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80" r:id="rId4"/>
  </p:sldMasterIdLst>
  <p:notesMasterIdLst>
    <p:notesMasterId r:id="rId6"/>
  </p:notesMasterIdLst>
  <p:sldIdLst>
    <p:sldId id="256" r:id="rId5"/>
    <p:sldId id="330" r:id="rId7"/>
    <p:sldId id="336" r:id="rId8"/>
    <p:sldId id="332" r:id="rId9"/>
    <p:sldId id="260" r:id="rId10"/>
    <p:sldId id="262" r:id="rId11"/>
    <p:sldId id="263" r:id="rId12"/>
    <p:sldId id="273" r:id="rId13"/>
    <p:sldId id="264" r:id="rId14"/>
    <p:sldId id="265" r:id="rId15"/>
    <p:sldId id="266" r:id="rId16"/>
    <p:sldId id="274" r:id="rId17"/>
    <p:sldId id="277" r:id="rId18"/>
    <p:sldId id="278" r:id="rId19"/>
    <p:sldId id="279" r:id="rId20"/>
    <p:sldId id="286" r:id="rId21"/>
    <p:sldId id="287" r:id="rId22"/>
    <p:sldId id="289" r:id="rId23"/>
    <p:sldId id="288" r:id="rId24"/>
    <p:sldId id="290" r:id="rId25"/>
    <p:sldId id="291" r:id="rId26"/>
    <p:sldId id="337" r:id="rId27"/>
    <p:sldId id="292" r:id="rId28"/>
    <p:sldId id="301" r:id="rId29"/>
    <p:sldId id="293" r:id="rId30"/>
    <p:sldId id="296" r:id="rId31"/>
    <p:sldId id="294" r:id="rId32"/>
    <p:sldId id="295" r:id="rId33"/>
    <p:sldId id="280" r:id="rId34"/>
    <p:sldId id="297" r:id="rId35"/>
    <p:sldId id="299" r:id="rId36"/>
    <p:sldId id="300" r:id="rId37"/>
    <p:sldId id="281" r:id="rId38"/>
    <p:sldId id="305" r:id="rId39"/>
    <p:sldId id="298" r:id="rId40"/>
    <p:sldId id="303" r:id="rId41"/>
    <p:sldId id="302" r:id="rId42"/>
    <p:sldId id="333" r:id="rId43"/>
    <p:sldId id="334" r:id="rId44"/>
    <p:sldId id="282" r:id="rId45"/>
    <p:sldId id="321" r:id="rId46"/>
    <p:sldId id="283" r:id="rId47"/>
    <p:sldId id="329" r:id="rId48"/>
    <p:sldId id="326" r:id="rId49"/>
    <p:sldId id="327" r:id="rId50"/>
    <p:sldId id="325" r:id="rId51"/>
    <p:sldId id="322" r:id="rId52"/>
    <p:sldId id="323" r:id="rId53"/>
    <p:sldId id="284" r:id="rId54"/>
    <p:sldId id="317" r:id="rId55"/>
    <p:sldId id="319" r:id="rId56"/>
    <p:sldId id="320" r:id="rId57"/>
    <p:sldId id="328" r:id="rId58"/>
    <p:sldId id="285" r:id="rId59"/>
    <p:sldId id="306" r:id="rId60"/>
    <p:sldId id="310" r:id="rId61"/>
    <p:sldId id="311" r:id="rId62"/>
    <p:sldId id="312" r:id="rId63"/>
    <p:sldId id="313" r:id="rId64"/>
    <p:sldId id="314" r:id="rId65"/>
    <p:sldId id="315" r:id="rId66"/>
    <p:sldId id="335" r:id="rId67"/>
    <p:sldId id="308" r:id="rId6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16E6"/>
    <a:srgbClr val="09F709"/>
    <a:srgbClr val="66CCFF"/>
    <a:srgbClr val="AEDAE0"/>
    <a:srgbClr val="FF9999"/>
    <a:srgbClr val="BA0639"/>
    <a:srgbClr val="CACA0A"/>
    <a:srgbClr val="C8C40C"/>
    <a:srgbClr val="BC8F00"/>
    <a:srgbClr val="B470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22" autoAdjust="0"/>
  </p:normalViewPr>
  <p:slideViewPr>
    <p:cSldViewPr>
      <p:cViewPr varScale="1">
        <p:scale>
          <a:sx n="104" d="100"/>
          <a:sy n="104" d="100"/>
        </p:scale>
        <p:origin x="-1188" y="-78"/>
      </p:cViewPr>
      <p:guideLst>
        <p:guide orient="horz" pos="2160"/>
        <p:guide pos="2880"/>
      </p:guideLst>
    </p:cSldViewPr>
  </p:slideViewPr>
  <p:outlineViewPr>
    <p:cViewPr>
      <p:scale>
        <a:sx n="33" d="100"/>
        <a:sy n="33" d="100"/>
      </p:scale>
      <p:origin x="0" y="-127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1" Type="http://schemas.openxmlformats.org/officeDocument/2006/relationships/tableStyles" Target="tableStyles.xml"/><Relationship Id="rId70" Type="http://schemas.openxmlformats.org/officeDocument/2006/relationships/viewProps" Target="viewProps.xml"/><Relationship Id="rId7" Type="http://schemas.openxmlformats.org/officeDocument/2006/relationships/slide" Target="slides/slide2.xml"/><Relationship Id="rId69" Type="http://schemas.openxmlformats.org/officeDocument/2006/relationships/presProps" Target="presProps.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D2468D-6EFA-4E39-BD34-EFC64A41AE2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4FF685-7F21-495B-8F47-71AB91206D1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FF685-7F21-495B-8F47-71AB91206D1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FF685-7F21-495B-8F47-71AB91206D1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FF685-7F21-495B-8F47-71AB91206D1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64FF685-7F21-495B-8F47-71AB91206D1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4" Type="http://schemas.openxmlformats.org/officeDocument/2006/relationships/tags" Target="../tags/tag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标题 1"/>
          <p:cNvSpPr>
            <a:spLocks noGrp="1"/>
          </p:cNvSpPr>
          <p:nvPr>
            <p:ph type="ctrTitle"/>
          </p:nvPr>
        </p:nvSpPr>
        <p:spPr>
          <a:xfrm>
            <a:off x="685800" y="1676401"/>
            <a:ext cx="7772400" cy="1538286"/>
          </a:xfrm>
        </p:spPr>
        <p:txBody>
          <a:bodyPr anchor="b"/>
          <a:lstStyle/>
          <a:p>
            <a:r>
              <a:rPr kumimoji="0" lang="zh-CN" altLang="en-US"/>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0" lang="zh-CN" altLang="en-US"/>
              <a:t>单击此处编辑母版副标题样式</a:t>
            </a:r>
            <a:endParaRPr kumimoji="0" lang="en-US"/>
          </a:p>
        </p:txBody>
      </p:sp>
      <p:sp>
        <p:nvSpPr>
          <p:cNvPr id="4" name="日期占位符 3"/>
          <p:cNvSpPr>
            <a:spLocks noGrp="1"/>
          </p:cNvSpPr>
          <p:nvPr>
            <p:ph type="dt" sz="half" idx="10"/>
          </p:nvPr>
        </p:nvSpPr>
        <p:spPr/>
        <p:txBody>
          <a:bodyPr/>
          <a:lstStyle/>
          <a:p>
            <a:fld id="{E75C899F-34C2-429A-B8F6-7BF046790A9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15C68422-089F-4054-81CC-BAC25CCFC761}"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7" y="274638"/>
            <a:ext cx="1471594" cy="6011882"/>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F192D508-0478-4CCF-BEBF-9559D80ABDA7}"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866217" y="1447803"/>
            <a:ext cx="6619244" cy="3329581"/>
          </a:xfrm>
          <a:prstGeom prst="rect">
            <a:avLst/>
          </a:prstGeom>
        </p:spPr>
        <p:txBody>
          <a:bodyPr anchor="b"/>
          <a:lstStyle>
            <a:lvl1pPr>
              <a:defRPr sz="4050"/>
            </a:lvl1pPr>
          </a:lstStyle>
          <a:p>
            <a:r>
              <a:rPr lang="zh-CN" altLang="en-US"/>
              <a:t>单击此处编辑母版标题样式</a:t>
            </a:r>
            <a:endParaRPr lang="en-US" dirty="0"/>
          </a:p>
        </p:txBody>
      </p:sp>
      <p:sp>
        <p:nvSpPr>
          <p:cNvPr id="3" name="Subtitle 2"/>
          <p:cNvSpPr>
            <a:spLocks noGrp="1"/>
          </p:cNvSpPr>
          <p:nvPr>
            <p:ph type="subTitle" idx="1"/>
          </p:nvPr>
        </p:nvSpPr>
        <p:spPr>
          <a:xfrm>
            <a:off x="866217" y="4777380"/>
            <a:ext cx="6619244" cy="861420"/>
          </a:xfrm>
        </p:spPr>
        <p:txBody>
          <a:bodyPr anchor="t"/>
          <a:lstStyle>
            <a:lvl1pPr marL="0" indent="0" algn="l">
              <a:buNone/>
              <a:defRPr cap="all">
                <a:solidFill>
                  <a:schemeClr val="bg2">
                    <a:lumMod val="40000"/>
                    <a:lumOff val="60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A5CA693-1D14-4C33-960C-D65B9ACCDE87}"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pic>
        <p:nvPicPr>
          <p:cNvPr id="8" name="图片 7" descr="未标题-2然后"/>
          <p:cNvPicPr>
            <a:picLocks noChangeAspect="1"/>
          </p:cNvPicPr>
          <p:nvPr userDrawn="1"/>
        </p:nvPicPr>
        <p:blipFill>
          <a:blip r:embed="rId2"/>
          <a:stretch>
            <a:fillRect/>
          </a:stretch>
        </p:blipFill>
        <p:spPr>
          <a:xfrm>
            <a:off x="92286" y="51176"/>
            <a:ext cx="3599526" cy="575265"/>
          </a:xfrm>
          <a:prstGeom prst="rect">
            <a:avLst/>
          </a:prstGeom>
        </p:spPr>
      </p:pic>
      <p:sp>
        <p:nvSpPr>
          <p:cNvPr id="9" name="减号 8"/>
          <p:cNvSpPr/>
          <p:nvPr userDrawn="1"/>
        </p:nvSpPr>
        <p:spPr>
          <a:xfrm>
            <a:off x="-1692696" y="865120"/>
            <a:ext cx="12601400" cy="72000"/>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84585" y="452718"/>
            <a:ext cx="7053542" cy="1400530"/>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p>
            <a:fld id="{52062406-487A-42BC-9C03-483E8DFE3099}"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7764407" y="295732"/>
            <a:ext cx="628649" cy="767687"/>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66218" y="2861736"/>
            <a:ext cx="6619243" cy="1915647"/>
          </a:xfrm>
          <a:prstGeom prst="rect">
            <a:avLst/>
          </a:prstGeom>
        </p:spPr>
        <p:txBody>
          <a:bodyPr anchor="b"/>
          <a:lstStyle>
            <a:lvl1pPr algn="l">
              <a:defRPr sz="225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866217" y="4777381"/>
            <a:ext cx="6619244" cy="860400"/>
          </a:xfrm>
        </p:spPr>
        <p:txBody>
          <a:bodyPr anchor="t"/>
          <a:lstStyle>
            <a:lvl1pPr marL="0" indent="0" algn="l">
              <a:buNone/>
              <a:defRPr sz="1125" cap="all">
                <a:solidFill>
                  <a:schemeClr val="bg2">
                    <a:lumMod val="40000"/>
                    <a:lumOff val="60000"/>
                  </a:schemeClr>
                </a:solidFill>
              </a:defRPr>
            </a:lvl1pPr>
            <a:lvl2pPr marL="257175" indent="0">
              <a:buNone/>
              <a:defRPr sz="1015">
                <a:solidFill>
                  <a:schemeClr val="tx1">
                    <a:tint val="75000"/>
                  </a:schemeClr>
                </a:solidFill>
              </a:defRPr>
            </a:lvl2pPr>
            <a:lvl3pPr marL="514350" indent="0">
              <a:buNone/>
              <a:defRPr sz="900">
                <a:solidFill>
                  <a:schemeClr val="tx1">
                    <a:tint val="75000"/>
                  </a:schemeClr>
                </a:solidFill>
              </a:defRPr>
            </a:lvl3pPr>
            <a:lvl4pPr marL="771525" indent="0">
              <a:buNone/>
              <a:defRPr sz="790">
                <a:solidFill>
                  <a:schemeClr val="tx1">
                    <a:tint val="75000"/>
                  </a:schemeClr>
                </a:solidFill>
              </a:defRPr>
            </a:lvl4pPr>
            <a:lvl5pPr marL="1028700" indent="0">
              <a:buNone/>
              <a:defRPr sz="790">
                <a:solidFill>
                  <a:schemeClr val="tx1">
                    <a:tint val="75000"/>
                  </a:schemeClr>
                </a:solidFill>
              </a:defRPr>
            </a:lvl5pPr>
            <a:lvl6pPr marL="1285875" indent="0">
              <a:buNone/>
              <a:defRPr sz="790">
                <a:solidFill>
                  <a:schemeClr val="tx1">
                    <a:tint val="75000"/>
                  </a:schemeClr>
                </a:solidFill>
              </a:defRPr>
            </a:lvl6pPr>
            <a:lvl7pPr marL="1543050" indent="0">
              <a:buNone/>
              <a:defRPr sz="790">
                <a:solidFill>
                  <a:schemeClr val="tx1">
                    <a:tint val="75000"/>
                  </a:schemeClr>
                </a:solidFill>
              </a:defRPr>
            </a:lvl7pPr>
            <a:lvl8pPr marL="1800225" indent="0">
              <a:buNone/>
              <a:defRPr sz="790">
                <a:solidFill>
                  <a:schemeClr val="tx1">
                    <a:tint val="75000"/>
                  </a:schemeClr>
                </a:solidFill>
              </a:defRPr>
            </a:lvl8pPr>
            <a:lvl9pPr marL="2057400" indent="0">
              <a:buNone/>
              <a:defRPr sz="79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B1C443AE-EB83-4633-BD39-F9892BD77A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7764407" y="295732"/>
            <a:ext cx="628649" cy="767687"/>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84585" y="452718"/>
            <a:ext cx="7053542" cy="1400530"/>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015"/>
            </a:lvl1pPr>
            <a:lvl2pPr>
              <a:defRPr sz="900"/>
            </a:lvl2pPr>
            <a:lvl3pPr>
              <a:defRPr sz="790"/>
            </a:lvl3pPr>
            <a:lvl4pPr>
              <a:defRPr sz="675"/>
            </a:lvl4pPr>
            <a:lvl5pPr>
              <a:defRPr sz="675"/>
            </a:lvl5pPr>
            <a:lvl6pPr>
              <a:defRPr sz="675"/>
            </a:lvl6pPr>
            <a:lvl7pPr>
              <a:defRPr sz="675"/>
            </a:lvl7pPr>
            <a:lvl8pPr>
              <a:defRPr sz="675"/>
            </a:lvl8pPr>
            <a:lvl9pPr>
              <a:defRPr sz="67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240871" y="2056093"/>
            <a:ext cx="3297256" cy="4200245"/>
          </a:xfrm>
        </p:spPr>
        <p:txBody>
          <a:bodyPr>
            <a:normAutofit/>
          </a:bodyPr>
          <a:lstStyle>
            <a:lvl1pPr>
              <a:defRPr sz="1015"/>
            </a:lvl1pPr>
            <a:lvl2pPr>
              <a:defRPr sz="900"/>
            </a:lvl2pPr>
            <a:lvl3pPr>
              <a:defRPr sz="790"/>
            </a:lvl3pPr>
            <a:lvl4pPr>
              <a:defRPr sz="675"/>
            </a:lvl4pPr>
            <a:lvl5pPr>
              <a:defRPr sz="675"/>
            </a:lvl5pPr>
            <a:lvl6pPr>
              <a:defRPr sz="675"/>
            </a:lvl6pPr>
            <a:lvl7pPr>
              <a:defRPr sz="675"/>
            </a:lvl7pPr>
            <a:lvl8pPr>
              <a:defRPr sz="675"/>
            </a:lvl8pPr>
            <a:lvl9pPr>
              <a:defRPr sz="67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98AE4A38-4882-4E87-AE25-AEC2BE9740C8}"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7764407" y="295732"/>
            <a:ext cx="628649" cy="767687"/>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84585" y="452718"/>
            <a:ext cx="7053542" cy="1400530"/>
          </a:xfrm>
          <a:prstGeom prst="rect">
            <a:avLst/>
          </a:prstGeom>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350" b="0">
                <a:solidFill>
                  <a:schemeClr val="bg2">
                    <a:lumMod val="40000"/>
                    <a:lumOff val="60000"/>
                  </a:schemeClr>
                </a:solidFill>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27485" y="2514600"/>
            <a:ext cx="3297254" cy="3741738"/>
          </a:xfrm>
        </p:spPr>
        <p:txBody>
          <a:bodyPr>
            <a:normAutofit/>
          </a:bodyPr>
          <a:lstStyle>
            <a:lvl1pPr>
              <a:defRPr sz="1015"/>
            </a:lvl1pPr>
            <a:lvl2pPr>
              <a:defRPr sz="900"/>
            </a:lvl2pPr>
            <a:lvl3pPr>
              <a:defRPr sz="790"/>
            </a:lvl3pPr>
            <a:lvl4pPr>
              <a:defRPr sz="675"/>
            </a:lvl4pPr>
            <a:lvl5pPr>
              <a:defRPr sz="675"/>
            </a:lvl5pPr>
            <a:lvl6pPr>
              <a:defRPr sz="675"/>
            </a:lvl6pPr>
            <a:lvl7pPr>
              <a:defRPr sz="675"/>
            </a:lvl7pPr>
            <a:lvl8pPr>
              <a:defRPr sz="675"/>
            </a:lvl8pPr>
            <a:lvl9pPr>
              <a:defRPr sz="67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1350" b="0">
                <a:solidFill>
                  <a:schemeClr val="bg2">
                    <a:lumMod val="40000"/>
                    <a:lumOff val="60000"/>
                  </a:schemeClr>
                </a:solidFill>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240873" y="2514600"/>
            <a:ext cx="3297254" cy="3741738"/>
          </a:xfrm>
        </p:spPr>
        <p:txBody>
          <a:bodyPr>
            <a:normAutofit/>
          </a:bodyPr>
          <a:lstStyle>
            <a:lvl1pPr>
              <a:defRPr sz="1015"/>
            </a:lvl1pPr>
            <a:lvl2pPr>
              <a:defRPr sz="900"/>
            </a:lvl2pPr>
            <a:lvl3pPr>
              <a:defRPr sz="790"/>
            </a:lvl3pPr>
            <a:lvl4pPr>
              <a:defRPr sz="675"/>
            </a:lvl4pPr>
            <a:lvl5pPr>
              <a:defRPr sz="675"/>
            </a:lvl5pPr>
            <a:lvl6pPr>
              <a:defRPr sz="675"/>
            </a:lvl6pPr>
            <a:lvl7pPr>
              <a:defRPr sz="675"/>
            </a:lvl7pPr>
            <a:lvl8pPr>
              <a:defRPr sz="675"/>
            </a:lvl8pPr>
            <a:lvl9pPr>
              <a:defRPr sz="67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2360A4BA-BF34-4E79-BF44-FF89DD6C620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a:xfrm>
            <a:off x="7764407" y="295732"/>
            <a:ext cx="628649" cy="767687"/>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84585" y="452718"/>
            <a:ext cx="7053542" cy="1400530"/>
          </a:xfrm>
          <a:prstGeom prst="rect">
            <a:avLst/>
          </a:prstGeom>
        </p:spPr>
        <p:txBody>
          <a:bodyPr/>
          <a:lstStyle/>
          <a:p>
            <a:r>
              <a:rPr lang="zh-CN" altLang="en-US"/>
              <a:t>单击此处编辑母版标题样式</a:t>
            </a:r>
            <a:endParaRPr lang="en-US" dirty="0"/>
          </a:p>
        </p:txBody>
      </p:sp>
      <p:sp>
        <p:nvSpPr>
          <p:cNvPr id="7" name="Date Placeholder 2"/>
          <p:cNvSpPr>
            <a:spLocks noGrp="1"/>
          </p:cNvSpPr>
          <p:nvPr>
            <p:ph type="dt" sz="half" idx="10"/>
          </p:nvPr>
        </p:nvSpPr>
        <p:spPr/>
        <p:txBody>
          <a:bodyPr/>
          <a:lstStyle/>
          <a:p>
            <a:fld id="{CC3819D3-8851-4AAD-8EA0-97EE4B79C792}" type="datetime1">
              <a:rPr lang="zh-CN" altLang="en-US" smtClean="0"/>
            </a:fld>
            <a:endParaRPr lang="zh-CN" altLang="en-US"/>
          </a:p>
        </p:txBody>
      </p:sp>
      <p:sp>
        <p:nvSpPr>
          <p:cNvPr id="5" name="Footer Placeholder 3"/>
          <p:cNvSpPr>
            <a:spLocks noGrp="1"/>
          </p:cNvSpPr>
          <p:nvPr>
            <p:ph type="ftr" sz="quarter" idx="11"/>
          </p:nvPr>
        </p:nvSpPr>
        <p:spPr/>
        <p:txBody>
          <a:bodyPr/>
          <a:lstStyle/>
          <a:p>
            <a:endParaRPr lang="zh-CN" altLang="en-US"/>
          </a:p>
        </p:txBody>
      </p:sp>
      <p:sp>
        <p:nvSpPr>
          <p:cNvPr id="6" name="Slide Number Placeholder 4"/>
          <p:cNvSpPr>
            <a:spLocks noGrp="1"/>
          </p:cNvSpPr>
          <p:nvPr>
            <p:ph type="sldNum" sz="quarter" idx="12"/>
          </p:nvPr>
        </p:nvSpPr>
        <p:spPr>
          <a:xfrm>
            <a:off x="7764407" y="295732"/>
            <a:ext cx="628649" cy="767687"/>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8763AE-268B-4E77-A9FD-5AE3B70CD37D}" type="datetime1">
              <a:rPr lang="zh-CN" altLang="en-US" smtClean="0"/>
            </a:fld>
            <a:endParaRPr lang="zh-CN" altLang="en-US"/>
          </a:p>
        </p:txBody>
      </p:sp>
      <p:sp>
        <p:nvSpPr>
          <p:cNvPr id="5" name="Footer Placeholder 2"/>
          <p:cNvSpPr>
            <a:spLocks noGrp="1"/>
          </p:cNvSpPr>
          <p:nvPr>
            <p:ph type="ftr" sz="quarter" idx="11"/>
          </p:nvPr>
        </p:nvSpPr>
        <p:spPr/>
        <p:txBody>
          <a:bodyPr/>
          <a:lstStyle/>
          <a:p>
            <a:endParaRPr lang="zh-CN" altLang="en-US"/>
          </a:p>
        </p:txBody>
      </p:sp>
      <p:sp>
        <p:nvSpPr>
          <p:cNvPr id="6" name="Slide Number Placeholder 3"/>
          <p:cNvSpPr>
            <a:spLocks noGrp="1"/>
          </p:cNvSpPr>
          <p:nvPr>
            <p:ph type="sldNum" sz="quarter" idx="12"/>
          </p:nvPr>
        </p:nvSpPr>
        <p:spPr>
          <a:xfrm>
            <a:off x="7764407" y="295732"/>
            <a:ext cx="628649" cy="767687"/>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a:prstGeom prst="rect">
            <a:avLst/>
          </a:prstGeom>
        </p:spPr>
        <p:txBody>
          <a:bodyPr anchor="b"/>
          <a:lstStyle>
            <a:lvl1pPr algn="l">
              <a:defRPr sz="1350" b="0"/>
            </a:lvl1pPr>
          </a:lstStyle>
          <a:p>
            <a:r>
              <a:rPr lang="zh-CN" altLang="en-US"/>
              <a:t>单击此处编辑母版标题样式</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125"/>
            </a:lvl1pPr>
            <a:lvl2pPr>
              <a:defRPr sz="1015"/>
            </a:lvl2pPr>
            <a:lvl3pPr>
              <a:defRPr sz="900"/>
            </a:lvl3pPr>
            <a:lvl4pPr>
              <a:defRPr sz="790"/>
            </a:lvl4pPr>
            <a:lvl5pPr>
              <a:defRPr sz="790"/>
            </a:lvl5pPr>
            <a:lvl6pPr>
              <a:defRPr sz="790"/>
            </a:lvl6pPr>
            <a:lvl7pPr>
              <a:defRPr sz="790"/>
            </a:lvl7pPr>
            <a:lvl8pPr>
              <a:defRPr sz="790"/>
            </a:lvl8pPr>
            <a:lvl9pPr>
              <a:defRPr sz="7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66216" y="3129283"/>
            <a:ext cx="2550797" cy="2895599"/>
          </a:xfrm>
        </p:spPr>
        <p:txBody>
          <a:bodyPr/>
          <a:lstStyle>
            <a:lvl1pPr marL="0" indent="0">
              <a:buNone/>
              <a:defRPr sz="790"/>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zh-CN" altLang="en-US"/>
              <a:t>单击此处编辑母版文本样式</a:t>
            </a:r>
            <a:endParaRPr lang="zh-CN" altLang="en-US"/>
          </a:p>
        </p:txBody>
      </p:sp>
      <p:sp>
        <p:nvSpPr>
          <p:cNvPr id="7" name="Date Placeholder 4"/>
          <p:cNvSpPr>
            <a:spLocks noGrp="1"/>
          </p:cNvSpPr>
          <p:nvPr>
            <p:ph type="dt" sz="half" idx="10"/>
          </p:nvPr>
        </p:nvSpPr>
        <p:spPr/>
        <p:txBody>
          <a:bodyPr/>
          <a:lstStyle/>
          <a:p>
            <a:fld id="{72CE4C86-F51C-4C28-AC97-8259D5F22219}" type="datetime1">
              <a:rPr lang="zh-CN" altLang="en-US" smtClean="0"/>
            </a:fld>
            <a:endParaRPr lang="zh-CN" altLang="en-US"/>
          </a:p>
        </p:txBody>
      </p:sp>
      <p:sp>
        <p:nvSpPr>
          <p:cNvPr id="5" name="Footer Placeholder 5"/>
          <p:cNvSpPr>
            <a:spLocks noGrp="1"/>
          </p:cNvSpPr>
          <p:nvPr>
            <p:ph type="ftr" sz="quarter" idx="11"/>
          </p:nvPr>
        </p:nvSpPr>
        <p:spPr/>
        <p:txBody>
          <a:bodyPr/>
          <a:lstStyle/>
          <a:p>
            <a:endParaRPr lang="zh-CN" altLang="en-US"/>
          </a:p>
        </p:txBody>
      </p:sp>
      <p:sp>
        <p:nvSpPr>
          <p:cNvPr id="6" name="Slide Number Placeholder 6"/>
          <p:cNvSpPr>
            <a:spLocks noGrp="1"/>
          </p:cNvSpPr>
          <p:nvPr>
            <p:ph type="sldNum" sz="quarter" idx="12"/>
          </p:nvPr>
        </p:nvSpPr>
        <p:spPr>
          <a:xfrm>
            <a:off x="7764407" y="295732"/>
            <a:ext cx="628649" cy="767687"/>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B0386212-E405-4C5A-B354-52DCE75782A2}" type="datetime1">
              <a:rPr lang="zh-CN" altLang="en-US" smtClean="0"/>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65431" y="1854192"/>
            <a:ext cx="3819680" cy="1574808"/>
          </a:xfrm>
          <a:prstGeom prst="rect">
            <a:avLst/>
          </a:prstGeom>
        </p:spPr>
        <p:txBody>
          <a:bodyPr anchor="b">
            <a:normAutofit/>
          </a:bodyPr>
          <a:lstStyle>
            <a:lvl1pPr algn="l">
              <a:defRPr sz="2025"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zh-CN" altLang="en-US"/>
              <a:t>单击图标添加图片</a:t>
            </a:r>
            <a:endParaRPr lang="en-US" dirty="0"/>
          </a:p>
        </p:txBody>
      </p:sp>
      <p:sp>
        <p:nvSpPr>
          <p:cNvPr id="4" name="Text Placeholder 3"/>
          <p:cNvSpPr>
            <a:spLocks noGrp="1"/>
          </p:cNvSpPr>
          <p:nvPr>
            <p:ph type="body" sz="half" idx="2"/>
          </p:nvPr>
        </p:nvSpPr>
        <p:spPr>
          <a:xfrm>
            <a:off x="866217" y="3657600"/>
            <a:ext cx="3813734" cy="1371600"/>
          </a:xfrm>
        </p:spPr>
        <p:txBody>
          <a:bodyPr>
            <a:normAutofit/>
          </a:bodyPr>
          <a:lstStyle>
            <a:lvl1pPr marL="0" indent="0">
              <a:buNone/>
              <a:defRPr sz="790"/>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74C7382-34B2-491D-89FB-EB617B8D17B4}"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7764407" y="295732"/>
            <a:ext cx="628649" cy="767687"/>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866218" y="4800587"/>
            <a:ext cx="6619243" cy="566738"/>
          </a:xfrm>
          <a:prstGeom prst="rect">
            <a:avLst/>
          </a:prstGeom>
        </p:spPr>
        <p:txBody>
          <a:bodyPr anchor="b">
            <a:normAutofit/>
          </a:bodyPr>
          <a:lstStyle>
            <a:lvl1pPr algn="l">
              <a:defRPr sz="135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866217"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zh-CN" altLang="en-US"/>
              <a:t>单击图标添加图片</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675"/>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F6620CE3-031D-40F1-BC74-58EF8496567C}"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7764407" y="295732"/>
            <a:ext cx="628649" cy="767687"/>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866217" y="1447800"/>
            <a:ext cx="6619244" cy="1981200"/>
          </a:xfrm>
          <a:prstGeom prst="rect">
            <a:avLst/>
          </a:prstGeom>
        </p:spPr>
        <p:txBody>
          <a:bodyPr/>
          <a:lstStyle>
            <a:lvl1pPr>
              <a:defRPr sz="2700"/>
            </a:lvl1pPr>
          </a:lstStyle>
          <a:p>
            <a:r>
              <a:rPr lang="zh-CN" altLang="en-US"/>
              <a:t>单击此处编辑母版标题样式</a:t>
            </a:r>
            <a:endParaRPr lang="en-US" dirty="0"/>
          </a:p>
        </p:txBody>
      </p:sp>
      <p:sp>
        <p:nvSpPr>
          <p:cNvPr id="8" name="Text Placeholder 3"/>
          <p:cNvSpPr>
            <a:spLocks noGrp="1"/>
          </p:cNvSpPr>
          <p:nvPr>
            <p:ph type="body" sz="half" idx="2"/>
          </p:nvPr>
        </p:nvSpPr>
        <p:spPr>
          <a:xfrm>
            <a:off x="866217" y="3657600"/>
            <a:ext cx="6619244" cy="2362200"/>
          </a:xfrm>
        </p:spPr>
        <p:txBody>
          <a:bodyPr anchor="ctr">
            <a:normAutofit/>
          </a:bodyPr>
          <a:lstStyle>
            <a:lvl1pPr marL="0" indent="0">
              <a:buNone/>
              <a:defRPr sz="1015"/>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161B981F-379D-4168-A6D4-F6B665AFA44E}"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7764407" y="295732"/>
            <a:ext cx="628649" cy="767687"/>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a:prstGeom prst="rect">
            <a:avLst/>
          </a:prstGeom>
        </p:spPr>
        <p:txBody>
          <a:bodyPr/>
          <a:lstStyle>
            <a:lvl1pPr>
              <a:defRPr sz="2700"/>
            </a:lvl1pPr>
          </a:lstStyle>
          <a:p>
            <a:r>
              <a:rPr lang="zh-CN" altLang="en-US"/>
              <a:t>单击此处编辑母版标题样式</a:t>
            </a:r>
            <a:endParaRPr lang="en-US" dirty="0"/>
          </a:p>
        </p:txBody>
      </p:sp>
      <p:sp>
        <p:nvSpPr>
          <p:cNvPr id="11" name="Text Placeholder 3"/>
          <p:cNvSpPr>
            <a:spLocks noGrp="1"/>
          </p:cNvSpPr>
          <p:nvPr>
            <p:ph type="body" sz="half" idx="14"/>
          </p:nvPr>
        </p:nvSpPr>
        <p:spPr>
          <a:xfrm>
            <a:off x="1447801" y="3771174"/>
            <a:ext cx="5459737" cy="342174"/>
          </a:xfrm>
        </p:spPr>
        <p:txBody>
          <a:bodyPr vert="horz" lIns="91440" tIns="45720" rIns="91440" bIns="45720" rtlCol="0" anchor="t">
            <a:normAutofit/>
          </a:bodyPr>
          <a:lstStyle>
            <a:lvl1pPr marL="0" indent="0">
              <a:buNone/>
              <a:defRPr lang="en-US" sz="790" b="0" i="0" kern="1200" cap="small" dirty="0">
                <a:solidFill>
                  <a:schemeClr val="bg2">
                    <a:lumMod val="40000"/>
                    <a:lumOff val="60000"/>
                  </a:schemeClr>
                </a:solidFill>
                <a:latin typeface="+mj-lt"/>
                <a:ea typeface="+mj-ea"/>
                <a:cs typeface="+mj-cs"/>
              </a:defRPr>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marL="0" lvl="0" indent="0">
              <a:buNone/>
            </a:pPr>
            <a:r>
              <a:rPr lang="zh-CN" altLang="en-US"/>
              <a:t>单击此处编辑母版文本样式</a:t>
            </a:r>
            <a:endParaRPr lang="zh-CN" altLang="en-US"/>
          </a:p>
        </p:txBody>
      </p:sp>
      <p:sp>
        <p:nvSpPr>
          <p:cNvPr id="10" name="Text Placeholder 3"/>
          <p:cNvSpPr>
            <a:spLocks noGrp="1"/>
          </p:cNvSpPr>
          <p:nvPr>
            <p:ph type="body" sz="half" idx="2"/>
          </p:nvPr>
        </p:nvSpPr>
        <p:spPr>
          <a:xfrm>
            <a:off x="866217" y="4350657"/>
            <a:ext cx="6619244" cy="1676400"/>
          </a:xfrm>
        </p:spPr>
        <p:txBody>
          <a:bodyPr anchor="ctr">
            <a:normAutofit/>
          </a:bodyPr>
          <a:lstStyle>
            <a:lvl1pPr marL="0" indent="0">
              <a:buNone/>
              <a:defRPr sz="1015"/>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FA1B8EFC-EC94-4916-AFA3-8BF6C91529EA}"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7764407" y="295732"/>
            <a:ext cx="628649" cy="767687"/>
          </a:xfrm>
          <a:prstGeom prst="rect">
            <a:avLst/>
          </a:prstGeom>
        </p:spPr>
        <p:txBody>
          <a:bodyPr/>
          <a:lstStyle/>
          <a:p>
            <a:fld id="{0C913308-F349-4B6D-A68A-DD1791B4A57B}" type="slidenum">
              <a:rPr lang="zh-CN" altLang="en-US" smtClean="0"/>
            </a:fld>
            <a:endParaRPr lang="zh-CN" altLang="en-US"/>
          </a:p>
        </p:txBody>
      </p:sp>
      <p:sp>
        <p:nvSpPr>
          <p:cNvPr id="12" name="TextBox 11"/>
          <p:cNvSpPr txBox="1"/>
          <p:nvPr/>
        </p:nvSpPr>
        <p:spPr>
          <a:xfrm>
            <a:off x="673721" y="971255"/>
            <a:ext cx="601434" cy="1148456"/>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sz="6865" dirty="0"/>
              <a:t>“</a:t>
            </a:r>
            <a:endParaRPr lang="en-US" sz="6865" dirty="0"/>
          </a:p>
        </p:txBody>
      </p:sp>
      <p:sp>
        <p:nvSpPr>
          <p:cNvPr id="15" name="TextBox 14"/>
          <p:cNvSpPr txBox="1"/>
          <p:nvPr/>
        </p:nvSpPr>
        <p:spPr>
          <a:xfrm>
            <a:off x="6997868" y="2613789"/>
            <a:ext cx="601434" cy="1148456"/>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sz="6865" dirty="0"/>
              <a:t>”</a:t>
            </a:r>
            <a:endParaRPr lang="en-US" sz="6865"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a:prstGeom prst="rect">
            <a:avLst/>
          </a:prstGeom>
        </p:spPr>
        <p:txBody>
          <a:bodyPr anchor="b"/>
          <a:lstStyle>
            <a:lvl1pPr algn="l">
              <a:defRPr sz="225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866217" y="4777381"/>
            <a:ext cx="6619244" cy="860400"/>
          </a:xfrm>
        </p:spPr>
        <p:txBody>
          <a:bodyPr anchor="t"/>
          <a:lstStyle>
            <a:lvl1pPr marL="0" indent="0" algn="l">
              <a:buNone/>
              <a:defRPr sz="1125" cap="none">
                <a:solidFill>
                  <a:schemeClr val="bg2">
                    <a:lumMod val="40000"/>
                    <a:lumOff val="60000"/>
                  </a:schemeClr>
                </a:solidFill>
              </a:defRPr>
            </a:lvl1pPr>
            <a:lvl2pPr marL="257175" indent="0">
              <a:buNone/>
              <a:defRPr sz="1015">
                <a:solidFill>
                  <a:schemeClr val="tx1">
                    <a:tint val="75000"/>
                  </a:schemeClr>
                </a:solidFill>
              </a:defRPr>
            </a:lvl2pPr>
            <a:lvl3pPr marL="514350" indent="0">
              <a:buNone/>
              <a:defRPr sz="900">
                <a:solidFill>
                  <a:schemeClr val="tx1">
                    <a:tint val="75000"/>
                  </a:schemeClr>
                </a:solidFill>
              </a:defRPr>
            </a:lvl3pPr>
            <a:lvl4pPr marL="771525" indent="0">
              <a:buNone/>
              <a:defRPr sz="790">
                <a:solidFill>
                  <a:schemeClr val="tx1">
                    <a:tint val="75000"/>
                  </a:schemeClr>
                </a:solidFill>
              </a:defRPr>
            </a:lvl4pPr>
            <a:lvl5pPr marL="1028700" indent="0">
              <a:buNone/>
              <a:defRPr sz="790">
                <a:solidFill>
                  <a:schemeClr val="tx1">
                    <a:tint val="75000"/>
                  </a:schemeClr>
                </a:solidFill>
              </a:defRPr>
            </a:lvl5pPr>
            <a:lvl6pPr marL="1285875" indent="0">
              <a:buNone/>
              <a:defRPr sz="790">
                <a:solidFill>
                  <a:schemeClr val="tx1">
                    <a:tint val="75000"/>
                  </a:schemeClr>
                </a:solidFill>
              </a:defRPr>
            </a:lvl6pPr>
            <a:lvl7pPr marL="1543050" indent="0">
              <a:buNone/>
              <a:defRPr sz="790">
                <a:solidFill>
                  <a:schemeClr val="tx1">
                    <a:tint val="75000"/>
                  </a:schemeClr>
                </a:solidFill>
              </a:defRPr>
            </a:lvl7pPr>
            <a:lvl8pPr marL="1800225" indent="0">
              <a:buNone/>
              <a:defRPr sz="790">
                <a:solidFill>
                  <a:schemeClr val="tx1">
                    <a:tint val="75000"/>
                  </a:schemeClr>
                </a:solidFill>
              </a:defRPr>
            </a:lvl8pPr>
            <a:lvl9pPr marL="2057400" indent="0">
              <a:buNone/>
              <a:defRPr sz="79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5DF7621-64F4-4317-94A1-6669C8E5414D}"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7764407" y="295732"/>
            <a:ext cx="628649" cy="767687"/>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2" name="Title 1"/>
          <p:cNvSpPr>
            <a:spLocks noGrp="1"/>
          </p:cNvSpPr>
          <p:nvPr>
            <p:ph type="title"/>
          </p:nvPr>
        </p:nvSpPr>
        <p:spPr>
          <a:xfrm>
            <a:off x="484585" y="452718"/>
            <a:ext cx="7053542" cy="1400530"/>
          </a:xfrm>
          <a:prstGeom prst="rect">
            <a:avLst/>
          </a:prstGeom>
        </p:spPr>
        <p:txBody>
          <a:bodyPr/>
          <a:lstStyle>
            <a:lvl1pPr>
              <a:defRPr sz="2365"/>
            </a:lvl1pPr>
          </a:lstStyle>
          <a:p>
            <a:r>
              <a:rPr lang="zh-CN" altLang="en-US"/>
              <a:t>单击此处编辑母版标题样式</a:t>
            </a:r>
            <a:endParaRPr lang="en-US" dirty="0"/>
          </a:p>
        </p:txBody>
      </p:sp>
      <p:sp>
        <p:nvSpPr>
          <p:cNvPr id="3" name="Text Placeholder 2"/>
          <p:cNvSpPr>
            <a:spLocks noGrp="1"/>
          </p:cNvSpPr>
          <p:nvPr>
            <p:ph type="body" idx="1"/>
          </p:nvPr>
        </p:nvSpPr>
        <p:spPr>
          <a:xfrm>
            <a:off x="474711" y="1981200"/>
            <a:ext cx="2210150" cy="576262"/>
          </a:xfrm>
        </p:spPr>
        <p:txBody>
          <a:bodyPr anchor="b">
            <a:noAutofit/>
          </a:bodyPr>
          <a:lstStyle>
            <a:lvl1pPr marL="0" indent="0">
              <a:buNone/>
              <a:defRPr sz="1350" b="0">
                <a:solidFill>
                  <a:schemeClr val="bg2">
                    <a:lumMod val="40000"/>
                    <a:lumOff val="60000"/>
                  </a:schemeClr>
                </a:solidFill>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16" name="Text Placeholder 3"/>
          <p:cNvSpPr>
            <a:spLocks noGrp="1"/>
          </p:cNvSpPr>
          <p:nvPr>
            <p:ph type="body" sz="half" idx="15"/>
          </p:nvPr>
        </p:nvSpPr>
        <p:spPr>
          <a:xfrm>
            <a:off x="489348" y="2667000"/>
            <a:ext cx="2195513" cy="3589338"/>
          </a:xfrm>
        </p:spPr>
        <p:txBody>
          <a:bodyPr anchor="t">
            <a:normAutofit/>
          </a:bodyPr>
          <a:lstStyle>
            <a:lvl1pPr marL="0" indent="0">
              <a:buNone/>
              <a:defRPr sz="790"/>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zh-CN" altLang="en-US"/>
              <a:t>单击此处编辑母版文本样式</a:t>
            </a:r>
            <a:endParaRPr lang="zh-CN" altLang="en-US"/>
          </a:p>
        </p:txBody>
      </p:sp>
      <p:sp>
        <p:nvSpPr>
          <p:cNvPr id="5" name="Text Placeholder 4"/>
          <p:cNvSpPr>
            <a:spLocks noGrp="1"/>
          </p:cNvSpPr>
          <p:nvPr>
            <p:ph type="body" sz="quarter" idx="3"/>
          </p:nvPr>
        </p:nvSpPr>
        <p:spPr>
          <a:xfrm>
            <a:off x="2912746" y="1981200"/>
            <a:ext cx="2202181" cy="576262"/>
          </a:xfrm>
        </p:spPr>
        <p:txBody>
          <a:bodyPr anchor="b">
            <a:noAutofit/>
          </a:bodyPr>
          <a:lstStyle>
            <a:lvl1pPr marL="0" indent="0">
              <a:buNone/>
              <a:defRPr sz="1350" b="0">
                <a:solidFill>
                  <a:schemeClr val="bg2">
                    <a:lumMod val="40000"/>
                    <a:lumOff val="60000"/>
                  </a:schemeClr>
                </a:solidFill>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790"/>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zh-CN" altLang="en-US"/>
              <a:t>单击此处编辑母版文本样式</a:t>
            </a:r>
            <a:endParaRPr lang="zh-CN" altLang="en-US"/>
          </a:p>
        </p:txBody>
      </p:sp>
      <p:sp>
        <p:nvSpPr>
          <p:cNvPr id="14" name="Text Placeholder 4"/>
          <p:cNvSpPr>
            <a:spLocks noGrp="1"/>
          </p:cNvSpPr>
          <p:nvPr>
            <p:ph type="body" sz="quarter" idx="13"/>
          </p:nvPr>
        </p:nvSpPr>
        <p:spPr>
          <a:xfrm>
            <a:off x="5343526" y="1981200"/>
            <a:ext cx="2199085" cy="576262"/>
          </a:xfrm>
        </p:spPr>
        <p:txBody>
          <a:bodyPr anchor="b">
            <a:noAutofit/>
          </a:bodyPr>
          <a:lstStyle>
            <a:lvl1pPr marL="0" indent="0">
              <a:buNone/>
              <a:defRPr sz="1350" b="0">
                <a:solidFill>
                  <a:schemeClr val="bg2">
                    <a:lumMod val="40000"/>
                    <a:lumOff val="60000"/>
                  </a:schemeClr>
                </a:solidFill>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20" name="Text Placeholder 3"/>
          <p:cNvSpPr>
            <a:spLocks noGrp="1"/>
          </p:cNvSpPr>
          <p:nvPr>
            <p:ph type="body" sz="half" idx="17"/>
          </p:nvPr>
        </p:nvSpPr>
        <p:spPr>
          <a:xfrm>
            <a:off x="5343526" y="2667000"/>
            <a:ext cx="2199085" cy="3589338"/>
          </a:xfrm>
        </p:spPr>
        <p:txBody>
          <a:bodyPr anchor="t">
            <a:normAutofit/>
          </a:bodyPr>
          <a:lstStyle>
            <a:lvl1pPr marL="0" indent="0">
              <a:buNone/>
              <a:defRPr sz="790"/>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zh-CN" altLang="en-US"/>
              <a:t>单击此处编辑母版文本样式</a:t>
            </a:r>
            <a:endParaRPr lang="zh-CN" altLang="en-US"/>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1DD460C-C5BD-4F9E-8406-77C3BD150DFE}" type="datetime1">
              <a:rPr lang="zh-CN" altLang="en-US" smtClean="0"/>
            </a:fld>
            <a:endParaRPr lang="zh-CN" altLang="en-US"/>
          </a:p>
        </p:txBody>
      </p:sp>
      <p:sp>
        <p:nvSpPr>
          <p:cNvPr id="4"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7764407" y="295732"/>
            <a:ext cx="628649" cy="767687"/>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a:xfrm>
            <a:off x="484585" y="452718"/>
            <a:ext cx="7053542" cy="1400530"/>
          </a:xfrm>
          <a:prstGeom prst="rect">
            <a:avLst/>
          </a:prstGeom>
        </p:spPr>
        <p:txBody>
          <a:bodyPr/>
          <a:lstStyle>
            <a:lvl1pPr>
              <a:defRPr sz="2365"/>
            </a:lvl1pPr>
          </a:lstStyle>
          <a:p>
            <a:r>
              <a:rPr lang="zh-CN" altLang="en-US"/>
              <a:t>单击此处编辑母版标题样式</a:t>
            </a:r>
            <a:endParaRPr lang="en-US" dirty="0"/>
          </a:p>
        </p:txBody>
      </p:sp>
      <p:sp>
        <p:nvSpPr>
          <p:cNvPr id="3" name="Text Placeholder 2"/>
          <p:cNvSpPr>
            <a:spLocks noGrp="1"/>
          </p:cNvSpPr>
          <p:nvPr>
            <p:ph type="body" idx="1"/>
          </p:nvPr>
        </p:nvSpPr>
        <p:spPr>
          <a:xfrm>
            <a:off x="489348" y="4250949"/>
            <a:ext cx="2205038" cy="576262"/>
          </a:xfrm>
        </p:spPr>
        <p:txBody>
          <a:bodyPr anchor="b">
            <a:noAutofit/>
          </a:bodyPr>
          <a:lstStyle>
            <a:lvl1pPr marL="0" indent="0">
              <a:buNone/>
              <a:defRPr sz="1350" b="0">
                <a:solidFill>
                  <a:schemeClr val="bg2">
                    <a:lumMod val="40000"/>
                    <a:lumOff val="60000"/>
                  </a:schemeClr>
                </a:solidFill>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29" name="Picture Placeholder 2"/>
          <p:cNvSpPr>
            <a:spLocks noGrp="1" noChangeAspect="1"/>
          </p:cNvSpPr>
          <p:nvPr>
            <p:ph type="pic" idx="15"/>
          </p:nvPr>
        </p:nvSpPr>
        <p:spPr>
          <a:xfrm>
            <a:off x="489348"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zh-CN" altLang="en-US"/>
              <a:t>单击图标添加图片</a:t>
            </a:r>
            <a:endParaRPr lang="en-US" dirty="0"/>
          </a:p>
        </p:txBody>
      </p:sp>
      <p:sp>
        <p:nvSpPr>
          <p:cNvPr id="22" name="Text Placeholder 3"/>
          <p:cNvSpPr>
            <a:spLocks noGrp="1"/>
          </p:cNvSpPr>
          <p:nvPr>
            <p:ph type="body" sz="half" idx="18"/>
          </p:nvPr>
        </p:nvSpPr>
        <p:spPr>
          <a:xfrm>
            <a:off x="489348" y="4827214"/>
            <a:ext cx="2205038" cy="659189"/>
          </a:xfrm>
        </p:spPr>
        <p:txBody>
          <a:bodyPr anchor="t">
            <a:normAutofit/>
          </a:bodyPr>
          <a:lstStyle>
            <a:lvl1pPr marL="0" indent="0">
              <a:buNone/>
              <a:defRPr sz="790"/>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zh-CN" altLang="en-US"/>
              <a:t>单击此处编辑母版文本样式</a:t>
            </a:r>
            <a:endParaRPr lang="zh-CN" altLang="en-US"/>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350" b="0">
                <a:solidFill>
                  <a:schemeClr val="bg2">
                    <a:lumMod val="40000"/>
                    <a:lumOff val="60000"/>
                  </a:schemeClr>
                </a:solidFill>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zh-CN" altLang="en-US"/>
              <a:t>单击图标添加图片</a:t>
            </a:r>
            <a:endParaRPr lang="en-US" dirty="0"/>
          </a:p>
        </p:txBody>
      </p:sp>
      <p:sp>
        <p:nvSpPr>
          <p:cNvPr id="23" name="Text Placeholder 3"/>
          <p:cNvSpPr>
            <a:spLocks noGrp="1"/>
          </p:cNvSpPr>
          <p:nvPr>
            <p:ph type="body" sz="half" idx="19"/>
          </p:nvPr>
        </p:nvSpPr>
        <p:spPr>
          <a:xfrm>
            <a:off x="2916017" y="4827213"/>
            <a:ext cx="2200805" cy="659189"/>
          </a:xfrm>
        </p:spPr>
        <p:txBody>
          <a:bodyPr anchor="t">
            <a:normAutofit/>
          </a:bodyPr>
          <a:lstStyle>
            <a:lvl1pPr marL="0" indent="0">
              <a:buNone/>
              <a:defRPr sz="790"/>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zh-CN" altLang="en-US"/>
              <a:t>单击此处编辑母版文本样式</a:t>
            </a:r>
            <a:endParaRPr lang="zh-CN" altLang="en-US"/>
          </a:p>
        </p:txBody>
      </p:sp>
      <p:sp>
        <p:nvSpPr>
          <p:cNvPr id="14" name="Text Placeholder 4"/>
          <p:cNvSpPr>
            <a:spLocks noGrp="1"/>
          </p:cNvSpPr>
          <p:nvPr>
            <p:ph type="body" sz="quarter" idx="13"/>
          </p:nvPr>
        </p:nvSpPr>
        <p:spPr>
          <a:xfrm>
            <a:off x="5343526" y="4250949"/>
            <a:ext cx="2199085" cy="576262"/>
          </a:xfrm>
        </p:spPr>
        <p:txBody>
          <a:bodyPr anchor="b">
            <a:noAutofit/>
          </a:bodyPr>
          <a:lstStyle>
            <a:lvl1pPr marL="0" indent="0">
              <a:buNone/>
              <a:defRPr sz="1350" b="0">
                <a:solidFill>
                  <a:schemeClr val="bg2">
                    <a:lumMod val="40000"/>
                    <a:lumOff val="60000"/>
                  </a:schemeClr>
                </a:solidFill>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31" name="Picture Placeholder 2"/>
          <p:cNvSpPr>
            <a:spLocks noGrp="1" noChangeAspect="1"/>
          </p:cNvSpPr>
          <p:nvPr>
            <p:ph type="pic" idx="22"/>
          </p:nvPr>
        </p:nvSpPr>
        <p:spPr>
          <a:xfrm>
            <a:off x="5343526"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zh-CN" altLang="en-US"/>
              <a:t>单击图标添加图片</a:t>
            </a:r>
            <a:endParaRPr lang="en-US" dirty="0"/>
          </a:p>
        </p:txBody>
      </p:sp>
      <p:sp>
        <p:nvSpPr>
          <p:cNvPr id="24" name="Text Placeholder 3"/>
          <p:cNvSpPr>
            <a:spLocks noGrp="1"/>
          </p:cNvSpPr>
          <p:nvPr>
            <p:ph type="body" sz="half" idx="20"/>
          </p:nvPr>
        </p:nvSpPr>
        <p:spPr>
          <a:xfrm>
            <a:off x="5343432" y="4827211"/>
            <a:ext cx="2201998" cy="659189"/>
          </a:xfrm>
        </p:spPr>
        <p:txBody>
          <a:bodyPr anchor="t">
            <a:normAutofit/>
          </a:bodyPr>
          <a:lstStyle>
            <a:lvl1pPr marL="0" indent="0">
              <a:buNone/>
              <a:defRPr sz="790"/>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zh-CN" altLang="en-US"/>
              <a:t>单击此处编辑母版文本样式</a:t>
            </a:r>
            <a:endParaRPr lang="zh-CN" altLang="en-US"/>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E9E2998-63CE-4609-A0D7-F05EA80169D8}" type="datetime1">
              <a:rPr lang="zh-CN" altLang="en-US" smtClean="0"/>
            </a:fld>
            <a:endParaRPr lang="zh-CN" altLang="en-US"/>
          </a:p>
        </p:txBody>
      </p:sp>
      <p:sp>
        <p:nvSpPr>
          <p:cNvPr id="4"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7764407" y="295732"/>
            <a:ext cx="628649" cy="767687"/>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84585" y="452718"/>
            <a:ext cx="7053542" cy="1400530"/>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08E9E8CD-5248-4802-8B54-2AA50A8A6816}"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7764407" y="295732"/>
            <a:ext cx="628649" cy="767687"/>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60" y="430216"/>
            <a:ext cx="1314451" cy="5826125"/>
          </a:xfrm>
          <a:prstGeom prst="rect">
            <a:avLst/>
          </a:prstGeom>
        </p:spPr>
        <p:txBody>
          <a:bodyPr vert="eaVert" anchor="b" anchorCtr="0"/>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D8C72F37-7D0A-45A7-9B44-0E7F54D7AEB4}"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7764407" y="295732"/>
            <a:ext cx="628649" cy="767687"/>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标题幻灯片">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t="743" r="12552" b="5017"/>
          <a:stretch>
            <a:fillRect/>
          </a:stretch>
        </p:blipFill>
        <p:spPr>
          <a:xfrm>
            <a:off x="5411381" y="-1"/>
            <a:ext cx="3732621" cy="6858001"/>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30256" t="21381"/>
          <a:stretch>
            <a:fillRect/>
          </a:stretch>
        </p:blipFill>
        <p:spPr>
          <a:xfrm>
            <a:off x="1" y="0"/>
            <a:ext cx="1795387" cy="2482790"/>
          </a:xfrm>
          <a:prstGeom prst="rect">
            <a:avLst/>
          </a:prstGeom>
        </p:spPr>
      </p:pic>
      <p:sp>
        <p:nvSpPr>
          <p:cNvPr id="9" name="PA_椭圆 31"/>
          <p:cNvSpPr/>
          <p:nvPr>
            <p:custDataLst>
              <p:tags r:id="rId4"/>
            </p:custDataLst>
          </p:nvPr>
        </p:nvSpPr>
        <p:spPr>
          <a:xfrm>
            <a:off x="1494504" y="2607768"/>
            <a:ext cx="1659194" cy="22122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 name="标题 1"/>
          <p:cNvSpPr>
            <a:spLocks noGrp="1"/>
          </p:cNvSpPr>
          <p:nvPr>
            <p:ph type="ctrTitle" hasCustomPrompt="1"/>
          </p:nvPr>
        </p:nvSpPr>
        <p:spPr>
          <a:xfrm>
            <a:off x="1879233" y="2784475"/>
            <a:ext cx="3786664" cy="1910081"/>
          </a:xfrm>
          <a:prstGeom prst="rect">
            <a:avLst/>
          </a:prstGeom>
        </p:spPr>
        <p:txBody>
          <a:bodyPr lIns="90000" tIns="46800" rIns="90000" anchor="ctr" anchorCtr="0">
            <a:normAutofit/>
          </a:bodyPr>
          <a:lstStyle>
            <a:lvl1pPr algn="l">
              <a:defRPr sz="2475"/>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879234" y="4853559"/>
            <a:ext cx="4578717" cy="684601"/>
          </a:xfrm>
        </p:spPr>
        <p:txBody>
          <a:bodyPr>
            <a:normAutofit/>
          </a:bodyPr>
          <a:lstStyle>
            <a:lvl1pPr marL="0" indent="0" algn="l">
              <a:buNone/>
              <a:defRPr sz="1015"/>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endParaRPr lang="zh-CN" altLang="en-US" dirty="0"/>
          </a:p>
        </p:txBody>
      </p:sp>
      <p:sp>
        <p:nvSpPr>
          <p:cNvPr id="4" name="日期占位符 3"/>
          <p:cNvSpPr>
            <a:spLocks noGrp="1"/>
          </p:cNvSpPr>
          <p:nvPr>
            <p:ph type="dt" sz="half" idx="10"/>
          </p:nvPr>
        </p:nvSpPr>
        <p:spPr/>
        <p:txBody>
          <a:bodyPr/>
          <a:lstStyle/>
          <a:p>
            <a:fld id="{D1F3D755-507B-4461-BE86-474E70498DA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7764407" y="295732"/>
            <a:ext cx="628649" cy="767687"/>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3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30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30000">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标题 1"/>
          <p:cNvSpPr>
            <a:spLocks noGrp="1"/>
          </p:cNvSpPr>
          <p:nvPr>
            <p:ph type="title"/>
          </p:nvPr>
        </p:nvSpPr>
        <p:spPr>
          <a:xfrm>
            <a:off x="722313" y="3143250"/>
            <a:ext cx="7772400" cy="1362075"/>
          </a:xfrm>
        </p:spPr>
        <p:txBody>
          <a:bodyPr anchor="t"/>
          <a:lstStyle>
            <a:lvl1pPr algn="ctr">
              <a:defRPr sz="3000" b="0" cap="all"/>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722313" y="1643063"/>
            <a:ext cx="7772400" cy="1500187"/>
          </a:xfrm>
        </p:spPr>
        <p:txBody>
          <a:bodyPr anchor="b"/>
          <a:lstStyle>
            <a:lvl1pPr marL="0" indent="0" algn="ctr">
              <a:buNone/>
              <a:defRPr sz="1500">
                <a:solidFill>
                  <a:schemeClr val="tx1">
                    <a:tint val="75000"/>
                  </a:schemeClr>
                </a:solidFill>
              </a:defRPr>
            </a:lvl1pPr>
            <a:lvl2pPr marL="342900" indent="0" algn="ctr">
              <a:buNone/>
              <a:defRPr sz="1350">
                <a:solidFill>
                  <a:schemeClr val="tx1">
                    <a:tint val="75000"/>
                  </a:schemeClr>
                </a:solidFill>
              </a:defRPr>
            </a:lvl2pPr>
            <a:lvl3pPr marL="685800" indent="0" algn="ctr">
              <a:buNone/>
              <a:defRPr sz="1200">
                <a:solidFill>
                  <a:schemeClr val="tx1">
                    <a:tint val="75000"/>
                  </a:schemeClr>
                </a:solidFill>
              </a:defRPr>
            </a:lvl3pPr>
            <a:lvl4pPr marL="1028700" indent="0" algn="ctr">
              <a:buNone/>
              <a:defRPr sz="1050">
                <a:solidFill>
                  <a:schemeClr val="tx1">
                    <a:tint val="75000"/>
                  </a:schemeClr>
                </a:solidFill>
              </a:defRPr>
            </a:lvl4pPr>
            <a:lvl5pPr marL="1371600" indent="0" algn="ctr">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9DD3E1A1-FFEA-433D-9935-A160ED2AAD53}"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节标题">
    <p:spTree>
      <p:nvGrpSpPr>
        <p:cNvPr id="1" name=""/>
        <p:cNvGrpSpPr/>
        <p:nvPr/>
      </p:nvGrpSpPr>
      <p:grpSpPr>
        <a:xfrm>
          <a:off x="0" y="0"/>
          <a:ext cx="0" cy="0"/>
          <a:chOff x="0" y="0"/>
          <a:chExt cx="0" cy="0"/>
        </a:xfrm>
      </p:grpSpPr>
      <p:sp>
        <p:nvSpPr>
          <p:cNvPr id="7" name="任意多边形 18"/>
          <p:cNvSpPr/>
          <p:nvPr/>
        </p:nvSpPr>
        <p:spPr>
          <a:xfrm flipV="1">
            <a:off x="0" y="-1388"/>
            <a:ext cx="1023258" cy="1939726"/>
          </a:xfrm>
          <a:custGeom>
            <a:avLst/>
            <a:gdLst>
              <a:gd name="connsiteX0" fmla="*/ 682172 w 1364344"/>
              <a:gd name="connsiteY0" fmla="*/ 0 h 2224314"/>
              <a:gd name="connsiteX1" fmla="*/ 1364344 w 1364344"/>
              <a:gd name="connsiteY1" fmla="*/ 682172 h 2224314"/>
              <a:gd name="connsiteX2" fmla="*/ 1364344 w 1364344"/>
              <a:gd name="connsiteY2" fmla="*/ 2224314 h 2224314"/>
              <a:gd name="connsiteX3" fmla="*/ 0 w 1364344"/>
              <a:gd name="connsiteY3" fmla="*/ 2224314 h 2224314"/>
              <a:gd name="connsiteX4" fmla="*/ 0 w 1364344"/>
              <a:gd name="connsiteY4" fmla="*/ 682172 h 2224314"/>
              <a:gd name="connsiteX5" fmla="*/ 682172 w 1364344"/>
              <a:gd name="connsiteY5" fmla="*/ 0 h 222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224314">
                <a:moveTo>
                  <a:pt x="682172" y="0"/>
                </a:moveTo>
                <a:cubicBezTo>
                  <a:pt x="1058925" y="0"/>
                  <a:pt x="1364344" y="305419"/>
                  <a:pt x="1364344" y="682172"/>
                </a:cubicBezTo>
                <a:lnTo>
                  <a:pt x="1364344" y="2224314"/>
                </a:lnTo>
                <a:lnTo>
                  <a:pt x="0" y="2224314"/>
                </a:lnTo>
                <a:lnTo>
                  <a:pt x="0" y="682172"/>
                </a:lnTo>
                <a:cubicBezTo>
                  <a:pt x="0" y="305419"/>
                  <a:pt x="305419" y="0"/>
                  <a:pt x="6821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8" name="任意多边形 20"/>
          <p:cNvSpPr/>
          <p:nvPr/>
        </p:nvSpPr>
        <p:spPr>
          <a:xfrm flipV="1">
            <a:off x="1023259" y="-1388"/>
            <a:ext cx="1017812" cy="1461888"/>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任意多边形 25"/>
          <p:cNvSpPr/>
          <p:nvPr/>
        </p:nvSpPr>
        <p:spPr>
          <a:xfrm flipV="1">
            <a:off x="3069774" y="-1388"/>
            <a:ext cx="1023254" cy="2229230"/>
          </a:xfrm>
          <a:custGeom>
            <a:avLst/>
            <a:gdLst>
              <a:gd name="connsiteX0" fmla="*/ 682172 w 1364345"/>
              <a:gd name="connsiteY0" fmla="*/ 0 h 1988910"/>
              <a:gd name="connsiteX1" fmla="*/ 1364345 w 1364345"/>
              <a:gd name="connsiteY1" fmla="*/ 682172 h 1988910"/>
              <a:gd name="connsiteX2" fmla="*/ 1364344 w 1364345"/>
              <a:gd name="connsiteY2" fmla="*/ 1988910 h 1988910"/>
              <a:gd name="connsiteX3" fmla="*/ 0 w 1364345"/>
              <a:gd name="connsiteY3" fmla="*/ 1988910 h 1988910"/>
              <a:gd name="connsiteX4" fmla="*/ 0 w 1364345"/>
              <a:gd name="connsiteY4" fmla="*/ 682172 h 1988910"/>
              <a:gd name="connsiteX5" fmla="*/ 682172 w 1364345"/>
              <a:gd name="connsiteY5" fmla="*/ 0 h 198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5" h="1988910">
                <a:moveTo>
                  <a:pt x="682172" y="0"/>
                </a:moveTo>
                <a:cubicBezTo>
                  <a:pt x="1058925" y="0"/>
                  <a:pt x="1364345" y="305419"/>
                  <a:pt x="1364345" y="682172"/>
                </a:cubicBezTo>
                <a:lnTo>
                  <a:pt x="1364344" y="1988910"/>
                </a:lnTo>
                <a:lnTo>
                  <a:pt x="0" y="1988910"/>
                </a:lnTo>
                <a:lnTo>
                  <a:pt x="0" y="682172"/>
                </a:lnTo>
                <a:cubicBezTo>
                  <a:pt x="0" y="305419"/>
                  <a:pt x="305419" y="0"/>
                  <a:pt x="6821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任意多边形 27"/>
          <p:cNvSpPr/>
          <p:nvPr/>
        </p:nvSpPr>
        <p:spPr>
          <a:xfrm flipV="1">
            <a:off x="4093032" y="3"/>
            <a:ext cx="1023257" cy="1568673"/>
          </a:xfrm>
          <a:custGeom>
            <a:avLst/>
            <a:gdLst>
              <a:gd name="connsiteX0" fmla="*/ 682171 w 1364343"/>
              <a:gd name="connsiteY0" fmla="*/ 0 h 1680482"/>
              <a:gd name="connsiteX1" fmla="*/ 1364343 w 1364343"/>
              <a:gd name="connsiteY1" fmla="*/ 682172 h 1680482"/>
              <a:gd name="connsiteX2" fmla="*/ 1364343 w 1364343"/>
              <a:gd name="connsiteY2" fmla="*/ 1680482 h 1680482"/>
              <a:gd name="connsiteX3" fmla="*/ 0 w 1364343"/>
              <a:gd name="connsiteY3" fmla="*/ 1680482 h 1680482"/>
              <a:gd name="connsiteX4" fmla="*/ 0 w 1364343"/>
              <a:gd name="connsiteY4" fmla="*/ 682172 h 1680482"/>
              <a:gd name="connsiteX5" fmla="*/ 682171 w 1364343"/>
              <a:gd name="connsiteY5" fmla="*/ 0 h 168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3" h="1680482">
                <a:moveTo>
                  <a:pt x="682171" y="0"/>
                </a:moveTo>
                <a:cubicBezTo>
                  <a:pt x="1058924" y="0"/>
                  <a:pt x="1364343" y="305419"/>
                  <a:pt x="1364343" y="682172"/>
                </a:cubicBezTo>
                <a:lnTo>
                  <a:pt x="1364343" y="1680482"/>
                </a:lnTo>
                <a:lnTo>
                  <a:pt x="0" y="1680482"/>
                </a:lnTo>
                <a:lnTo>
                  <a:pt x="0" y="682172"/>
                </a:lnTo>
                <a:cubicBezTo>
                  <a:pt x="0" y="305419"/>
                  <a:pt x="305418" y="0"/>
                  <a:pt x="68217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任意多边形 29"/>
          <p:cNvSpPr/>
          <p:nvPr/>
        </p:nvSpPr>
        <p:spPr>
          <a:xfrm flipV="1">
            <a:off x="5116286" y="-1389"/>
            <a:ext cx="1023258" cy="2229231"/>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任意多边形 31"/>
          <p:cNvSpPr/>
          <p:nvPr/>
        </p:nvSpPr>
        <p:spPr>
          <a:xfrm flipV="1">
            <a:off x="6139544" y="-1389"/>
            <a:ext cx="1023259" cy="1939724"/>
          </a:xfrm>
          <a:custGeom>
            <a:avLst/>
            <a:gdLst>
              <a:gd name="connsiteX0" fmla="*/ 682172 w 1364344"/>
              <a:gd name="connsiteY0" fmla="*/ 0 h 2424338"/>
              <a:gd name="connsiteX1" fmla="*/ 1364344 w 1364344"/>
              <a:gd name="connsiteY1" fmla="*/ 682172 h 2424338"/>
              <a:gd name="connsiteX2" fmla="*/ 1364343 w 1364344"/>
              <a:gd name="connsiteY2" fmla="*/ 2424338 h 2424338"/>
              <a:gd name="connsiteX3" fmla="*/ 0 w 1364344"/>
              <a:gd name="connsiteY3" fmla="*/ 2424338 h 2424338"/>
              <a:gd name="connsiteX4" fmla="*/ 0 w 1364344"/>
              <a:gd name="connsiteY4" fmla="*/ 682172 h 2424338"/>
              <a:gd name="connsiteX5" fmla="*/ 682172 w 1364344"/>
              <a:gd name="connsiteY5" fmla="*/ 0 h 2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424338">
                <a:moveTo>
                  <a:pt x="682172" y="0"/>
                </a:moveTo>
                <a:cubicBezTo>
                  <a:pt x="1058925" y="0"/>
                  <a:pt x="1364344" y="305419"/>
                  <a:pt x="1364344" y="682172"/>
                </a:cubicBezTo>
                <a:lnTo>
                  <a:pt x="1364343" y="2424338"/>
                </a:lnTo>
                <a:lnTo>
                  <a:pt x="0" y="2424338"/>
                </a:lnTo>
                <a:lnTo>
                  <a:pt x="0" y="682172"/>
                </a:lnTo>
                <a:cubicBezTo>
                  <a:pt x="0" y="305419"/>
                  <a:pt x="305419" y="0"/>
                  <a:pt x="6821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任意多边形 33"/>
          <p:cNvSpPr/>
          <p:nvPr/>
        </p:nvSpPr>
        <p:spPr>
          <a:xfrm flipV="1">
            <a:off x="7162801" y="-1388"/>
            <a:ext cx="1023258" cy="1461887"/>
          </a:xfrm>
          <a:custGeom>
            <a:avLst/>
            <a:gdLst>
              <a:gd name="connsiteX0" fmla="*/ 682172 w 1364344"/>
              <a:gd name="connsiteY0" fmla="*/ 0 h 1762577"/>
              <a:gd name="connsiteX1" fmla="*/ 1364344 w 1364344"/>
              <a:gd name="connsiteY1" fmla="*/ 682172 h 1762577"/>
              <a:gd name="connsiteX2" fmla="*/ 1364343 w 1364344"/>
              <a:gd name="connsiteY2" fmla="*/ 1762577 h 1762577"/>
              <a:gd name="connsiteX3" fmla="*/ 0 w 1364344"/>
              <a:gd name="connsiteY3" fmla="*/ 1762577 h 1762577"/>
              <a:gd name="connsiteX4" fmla="*/ 0 w 1364344"/>
              <a:gd name="connsiteY4" fmla="*/ 682172 h 1762577"/>
              <a:gd name="connsiteX5" fmla="*/ 682172 w 1364344"/>
              <a:gd name="connsiteY5" fmla="*/ 0 h 17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62577">
                <a:moveTo>
                  <a:pt x="682172" y="0"/>
                </a:moveTo>
                <a:cubicBezTo>
                  <a:pt x="1058925" y="0"/>
                  <a:pt x="1364344" y="305419"/>
                  <a:pt x="1364344" y="682172"/>
                </a:cubicBezTo>
                <a:lnTo>
                  <a:pt x="1364343" y="1762577"/>
                </a:lnTo>
                <a:lnTo>
                  <a:pt x="0" y="1762577"/>
                </a:lnTo>
                <a:lnTo>
                  <a:pt x="0" y="682172"/>
                </a:lnTo>
                <a:cubicBezTo>
                  <a:pt x="0" y="305419"/>
                  <a:pt x="305419" y="0"/>
                  <a:pt x="6821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任意多边形 35"/>
          <p:cNvSpPr/>
          <p:nvPr/>
        </p:nvSpPr>
        <p:spPr>
          <a:xfrm flipV="1">
            <a:off x="8186059" y="-1"/>
            <a:ext cx="957943" cy="1932183"/>
          </a:xfrm>
          <a:custGeom>
            <a:avLst/>
            <a:gdLst>
              <a:gd name="connsiteX0" fmla="*/ 682172 w 1364344"/>
              <a:gd name="connsiteY0" fmla="*/ 0 h 1900916"/>
              <a:gd name="connsiteX1" fmla="*/ 1364344 w 1364344"/>
              <a:gd name="connsiteY1" fmla="*/ 682172 h 1900916"/>
              <a:gd name="connsiteX2" fmla="*/ 1364344 w 1364344"/>
              <a:gd name="connsiteY2" fmla="*/ 1900916 h 1900916"/>
              <a:gd name="connsiteX3" fmla="*/ 0 w 1364344"/>
              <a:gd name="connsiteY3" fmla="*/ 1900916 h 1900916"/>
              <a:gd name="connsiteX4" fmla="*/ 0 w 1364344"/>
              <a:gd name="connsiteY4" fmla="*/ 682172 h 1900916"/>
              <a:gd name="connsiteX5" fmla="*/ 682172 w 1364344"/>
              <a:gd name="connsiteY5" fmla="*/ 0 h 190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900916">
                <a:moveTo>
                  <a:pt x="682172" y="0"/>
                </a:moveTo>
                <a:cubicBezTo>
                  <a:pt x="1058925" y="0"/>
                  <a:pt x="1364344" y="305419"/>
                  <a:pt x="1364344" y="682172"/>
                </a:cubicBezTo>
                <a:lnTo>
                  <a:pt x="1364344" y="1900916"/>
                </a:lnTo>
                <a:lnTo>
                  <a:pt x="0" y="1900916"/>
                </a:lnTo>
                <a:lnTo>
                  <a:pt x="0" y="682172"/>
                </a:lnTo>
                <a:cubicBezTo>
                  <a:pt x="0" y="305419"/>
                  <a:pt x="305419" y="0"/>
                  <a:pt x="6821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任意多边形 31"/>
          <p:cNvSpPr/>
          <p:nvPr/>
        </p:nvSpPr>
        <p:spPr>
          <a:xfrm flipV="1">
            <a:off x="2041072" y="-7541"/>
            <a:ext cx="1023259" cy="1939724"/>
          </a:xfrm>
          <a:custGeom>
            <a:avLst/>
            <a:gdLst>
              <a:gd name="connsiteX0" fmla="*/ 682172 w 1364344"/>
              <a:gd name="connsiteY0" fmla="*/ 0 h 2424338"/>
              <a:gd name="connsiteX1" fmla="*/ 1364344 w 1364344"/>
              <a:gd name="connsiteY1" fmla="*/ 682172 h 2424338"/>
              <a:gd name="connsiteX2" fmla="*/ 1364343 w 1364344"/>
              <a:gd name="connsiteY2" fmla="*/ 2424338 h 2424338"/>
              <a:gd name="connsiteX3" fmla="*/ 0 w 1364344"/>
              <a:gd name="connsiteY3" fmla="*/ 2424338 h 2424338"/>
              <a:gd name="connsiteX4" fmla="*/ 0 w 1364344"/>
              <a:gd name="connsiteY4" fmla="*/ 682172 h 2424338"/>
              <a:gd name="connsiteX5" fmla="*/ 682172 w 1364344"/>
              <a:gd name="connsiteY5" fmla="*/ 0 h 2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424338">
                <a:moveTo>
                  <a:pt x="682172" y="0"/>
                </a:moveTo>
                <a:cubicBezTo>
                  <a:pt x="1058925" y="0"/>
                  <a:pt x="1364344" y="305419"/>
                  <a:pt x="1364344" y="682172"/>
                </a:cubicBezTo>
                <a:lnTo>
                  <a:pt x="1364343" y="2424338"/>
                </a:lnTo>
                <a:lnTo>
                  <a:pt x="0" y="2424338"/>
                </a:lnTo>
                <a:lnTo>
                  <a:pt x="0" y="682172"/>
                </a:lnTo>
                <a:cubicBezTo>
                  <a:pt x="0" y="305419"/>
                  <a:pt x="305419" y="0"/>
                  <a:pt x="6821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 name="标题 1"/>
          <p:cNvSpPr>
            <a:spLocks noGrp="1"/>
          </p:cNvSpPr>
          <p:nvPr>
            <p:ph type="title"/>
          </p:nvPr>
        </p:nvSpPr>
        <p:spPr>
          <a:xfrm>
            <a:off x="628650" y="4359276"/>
            <a:ext cx="7886700" cy="1192212"/>
          </a:xfrm>
          <a:prstGeom prst="rect">
            <a:avLst/>
          </a:prstGeom>
        </p:spPr>
        <p:txBody>
          <a:bodyPr lIns="90000" tIns="90000" rIns="90000" anchor="t" anchorCtr="0">
            <a:normAutofit/>
          </a:bodyPr>
          <a:lstStyle>
            <a:lvl1pPr algn="ctr">
              <a:defRPr sz="2700"/>
            </a:lvl1pPr>
          </a:lstStyle>
          <a:p>
            <a:r>
              <a:rPr lang="zh-CN" altLang="en-US"/>
              <a:t>单击此处编辑母版标题样式</a:t>
            </a:r>
            <a:endParaRPr lang="zh-CN" altLang="en-US" dirty="0"/>
          </a:p>
        </p:txBody>
      </p:sp>
      <p:sp>
        <p:nvSpPr>
          <p:cNvPr id="3" name="文本占位符 2"/>
          <p:cNvSpPr>
            <a:spLocks noGrp="1"/>
          </p:cNvSpPr>
          <p:nvPr>
            <p:ph type="body" idx="1" hasCustomPrompt="1"/>
          </p:nvPr>
        </p:nvSpPr>
        <p:spPr>
          <a:xfrm>
            <a:off x="628650" y="2558853"/>
            <a:ext cx="7886700" cy="1775024"/>
          </a:xfrm>
        </p:spPr>
        <p:txBody>
          <a:bodyPr>
            <a:noAutofit/>
          </a:bodyPr>
          <a:lstStyle>
            <a:lvl1pPr marL="0" indent="0" algn="ctr">
              <a:buNone/>
              <a:defRPr sz="5400">
                <a:solidFill>
                  <a:schemeClr val="bg1"/>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dirty="0"/>
              <a:t>编辑文本</a:t>
            </a:r>
            <a:endParaRPr lang="zh-CN" altLang="en-US" dirty="0"/>
          </a:p>
        </p:txBody>
      </p:sp>
      <p:sp>
        <p:nvSpPr>
          <p:cNvPr id="4" name="日期占位符 3"/>
          <p:cNvSpPr>
            <a:spLocks noGrp="1"/>
          </p:cNvSpPr>
          <p:nvPr>
            <p:ph type="dt" sz="half" idx="10"/>
          </p:nvPr>
        </p:nvSpPr>
        <p:spPr/>
        <p:txBody>
          <a:bodyPr/>
          <a:lstStyle/>
          <a:p>
            <a:fld id="{74FF1588-C389-4396-9843-3A3C704C48B9}"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7764407" y="295732"/>
            <a:ext cx="628649" cy="767687"/>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1122680"/>
            <a:ext cx="7886700" cy="2387600"/>
          </a:xfrm>
        </p:spPr>
        <p:txBody>
          <a:bodyPr anchor="b"/>
          <a:lstStyle>
            <a:lvl1pPr algn="ctr">
              <a:defRPr sz="3375"/>
            </a:lvl1pPr>
          </a:lstStyle>
          <a:p>
            <a:r>
              <a:rPr lang="zh-CN" altLang="en-US"/>
              <a:t>单击此处编辑母版标题样式</a:t>
            </a:r>
            <a:endParaRPr lang="zh-CN" altLang="en-US"/>
          </a:p>
        </p:txBody>
      </p:sp>
      <p:sp>
        <p:nvSpPr>
          <p:cNvPr id="3" name="副标题 2"/>
          <p:cNvSpPr>
            <a:spLocks noGrp="1"/>
          </p:cNvSpPr>
          <p:nvPr>
            <p:ph type="subTitle" idx="1"/>
          </p:nvPr>
        </p:nvSpPr>
        <p:spPr>
          <a:xfrm>
            <a:off x="628650" y="3602358"/>
            <a:ext cx="7886700" cy="1655445"/>
          </a:xfrm>
        </p:spPr>
        <p:txBody>
          <a:bodyPr/>
          <a:lstStyle>
            <a:lvl1pPr marL="0" indent="0" algn="ctr">
              <a:buNone/>
              <a:defRPr sz="1350">
                <a:solidFill>
                  <a:schemeClr val="tx1">
                    <a:lumMod val="50000"/>
                    <a:lumOff val="50000"/>
                  </a:schemeClr>
                </a:solidFill>
              </a:defRPr>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488FEEF-E816-4EF4-8E73-62D4899F68FD}"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97485"/>
            <a:ext cx="7886700" cy="1325563"/>
          </a:xfrm>
        </p:spPr>
        <p:txBody>
          <a:bodyPr anchor="b" anchorCtr="0"/>
          <a:lstStyle/>
          <a:p>
            <a:r>
              <a:rPr lang="zh-CN" altLang="en-US"/>
              <a:t>单击此处编辑母版标题样式</a:t>
            </a:r>
            <a:endParaRPr lang="zh-CN" altLang="en-US"/>
          </a:p>
        </p:txBody>
      </p:sp>
      <p:sp>
        <p:nvSpPr>
          <p:cNvPr id="3" name="内容占位符 2"/>
          <p:cNvSpPr>
            <a:spLocks noGrp="1"/>
          </p:cNvSpPr>
          <p:nvPr>
            <p:ph idx="1"/>
          </p:nvPr>
        </p:nvSpPr>
        <p:spPr>
          <a:xfrm>
            <a:off x="628650" y="1702438"/>
            <a:ext cx="7886700" cy="4474845"/>
          </a:xfrm>
        </p:spPr>
        <p:txBody>
          <a:bodyPr/>
          <a:lstStyle>
            <a:lvl2pPr>
              <a:defRPr/>
            </a:lvl2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E3AB93-8CE2-4EFB-99A2-68F397882DDE}"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959100"/>
            <a:ext cx="7886700" cy="2781300"/>
          </a:xfrm>
        </p:spPr>
        <p:txBody>
          <a:bodyPr anchor="t" anchorCtr="0"/>
          <a:lstStyle>
            <a:lvl1pPr>
              <a:defRPr sz="27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722123"/>
            <a:ext cx="7886700" cy="1102995"/>
          </a:xfrm>
        </p:spPr>
        <p:txBody>
          <a:bodyPr lIns="144145" anchor="b" anchorCtr="0"/>
          <a:lstStyle>
            <a:lvl1pPr marL="0" indent="0">
              <a:buNone/>
              <a:defRPr sz="1350">
                <a:solidFill>
                  <a:schemeClr val="tx1">
                    <a:lumMod val="50000"/>
                    <a:lumOff val="50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3009462-AE23-4813-BE4A-716F382F9E6E}"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2539CF5-EAB7-49C3-8675-D537C6DB318B}"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365125"/>
            <a:ext cx="7886700" cy="800100"/>
          </a:xfrm>
        </p:spPr>
        <p:txBody>
          <a:bodyPr anchor="ctr" anchorCtr="0"/>
          <a:lstStyle>
            <a:lvl1pPr algn="ct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9602" y="1482091"/>
            <a:ext cx="3915728" cy="823595"/>
          </a:xfrm>
        </p:spPr>
        <p:txBody>
          <a:bodyPr anchor="ctr" anchorCtr="0"/>
          <a:lstStyle>
            <a:lvl1pPr marL="0" indent="0">
              <a:buNone/>
              <a:defRPr sz="1800">
                <a:solidFill>
                  <a:srgbClr val="0070C0"/>
                </a:solidFill>
              </a:defRPr>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7400" indent="0">
              <a:buNone/>
              <a:defRPr sz="1015"/>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8650" y="2368553"/>
            <a:ext cx="3916680" cy="3820795"/>
          </a:xfrm>
        </p:spPr>
        <p:txBody>
          <a:bodyPr/>
          <a:lstStyle>
            <a:lvl1pPr>
              <a:defRPr sz="1575"/>
            </a:lvl1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493" y="1482091"/>
            <a:ext cx="3822859" cy="823595"/>
          </a:xfrm>
        </p:spPr>
        <p:txBody>
          <a:bodyPr anchor="ctr" anchorCtr="0"/>
          <a:lstStyle>
            <a:lvl1pPr marL="0" indent="0">
              <a:buNone/>
              <a:defRPr sz="1800">
                <a:solidFill>
                  <a:srgbClr val="0070C0"/>
                </a:solidFill>
              </a:defRPr>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7400" indent="0">
              <a:buNone/>
              <a:defRPr sz="1015"/>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493" y="2368553"/>
            <a:ext cx="3822859" cy="3820795"/>
          </a:xfrm>
        </p:spPr>
        <p:txBody>
          <a:bodyPr/>
          <a:lstStyle>
            <a:lvl1pPr>
              <a:defRPr sz="1575"/>
            </a:lvl1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44D5C36-72CA-4ABF-91CE-9BE0E639E0A0}"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97485"/>
            <a:ext cx="7886700" cy="1325563"/>
          </a:xfrm>
        </p:spPr>
        <p:txBody>
          <a:bodyPr anchor="b" anchorCtr="0"/>
          <a:lstStyle/>
          <a:p>
            <a:r>
              <a:rPr lang="zh-CN" altLang="en-US"/>
              <a:t>单击此处编辑母版标题样式</a:t>
            </a:r>
            <a:endParaRPr lang="zh-CN" altLang="en-US"/>
          </a:p>
        </p:txBody>
      </p:sp>
      <p:sp>
        <p:nvSpPr>
          <p:cNvPr id="4" name="日期占位符 3"/>
          <p:cNvSpPr>
            <a:spLocks noGrp="1"/>
          </p:cNvSpPr>
          <p:nvPr>
            <p:ph type="dt" sz="half" idx="10"/>
          </p:nvPr>
        </p:nvSpPr>
        <p:spPr/>
        <p:txBody>
          <a:bodyPr/>
          <a:lstStyle/>
          <a:p>
            <a:fld id="{69E03F1A-0898-4196-960A-A1D566A11959}"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4" y="-1905"/>
            <a:ext cx="5263039" cy="6861810"/>
          </a:xfrm>
          <a:noFill/>
        </p:spPr>
        <p:txBody>
          <a:bodyPr lIns="252095" tIns="144145"/>
          <a:lstStyle>
            <a:lvl1pPr marL="0" indent="0" algn="ctr">
              <a:buNone/>
              <a:defRPr sz="1015">
                <a:solidFill>
                  <a:schemeClr val="tx1">
                    <a:lumMod val="50000"/>
                    <a:lumOff val="50000"/>
                  </a:schemeClr>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zh-CN" altLang="en-US"/>
              <a:t>单击图标添加图片</a:t>
            </a:r>
            <a:endParaRPr lang="zh-CN" altLang="en-US"/>
          </a:p>
        </p:txBody>
      </p:sp>
      <p:sp>
        <p:nvSpPr>
          <p:cNvPr id="2" name="标题 1"/>
          <p:cNvSpPr>
            <a:spLocks noGrp="1"/>
          </p:cNvSpPr>
          <p:nvPr>
            <p:ph type="title"/>
          </p:nvPr>
        </p:nvSpPr>
        <p:spPr>
          <a:xfrm>
            <a:off x="5512595" y="457200"/>
            <a:ext cx="3294221" cy="1055370"/>
          </a:xfrm>
        </p:spPr>
        <p:txBody>
          <a:bodyPr anchor="b" anchorCtr="0"/>
          <a:lstStyle>
            <a:lvl1pPr>
              <a:defRPr sz="1800"/>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5512119" y="1694180"/>
            <a:ext cx="3295174" cy="4480560"/>
          </a:xfrm>
        </p:spPr>
        <p:txBody>
          <a:bodyPr/>
          <a:lstStyle>
            <a:lvl1pPr marL="0" indent="0">
              <a:buNone/>
              <a:defRPr sz="1575">
                <a:solidFill>
                  <a:schemeClr val="tx1"/>
                </a:solidFill>
              </a:defRPr>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7400" indent="0">
              <a:buNone/>
              <a:defRPr sz="79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0DA3D6C-78F8-4FA9-8D36-2E19A36C60AC}"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30" y="-7620"/>
            <a:ext cx="5263039" cy="6861810"/>
          </a:xfrm>
          <a:noFill/>
        </p:spPr>
        <p:txBody>
          <a:bodyPr lIns="252095" tIns="144145"/>
          <a:lstStyle>
            <a:lvl1pPr marL="0" indent="0" algn="ctr">
              <a:buNone/>
              <a:defRPr sz="1015">
                <a:solidFill>
                  <a:schemeClr val="tx1">
                    <a:lumMod val="50000"/>
                    <a:lumOff val="50000"/>
                  </a:schemeClr>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zh-CN" altLang="en-US"/>
              <a:t>单击图标添加图片</a:t>
            </a:r>
            <a:endParaRPr lang="zh-CN" altLang="en-US"/>
          </a:p>
        </p:txBody>
      </p:sp>
      <p:sp>
        <p:nvSpPr>
          <p:cNvPr id="2" name="标题 1"/>
          <p:cNvSpPr>
            <a:spLocks noGrp="1"/>
          </p:cNvSpPr>
          <p:nvPr>
            <p:ph type="title"/>
          </p:nvPr>
        </p:nvSpPr>
        <p:spPr>
          <a:xfrm>
            <a:off x="307181" y="457200"/>
            <a:ext cx="3209925" cy="1055370"/>
          </a:xfrm>
        </p:spPr>
        <p:txBody>
          <a:bodyPr anchor="t" anchorCtr="0"/>
          <a:lstStyle>
            <a:lvl1pPr>
              <a:defRPr sz="1800"/>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307183" y="1694180"/>
            <a:ext cx="3210401" cy="4480560"/>
          </a:xfrm>
        </p:spPr>
        <p:txBody>
          <a:bodyPr/>
          <a:lstStyle>
            <a:lvl1pPr marL="0" indent="0">
              <a:buNone/>
              <a:defRPr sz="1575">
                <a:solidFill>
                  <a:schemeClr val="tx1"/>
                </a:solidFill>
              </a:defRPr>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7400" indent="0">
              <a:buNone/>
              <a:defRPr sz="79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4EDFF0D-B777-4CEF-9F21-595EB399C80C}"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D357028-50B3-4D7A-979F-8721C72B073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3" name="竖排标题 1"/>
          <p:cNvSpPr>
            <a:spLocks noGrp="1"/>
          </p:cNvSpPr>
          <p:nvPr>
            <p:ph type="title" orient="vert"/>
          </p:nvPr>
        </p:nvSpPr>
        <p:spPr>
          <a:xfrm>
            <a:off x="6543676" y="365125"/>
            <a:ext cx="1971675" cy="5811838"/>
          </a:xfrm>
        </p:spPr>
        <p:txBody>
          <a:bodyPr vert="eaVert"/>
          <a:lstStyle/>
          <a:p>
            <a:r>
              <a:rPr lang="zh-CN" altLang="en-US"/>
              <a:t>单击此处编辑母版标题样式</a:t>
            </a:r>
            <a:endParaRPr lang="zh-CN" altLang="en-US"/>
          </a:p>
        </p:txBody>
      </p:sp>
      <p:sp>
        <p:nvSpPr>
          <p:cNvPr id="7" name="竖排文字占位符 2"/>
          <p:cNvSpPr>
            <a:spLocks noGrp="1"/>
          </p:cNvSpPr>
          <p:nvPr>
            <p:ph type="body" orient="vert" idx="1"/>
          </p:nvPr>
        </p:nvSpPr>
        <p:spPr>
          <a:xfrm>
            <a:off x="628651" y="365125"/>
            <a:ext cx="5800725"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内容占位符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69A251AC-187C-44B8-B8E3-F65B83369D68}"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327028"/>
            <a:ext cx="7886700" cy="5850255"/>
          </a:xfrm>
        </p:spPr>
        <p:txBody>
          <a:bodyPr/>
          <a:lstStyle>
            <a:lvl2pPr>
              <a:defRPr/>
            </a:lvl2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64A5497-C331-4D4F-A069-C14C221C8ECA}"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9F39D16-4CB8-4C18-A9EB-0155EBEC1FC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标题 1"/>
          <p:cNvSpPr>
            <a:spLocks noGrp="1"/>
          </p:cNvSpPr>
          <p:nvPr>
            <p:ph type="title"/>
          </p:nvPr>
        </p:nvSpPr>
        <p:spPr/>
        <p:txBody>
          <a:bodyPr/>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1800" b="1">
                <a:effectLst>
                  <a:outerShdw blurRad="50800" dist="25400" dir="5400000" algn="tl" rotWithShape="0">
                    <a:srgbClr val="000000">
                      <a:alpha val="43137"/>
                    </a:srgbClr>
                  </a:outerShdw>
                </a:effectLst>
              </a:defRPr>
            </a:lvl1pPr>
            <a:lvl2pPr marL="342900" indent="0">
              <a:buNone/>
              <a:defRPr sz="1500" b="1">
                <a:effectLst>
                  <a:outerShdw blurRad="50800" dist="25400" dir="5400000" algn="tl" rotWithShape="0">
                    <a:srgbClr val="000000">
                      <a:alpha val="43137"/>
                    </a:srgbClr>
                  </a:outerShdw>
                </a:effectLst>
              </a:defRPr>
            </a:lvl2pPr>
            <a:lvl3pPr marL="685800" indent="0">
              <a:buNone/>
              <a:defRPr sz="1350" b="1">
                <a:effectLst>
                  <a:outerShdw blurRad="50800" dist="25400" dir="5400000" algn="tl" rotWithShape="0">
                    <a:srgbClr val="000000">
                      <a:alpha val="43137"/>
                    </a:srgbClr>
                  </a:outerShdw>
                </a:effectLst>
              </a:defRPr>
            </a:lvl3pPr>
            <a:lvl4pPr marL="1028700" indent="0">
              <a:buNone/>
              <a:defRPr sz="1200" b="1">
                <a:effectLst>
                  <a:outerShdw blurRad="50800" dist="25400" dir="5400000" algn="tl" rotWithShape="0">
                    <a:srgbClr val="000000">
                      <a:alpha val="43137"/>
                    </a:srgbClr>
                  </a:outerShdw>
                </a:effectLst>
              </a:defRPr>
            </a:lvl4pPr>
            <a:lvl5pPr marL="1371600" indent="0">
              <a:buNone/>
              <a:defRPr sz="1200" b="1">
                <a:effectLst>
                  <a:outerShdw blurRad="50800" dist="25400" dir="5400000" algn="tl" rotWithShape="0">
                    <a:srgbClr val="000000">
                      <a:alpha val="43137"/>
                    </a:srgbClr>
                  </a:outerShdw>
                </a:effectLst>
              </a:defRPr>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eaLnBrk="1" latinLnBrk="0" hangingPunct="1"/>
            <a:r>
              <a:rPr kumimoji="0" lang="zh-CN" altLang="en-US"/>
              <a:t>单击此处编辑母版文本样式</a:t>
            </a:r>
            <a:endParaRPr kumimoji="0" lang="zh-CN" altLang="en-US"/>
          </a:p>
        </p:txBody>
      </p:sp>
      <p:sp>
        <p:nvSpPr>
          <p:cNvPr id="4" name="内容占位符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1800" b="1">
                <a:effectLst>
                  <a:outerShdw blurRad="50800" dist="25400" dir="5400000" algn="tl" rotWithShape="0">
                    <a:srgbClr val="000000">
                      <a:alpha val="43137"/>
                    </a:srgbClr>
                  </a:outerShdw>
                </a:effectLst>
              </a:defRPr>
            </a:lvl1pPr>
            <a:lvl2pPr marL="342900" indent="0">
              <a:buNone/>
              <a:defRPr sz="1500" b="1">
                <a:effectLst>
                  <a:outerShdw blurRad="50800" dist="25400" dir="5400000" algn="tl" rotWithShape="0">
                    <a:srgbClr val="000000">
                      <a:alpha val="43137"/>
                    </a:srgbClr>
                  </a:outerShdw>
                </a:effectLst>
              </a:defRPr>
            </a:lvl2pPr>
            <a:lvl3pPr marL="685800" indent="0">
              <a:buNone/>
              <a:defRPr sz="1350" b="1">
                <a:effectLst>
                  <a:outerShdw blurRad="50800" dist="25400" dir="5400000" algn="tl" rotWithShape="0">
                    <a:srgbClr val="000000">
                      <a:alpha val="43137"/>
                    </a:srgbClr>
                  </a:outerShdw>
                </a:effectLst>
              </a:defRPr>
            </a:lvl3pPr>
            <a:lvl4pPr marL="1028700" indent="0">
              <a:buNone/>
              <a:defRPr sz="1200" b="1">
                <a:effectLst>
                  <a:outerShdw blurRad="50800" dist="25400" dir="5400000" algn="tl" rotWithShape="0">
                    <a:srgbClr val="000000">
                      <a:alpha val="43137"/>
                    </a:srgbClr>
                  </a:outerShdw>
                </a:effectLst>
              </a:defRPr>
            </a:lvl4pPr>
            <a:lvl5pPr marL="1371600" indent="0">
              <a:buNone/>
              <a:defRPr sz="1200" b="1">
                <a:effectLst>
                  <a:outerShdw blurRad="50800" dist="25400" dir="5400000" algn="tl" rotWithShape="0">
                    <a:srgbClr val="000000">
                      <a:alpha val="43137"/>
                    </a:srgbClr>
                  </a:outerShdw>
                </a:effectLst>
              </a:defRPr>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eaLnBrk="1" latinLnBrk="0" hangingPunct="1"/>
            <a:r>
              <a:rPr kumimoji="0" lang="zh-CN" altLang="en-US"/>
              <a:t>单击此处编辑母版文本样式</a:t>
            </a:r>
            <a:endParaRPr kumimoji="0" lang="zh-CN" altLang="en-US"/>
          </a:p>
        </p:txBody>
      </p:sp>
      <p:sp>
        <p:nvSpPr>
          <p:cNvPr id="6" name="内容占位符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fld id="{0108FC1E-535A-4565-AE9C-4067CC7BE571}"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D8D78B7E-7B40-4B53-90CC-BB1D516B814E}"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682099-65F6-43C1-AA7D-1A1BFDFAB690}"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标题 1"/>
          <p:cNvSpPr>
            <a:spLocks noGrp="1"/>
          </p:cNvSpPr>
          <p:nvPr>
            <p:ph type="title"/>
          </p:nvPr>
        </p:nvSpPr>
        <p:spPr>
          <a:xfrm>
            <a:off x="2786051" y="228600"/>
            <a:ext cx="5900752" cy="842946"/>
          </a:xfrm>
        </p:spPr>
        <p:txBody>
          <a:bodyPr anchor="b"/>
          <a:lstStyle>
            <a:lvl1pPr algn="ctr">
              <a:defRPr sz="2100" b="0"/>
            </a:lvl1pPr>
          </a:lstStyle>
          <a:p>
            <a:r>
              <a:rPr kumimoji="0" lang="zh-CN" altLang="en-US"/>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文本占位符 3"/>
          <p:cNvSpPr>
            <a:spLocks noGrp="1"/>
          </p:cNvSpPr>
          <p:nvPr>
            <p:ph type="body" sz="half" idx="2"/>
          </p:nvPr>
        </p:nvSpPr>
        <p:spPr>
          <a:xfrm>
            <a:off x="457206" y="1142984"/>
            <a:ext cx="2257408" cy="5143536"/>
          </a:xfrm>
        </p:spPr>
        <p:txBody>
          <a:bodyPr anchor="ct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759AE0B7-401B-4A9A-AA98-87E6462BA4B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1800" b="0"/>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701553"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0" lang="zh-CN" altLang="en-US"/>
              <a:t>单击图标添加图片</a:t>
            </a:r>
            <a:endParaRPr kumimoji="0" lang="en-US"/>
          </a:p>
        </p:txBody>
      </p:sp>
      <p:sp>
        <p:nvSpPr>
          <p:cNvPr id="4" name="文本占位符 3"/>
          <p:cNvSpPr>
            <a:spLocks noGrp="1"/>
          </p:cNvSpPr>
          <p:nvPr>
            <p:ph type="body" sz="half" idx="2"/>
          </p:nvPr>
        </p:nvSpPr>
        <p:spPr>
          <a:xfrm>
            <a:off x="2362201" y="5410200"/>
            <a:ext cx="5657888" cy="804862"/>
          </a:xfrm>
        </p:spPr>
        <p:txBody>
          <a:bodyPr anchor="ctr"/>
          <a:lstStyle>
            <a:lvl1pPr marL="0" indent="0" algn="r">
              <a:buNone/>
              <a:defRPr sz="900" b="0"/>
            </a:lvl1pPr>
            <a:lvl2pPr marL="342900" indent="0" algn="r">
              <a:buNone/>
              <a:defRPr sz="900" b="0"/>
            </a:lvl2pPr>
            <a:lvl3pPr marL="685800" indent="0" algn="r">
              <a:buNone/>
              <a:defRPr sz="900" b="0"/>
            </a:lvl3pPr>
            <a:lvl4pPr marL="1028700" indent="0" algn="r">
              <a:buNone/>
              <a:defRPr sz="900" b="0"/>
            </a:lvl4pPr>
            <a:lvl5pPr marL="1371600" indent="0" algn="r">
              <a:buNone/>
              <a:defRPr sz="900" b="0"/>
            </a:lvl5pPr>
            <a:lvl6pPr marL="1714500" indent="0">
              <a:buNone/>
              <a:defRPr sz="675"/>
            </a:lvl6pPr>
            <a:lvl7pPr marL="2057400" indent="0">
              <a:buNone/>
              <a:defRPr sz="675"/>
            </a:lvl7pPr>
            <a:lvl8pPr marL="2400300" indent="0">
              <a:buNone/>
              <a:defRPr sz="675"/>
            </a:lvl8pPr>
            <a:lvl9pPr marL="2743200" indent="0">
              <a:buNone/>
              <a:defRPr sz="675"/>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D286B883-234A-4C61-B87E-FBF678657509}"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image" Target="../media/image3.png"/><Relationship Id="rId23" Type="http://schemas.openxmlformats.org/officeDocument/2006/relationships/image" Target="../media/image9.png"/><Relationship Id="rId22" Type="http://schemas.openxmlformats.org/officeDocument/2006/relationships/image" Target="../media/image8.png"/><Relationship Id="rId21" Type="http://schemas.openxmlformats.org/officeDocument/2006/relationships/image" Target="../media/image7.png"/><Relationship Id="rId20" Type="http://schemas.openxmlformats.org/officeDocument/2006/relationships/image" Target="../media/image6.png"/><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2" Type="http://schemas.openxmlformats.org/officeDocument/2006/relationships/theme" Target="../theme/theme3.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a:t>单击此处编辑母版文本样式</a:t>
            </a:r>
            <a:endParaRPr kumimoji="0" lang="zh-CN" altLang="en-US"/>
          </a:p>
          <a:p>
            <a:pPr lvl="1" eaLnBrk="1" latinLnBrk="0" hangingPunct="1"/>
            <a:r>
              <a:rPr kumimoji="0" lang="zh-CN" altLang="en-US"/>
              <a:t>第二级</a:t>
            </a:r>
            <a:endParaRPr kumimoji="0" lang="zh-CN" altLang="en-US"/>
          </a:p>
          <a:p>
            <a:pPr lvl="2" eaLnBrk="1" latinLnBrk="0" hangingPunct="1"/>
            <a:r>
              <a:rPr kumimoji="0" lang="zh-CN" altLang="en-US"/>
              <a:t>第三级</a:t>
            </a:r>
            <a:endParaRPr kumimoji="0" lang="zh-CN" altLang="en-US"/>
          </a:p>
          <a:p>
            <a:pPr lvl="3" eaLnBrk="1" latinLnBrk="0" hangingPunct="1"/>
            <a:r>
              <a:rPr kumimoji="0" lang="zh-CN" altLang="en-US"/>
              <a:t>第四级</a:t>
            </a:r>
            <a:endParaRPr kumimoji="0" lang="zh-CN" altLang="en-US"/>
          </a:p>
          <a:p>
            <a:pPr lvl="4" eaLnBrk="1" latinLnBrk="0" hangingPunct="1"/>
            <a:r>
              <a:rPr kumimoji="0" lang="zh-CN" altLang="en-US"/>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825">
                <a:solidFill>
                  <a:schemeClr val="tx2">
                    <a:lumMod val="75000"/>
                    <a:lumOff val="25000"/>
                  </a:schemeClr>
                </a:solidFill>
              </a:defRPr>
            </a:lvl1pPr>
          </a:lstStyle>
          <a:p>
            <a:fld id="{74487E57-A850-469C-860A-30EC90194F3C}" type="datetime1">
              <a:rPr lang="zh-CN" altLang="en-US" smtClean="0"/>
            </a:fld>
            <a:endParaRPr lang="zh-CN" alt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825">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825" b="0">
                <a:solidFill>
                  <a:schemeClr val="tx2">
                    <a:lumMod val="75000"/>
                    <a:lumOff val="25000"/>
                  </a:schemeClr>
                </a:solidFill>
              </a:defRPr>
            </a:lvl1pPr>
          </a:lstStyle>
          <a:p>
            <a:fld id="{0C913308-F349-4B6D-A68A-DD1791B4A57B}" type="slidenum">
              <a:rPr lang="zh-CN" altLang="en-US" smtClean="0"/>
            </a:fld>
            <a:endParaRPr lang="zh-CN"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rtl="0" eaLnBrk="1" latinLnBrk="0" hangingPunct="1">
        <a:spcBef>
          <a:spcPct val="0"/>
        </a:spcBef>
        <a:buNone/>
        <a:defRPr kumimoji="0" sz="33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257175" indent="-257175" algn="l" rtl="0" eaLnBrk="1" latinLnBrk="0" hangingPunct="1">
        <a:spcBef>
          <a:spcPct val="20000"/>
        </a:spcBef>
        <a:buClr>
          <a:schemeClr val="tx2"/>
        </a:buClr>
        <a:buSzPct val="50000"/>
        <a:buFont typeface="Wingdings 2" panose="05020102010507070707"/>
        <a:buChar char="ß"/>
        <a:defRPr kumimoji="0" sz="2400" kern="1200">
          <a:solidFill>
            <a:schemeClr val="tx1"/>
          </a:solidFill>
          <a:latin typeface="+mn-lt"/>
          <a:ea typeface="+mn-ea"/>
          <a:cs typeface="+mn-cs"/>
        </a:defRPr>
      </a:lvl1pPr>
      <a:lvl2pPr marL="557530" indent="-214630" algn="l" rtl="0" eaLnBrk="1" latinLnBrk="0" hangingPunct="1">
        <a:spcBef>
          <a:spcPct val="20000"/>
        </a:spcBef>
        <a:buClr>
          <a:schemeClr val="tx2"/>
        </a:buClr>
        <a:buSzPct val="50000"/>
        <a:buFont typeface="Wingdings 2" panose="05020102010507070707"/>
        <a:buChar char="Þ"/>
        <a:defRPr kumimoji="0" sz="2100" kern="1200">
          <a:solidFill>
            <a:schemeClr val="tx1"/>
          </a:solidFill>
          <a:latin typeface="+mn-lt"/>
          <a:ea typeface="+mn-ea"/>
          <a:cs typeface="+mn-cs"/>
        </a:defRPr>
      </a:lvl2pPr>
      <a:lvl3pPr marL="857250" indent="-171450" algn="l" rtl="0" eaLnBrk="1" latinLnBrk="0" hangingPunct="1">
        <a:spcBef>
          <a:spcPct val="20000"/>
        </a:spcBef>
        <a:buClr>
          <a:schemeClr val="tx2"/>
        </a:buClr>
        <a:buSzPct val="50000"/>
        <a:buFont typeface="Wingdings 2" panose="05020102010507070707"/>
        <a:buChar char=""/>
        <a:defRPr kumimoji="0" sz="1800" kern="1200">
          <a:solidFill>
            <a:schemeClr val="tx1"/>
          </a:solidFill>
          <a:latin typeface="+mn-lt"/>
          <a:ea typeface="+mn-ea"/>
          <a:cs typeface="+mn-cs"/>
        </a:defRPr>
      </a:lvl3pPr>
      <a:lvl4pPr marL="1200150" indent="-171450" algn="l" rtl="0" eaLnBrk="1" latinLnBrk="0" hangingPunct="1">
        <a:spcBef>
          <a:spcPct val="20000"/>
        </a:spcBef>
        <a:buClr>
          <a:schemeClr val="tx2"/>
        </a:buClr>
        <a:buSzPct val="50000"/>
        <a:buFont typeface="Wingdings 2" panose="05020102010507070707"/>
        <a:buChar char=""/>
        <a:defRPr kumimoji="0" sz="1500" kern="1200">
          <a:solidFill>
            <a:schemeClr val="tx1"/>
          </a:solidFill>
          <a:latin typeface="+mn-lt"/>
          <a:ea typeface="+mn-ea"/>
          <a:cs typeface="+mn-cs"/>
        </a:defRPr>
      </a:lvl4pPr>
      <a:lvl5pPr marL="1543050" indent="-171450" algn="l" rtl="0" eaLnBrk="1" latinLnBrk="0" hangingPunct="1">
        <a:spcBef>
          <a:spcPct val="20000"/>
        </a:spcBef>
        <a:buClr>
          <a:schemeClr val="tx2"/>
        </a:buClr>
        <a:buSzPct val="50000"/>
        <a:buFont typeface="Wingdings 2" panose="05020102010507070707"/>
        <a:buChar char=""/>
        <a:defRPr kumimoji="0" sz="1500" kern="1200">
          <a:solidFill>
            <a:schemeClr val="tx1"/>
          </a:solidFill>
          <a:latin typeface="+mn-lt"/>
          <a:ea typeface="+mn-ea"/>
          <a:cs typeface="+mn-cs"/>
        </a:defRPr>
      </a:lvl5pPr>
      <a:lvl6pPr marL="1885950" indent="-171450" algn="l" rtl="0" eaLnBrk="1" latinLnBrk="0" hangingPunct="1">
        <a:spcBef>
          <a:spcPct val="20000"/>
        </a:spcBef>
        <a:buFont typeface="Arial" panose="020B0604020202020204"/>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panose="020B0604020202020204"/>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panose="020B0604020202020204"/>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panose="020B0604020202020204"/>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a:fillRect/>
          </a:stretch>
        </p:blipFill>
        <p:spPr>
          <a:xfrm>
            <a:off x="1" y="2669688"/>
            <a:ext cx="3027759"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a:fillRect/>
          </a:stretch>
        </p:blipFill>
        <p:spPr>
          <a:xfrm>
            <a:off x="1" y="2892350"/>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a:fillRect/>
          </a:stretch>
        </p:blipFill>
        <p:spPr>
          <a:xfrm>
            <a:off x="5999560" y="3"/>
            <a:ext cx="1202540"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a:fillRect/>
          </a:stretch>
        </p:blipFill>
        <p:spPr>
          <a:xfrm>
            <a:off x="6454409" y="6096000"/>
            <a:ext cx="745301" cy="762000"/>
          </a:xfrm>
          <a:prstGeom prst="rect">
            <a:avLst/>
          </a:prstGeom>
        </p:spPr>
      </p:pic>
      <p:sp>
        <p:nvSpPr>
          <p:cNvPr id="3" name="Text Placeholder 2"/>
          <p:cNvSpPr>
            <a:spLocks noGrp="1"/>
          </p:cNvSpPr>
          <p:nvPr>
            <p:ph type="body" idx="1"/>
          </p:nvPr>
        </p:nvSpPr>
        <p:spPr>
          <a:xfrm>
            <a:off x="827484" y="2052921"/>
            <a:ext cx="6709906" cy="4195481"/>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rot="5400000">
            <a:off x="7492906" y="1828801"/>
            <a:ext cx="990599" cy="228599"/>
          </a:xfrm>
          <a:prstGeom prst="rect">
            <a:avLst/>
          </a:prstGeom>
        </p:spPr>
        <p:txBody>
          <a:bodyPr vert="horz" lIns="91440" tIns="45720" rIns="91440" bIns="45720" rtlCol="0" anchor="t"/>
          <a:lstStyle>
            <a:lvl1pPr algn="l">
              <a:defRPr sz="620" b="0" i="0">
                <a:solidFill>
                  <a:schemeClr val="tx1">
                    <a:tint val="75000"/>
                    <a:alpha val="60000"/>
                  </a:schemeClr>
                </a:solidFill>
              </a:defRPr>
            </a:lvl1pPr>
          </a:lstStyle>
          <a:p>
            <a:fld id="{C3D9BE95-D8B2-4F46-946E-ECC148617195}" type="datetime1">
              <a:rPr lang="zh-CN" altLang="en-US" smtClean="0"/>
            </a:fld>
            <a:endParaRPr lang="zh-CN" altLang="en-US"/>
          </a:p>
        </p:txBody>
      </p:sp>
      <p:sp>
        <p:nvSpPr>
          <p:cNvPr id="5" name="Footer Placeholder 4"/>
          <p:cNvSpPr>
            <a:spLocks noGrp="1"/>
          </p:cNvSpPr>
          <p:nvPr>
            <p:ph type="ftr" sz="quarter" idx="3"/>
          </p:nvPr>
        </p:nvSpPr>
        <p:spPr>
          <a:xfrm rot="5400000">
            <a:off x="6231207" y="3263400"/>
            <a:ext cx="3859795" cy="228601"/>
          </a:xfrm>
          <a:prstGeom prst="rect">
            <a:avLst/>
          </a:prstGeom>
        </p:spPr>
        <p:txBody>
          <a:bodyPr vert="horz" lIns="91440" tIns="45720" rIns="91440" bIns="45720" rtlCol="0" anchor="b"/>
          <a:lstStyle>
            <a:lvl1pPr algn="l">
              <a:defRPr sz="620" b="0" i="0">
                <a:solidFill>
                  <a:schemeClr val="tx1">
                    <a:tint val="75000"/>
                    <a:alpha val="60000"/>
                  </a:schemeClr>
                </a:solidFill>
              </a:defRPr>
            </a:lvl1pPr>
          </a:lstStyle>
          <a:p>
            <a:endParaRPr lang="zh-CN" altLang="en-US"/>
          </a:p>
        </p:txBody>
      </p:sp>
      <p:pic>
        <p:nvPicPr>
          <p:cNvPr id="13" name="图片 12" descr="未标题-2然后"/>
          <p:cNvPicPr>
            <a:picLocks noChangeAspect="1"/>
          </p:cNvPicPr>
          <p:nvPr userDrawn="1"/>
        </p:nvPicPr>
        <p:blipFill>
          <a:blip r:embed="rId24"/>
          <a:stretch>
            <a:fillRect/>
          </a:stretch>
        </p:blipFill>
        <p:spPr>
          <a:xfrm>
            <a:off x="107504" y="127864"/>
            <a:ext cx="3599526" cy="551711"/>
          </a:xfrm>
          <a:prstGeom prst="rect">
            <a:avLst/>
          </a:prstGeom>
        </p:spPr>
      </p:pic>
      <p:sp>
        <p:nvSpPr>
          <p:cNvPr id="15" name="减号 14"/>
          <p:cNvSpPr/>
          <p:nvPr userDrawn="1"/>
        </p:nvSpPr>
        <p:spPr>
          <a:xfrm>
            <a:off x="-1692696" y="854487"/>
            <a:ext cx="12601400" cy="72000"/>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p:txStyles>
    <p:titleStyle>
      <a:lvl1pPr algn="l" defTabSz="257175" rtl="0" eaLnBrk="1" latinLnBrk="0" hangingPunct="1">
        <a:spcBef>
          <a:spcPct val="0"/>
        </a:spcBef>
        <a:buNone/>
        <a:defRPr sz="2365"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93040" indent="-193040" algn="l" defTabSz="257175" rtl="0" eaLnBrk="1" latinLnBrk="0" hangingPunct="1">
        <a:spcBef>
          <a:spcPts val="565"/>
        </a:spcBef>
        <a:spcAft>
          <a:spcPts val="0"/>
        </a:spcAft>
        <a:buClr>
          <a:schemeClr val="bg2">
            <a:lumMod val="40000"/>
            <a:lumOff val="60000"/>
          </a:schemeClr>
        </a:buClr>
        <a:buSzPct val="80000"/>
        <a:buFont typeface="Wingdings 3" panose="05040102010807070707" charset="2"/>
        <a:buChar char=""/>
        <a:defRPr sz="1125" b="0" i="0" kern="1200">
          <a:solidFill>
            <a:schemeClr val="tx1"/>
          </a:solidFill>
          <a:latin typeface="+mj-lt"/>
          <a:ea typeface="+mj-ea"/>
          <a:cs typeface="+mj-cs"/>
        </a:defRPr>
      </a:lvl1pPr>
      <a:lvl2pPr marL="417830" indent="-160655" algn="l" defTabSz="257175" rtl="0" eaLnBrk="1" latinLnBrk="0" hangingPunct="1">
        <a:spcBef>
          <a:spcPts val="565"/>
        </a:spcBef>
        <a:spcAft>
          <a:spcPts val="0"/>
        </a:spcAft>
        <a:buClr>
          <a:schemeClr val="bg2">
            <a:lumMod val="40000"/>
            <a:lumOff val="60000"/>
          </a:schemeClr>
        </a:buClr>
        <a:buSzPct val="80000"/>
        <a:buFont typeface="Wingdings 3" panose="05040102010807070707" charset="2"/>
        <a:buChar char=""/>
        <a:defRPr sz="1015" b="0" i="0" kern="1200">
          <a:solidFill>
            <a:schemeClr val="tx1"/>
          </a:solidFill>
          <a:latin typeface="+mj-lt"/>
          <a:ea typeface="+mj-ea"/>
          <a:cs typeface="+mj-cs"/>
        </a:defRPr>
      </a:lvl2pPr>
      <a:lvl3pPr marL="643255" indent="-128905" algn="l" defTabSz="257175" rtl="0" eaLnBrk="1" latinLnBrk="0" hangingPunct="1">
        <a:spcBef>
          <a:spcPts val="565"/>
        </a:spcBef>
        <a:spcAft>
          <a:spcPts val="0"/>
        </a:spcAft>
        <a:buClr>
          <a:schemeClr val="bg2">
            <a:lumMod val="40000"/>
            <a:lumOff val="60000"/>
          </a:schemeClr>
        </a:buClr>
        <a:buSzPct val="80000"/>
        <a:buFont typeface="Wingdings 3" panose="05040102010807070707" charset="2"/>
        <a:buChar char=""/>
        <a:defRPr sz="900" b="0" i="0" kern="1200">
          <a:solidFill>
            <a:schemeClr val="tx1"/>
          </a:solidFill>
          <a:latin typeface="+mj-lt"/>
          <a:ea typeface="+mj-ea"/>
          <a:cs typeface="+mj-cs"/>
        </a:defRPr>
      </a:lvl3pPr>
      <a:lvl4pPr marL="900430" indent="-128905" algn="l" defTabSz="257175" rtl="0" eaLnBrk="1" latinLnBrk="0" hangingPunct="1">
        <a:spcBef>
          <a:spcPts val="565"/>
        </a:spcBef>
        <a:spcAft>
          <a:spcPts val="0"/>
        </a:spcAft>
        <a:buClr>
          <a:schemeClr val="bg2">
            <a:lumMod val="40000"/>
            <a:lumOff val="60000"/>
          </a:schemeClr>
        </a:buClr>
        <a:buSzPct val="80000"/>
        <a:buFont typeface="Wingdings 3" panose="05040102010807070707" charset="2"/>
        <a:buChar char=""/>
        <a:defRPr sz="790" b="0" i="0" kern="1200">
          <a:solidFill>
            <a:schemeClr val="tx1"/>
          </a:solidFill>
          <a:latin typeface="+mj-lt"/>
          <a:ea typeface="+mj-ea"/>
          <a:cs typeface="+mj-cs"/>
        </a:defRPr>
      </a:lvl4pPr>
      <a:lvl5pPr marL="1157605" indent="-128905" algn="l" defTabSz="257175" rtl="0" eaLnBrk="1" latinLnBrk="0" hangingPunct="1">
        <a:spcBef>
          <a:spcPts val="565"/>
        </a:spcBef>
        <a:spcAft>
          <a:spcPts val="0"/>
        </a:spcAft>
        <a:buClr>
          <a:schemeClr val="bg2">
            <a:lumMod val="40000"/>
            <a:lumOff val="60000"/>
          </a:schemeClr>
        </a:buClr>
        <a:buSzPct val="80000"/>
        <a:buFont typeface="Wingdings 3" panose="05040102010807070707" charset="2"/>
        <a:buChar char=""/>
        <a:defRPr sz="790" b="0" i="0" kern="1200">
          <a:solidFill>
            <a:schemeClr val="tx1"/>
          </a:solidFill>
          <a:latin typeface="+mj-lt"/>
          <a:ea typeface="+mj-ea"/>
          <a:cs typeface="+mj-cs"/>
        </a:defRPr>
      </a:lvl5pPr>
      <a:lvl6pPr marL="1409700" indent="-128905" algn="l" defTabSz="257175" rtl="0" eaLnBrk="1" latinLnBrk="0" hangingPunct="1">
        <a:spcBef>
          <a:spcPts val="565"/>
        </a:spcBef>
        <a:spcAft>
          <a:spcPts val="0"/>
        </a:spcAft>
        <a:buClr>
          <a:schemeClr val="bg2">
            <a:lumMod val="40000"/>
            <a:lumOff val="60000"/>
          </a:schemeClr>
        </a:buClr>
        <a:buSzPct val="80000"/>
        <a:buFont typeface="Wingdings 3" panose="05040102010807070707" charset="2"/>
        <a:buChar char=""/>
        <a:defRPr sz="790" b="0" i="0" kern="1200">
          <a:solidFill>
            <a:schemeClr val="tx1"/>
          </a:solidFill>
          <a:latin typeface="+mj-lt"/>
          <a:ea typeface="+mj-ea"/>
          <a:cs typeface="+mj-cs"/>
        </a:defRPr>
      </a:lvl6pPr>
      <a:lvl7pPr marL="1671955" indent="-128905" algn="l" defTabSz="257175" rtl="0" eaLnBrk="1" latinLnBrk="0" hangingPunct="1">
        <a:spcBef>
          <a:spcPts val="565"/>
        </a:spcBef>
        <a:spcAft>
          <a:spcPts val="0"/>
        </a:spcAft>
        <a:buClr>
          <a:schemeClr val="bg2">
            <a:lumMod val="40000"/>
            <a:lumOff val="60000"/>
          </a:schemeClr>
        </a:buClr>
        <a:buSzPct val="80000"/>
        <a:buFont typeface="Wingdings 3" panose="05040102010807070707" charset="2"/>
        <a:buChar char=""/>
        <a:defRPr sz="790" b="0" i="0" kern="1200">
          <a:solidFill>
            <a:schemeClr val="tx1"/>
          </a:solidFill>
          <a:latin typeface="+mj-lt"/>
          <a:ea typeface="+mj-ea"/>
          <a:cs typeface="+mj-cs"/>
        </a:defRPr>
      </a:lvl7pPr>
      <a:lvl8pPr marL="1929130" indent="-128905" algn="l" defTabSz="257175" rtl="0" eaLnBrk="1" latinLnBrk="0" hangingPunct="1">
        <a:spcBef>
          <a:spcPts val="565"/>
        </a:spcBef>
        <a:spcAft>
          <a:spcPts val="0"/>
        </a:spcAft>
        <a:buClr>
          <a:schemeClr val="bg2">
            <a:lumMod val="40000"/>
            <a:lumOff val="60000"/>
          </a:schemeClr>
        </a:buClr>
        <a:buSzPct val="80000"/>
        <a:buFont typeface="Wingdings 3" panose="05040102010807070707" charset="2"/>
        <a:buChar char=""/>
        <a:defRPr sz="790" b="0" i="0" kern="1200">
          <a:solidFill>
            <a:schemeClr val="tx1"/>
          </a:solidFill>
          <a:latin typeface="+mj-lt"/>
          <a:ea typeface="+mj-ea"/>
          <a:cs typeface="+mj-cs"/>
        </a:defRPr>
      </a:lvl8pPr>
      <a:lvl9pPr marL="2186305" indent="-128905" algn="l" defTabSz="257175" rtl="0" eaLnBrk="1" latinLnBrk="0" hangingPunct="1">
        <a:spcBef>
          <a:spcPts val="565"/>
        </a:spcBef>
        <a:spcAft>
          <a:spcPts val="0"/>
        </a:spcAft>
        <a:buClr>
          <a:schemeClr val="bg2">
            <a:lumMod val="40000"/>
            <a:lumOff val="60000"/>
          </a:schemeClr>
        </a:buClr>
        <a:buSzPct val="80000"/>
        <a:buFont typeface="Wingdings 3" panose="05040102010807070707" charset="2"/>
        <a:buChar char=""/>
        <a:defRPr sz="790" b="0" i="0" kern="1200">
          <a:solidFill>
            <a:schemeClr val="tx1"/>
          </a:solidFill>
          <a:latin typeface="+mj-lt"/>
          <a:ea typeface="+mj-ea"/>
          <a:cs typeface="+mj-cs"/>
        </a:defRPr>
      </a:lvl9pPr>
    </p:bodyStyle>
    <p:otherStyle>
      <a:defPPr>
        <a:defRPr lang="en-US"/>
      </a:defPPr>
      <a:lvl1pPr marL="0" algn="l" defTabSz="257175" rtl="0" eaLnBrk="1" latinLnBrk="0" hangingPunct="1">
        <a:defRPr sz="1015" kern="1200">
          <a:solidFill>
            <a:schemeClr val="tx1"/>
          </a:solidFill>
          <a:latin typeface="+mn-lt"/>
          <a:ea typeface="+mn-ea"/>
          <a:cs typeface="+mn-cs"/>
        </a:defRPr>
      </a:lvl1pPr>
      <a:lvl2pPr marL="257175" algn="l" defTabSz="257175" rtl="0" eaLnBrk="1" latinLnBrk="0" hangingPunct="1">
        <a:defRPr sz="1015" kern="1200">
          <a:solidFill>
            <a:schemeClr val="tx1"/>
          </a:solidFill>
          <a:latin typeface="+mn-lt"/>
          <a:ea typeface="+mn-ea"/>
          <a:cs typeface="+mn-cs"/>
        </a:defRPr>
      </a:lvl2pPr>
      <a:lvl3pPr marL="514350" algn="l" defTabSz="257175" rtl="0" eaLnBrk="1" latinLnBrk="0" hangingPunct="1">
        <a:defRPr sz="1015" kern="1200">
          <a:solidFill>
            <a:schemeClr val="tx1"/>
          </a:solidFill>
          <a:latin typeface="+mn-lt"/>
          <a:ea typeface="+mn-ea"/>
          <a:cs typeface="+mn-cs"/>
        </a:defRPr>
      </a:lvl3pPr>
      <a:lvl4pPr marL="771525" algn="l" defTabSz="257175" rtl="0" eaLnBrk="1" latinLnBrk="0" hangingPunct="1">
        <a:defRPr sz="1015" kern="1200">
          <a:solidFill>
            <a:schemeClr val="tx1"/>
          </a:solidFill>
          <a:latin typeface="+mn-lt"/>
          <a:ea typeface="+mn-ea"/>
          <a:cs typeface="+mn-cs"/>
        </a:defRPr>
      </a:lvl4pPr>
      <a:lvl5pPr marL="1028700" algn="l" defTabSz="257175" rtl="0" eaLnBrk="1" latinLnBrk="0" hangingPunct="1">
        <a:defRPr sz="1015" kern="1200">
          <a:solidFill>
            <a:schemeClr val="tx1"/>
          </a:solidFill>
          <a:latin typeface="+mn-lt"/>
          <a:ea typeface="+mn-ea"/>
          <a:cs typeface="+mn-cs"/>
        </a:defRPr>
      </a:lvl5pPr>
      <a:lvl6pPr marL="1285875" algn="l" defTabSz="257175" rtl="0" eaLnBrk="1" latinLnBrk="0" hangingPunct="1">
        <a:defRPr sz="1015" kern="1200">
          <a:solidFill>
            <a:schemeClr val="tx1"/>
          </a:solidFill>
          <a:latin typeface="+mn-lt"/>
          <a:ea typeface="+mn-ea"/>
          <a:cs typeface="+mn-cs"/>
        </a:defRPr>
      </a:lvl6pPr>
      <a:lvl7pPr marL="1543050" algn="l" defTabSz="257175" rtl="0" eaLnBrk="1" latinLnBrk="0" hangingPunct="1">
        <a:defRPr sz="1015" kern="1200">
          <a:solidFill>
            <a:schemeClr val="tx1"/>
          </a:solidFill>
          <a:latin typeface="+mn-lt"/>
          <a:ea typeface="+mn-ea"/>
          <a:cs typeface="+mn-cs"/>
        </a:defRPr>
      </a:lvl7pPr>
      <a:lvl8pPr marL="1800225" algn="l" defTabSz="257175" rtl="0" eaLnBrk="1" latinLnBrk="0" hangingPunct="1">
        <a:defRPr sz="1015" kern="1200">
          <a:solidFill>
            <a:schemeClr val="tx1"/>
          </a:solidFill>
          <a:latin typeface="+mn-lt"/>
          <a:ea typeface="+mn-ea"/>
          <a:cs typeface="+mn-cs"/>
        </a:defRPr>
      </a:lvl8pPr>
      <a:lvl9pPr marL="2057400" algn="l" defTabSz="257175" rtl="0" eaLnBrk="1" latinLnBrk="0" hangingPunct="1">
        <a:defRPr sz="10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bg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8"/>
            <a:ext cx="7886700" cy="1325563"/>
          </a:xfrm>
          <a:prstGeom prst="rect">
            <a:avLst/>
          </a:prstGeom>
          <a:effectLst>
            <a:outerShdw blurRad="88900" dist="101600" dir="5400000" algn="ctr" rotWithShape="0">
              <a:srgbClr val="000000">
                <a:alpha val="2000"/>
              </a:srgbClr>
            </a:outerShdw>
          </a:effectLst>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latin typeface="微软雅黑 Light" panose="020B0502040204020203" charset="-122"/>
                <a:ea typeface="微软雅黑 Light" panose="020B0502040204020203" charset="-122"/>
              </a:defRPr>
            </a:lvl1pPr>
          </a:lstStyle>
          <a:p>
            <a:fld id="{83E4C95C-5C4B-43F8-A069-CE5C05CBCCCC}" type="datetime1">
              <a:rPr lang="zh-CN" altLang="en-US" smtClean="0"/>
            </a:fld>
            <a:endParaRPr lang="zh-CN" altLang="en-US"/>
          </a:p>
        </p:txBody>
      </p:sp>
      <p:sp>
        <p:nvSpPr>
          <p:cNvPr id="5" name="页脚占位符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latin typeface="微软雅黑 Light" panose="020B0502040204020203" charset="-122"/>
                <a:ea typeface="微软雅黑 Light" panose="020B0502040204020203" charset="-122"/>
              </a:defRPr>
            </a:lvl1pPr>
          </a:lstStyle>
          <a:p>
            <a:endParaRPr lang="zh-CN" altLang="en-US"/>
          </a:p>
        </p:txBody>
      </p:sp>
      <p:sp>
        <p:nvSpPr>
          <p:cNvPr id="6" name="灯片编号占位符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latin typeface="微软雅黑 Light" panose="020B0502040204020203" charset="-122"/>
                <a:ea typeface="微软雅黑 Light" panose="020B0502040204020203" charset="-122"/>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sldNum="0" hdr="0" ftr="0"/>
  <p:txStyles>
    <p:titleStyle>
      <a:lvl1pPr algn="l" defTabSz="514350" rtl="0" eaLnBrk="1" latinLnBrk="0" hangingPunct="1">
        <a:lnSpc>
          <a:spcPct val="90000"/>
        </a:lnSpc>
        <a:spcBef>
          <a:spcPct val="0"/>
        </a:spcBef>
        <a:buNone/>
        <a:defRPr sz="225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128905" indent="-128905" algn="l" defTabSz="514350" rtl="0" eaLnBrk="1" latinLnBrk="0" hangingPunct="1">
        <a:lnSpc>
          <a:spcPct val="120000"/>
        </a:lnSpc>
        <a:spcBef>
          <a:spcPts val="565"/>
        </a:spcBef>
        <a:buSzPct val="75000"/>
        <a:buFont typeface="Arial" panose="020B0604020202020204" pitchFamily="34" charset="0"/>
        <a:buChar char="•"/>
        <a:defRPr sz="1575" kern="1200">
          <a:solidFill>
            <a:schemeClr val="tx1">
              <a:lumMod val="85000"/>
              <a:lumOff val="15000"/>
            </a:schemeClr>
          </a:solidFill>
          <a:latin typeface="微软雅黑" panose="020B0503020204020204" charset="-122"/>
          <a:ea typeface="微软雅黑" panose="020B0503020204020204" charset="-122"/>
          <a:cs typeface="+mn-cs"/>
        </a:defRPr>
      </a:lvl1pPr>
      <a:lvl2pPr marL="323850" indent="-128905" algn="l" defTabSz="514350" rtl="0" eaLnBrk="1" fontAlgn="auto" latinLnBrk="0" hangingPunct="1">
        <a:lnSpc>
          <a:spcPct val="120000"/>
        </a:lnSpc>
        <a:spcBef>
          <a:spcPts val="280"/>
        </a:spcBef>
        <a:buSzPct val="75000"/>
        <a:buFont typeface="Arial" panose="020B0604020202020204" pitchFamily="34" charset="0"/>
        <a:buChar char="•"/>
        <a:defRPr sz="1240" kern="1200">
          <a:solidFill>
            <a:schemeClr val="tx1">
              <a:lumMod val="75000"/>
              <a:lumOff val="25000"/>
            </a:schemeClr>
          </a:solidFill>
          <a:latin typeface="微软雅黑" panose="020B0503020204020204" charset="-122"/>
          <a:ea typeface="微软雅黑" panose="020B0503020204020204" charset="-122"/>
          <a:cs typeface="+mn-cs"/>
        </a:defRPr>
      </a:lvl2pPr>
      <a:lvl3pPr marL="567055" indent="-128905" algn="l" defTabSz="514350" rtl="0" eaLnBrk="1" fontAlgn="auto" latinLnBrk="0" hangingPunct="1">
        <a:lnSpc>
          <a:spcPct val="120000"/>
        </a:lnSpc>
        <a:spcBef>
          <a:spcPts val="280"/>
        </a:spcBef>
        <a:buSzPct val="75000"/>
        <a:buFont typeface="Arial" panose="020B0604020202020204" pitchFamily="34" charset="0"/>
        <a:buChar char="‒"/>
        <a:defRPr sz="1125" kern="1200">
          <a:solidFill>
            <a:schemeClr val="tx1">
              <a:lumMod val="65000"/>
              <a:lumOff val="35000"/>
            </a:schemeClr>
          </a:solidFill>
          <a:latin typeface="微软雅黑" panose="020B0503020204020204" charset="-122"/>
          <a:ea typeface="微软雅黑" panose="020B0503020204020204" charset="-122"/>
          <a:cs typeface="+mn-cs"/>
        </a:defRPr>
      </a:lvl3pPr>
      <a:lvl4pPr marL="850265" indent="-128905" algn="l" defTabSz="514350" rtl="0" eaLnBrk="1" fontAlgn="auto" latinLnBrk="0" hangingPunct="1">
        <a:lnSpc>
          <a:spcPct val="100000"/>
        </a:lnSpc>
        <a:spcBef>
          <a:spcPts val="280"/>
        </a:spcBef>
        <a:buSzPct val="75000"/>
        <a:buFont typeface="Arial" panose="020B0604020202020204" pitchFamily="34" charset="0"/>
        <a:buChar char="˃"/>
        <a:defRPr sz="1015" kern="1200">
          <a:solidFill>
            <a:schemeClr val="tx1">
              <a:lumMod val="50000"/>
              <a:lumOff val="50000"/>
            </a:schemeClr>
          </a:solidFill>
          <a:latin typeface="微软雅黑" panose="020B0503020204020204" charset="-122"/>
          <a:ea typeface="微软雅黑" panose="020B0503020204020204" charset="-122"/>
          <a:cs typeface="+mn-cs"/>
        </a:defRPr>
      </a:lvl4pPr>
      <a:lvl5pPr marL="1093470" indent="-128905" algn="l" defTabSz="514350" rtl="0" eaLnBrk="1" fontAlgn="auto" latinLnBrk="0" hangingPunct="1">
        <a:lnSpc>
          <a:spcPct val="90000"/>
        </a:lnSpc>
        <a:spcBef>
          <a:spcPts val="280"/>
        </a:spcBef>
        <a:buSzPct val="75000"/>
        <a:buFont typeface="Arial" panose="020B0604020202020204" pitchFamily="34" charset="0"/>
        <a:buChar char="˃"/>
        <a:defRPr sz="1015" kern="1200">
          <a:solidFill>
            <a:schemeClr val="tx1">
              <a:lumMod val="50000"/>
              <a:lumOff val="50000"/>
            </a:schemeClr>
          </a:solidFill>
          <a:latin typeface="微软雅黑" panose="020B0503020204020204" charset="-122"/>
          <a:ea typeface="微软雅黑" panose="020B0503020204020204" charset="-122"/>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2078851"/>
            <a:ext cx="6858000" cy="1102519"/>
          </a:xfrm>
          <a:solidFill>
            <a:schemeClr val="accent3">
              <a:lumMod val="75000"/>
            </a:schemeClr>
          </a:solidFill>
        </p:spPr>
        <p:txBody>
          <a:bodyPr/>
          <a:lstStyle/>
          <a:p>
            <a:pPr algn="ctr"/>
            <a:r>
              <a:rPr lang="zh-CN" altLang="en-US" sz="3300" dirty="0">
                <a:latin typeface="Arial Unicode MS" panose="020B0604020202020204" pitchFamily="34" charset="-122"/>
                <a:ea typeface="Arial Unicode MS" panose="020B0604020202020204" pitchFamily="34" charset="-122"/>
                <a:cs typeface="Arial Unicode MS" panose="020B0604020202020204" pitchFamily="34" charset="-122"/>
              </a:rPr>
              <a:t>高等学校政府会计制度讲解</a:t>
            </a:r>
            <a:br>
              <a:rPr lang="en-US" altLang="zh-CN" sz="3300" dirty="0">
                <a:latin typeface="Arial Unicode MS" panose="020B0604020202020204" pitchFamily="34" charset="-122"/>
                <a:ea typeface="Arial Unicode MS" panose="020B0604020202020204" pitchFamily="34" charset="-122"/>
                <a:cs typeface="Arial Unicode MS" panose="020B0604020202020204" pitchFamily="34" charset="-122"/>
              </a:rPr>
            </a:br>
            <a:r>
              <a:rPr lang="en-US" altLang="zh-CN" sz="3300" dirty="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sz="3300" dirty="0">
                <a:latin typeface="Arial Unicode MS" panose="020B0604020202020204" pitchFamily="34" charset="-122"/>
                <a:ea typeface="Arial Unicode MS" panose="020B0604020202020204" pitchFamily="34" charset="-122"/>
                <a:cs typeface="Arial Unicode MS" panose="020B0604020202020204" pitchFamily="34" charset="-122"/>
              </a:rPr>
              <a:t>资产</a:t>
            </a:r>
            <a:endParaRPr lang="zh-CN" altLang="en-US" sz="33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副标题 2"/>
          <p:cNvSpPr>
            <a:spLocks noGrp="1"/>
          </p:cNvSpPr>
          <p:nvPr>
            <p:ph type="subTitle" idx="1"/>
          </p:nvPr>
        </p:nvSpPr>
        <p:spPr>
          <a:xfrm>
            <a:off x="2465766" y="3645024"/>
            <a:ext cx="4374486" cy="1232306"/>
          </a:xfrm>
          <a:solidFill>
            <a:schemeClr val="accent5">
              <a:lumMod val="60000"/>
              <a:lumOff val="4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pPr algn="ctr"/>
            <a:r>
              <a:rPr lang="zh-CN" altLang="en-US" sz="2100" b="1" dirty="0">
                <a:solidFill>
                  <a:srgbClr val="002060"/>
                </a:solidFill>
              </a:rPr>
              <a:t>山东师范大学</a:t>
            </a:r>
            <a:endParaRPr lang="en-US" altLang="zh-CN" sz="2100" b="1" dirty="0">
              <a:solidFill>
                <a:srgbClr val="002060"/>
              </a:solidFill>
            </a:endParaRPr>
          </a:p>
          <a:p>
            <a:pPr algn="ctr"/>
            <a:r>
              <a:rPr lang="zh-CN" altLang="en-US" sz="2100" b="1" dirty="0">
                <a:solidFill>
                  <a:srgbClr val="002060"/>
                </a:solidFill>
              </a:rPr>
              <a:t>韩  英</a:t>
            </a:r>
            <a:endParaRPr lang="en-US" altLang="zh-CN" sz="2100" b="1" dirty="0">
              <a:solidFill>
                <a:srgbClr val="002060"/>
              </a:solidFill>
            </a:endParaRPr>
          </a:p>
          <a:p>
            <a:pPr algn="ctr"/>
            <a:r>
              <a:rPr lang="en-US" altLang="zh-CN" sz="2100" b="1" dirty="0">
                <a:solidFill>
                  <a:srgbClr val="002060"/>
                </a:solidFill>
              </a:rPr>
              <a:t>2018</a:t>
            </a:r>
            <a:r>
              <a:rPr lang="zh-CN" altLang="en-US" sz="2100" b="1" dirty="0">
                <a:solidFill>
                  <a:srgbClr val="002060"/>
                </a:solidFill>
              </a:rPr>
              <a:t>年</a:t>
            </a:r>
            <a:r>
              <a:rPr lang="en-US" altLang="zh-CN" sz="2100" b="1" dirty="0">
                <a:solidFill>
                  <a:srgbClr val="002060"/>
                </a:solidFill>
              </a:rPr>
              <a:t>11</a:t>
            </a:r>
            <a:r>
              <a:rPr lang="zh-CN" altLang="en-US" sz="2100" b="1" dirty="0">
                <a:solidFill>
                  <a:srgbClr val="002060"/>
                </a:solidFill>
              </a:rPr>
              <a:t>月</a:t>
            </a:r>
            <a:endParaRPr lang="zh-CN" altLang="en-US" sz="210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2"/>
            <a:ext cx="6858000" cy="4446998"/>
          </a:xfrm>
          <a:solidFill>
            <a:schemeClr val="bg2">
              <a:lumMod val="90000"/>
            </a:schemeClr>
          </a:solidFill>
        </p:spPr>
        <p:txBody>
          <a:bodyPr>
            <a:normAutofit/>
          </a:bodyPr>
          <a:lstStyle/>
          <a:p>
            <a:r>
              <a:rPr lang="zh-CN" altLang="en-US" sz="1800" b="1" dirty="0">
                <a:solidFill>
                  <a:srgbClr val="00B0F0"/>
                </a:solidFill>
              </a:rPr>
              <a:t>银行存款</a:t>
            </a:r>
            <a:r>
              <a:rPr lang="zh-CN" altLang="en-US" sz="1800" dirty="0"/>
              <a:t>会计核算：</a:t>
            </a:r>
            <a:endParaRPr lang="en-US" altLang="zh-CN" sz="1800" dirty="0"/>
          </a:p>
          <a:p>
            <a:pPr>
              <a:buNone/>
            </a:pPr>
            <a:r>
              <a:rPr lang="en-US" altLang="zh-CN" sz="1800" dirty="0"/>
              <a:t>    </a:t>
            </a:r>
            <a:r>
              <a:rPr lang="zh-CN" altLang="en-US" sz="1800" dirty="0"/>
              <a:t>“银行存款”是财务会计科目，账务处理时对应预算会计的“资金结存</a:t>
            </a:r>
            <a:r>
              <a:rPr lang="en-US" altLang="zh-CN" sz="1800" dirty="0"/>
              <a:t>——</a:t>
            </a:r>
            <a:r>
              <a:rPr lang="zh-CN" altLang="en-US" sz="1800" dirty="0"/>
              <a:t>货币资金”科目</a:t>
            </a:r>
            <a:endParaRPr lang="en-US" altLang="zh-CN" sz="1800" dirty="0"/>
          </a:p>
          <a:p>
            <a:pPr>
              <a:buNone/>
            </a:pPr>
            <a:r>
              <a:rPr lang="zh-CN" altLang="en-US" sz="1800" dirty="0"/>
              <a:t>明细科目设置：学校存款、受托代理资产</a:t>
            </a:r>
            <a:endParaRPr lang="en-US" altLang="zh-CN" sz="1800" dirty="0"/>
          </a:p>
          <a:p>
            <a:pPr>
              <a:buNone/>
            </a:pPr>
            <a:r>
              <a:rPr lang="zh-CN" altLang="en-US" sz="1800" dirty="0">
                <a:solidFill>
                  <a:srgbClr val="F616E6"/>
                </a:solidFill>
              </a:rPr>
              <a:t>            比较大的变化</a:t>
            </a:r>
            <a:r>
              <a:rPr lang="zh-CN" altLang="en-US" sz="1800" dirty="0"/>
              <a:t>是增加了</a:t>
            </a:r>
            <a:r>
              <a:rPr lang="zh-CN" altLang="en-US" sz="1800" b="1" i="1" u="sng" dirty="0">
                <a:solidFill>
                  <a:srgbClr val="FFFF00"/>
                </a:solidFill>
              </a:rPr>
              <a:t>受托代理资产</a:t>
            </a:r>
            <a:r>
              <a:rPr lang="zh-CN" altLang="en-US" sz="1800" dirty="0"/>
              <a:t>的明细核算</a:t>
            </a:r>
            <a:endParaRPr lang="en-US" altLang="zh-CN" sz="1800" dirty="0"/>
          </a:p>
          <a:p>
            <a:pPr>
              <a:buNone/>
            </a:pPr>
            <a:endParaRPr lang="en-US" altLang="zh-CN" sz="1500" b="1" dirty="0">
              <a:solidFill>
                <a:srgbClr val="00B0F0"/>
              </a:solidFill>
            </a:endParaRPr>
          </a:p>
          <a:p>
            <a:pPr>
              <a:buNone/>
            </a:pPr>
            <a:r>
              <a:rPr lang="zh-CN" altLang="en-US" sz="1800" b="1" dirty="0">
                <a:solidFill>
                  <a:srgbClr val="00B0F0"/>
                </a:solidFill>
              </a:rPr>
              <a:t>外币业务</a:t>
            </a:r>
            <a:r>
              <a:rPr lang="en-US" altLang="zh-CN" sz="1800" b="1" dirty="0">
                <a:solidFill>
                  <a:srgbClr val="00B0F0"/>
                </a:solidFill>
              </a:rPr>
              <a:t>——</a:t>
            </a:r>
            <a:r>
              <a:rPr lang="zh-CN" altLang="en-US" sz="1800" b="1" dirty="0">
                <a:solidFill>
                  <a:srgbClr val="00B0F0"/>
                </a:solidFill>
              </a:rPr>
              <a:t>按照当日即期汇率折算记账；</a:t>
            </a:r>
            <a:r>
              <a:rPr lang="zh-CN" altLang="en-US" sz="1500" b="1" dirty="0"/>
              <a:t>期末，按照即期汇率调整后的人民币余额与原账面人民币余额的差额，作为汇兑损益。</a:t>
            </a:r>
            <a:endParaRPr lang="en-US" altLang="zh-CN" sz="1500" b="1" dirty="0"/>
          </a:p>
          <a:p>
            <a:pPr>
              <a:buNone/>
            </a:pPr>
            <a:r>
              <a:rPr lang="zh-CN" altLang="en-US" sz="1500" b="1" dirty="0">
                <a:solidFill>
                  <a:srgbClr val="09F709"/>
                </a:solidFill>
              </a:rPr>
              <a:t>财务会计                                                    </a:t>
            </a:r>
            <a:r>
              <a:rPr lang="zh-CN" altLang="en-US" sz="1500" b="1" dirty="0">
                <a:solidFill>
                  <a:srgbClr val="FFFF00"/>
                </a:solidFill>
              </a:rPr>
              <a:t>预算会计</a:t>
            </a:r>
            <a:endParaRPr lang="en-US" altLang="zh-CN" sz="1500" b="1" dirty="0">
              <a:solidFill>
                <a:srgbClr val="FFFF00"/>
              </a:solidFill>
            </a:endParaRPr>
          </a:p>
          <a:p>
            <a:pPr>
              <a:buNone/>
            </a:pPr>
            <a:r>
              <a:rPr lang="zh-CN" altLang="en-US" sz="1500" b="1" dirty="0">
                <a:solidFill>
                  <a:srgbClr val="09F709"/>
                </a:solidFill>
              </a:rPr>
              <a:t>借：银行存款</a:t>
            </a:r>
            <a:r>
              <a:rPr lang="en-US" altLang="zh-CN" sz="1500" b="1" dirty="0">
                <a:solidFill>
                  <a:srgbClr val="09F709"/>
                </a:solidFill>
              </a:rPr>
              <a:t>/</a:t>
            </a:r>
            <a:r>
              <a:rPr lang="zh-CN" altLang="en-US" sz="1500" b="1" dirty="0">
                <a:solidFill>
                  <a:srgbClr val="09F709"/>
                </a:solidFill>
              </a:rPr>
              <a:t>应收账款等</a:t>
            </a:r>
            <a:r>
              <a:rPr lang="zh-CN" altLang="en-US" sz="1500" b="1" dirty="0">
                <a:solidFill>
                  <a:srgbClr val="00B050"/>
                </a:solidFill>
              </a:rPr>
              <a:t>                          </a:t>
            </a:r>
            <a:r>
              <a:rPr lang="zh-CN" altLang="en-US" sz="1500" dirty="0">
                <a:solidFill>
                  <a:srgbClr val="FFFF00"/>
                </a:solidFill>
                <a:latin typeface="隶书" panose="02010509060101010101" pitchFamily="49" charset="-122"/>
                <a:ea typeface="隶书" panose="02010509060101010101" pitchFamily="49" charset="-122"/>
              </a:rPr>
              <a:t>借：资金结存</a:t>
            </a:r>
            <a:r>
              <a:rPr lang="en-US" altLang="zh-CN" sz="1500" dirty="0">
                <a:solidFill>
                  <a:srgbClr val="FFFF00"/>
                </a:solidFill>
                <a:latin typeface="隶书" panose="02010509060101010101" pitchFamily="49" charset="-122"/>
                <a:ea typeface="隶书" panose="02010509060101010101" pitchFamily="49" charset="-122"/>
              </a:rPr>
              <a:t>——</a:t>
            </a:r>
            <a:r>
              <a:rPr lang="zh-CN" altLang="en-US" sz="1500" dirty="0">
                <a:solidFill>
                  <a:srgbClr val="FFFF00"/>
                </a:solidFill>
                <a:latin typeface="隶书" panose="02010509060101010101" pitchFamily="49" charset="-122"/>
                <a:ea typeface="隶书" panose="02010509060101010101" pitchFamily="49" charset="-122"/>
              </a:rPr>
              <a:t>货币资金</a:t>
            </a:r>
            <a:endParaRPr lang="en-US" altLang="zh-CN" sz="1500" dirty="0">
              <a:solidFill>
                <a:srgbClr val="FFFF00"/>
              </a:solidFill>
              <a:latin typeface="隶书" panose="02010509060101010101" pitchFamily="49" charset="-122"/>
              <a:ea typeface="隶书" panose="02010509060101010101" pitchFamily="49" charset="-122"/>
            </a:endParaRPr>
          </a:p>
          <a:p>
            <a:pPr>
              <a:buNone/>
            </a:pPr>
            <a:r>
              <a:rPr lang="en-US" altLang="zh-CN" sz="1500" b="1" dirty="0">
                <a:solidFill>
                  <a:srgbClr val="00B050"/>
                </a:solidFill>
              </a:rPr>
              <a:t>    </a:t>
            </a:r>
            <a:r>
              <a:rPr lang="zh-CN" altLang="en-US" sz="1500" b="1" dirty="0">
                <a:solidFill>
                  <a:srgbClr val="09F709"/>
                </a:solidFill>
              </a:rPr>
              <a:t>贷：业务活动费用等（汇兑收益）            </a:t>
            </a:r>
            <a:r>
              <a:rPr lang="zh-CN" altLang="en-US" sz="1500" dirty="0">
                <a:solidFill>
                  <a:srgbClr val="FFFF00"/>
                </a:solidFill>
                <a:latin typeface="隶书" panose="02010509060101010101" pitchFamily="49" charset="-122"/>
                <a:ea typeface="隶书" panose="02010509060101010101" pitchFamily="49" charset="-122"/>
              </a:rPr>
              <a:t>贷：事业支出等（汇兑收益）</a:t>
            </a:r>
            <a:endParaRPr lang="en-US" altLang="zh-CN" sz="1500" dirty="0">
              <a:solidFill>
                <a:srgbClr val="FFFF00"/>
              </a:solidFill>
              <a:latin typeface="隶书" panose="02010509060101010101" pitchFamily="49" charset="-122"/>
              <a:ea typeface="隶书" panose="02010509060101010101" pitchFamily="49" charset="-122"/>
            </a:endParaRPr>
          </a:p>
          <a:p>
            <a:pPr>
              <a:buNone/>
            </a:pPr>
            <a:r>
              <a:rPr lang="en-US" altLang="zh-CN" sz="1500" b="1" dirty="0">
                <a:solidFill>
                  <a:srgbClr val="00B050"/>
                </a:solidFill>
              </a:rPr>
              <a:t>                                                     </a:t>
            </a:r>
            <a:r>
              <a:rPr lang="zh-CN" altLang="en-US" sz="1500" b="1" dirty="0">
                <a:solidFill>
                  <a:srgbClr val="09F709"/>
                </a:solidFill>
              </a:rPr>
              <a:t>反之</a:t>
            </a:r>
            <a:r>
              <a:rPr lang="zh-CN" altLang="en-US" sz="1500" b="1" dirty="0">
                <a:solidFill>
                  <a:srgbClr val="FF0000"/>
                </a:solidFill>
              </a:rPr>
              <a:t>汇兑损失</a:t>
            </a:r>
            <a:endParaRPr lang="en-US" altLang="zh-CN" sz="1500" b="1" dirty="0">
              <a:solidFill>
                <a:srgbClr val="FF0000"/>
              </a:solidFill>
            </a:endParaRPr>
          </a:p>
          <a:p>
            <a:pPr>
              <a:buNone/>
            </a:pPr>
            <a:endParaRPr lang="en-US" altLang="zh-CN" sz="1500" b="1" dirty="0">
              <a:solidFill>
                <a:srgbClr val="C00000"/>
              </a:solidFill>
            </a:endParaRPr>
          </a:p>
          <a:p>
            <a:pPr>
              <a:buNone/>
            </a:pPr>
            <a:endParaRPr lang="en-US" altLang="zh-CN" sz="1500" b="1" dirty="0">
              <a:solidFill>
                <a:srgbClr val="C00000"/>
              </a:solidFill>
            </a:endParaRPr>
          </a:p>
          <a:p>
            <a:pPr>
              <a:buNone/>
            </a:pPr>
            <a:endParaRPr lang="en-US" altLang="zh-CN" b="1" dirty="0">
              <a:solidFill>
                <a:srgbClr val="C00000"/>
              </a:solidFill>
            </a:endParaRPr>
          </a:p>
          <a:p>
            <a:pPr>
              <a:buNone/>
            </a:pPr>
            <a:endParaRPr lang="en-US" altLang="zh-CN" sz="2100" b="1" dirty="0">
              <a:solidFill>
                <a:srgbClr val="C00000"/>
              </a:solidFill>
            </a:endParaRPr>
          </a:p>
          <a:p>
            <a:pPr>
              <a:buNone/>
            </a:pPr>
            <a:endParaRPr lang="en-US" altLang="zh-CN" b="1" dirty="0">
              <a:solidFill>
                <a:srgbClr val="C00000"/>
              </a:solidFill>
            </a:endParaRPr>
          </a:p>
          <a:p>
            <a:pPr>
              <a:buNone/>
            </a:pPr>
            <a:endParaRPr lang="zh-CN" altLang="en-US" dirty="0"/>
          </a:p>
        </p:txBody>
      </p:sp>
      <p:sp>
        <p:nvSpPr>
          <p:cNvPr id="6" name="椭圆形标注 5"/>
          <p:cNvSpPr/>
          <p:nvPr/>
        </p:nvSpPr>
        <p:spPr>
          <a:xfrm>
            <a:off x="5429256" y="2250273"/>
            <a:ext cx="1232306" cy="483489"/>
          </a:xfrm>
          <a:prstGeom prst="wedgeEllipseCallout">
            <a:avLst>
              <a:gd name="adj1" fmla="val -50116"/>
              <a:gd name="adj2" fmla="val 968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C00000"/>
                </a:solidFill>
              </a:rPr>
              <a:t>与原制度不同</a:t>
            </a:r>
            <a:endParaRPr lang="zh-CN" altLang="en-US" sz="1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2"/>
            <a:ext cx="6858000" cy="4446998"/>
          </a:xfrm>
          <a:solidFill>
            <a:schemeClr val="bg2">
              <a:lumMod val="90000"/>
            </a:schemeClr>
          </a:solidFill>
        </p:spPr>
        <p:txBody>
          <a:bodyPr>
            <a:normAutofit/>
          </a:bodyPr>
          <a:lstStyle/>
          <a:p>
            <a:r>
              <a:rPr lang="en-US" altLang="zh-CN" sz="2100" b="1" dirty="0">
                <a:solidFill>
                  <a:srgbClr val="FF9999"/>
                </a:solidFill>
              </a:rPr>
              <a:t>1011</a:t>
            </a:r>
            <a:r>
              <a:rPr lang="zh-CN" altLang="en-US" sz="2100" b="1" dirty="0">
                <a:solidFill>
                  <a:srgbClr val="FF9999"/>
                </a:solidFill>
              </a:rPr>
              <a:t>零余额账户用款额度</a:t>
            </a:r>
            <a:r>
              <a:rPr lang="zh-CN" altLang="en-US" sz="2100" dirty="0"/>
              <a:t>：零余额账户（专用存款账户），是高等学校办理财政授权支付的结算账户</a:t>
            </a:r>
            <a:endParaRPr lang="en-US" altLang="zh-CN" sz="2100" dirty="0"/>
          </a:p>
          <a:p>
            <a:r>
              <a:rPr lang="zh-CN" altLang="en-US" sz="2100" dirty="0"/>
              <a:t>零余额账户用款额度：高等学校的财政授权支付资金额度，同样具有银行账户的转账、汇兑、提现等结算功能。</a:t>
            </a:r>
            <a:endParaRPr lang="en-US" altLang="zh-CN" sz="2100" dirty="0"/>
          </a:p>
          <a:p>
            <a:r>
              <a:rPr lang="zh-CN" altLang="en-US" sz="2100" b="1" dirty="0">
                <a:solidFill>
                  <a:srgbClr val="FF0000"/>
                </a:solidFill>
              </a:rPr>
              <a:t>注意：</a:t>
            </a:r>
            <a:r>
              <a:rPr lang="zh-CN" altLang="en-US" sz="2100" dirty="0">
                <a:solidFill>
                  <a:srgbClr val="FFFF00"/>
                </a:solidFill>
              </a:rPr>
              <a:t>年末，如有未支付完的用款额度，应予注销</a:t>
            </a:r>
            <a:endParaRPr lang="en-US" altLang="zh-CN" sz="2100" dirty="0">
              <a:solidFill>
                <a:srgbClr val="FFFF00"/>
              </a:solidFill>
            </a:endParaRPr>
          </a:p>
          <a:p>
            <a:endParaRPr lang="en-US" altLang="zh-CN" sz="2100" b="1" dirty="0">
              <a:solidFill>
                <a:srgbClr val="FFFF00"/>
              </a:solidFill>
            </a:endParaRPr>
          </a:p>
          <a:p>
            <a:endParaRPr lang="en-US" altLang="zh-CN" sz="2100" b="1" dirty="0">
              <a:solidFill>
                <a:srgbClr val="FFFF00"/>
              </a:solidFill>
            </a:endParaRPr>
          </a:p>
          <a:p>
            <a:r>
              <a:rPr lang="en-US" altLang="zh-CN" sz="2100" b="1" dirty="0">
                <a:solidFill>
                  <a:srgbClr val="FF9999"/>
                </a:solidFill>
              </a:rPr>
              <a:t>1021</a:t>
            </a:r>
            <a:r>
              <a:rPr lang="zh-CN" altLang="en-US" sz="2100" b="1" dirty="0">
                <a:solidFill>
                  <a:srgbClr val="FF9999"/>
                </a:solidFill>
              </a:rPr>
              <a:t>其他货币资金</a:t>
            </a:r>
            <a:r>
              <a:rPr lang="zh-CN" altLang="en-US" sz="2100" dirty="0"/>
              <a:t>：除上述资金以外的货币资金，包括</a:t>
            </a:r>
            <a:r>
              <a:rPr lang="zh-CN" altLang="en-US" sz="2100" b="1" dirty="0">
                <a:solidFill>
                  <a:srgbClr val="66CCFF"/>
                </a:solidFill>
              </a:rPr>
              <a:t>外埠存款、银行汇票存款、银行本票存款和信用卡存款</a:t>
            </a:r>
            <a:r>
              <a:rPr lang="zh-CN" altLang="en-US" sz="2100" dirty="0"/>
              <a:t>等各种其他货币资金。</a:t>
            </a:r>
            <a:endParaRPr lang="en-US" altLang="zh-CN" sz="2100" dirty="0"/>
          </a:p>
          <a:p>
            <a:r>
              <a:rPr lang="zh-CN" altLang="en-US" sz="2100" dirty="0"/>
              <a:t>明细科目设置：按照以上内容设置明细科目</a:t>
            </a:r>
            <a:endParaRPr lang="en-US" altLang="zh-CN" sz="2100" dirty="0"/>
          </a:p>
          <a:p>
            <a:endParaRPr lang="en-US" altLang="zh-CN" sz="2100" dirty="0">
              <a:solidFill>
                <a:srgbClr val="FFFF00"/>
              </a:solidFill>
            </a:endParaRPr>
          </a:p>
          <a:p>
            <a:endParaRPr lang="en-US" altLang="zh-CN" sz="2100" dirty="0">
              <a:solidFill>
                <a:srgbClr val="FFFF00"/>
              </a:solidFill>
            </a:endParaRPr>
          </a:p>
          <a:p>
            <a:pPr marL="0" indent="0">
              <a:buNone/>
            </a:pPr>
            <a:endParaRPr lang="en-US" altLang="zh-CN" sz="2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357686" y="910828"/>
            <a:ext cx="3643314" cy="589346"/>
          </a:xfrm>
          <a:noFill/>
          <a:ln>
            <a:no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zh-CN" altLang="en-US" sz="3000" b="1" dirty="0">
                <a:solidFill>
                  <a:srgbClr val="FFC000"/>
                </a:solidFill>
              </a:rPr>
              <a:t>三、应收及预付款项</a:t>
            </a:r>
            <a:endParaRPr lang="en-US" altLang="zh-CN" sz="3000" b="1" dirty="0">
              <a:solidFill>
                <a:srgbClr val="FFC000"/>
              </a:solidFill>
            </a:endParaRPr>
          </a:p>
        </p:txBody>
      </p:sp>
      <p:sp>
        <p:nvSpPr>
          <p:cNvPr id="3" name="内容占位符 2"/>
          <p:cNvSpPr>
            <a:spLocks noGrp="1"/>
          </p:cNvSpPr>
          <p:nvPr>
            <p:ph idx="1"/>
          </p:nvPr>
        </p:nvSpPr>
        <p:spPr>
          <a:xfrm>
            <a:off x="1143000" y="1553752"/>
            <a:ext cx="6858000" cy="4339859"/>
          </a:xfrm>
          <a:solidFill>
            <a:schemeClr val="bg2">
              <a:lumMod val="90000"/>
            </a:schemeClr>
          </a:solidFill>
          <a:ln>
            <a:noFill/>
          </a:ln>
        </p:spPr>
        <p:txBody>
          <a:bodyPr>
            <a:normAutofit fontScale="92500" lnSpcReduction="10000"/>
          </a:bodyPr>
          <a:lstStyle/>
          <a:p>
            <a:pPr>
              <a:lnSpc>
                <a:spcPct val="80000"/>
              </a:lnSpc>
            </a:pPr>
            <a:endParaRPr lang="en-US" altLang="zh-CN" sz="2100" b="1" dirty="0">
              <a:solidFill>
                <a:srgbClr val="00B050"/>
              </a:solidFill>
            </a:endParaRPr>
          </a:p>
          <a:p>
            <a:pPr>
              <a:lnSpc>
                <a:spcPct val="80000"/>
              </a:lnSpc>
            </a:pPr>
            <a:r>
              <a:rPr lang="zh-CN" altLang="en-US" sz="2100" b="1" dirty="0">
                <a:solidFill>
                  <a:srgbClr val="00B050"/>
                </a:solidFill>
              </a:rPr>
              <a:t>应收及预付款项</a:t>
            </a:r>
            <a:r>
              <a:rPr lang="zh-CN" altLang="en-US" sz="2100" dirty="0"/>
              <a:t>是高等学校资产的重要组成部分，是在日常</a:t>
            </a:r>
            <a:endParaRPr lang="en-US" altLang="zh-CN" sz="2100" dirty="0"/>
          </a:p>
          <a:p>
            <a:pPr>
              <a:lnSpc>
                <a:spcPct val="80000"/>
              </a:lnSpc>
              <a:buNone/>
            </a:pPr>
            <a:r>
              <a:rPr lang="en-US" altLang="zh-CN" sz="2100" dirty="0"/>
              <a:t>   </a:t>
            </a:r>
            <a:r>
              <a:rPr lang="zh-CN" altLang="en-US" sz="2100" dirty="0"/>
              <a:t>经济业务活动中发生的各项债权，包括</a:t>
            </a:r>
            <a:r>
              <a:rPr lang="zh-CN" altLang="en-US" sz="2100" b="1" dirty="0">
                <a:solidFill>
                  <a:srgbClr val="00B0F0"/>
                </a:solidFill>
              </a:rPr>
              <a:t>应收款项</a:t>
            </a:r>
            <a:r>
              <a:rPr lang="zh-CN" altLang="en-US" sz="2100" dirty="0"/>
              <a:t>和</a:t>
            </a:r>
            <a:r>
              <a:rPr lang="zh-CN" altLang="en-US" sz="2100" b="1" dirty="0">
                <a:solidFill>
                  <a:srgbClr val="00B0F0"/>
                </a:solidFill>
              </a:rPr>
              <a:t>预付款项</a:t>
            </a:r>
            <a:r>
              <a:rPr lang="zh-CN" altLang="en-US" sz="2100" b="1" dirty="0"/>
              <a:t>。</a:t>
            </a:r>
            <a:endParaRPr lang="en-US" altLang="zh-CN" sz="2100" b="1" dirty="0"/>
          </a:p>
          <a:p>
            <a:pPr>
              <a:lnSpc>
                <a:spcPct val="80000"/>
              </a:lnSpc>
            </a:pPr>
            <a:r>
              <a:rPr lang="en-US" altLang="zh-CN" sz="2100" b="1" dirty="0">
                <a:solidFill>
                  <a:schemeClr val="accent1">
                    <a:lumMod val="40000"/>
                    <a:lumOff val="60000"/>
                  </a:schemeClr>
                </a:solidFill>
              </a:rPr>
              <a:t>1201 </a:t>
            </a:r>
            <a:r>
              <a:rPr lang="zh-CN" altLang="en-US" sz="2100" b="1" dirty="0">
                <a:solidFill>
                  <a:schemeClr val="accent1">
                    <a:lumMod val="40000"/>
                    <a:lumOff val="60000"/>
                  </a:schemeClr>
                </a:solidFill>
              </a:rPr>
              <a:t>财政应返还额度</a:t>
            </a:r>
            <a:endParaRPr lang="zh-CN" altLang="en-US" sz="2100" b="1" dirty="0">
              <a:solidFill>
                <a:schemeClr val="accent1">
                  <a:lumMod val="40000"/>
                  <a:lumOff val="60000"/>
                </a:schemeClr>
              </a:solidFill>
            </a:endParaRPr>
          </a:p>
          <a:p>
            <a:pPr>
              <a:lnSpc>
                <a:spcPct val="80000"/>
              </a:lnSpc>
              <a:buNone/>
            </a:pPr>
            <a:r>
              <a:rPr lang="en-US" altLang="zh-CN" sz="2100" b="1" dirty="0">
                <a:solidFill>
                  <a:schemeClr val="accent1">
                    <a:lumMod val="40000"/>
                    <a:lumOff val="60000"/>
                  </a:schemeClr>
                </a:solidFill>
              </a:rPr>
              <a:t>     ——</a:t>
            </a:r>
            <a:r>
              <a:rPr lang="zh-CN" altLang="en-US" sz="2100" b="1" dirty="0">
                <a:solidFill>
                  <a:schemeClr val="accent1">
                    <a:lumMod val="40000"/>
                    <a:lumOff val="60000"/>
                  </a:schemeClr>
                </a:solidFill>
              </a:rPr>
              <a:t>财政直接支付</a:t>
            </a:r>
            <a:endParaRPr lang="zh-CN" altLang="en-US" sz="2100" b="1" dirty="0">
              <a:solidFill>
                <a:schemeClr val="accent1">
                  <a:lumMod val="40000"/>
                  <a:lumOff val="60000"/>
                </a:schemeClr>
              </a:solidFill>
            </a:endParaRPr>
          </a:p>
          <a:p>
            <a:pPr>
              <a:lnSpc>
                <a:spcPct val="80000"/>
              </a:lnSpc>
              <a:buNone/>
            </a:pPr>
            <a:r>
              <a:rPr lang="en-US" altLang="zh-CN" sz="2100" b="1" dirty="0">
                <a:solidFill>
                  <a:schemeClr val="accent1">
                    <a:lumMod val="40000"/>
                    <a:lumOff val="60000"/>
                  </a:schemeClr>
                </a:solidFill>
              </a:rPr>
              <a:t>     ——</a:t>
            </a:r>
            <a:r>
              <a:rPr lang="zh-CN" altLang="en-US" sz="2100" b="1" dirty="0">
                <a:solidFill>
                  <a:schemeClr val="accent1">
                    <a:lumMod val="40000"/>
                    <a:lumOff val="60000"/>
                  </a:schemeClr>
                </a:solidFill>
              </a:rPr>
              <a:t>财政授权支付</a:t>
            </a:r>
            <a:endParaRPr lang="zh-CN" altLang="en-US" sz="2100" b="1" dirty="0">
              <a:solidFill>
                <a:schemeClr val="accent1">
                  <a:lumMod val="40000"/>
                  <a:lumOff val="60000"/>
                </a:schemeClr>
              </a:solidFill>
            </a:endParaRPr>
          </a:p>
          <a:p>
            <a:pPr>
              <a:lnSpc>
                <a:spcPct val="80000"/>
              </a:lnSpc>
            </a:pPr>
            <a:r>
              <a:rPr lang="en-US" altLang="zh-CN" sz="2100" b="1" dirty="0">
                <a:solidFill>
                  <a:schemeClr val="accent1">
                    <a:lumMod val="40000"/>
                    <a:lumOff val="60000"/>
                  </a:schemeClr>
                </a:solidFill>
              </a:rPr>
              <a:t>1211 </a:t>
            </a:r>
            <a:r>
              <a:rPr lang="zh-CN" altLang="en-US" sz="2100" b="1" dirty="0">
                <a:solidFill>
                  <a:schemeClr val="accent1">
                    <a:lumMod val="40000"/>
                    <a:lumOff val="60000"/>
                  </a:schemeClr>
                </a:solidFill>
              </a:rPr>
              <a:t>应收票据</a:t>
            </a:r>
            <a:endParaRPr lang="zh-CN" altLang="en-US" sz="2100" b="1" dirty="0">
              <a:solidFill>
                <a:schemeClr val="accent1">
                  <a:lumMod val="40000"/>
                  <a:lumOff val="60000"/>
                </a:schemeClr>
              </a:solidFill>
            </a:endParaRPr>
          </a:p>
          <a:p>
            <a:pPr>
              <a:lnSpc>
                <a:spcPct val="80000"/>
              </a:lnSpc>
            </a:pPr>
            <a:r>
              <a:rPr lang="en-US" altLang="zh-CN" sz="2100" b="1" dirty="0">
                <a:solidFill>
                  <a:schemeClr val="accent1">
                    <a:lumMod val="40000"/>
                    <a:lumOff val="60000"/>
                  </a:schemeClr>
                </a:solidFill>
              </a:rPr>
              <a:t>1212 </a:t>
            </a:r>
            <a:r>
              <a:rPr lang="zh-CN" altLang="en-US" sz="2100" b="1" dirty="0">
                <a:solidFill>
                  <a:schemeClr val="accent1">
                    <a:lumMod val="40000"/>
                    <a:lumOff val="60000"/>
                  </a:schemeClr>
                </a:solidFill>
              </a:rPr>
              <a:t>应收账款</a:t>
            </a:r>
            <a:endParaRPr lang="zh-CN" altLang="en-US" sz="2100" b="1" dirty="0">
              <a:solidFill>
                <a:schemeClr val="accent1">
                  <a:lumMod val="40000"/>
                  <a:lumOff val="60000"/>
                </a:schemeClr>
              </a:solidFill>
            </a:endParaRPr>
          </a:p>
          <a:p>
            <a:pPr>
              <a:lnSpc>
                <a:spcPct val="80000"/>
              </a:lnSpc>
            </a:pPr>
            <a:r>
              <a:rPr lang="en-US" altLang="zh-CN" sz="2100" b="1" dirty="0">
                <a:solidFill>
                  <a:srgbClr val="F616E6"/>
                </a:solidFill>
              </a:rPr>
              <a:t>1214 </a:t>
            </a:r>
            <a:r>
              <a:rPr lang="zh-CN" altLang="en-US" sz="2100" b="1" dirty="0">
                <a:solidFill>
                  <a:srgbClr val="F616E6"/>
                </a:solidFill>
              </a:rPr>
              <a:t>预付账款</a:t>
            </a:r>
            <a:endParaRPr lang="zh-CN" altLang="en-US" sz="2100" b="1" dirty="0">
              <a:solidFill>
                <a:srgbClr val="F616E6"/>
              </a:solidFill>
            </a:endParaRPr>
          </a:p>
          <a:p>
            <a:pPr>
              <a:lnSpc>
                <a:spcPct val="80000"/>
              </a:lnSpc>
            </a:pPr>
            <a:r>
              <a:rPr lang="en-US" altLang="zh-CN" sz="2100" b="1" dirty="0">
                <a:solidFill>
                  <a:srgbClr val="00B0F0"/>
                </a:solidFill>
              </a:rPr>
              <a:t>1215 </a:t>
            </a:r>
            <a:r>
              <a:rPr lang="zh-CN" altLang="en-US" sz="2100" b="1" dirty="0">
                <a:solidFill>
                  <a:srgbClr val="00B0F0"/>
                </a:solidFill>
              </a:rPr>
              <a:t>应收股利</a:t>
            </a:r>
            <a:endParaRPr lang="zh-CN" altLang="en-US" sz="2100" b="1" dirty="0">
              <a:solidFill>
                <a:srgbClr val="00B0F0"/>
              </a:solidFill>
            </a:endParaRPr>
          </a:p>
          <a:p>
            <a:pPr>
              <a:lnSpc>
                <a:spcPct val="80000"/>
              </a:lnSpc>
            </a:pPr>
            <a:r>
              <a:rPr lang="en-US" altLang="zh-CN" sz="2100" b="1" dirty="0">
                <a:solidFill>
                  <a:srgbClr val="00B0F0"/>
                </a:solidFill>
              </a:rPr>
              <a:t>1216 </a:t>
            </a:r>
            <a:r>
              <a:rPr lang="zh-CN" altLang="en-US" sz="2100" b="1" dirty="0">
                <a:solidFill>
                  <a:srgbClr val="00B0F0"/>
                </a:solidFill>
              </a:rPr>
              <a:t>应收利息</a:t>
            </a:r>
            <a:endParaRPr lang="zh-CN" altLang="en-US" sz="2100" b="1" dirty="0">
              <a:solidFill>
                <a:srgbClr val="00B0F0"/>
              </a:solidFill>
            </a:endParaRPr>
          </a:p>
          <a:p>
            <a:pPr>
              <a:lnSpc>
                <a:spcPct val="80000"/>
              </a:lnSpc>
            </a:pPr>
            <a:r>
              <a:rPr lang="en-US" altLang="zh-CN" sz="2100" b="1" dirty="0">
                <a:solidFill>
                  <a:schemeClr val="accent1">
                    <a:lumMod val="40000"/>
                    <a:lumOff val="60000"/>
                  </a:schemeClr>
                </a:solidFill>
              </a:rPr>
              <a:t>1218 </a:t>
            </a:r>
            <a:r>
              <a:rPr lang="zh-CN" altLang="en-US" sz="2100" b="1" dirty="0">
                <a:solidFill>
                  <a:schemeClr val="accent1">
                    <a:lumMod val="40000"/>
                    <a:lumOff val="60000"/>
                  </a:schemeClr>
                </a:solidFill>
              </a:rPr>
              <a:t>其他应收款</a:t>
            </a:r>
            <a:endParaRPr lang="zh-CN" altLang="en-US" sz="2100" b="1" dirty="0">
              <a:solidFill>
                <a:schemeClr val="accent1">
                  <a:lumMod val="40000"/>
                  <a:lumOff val="60000"/>
                </a:schemeClr>
              </a:solidFill>
            </a:endParaRPr>
          </a:p>
          <a:p>
            <a:pPr>
              <a:lnSpc>
                <a:spcPct val="80000"/>
              </a:lnSpc>
            </a:pPr>
            <a:r>
              <a:rPr lang="en-US" altLang="zh-CN" sz="2100" b="1" dirty="0">
                <a:solidFill>
                  <a:srgbClr val="00B0F0"/>
                </a:solidFill>
              </a:rPr>
              <a:t>1219 </a:t>
            </a:r>
            <a:r>
              <a:rPr lang="zh-CN" altLang="en-US" sz="2100" b="1" dirty="0">
                <a:solidFill>
                  <a:srgbClr val="00B0F0"/>
                </a:solidFill>
              </a:rPr>
              <a:t>坏账准备</a:t>
            </a:r>
            <a:endParaRPr lang="en-US" altLang="zh-CN" sz="2100" b="1" dirty="0">
              <a:solidFill>
                <a:srgbClr val="00B0F0"/>
              </a:solidFill>
            </a:endParaRPr>
          </a:p>
          <a:p>
            <a:pPr>
              <a:buFont typeface="Wingdings" panose="05000000000000000000" pitchFamily="2" charset="2"/>
              <a:buNone/>
            </a:pPr>
            <a:r>
              <a:rPr lang="en-US" altLang="zh-CN" sz="2100" dirty="0">
                <a:solidFill>
                  <a:srgbClr val="FF0000"/>
                </a:solidFill>
                <a:latin typeface="+mn-ea"/>
              </a:rPr>
              <a:t>——</a:t>
            </a:r>
            <a:r>
              <a:rPr lang="zh-CN" altLang="en-US" sz="2100" dirty="0">
                <a:latin typeface="+mn-ea"/>
              </a:rPr>
              <a:t>（</a:t>
            </a:r>
            <a:r>
              <a:rPr lang="zh-CN" altLang="en-US" sz="2100" dirty="0">
                <a:solidFill>
                  <a:srgbClr val="09F709"/>
                </a:solidFill>
              </a:rPr>
              <a:t>应收账款</a:t>
            </a:r>
            <a:r>
              <a:rPr lang="en-US" altLang="zh-CN" sz="2100" dirty="0"/>
              <a:t>/</a:t>
            </a:r>
            <a:r>
              <a:rPr lang="zh-CN" altLang="en-US" sz="2100" dirty="0">
                <a:solidFill>
                  <a:srgbClr val="09F709"/>
                </a:solidFill>
              </a:rPr>
              <a:t>其他应收款</a:t>
            </a:r>
            <a:r>
              <a:rPr lang="zh-CN" altLang="en-US" sz="2100" dirty="0"/>
              <a:t>）按照规定</a:t>
            </a:r>
            <a:r>
              <a:rPr lang="zh-CN" altLang="en-US" sz="2100" b="1" u="sng" dirty="0">
                <a:solidFill>
                  <a:srgbClr val="FFFF00"/>
                </a:solidFill>
              </a:rPr>
              <a:t>报经批准</a:t>
            </a:r>
            <a:r>
              <a:rPr lang="zh-CN" altLang="en-US" sz="2100" dirty="0"/>
              <a:t>后核销</a:t>
            </a:r>
            <a:endParaRPr lang="zh-CN" altLang="en-US" sz="2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2"/>
            <a:ext cx="6858000" cy="4446998"/>
          </a:xfrm>
          <a:solidFill>
            <a:schemeClr val="bg2">
              <a:lumMod val="90000"/>
            </a:schemeClr>
          </a:solidFill>
        </p:spPr>
        <p:txBody>
          <a:bodyPr>
            <a:normAutofit/>
          </a:bodyPr>
          <a:lstStyle/>
          <a:p>
            <a:r>
              <a:rPr lang="en-US" altLang="zh-CN" sz="2100" b="1" dirty="0">
                <a:solidFill>
                  <a:srgbClr val="FF9999"/>
                </a:solidFill>
              </a:rPr>
              <a:t>1201 </a:t>
            </a:r>
            <a:r>
              <a:rPr lang="zh-CN" altLang="en-US" sz="2100" b="1" dirty="0">
                <a:solidFill>
                  <a:srgbClr val="FF9999"/>
                </a:solidFill>
              </a:rPr>
              <a:t>财政应返还额度</a:t>
            </a:r>
            <a:r>
              <a:rPr lang="zh-CN" altLang="en-US" sz="2100" dirty="0"/>
              <a:t>：高等学校应收财政返还的</a:t>
            </a:r>
            <a:r>
              <a:rPr lang="zh-CN" altLang="en-US" sz="2100" b="1" dirty="0">
                <a:solidFill>
                  <a:srgbClr val="00B0F0"/>
                </a:solidFill>
              </a:rPr>
              <a:t>以前年度财政直接支付资金额度</a:t>
            </a:r>
            <a:r>
              <a:rPr lang="zh-CN" altLang="en-US" sz="2100" dirty="0"/>
              <a:t>和</a:t>
            </a:r>
            <a:r>
              <a:rPr lang="zh-CN" altLang="en-US" sz="2100" b="1" dirty="0">
                <a:solidFill>
                  <a:srgbClr val="00B0F0"/>
                </a:solidFill>
              </a:rPr>
              <a:t>财政应返还的财政授权支付资金额度</a:t>
            </a:r>
            <a:endParaRPr lang="en-US" altLang="zh-CN" sz="2100" b="1" dirty="0">
              <a:solidFill>
                <a:srgbClr val="00B0F0"/>
              </a:solidFill>
            </a:endParaRPr>
          </a:p>
          <a:p>
            <a:r>
              <a:rPr lang="zh-CN" altLang="en-US" sz="2100" dirty="0"/>
              <a:t>明细科目设置：</a:t>
            </a:r>
            <a:r>
              <a:rPr lang="zh-CN" altLang="en-US" sz="2100" b="1" dirty="0">
                <a:solidFill>
                  <a:srgbClr val="00B050"/>
                </a:solidFill>
              </a:rPr>
              <a:t>财政直接支付</a:t>
            </a:r>
            <a:r>
              <a:rPr lang="zh-CN" altLang="en-US" sz="2100" dirty="0"/>
              <a:t>和</a:t>
            </a:r>
            <a:r>
              <a:rPr lang="zh-CN" altLang="en-US" sz="2100" b="1" dirty="0">
                <a:solidFill>
                  <a:srgbClr val="00B050"/>
                </a:solidFill>
              </a:rPr>
              <a:t>财政授权支付</a:t>
            </a:r>
            <a:endParaRPr lang="en-US" altLang="zh-CN" sz="2100" dirty="0"/>
          </a:p>
          <a:p>
            <a:r>
              <a:rPr lang="zh-CN" altLang="en-US" sz="2100" dirty="0"/>
              <a:t>账务处理：</a:t>
            </a:r>
            <a:endParaRPr lang="en-US" altLang="zh-CN" sz="2100" dirty="0"/>
          </a:p>
          <a:p>
            <a:pPr>
              <a:buNone/>
            </a:pPr>
            <a:r>
              <a:rPr lang="en-US" altLang="zh-CN" sz="2100" b="1" dirty="0">
                <a:solidFill>
                  <a:srgbClr val="C00000"/>
                </a:solidFill>
              </a:rPr>
              <a:t>    </a:t>
            </a:r>
            <a:r>
              <a:rPr lang="zh-CN" altLang="en-US" sz="2100" b="1" dirty="0">
                <a:solidFill>
                  <a:srgbClr val="FF0000"/>
                </a:solidFill>
              </a:rPr>
              <a:t>财政直接支付</a:t>
            </a:r>
            <a:r>
              <a:rPr lang="zh-CN" altLang="en-US" sz="2100" b="1" dirty="0"/>
              <a:t>：</a:t>
            </a:r>
            <a:r>
              <a:rPr lang="zh-CN" altLang="en-US" sz="2100" dirty="0"/>
              <a:t>年末，财政直接支付预算指标数大于当年财政直接支付实际发生数的</a:t>
            </a:r>
            <a:r>
              <a:rPr lang="zh-CN" altLang="en-US" sz="2100" dirty="0">
                <a:solidFill>
                  <a:srgbClr val="F616E6"/>
                </a:solidFill>
              </a:rPr>
              <a:t>差额</a:t>
            </a:r>
            <a:r>
              <a:rPr lang="zh-CN" altLang="en-US" sz="2100" dirty="0"/>
              <a:t>。</a:t>
            </a:r>
            <a:endParaRPr lang="en-US" altLang="zh-CN" sz="2100" dirty="0"/>
          </a:p>
          <a:p>
            <a:pPr>
              <a:buNone/>
            </a:pPr>
            <a:r>
              <a:rPr lang="en-US" altLang="zh-CN" sz="2100" dirty="0"/>
              <a:t>    </a:t>
            </a:r>
            <a:r>
              <a:rPr lang="zh-CN" altLang="en-US" sz="2100" b="1" dirty="0">
                <a:solidFill>
                  <a:srgbClr val="FF0000"/>
                </a:solidFill>
              </a:rPr>
              <a:t>财政授权支付</a:t>
            </a:r>
            <a:r>
              <a:rPr lang="zh-CN" altLang="en-US" sz="2100" b="1" dirty="0"/>
              <a:t>：</a:t>
            </a:r>
            <a:r>
              <a:rPr lang="zh-CN" altLang="en-US" sz="2100" dirty="0"/>
              <a:t>年末，财政授权支付指标数大于额度下达数的</a:t>
            </a:r>
            <a:r>
              <a:rPr lang="zh-CN" altLang="en-US" sz="2100" dirty="0">
                <a:solidFill>
                  <a:srgbClr val="F616E6"/>
                </a:solidFill>
              </a:rPr>
              <a:t>差额</a:t>
            </a:r>
            <a:r>
              <a:rPr lang="zh-CN" altLang="en-US" sz="2100" dirty="0"/>
              <a:t>以及学校零余额账户的</a:t>
            </a:r>
            <a:r>
              <a:rPr lang="zh-CN" altLang="en-US" sz="2100" dirty="0">
                <a:solidFill>
                  <a:srgbClr val="F616E6"/>
                </a:solidFill>
              </a:rPr>
              <a:t>余额</a:t>
            </a:r>
            <a:r>
              <a:rPr lang="zh-CN" altLang="en-US" sz="2100" dirty="0">
                <a:solidFill>
                  <a:srgbClr val="FFFF00"/>
                </a:solidFill>
              </a:rPr>
              <a:t>（注销额度）</a:t>
            </a:r>
            <a:r>
              <a:rPr lang="zh-CN" altLang="en-US" sz="2100" dirty="0"/>
              <a:t>。</a:t>
            </a:r>
            <a:endParaRPr lang="en-US" altLang="zh-CN" sz="2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3"/>
            <a:ext cx="6858000" cy="4393419"/>
          </a:xfrm>
          <a:solidFill>
            <a:schemeClr val="bg2">
              <a:lumMod val="90000"/>
            </a:schemeClr>
          </a:solidFill>
        </p:spPr>
        <p:txBody>
          <a:bodyPr>
            <a:normAutofit lnSpcReduction="10000"/>
          </a:bodyPr>
          <a:lstStyle/>
          <a:p>
            <a:pPr>
              <a:buNone/>
            </a:pPr>
            <a:r>
              <a:rPr lang="zh-CN" altLang="en-US" sz="1800" b="1" dirty="0">
                <a:solidFill>
                  <a:srgbClr val="FF0000"/>
                </a:solidFill>
              </a:rPr>
              <a:t>财政直接支付</a:t>
            </a:r>
            <a:r>
              <a:rPr lang="zh-CN" altLang="en-US" sz="1800" b="1" dirty="0"/>
              <a:t>方式下，确认财政应返还额度</a:t>
            </a:r>
            <a:endParaRPr lang="en-US" altLang="zh-CN" sz="1800" b="1" dirty="0"/>
          </a:p>
          <a:p>
            <a:pPr>
              <a:buNone/>
            </a:pPr>
            <a:r>
              <a:rPr lang="zh-CN" altLang="en-US" sz="1800" b="1" dirty="0">
                <a:solidFill>
                  <a:srgbClr val="FFC000"/>
                </a:solidFill>
              </a:rPr>
              <a:t>例题</a:t>
            </a:r>
            <a:r>
              <a:rPr lang="zh-CN" altLang="en-US" sz="1800" dirty="0">
                <a:solidFill>
                  <a:srgbClr val="FFC000"/>
                </a:solidFill>
              </a:rPr>
              <a:t>：</a:t>
            </a:r>
            <a:endParaRPr lang="en-US" altLang="zh-CN" sz="1800" dirty="0">
              <a:solidFill>
                <a:srgbClr val="FFC000"/>
              </a:solidFill>
            </a:endParaRPr>
          </a:p>
          <a:p>
            <a:pPr>
              <a:buNone/>
            </a:pPr>
            <a:r>
              <a:rPr lang="zh-CN" altLang="en-US" sz="1500" b="1" dirty="0">
                <a:solidFill>
                  <a:srgbClr val="00B050"/>
                </a:solidFill>
              </a:rPr>
              <a:t>                                        </a:t>
            </a:r>
            <a:r>
              <a:rPr lang="zh-CN" altLang="en-US" sz="1500" b="1" dirty="0">
                <a:solidFill>
                  <a:srgbClr val="09F709"/>
                </a:solidFill>
              </a:rPr>
              <a:t>财务会计：</a:t>
            </a:r>
            <a:endParaRPr lang="en-US" altLang="zh-CN" sz="1500" b="1" dirty="0">
              <a:solidFill>
                <a:srgbClr val="09F709"/>
              </a:solidFill>
            </a:endParaRPr>
          </a:p>
          <a:p>
            <a:pPr>
              <a:buNone/>
            </a:pPr>
            <a:r>
              <a:rPr lang="zh-CN" altLang="en-US" sz="1500" b="1" dirty="0">
                <a:solidFill>
                  <a:srgbClr val="09F709"/>
                </a:solidFill>
              </a:rPr>
              <a:t>                                        借：财政应返还额度</a:t>
            </a:r>
            <a:r>
              <a:rPr lang="en-US" altLang="zh-CN" sz="1500" b="1" dirty="0">
                <a:solidFill>
                  <a:srgbClr val="09F709"/>
                </a:solidFill>
              </a:rPr>
              <a:t>——</a:t>
            </a:r>
            <a:r>
              <a:rPr lang="zh-CN" altLang="en-US" sz="1500" b="1" dirty="0">
                <a:solidFill>
                  <a:srgbClr val="09F709"/>
                </a:solidFill>
              </a:rPr>
              <a:t>财政直接支付    </a:t>
            </a:r>
            <a:r>
              <a:rPr lang="en-US" altLang="zh-CN" sz="1500" b="1" dirty="0">
                <a:solidFill>
                  <a:srgbClr val="09F709"/>
                </a:solidFill>
              </a:rPr>
              <a:t>200 000</a:t>
            </a:r>
            <a:endParaRPr lang="en-US" altLang="zh-CN" sz="1500" b="1" dirty="0">
              <a:solidFill>
                <a:srgbClr val="09F709"/>
              </a:solidFill>
            </a:endParaRPr>
          </a:p>
          <a:p>
            <a:pPr>
              <a:buNone/>
            </a:pPr>
            <a:r>
              <a:rPr lang="en-US" altLang="zh-CN" sz="1500" b="1" dirty="0">
                <a:solidFill>
                  <a:srgbClr val="09F709"/>
                </a:solidFill>
              </a:rPr>
              <a:t>                                           </a:t>
            </a:r>
            <a:r>
              <a:rPr lang="zh-CN" altLang="en-US" sz="1500" b="1" dirty="0">
                <a:solidFill>
                  <a:srgbClr val="09F709"/>
                </a:solidFill>
              </a:rPr>
              <a:t>贷：财政拨款收入                                    </a:t>
            </a:r>
            <a:r>
              <a:rPr lang="en-US" altLang="zh-CN" sz="1500" b="1" dirty="0">
                <a:solidFill>
                  <a:srgbClr val="09F709"/>
                </a:solidFill>
              </a:rPr>
              <a:t>200 000</a:t>
            </a:r>
            <a:endParaRPr lang="en-US" altLang="zh-CN" sz="1500" b="1" dirty="0">
              <a:solidFill>
                <a:srgbClr val="09F709"/>
              </a:solidFill>
            </a:endParaRPr>
          </a:p>
          <a:p>
            <a:pPr>
              <a:buNone/>
            </a:pPr>
            <a:r>
              <a:rPr lang="zh-CN" altLang="en-US" sz="1500" b="1" dirty="0">
                <a:solidFill>
                  <a:srgbClr val="F616E6"/>
                </a:solidFill>
              </a:rPr>
              <a:t>                                        </a:t>
            </a:r>
            <a:r>
              <a:rPr lang="zh-CN" altLang="en-US" sz="1500" b="1" dirty="0">
                <a:solidFill>
                  <a:srgbClr val="FFFF00"/>
                </a:solidFill>
              </a:rPr>
              <a:t>预算会计：</a:t>
            </a:r>
            <a:endParaRPr lang="en-US" altLang="zh-CN" sz="1500" b="1" dirty="0">
              <a:solidFill>
                <a:srgbClr val="FFFF00"/>
              </a:solidFill>
            </a:endParaRPr>
          </a:p>
          <a:p>
            <a:pPr>
              <a:buNone/>
            </a:pPr>
            <a:r>
              <a:rPr lang="zh-CN" altLang="en-US" sz="1500" dirty="0">
                <a:solidFill>
                  <a:srgbClr val="F616E6"/>
                </a:solidFill>
                <a:latin typeface="隶书" panose="02010509060101010101" pitchFamily="49" charset="-122"/>
                <a:ea typeface="隶书" panose="02010509060101010101" pitchFamily="49" charset="-122"/>
              </a:rPr>
              <a:t>                       </a:t>
            </a:r>
            <a:r>
              <a:rPr lang="zh-CN" altLang="en-US" sz="1500" b="1" dirty="0">
                <a:solidFill>
                  <a:srgbClr val="FFFF00"/>
                </a:solidFill>
                <a:latin typeface="隶书" panose="02010509060101010101" pitchFamily="49" charset="-122"/>
                <a:ea typeface="隶书" panose="02010509060101010101" pitchFamily="49" charset="-122"/>
              </a:rPr>
              <a:t>借：资金结存</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财政应返还额度      </a:t>
            </a:r>
            <a:r>
              <a:rPr lang="en-US" altLang="zh-CN" sz="1500" b="1" dirty="0">
                <a:solidFill>
                  <a:srgbClr val="FFFF00"/>
                </a:solidFill>
                <a:latin typeface="隶书" panose="02010509060101010101" pitchFamily="49" charset="-122"/>
                <a:ea typeface="隶书" panose="02010509060101010101" pitchFamily="49" charset="-122"/>
              </a:rPr>
              <a:t>200 000</a:t>
            </a:r>
            <a:endParaRPr lang="en-US" altLang="zh-CN" sz="1500" b="1" dirty="0">
              <a:solidFill>
                <a:srgbClr val="FFFF00"/>
              </a:solidFill>
              <a:latin typeface="隶书" panose="02010509060101010101" pitchFamily="49" charset="-122"/>
              <a:ea typeface="隶书" panose="02010509060101010101" pitchFamily="49" charset="-122"/>
            </a:endParaRPr>
          </a:p>
          <a:p>
            <a:pPr>
              <a:buNone/>
            </a:pPr>
            <a:r>
              <a:rPr lang="en-US" altLang="zh-CN" sz="1500" b="1" dirty="0">
                <a:solidFill>
                  <a:srgbClr val="FFFF00"/>
                </a:solidFill>
                <a:latin typeface="隶书" panose="02010509060101010101" pitchFamily="49" charset="-122"/>
                <a:ea typeface="隶书" panose="02010509060101010101" pitchFamily="49" charset="-122"/>
              </a:rPr>
              <a:t>                        </a:t>
            </a:r>
            <a:r>
              <a:rPr lang="zh-CN" altLang="en-US" sz="1500" b="1" dirty="0">
                <a:solidFill>
                  <a:srgbClr val="FFFF00"/>
                </a:solidFill>
                <a:latin typeface="隶书" panose="02010509060101010101" pitchFamily="49" charset="-122"/>
                <a:ea typeface="隶书" panose="02010509060101010101" pitchFamily="49" charset="-122"/>
              </a:rPr>
              <a:t>贷：财政拨款预算收入                </a:t>
            </a:r>
            <a:r>
              <a:rPr lang="en-US" altLang="zh-CN" sz="1500" b="1" dirty="0">
                <a:solidFill>
                  <a:srgbClr val="FFFF00"/>
                </a:solidFill>
                <a:latin typeface="隶书" panose="02010509060101010101" pitchFamily="49" charset="-122"/>
                <a:ea typeface="隶书" panose="02010509060101010101" pitchFamily="49" charset="-122"/>
              </a:rPr>
              <a:t>200 000</a:t>
            </a:r>
            <a:endParaRPr lang="en-US" altLang="zh-CN" sz="1500" b="1" dirty="0">
              <a:solidFill>
                <a:srgbClr val="FFFF00"/>
              </a:solidFill>
              <a:latin typeface="隶书" panose="02010509060101010101" pitchFamily="49" charset="-122"/>
              <a:ea typeface="隶书" panose="02010509060101010101" pitchFamily="49" charset="-122"/>
            </a:endParaRPr>
          </a:p>
          <a:p>
            <a:pPr>
              <a:buNone/>
            </a:pPr>
            <a:r>
              <a:rPr lang="zh-CN" altLang="en-US" sz="1500" b="1" dirty="0">
                <a:solidFill>
                  <a:srgbClr val="00B050"/>
                </a:solidFill>
              </a:rPr>
              <a:t>                                        </a:t>
            </a:r>
            <a:r>
              <a:rPr lang="zh-CN" altLang="en-US" sz="1500" b="1" dirty="0">
                <a:solidFill>
                  <a:srgbClr val="09F709"/>
                </a:solidFill>
              </a:rPr>
              <a:t>财务会计</a:t>
            </a:r>
            <a:endParaRPr lang="en-US" altLang="zh-CN" sz="1500" b="1" dirty="0">
              <a:solidFill>
                <a:srgbClr val="09F709"/>
              </a:solidFill>
            </a:endParaRPr>
          </a:p>
          <a:p>
            <a:pPr>
              <a:buNone/>
            </a:pPr>
            <a:r>
              <a:rPr lang="zh-CN" altLang="en-US" sz="1500" b="1" dirty="0">
                <a:solidFill>
                  <a:srgbClr val="09F709"/>
                </a:solidFill>
              </a:rPr>
              <a:t>                                        借：业务活动费用</a:t>
            </a:r>
            <a:r>
              <a:rPr lang="en-US" altLang="zh-CN" sz="1500" b="1" dirty="0">
                <a:solidFill>
                  <a:srgbClr val="09F709"/>
                </a:solidFill>
              </a:rPr>
              <a:t>/</a:t>
            </a:r>
            <a:r>
              <a:rPr lang="zh-CN" altLang="en-US" sz="1500" b="1" dirty="0">
                <a:solidFill>
                  <a:srgbClr val="09F709"/>
                </a:solidFill>
              </a:rPr>
              <a:t>单位管理费用</a:t>
            </a:r>
            <a:r>
              <a:rPr lang="en-US" altLang="zh-CN" sz="1500" b="1" dirty="0">
                <a:solidFill>
                  <a:srgbClr val="09F709"/>
                </a:solidFill>
              </a:rPr>
              <a:t>/</a:t>
            </a:r>
            <a:r>
              <a:rPr lang="zh-CN" altLang="en-US" sz="1500" b="1" dirty="0">
                <a:solidFill>
                  <a:srgbClr val="09F709"/>
                </a:solidFill>
              </a:rPr>
              <a:t>库存物品</a:t>
            </a:r>
            <a:r>
              <a:rPr lang="en-US" altLang="zh-CN" sz="1500" b="1" dirty="0">
                <a:solidFill>
                  <a:srgbClr val="09F709"/>
                </a:solidFill>
              </a:rPr>
              <a:t>/</a:t>
            </a:r>
            <a:r>
              <a:rPr lang="zh-CN" altLang="en-US" sz="1500" b="1" dirty="0">
                <a:solidFill>
                  <a:srgbClr val="09F709"/>
                </a:solidFill>
              </a:rPr>
              <a:t>固定资产</a:t>
            </a:r>
            <a:endParaRPr lang="en-US" altLang="zh-CN" sz="1500" b="1" dirty="0">
              <a:solidFill>
                <a:srgbClr val="09F709"/>
              </a:solidFill>
            </a:endParaRPr>
          </a:p>
          <a:p>
            <a:pPr>
              <a:buNone/>
            </a:pPr>
            <a:r>
              <a:rPr lang="en-US" altLang="zh-CN" sz="1500" b="1" dirty="0">
                <a:solidFill>
                  <a:srgbClr val="09F709"/>
                </a:solidFill>
              </a:rPr>
              <a:t>                                                /</a:t>
            </a:r>
            <a:r>
              <a:rPr lang="zh-CN" altLang="en-US" sz="1500" b="1" dirty="0">
                <a:solidFill>
                  <a:srgbClr val="09F709"/>
                </a:solidFill>
              </a:rPr>
              <a:t>在建工程等</a:t>
            </a:r>
            <a:endParaRPr lang="en-US" altLang="zh-CN" sz="1500" b="1" dirty="0">
              <a:solidFill>
                <a:srgbClr val="09F709"/>
              </a:solidFill>
            </a:endParaRPr>
          </a:p>
          <a:p>
            <a:pPr>
              <a:buNone/>
            </a:pPr>
            <a:r>
              <a:rPr lang="en-US" altLang="zh-CN" sz="1500" b="1" dirty="0">
                <a:solidFill>
                  <a:srgbClr val="09F709"/>
                </a:solidFill>
              </a:rPr>
              <a:t>                                           </a:t>
            </a:r>
            <a:r>
              <a:rPr lang="zh-CN" altLang="en-US" sz="1500" b="1" dirty="0">
                <a:solidFill>
                  <a:srgbClr val="09F709"/>
                </a:solidFill>
              </a:rPr>
              <a:t>贷：财政应返还额度</a:t>
            </a:r>
            <a:r>
              <a:rPr lang="en-US" altLang="zh-CN" sz="1500" b="1" dirty="0">
                <a:solidFill>
                  <a:srgbClr val="09F709"/>
                </a:solidFill>
              </a:rPr>
              <a:t>——</a:t>
            </a:r>
            <a:r>
              <a:rPr lang="zh-CN" altLang="en-US" sz="1500" b="1" dirty="0">
                <a:solidFill>
                  <a:srgbClr val="09F709"/>
                </a:solidFill>
              </a:rPr>
              <a:t>财政直接支付 </a:t>
            </a:r>
            <a:endParaRPr lang="en-US" altLang="zh-CN" sz="1500" b="1" dirty="0">
              <a:solidFill>
                <a:srgbClr val="09F709"/>
              </a:solidFill>
            </a:endParaRPr>
          </a:p>
          <a:p>
            <a:pPr>
              <a:buNone/>
            </a:pPr>
            <a:r>
              <a:rPr lang="zh-CN" altLang="en-US" sz="1500" b="1" dirty="0">
                <a:solidFill>
                  <a:srgbClr val="F616E6"/>
                </a:solidFill>
              </a:rPr>
              <a:t>                                        </a:t>
            </a:r>
            <a:r>
              <a:rPr lang="zh-CN" altLang="en-US" sz="1500" b="1" dirty="0">
                <a:solidFill>
                  <a:srgbClr val="FFFF00"/>
                </a:solidFill>
              </a:rPr>
              <a:t>预算会计</a:t>
            </a:r>
            <a:endParaRPr lang="en-US" altLang="zh-CN" sz="1500" b="1" dirty="0">
              <a:solidFill>
                <a:srgbClr val="FFFF00"/>
              </a:solidFill>
            </a:endParaRPr>
          </a:p>
          <a:p>
            <a:pPr>
              <a:buNone/>
            </a:pPr>
            <a:r>
              <a:rPr lang="zh-CN" altLang="en-US" sz="1500" b="1" dirty="0">
                <a:solidFill>
                  <a:srgbClr val="FFFF00"/>
                </a:solidFill>
                <a:latin typeface="隶书" panose="02010509060101010101" pitchFamily="49" charset="-122"/>
                <a:ea typeface="隶书" panose="02010509060101010101" pitchFamily="49" charset="-122"/>
              </a:rPr>
              <a:t>                  借：事业支出</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教育支出</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科研支出</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行政管理支出</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等</a:t>
            </a:r>
            <a:endParaRPr lang="en-US" altLang="zh-CN" sz="1500" b="1" dirty="0">
              <a:solidFill>
                <a:srgbClr val="FFFF00"/>
              </a:solidFill>
              <a:latin typeface="隶书" panose="02010509060101010101" pitchFamily="49" charset="-122"/>
              <a:ea typeface="隶书" panose="02010509060101010101" pitchFamily="49" charset="-122"/>
            </a:endParaRPr>
          </a:p>
          <a:p>
            <a:pPr>
              <a:buNone/>
            </a:pPr>
            <a:r>
              <a:rPr lang="en-US" altLang="zh-CN" sz="1500" b="1" dirty="0">
                <a:solidFill>
                  <a:srgbClr val="FFFF00"/>
                </a:solidFill>
                <a:latin typeface="隶书" panose="02010509060101010101" pitchFamily="49" charset="-122"/>
                <a:ea typeface="隶书" panose="02010509060101010101" pitchFamily="49" charset="-122"/>
              </a:rPr>
              <a:t>                    </a:t>
            </a:r>
            <a:r>
              <a:rPr lang="zh-CN" altLang="en-US" sz="1500" b="1" dirty="0">
                <a:solidFill>
                  <a:srgbClr val="FFFF00"/>
                </a:solidFill>
                <a:latin typeface="隶书" panose="02010509060101010101" pitchFamily="49" charset="-122"/>
                <a:ea typeface="隶书" panose="02010509060101010101" pitchFamily="49" charset="-122"/>
              </a:rPr>
              <a:t>贷：资金结存</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财政应返还额度</a:t>
            </a:r>
            <a:endParaRPr lang="en-US" altLang="zh-CN" sz="1500" b="1" dirty="0">
              <a:solidFill>
                <a:srgbClr val="FFFF00"/>
              </a:solidFill>
              <a:latin typeface="隶书" panose="02010509060101010101" pitchFamily="49" charset="-122"/>
              <a:ea typeface="隶书" panose="02010509060101010101" pitchFamily="49" charset="-122"/>
            </a:endParaRPr>
          </a:p>
          <a:p>
            <a:pPr>
              <a:buNone/>
            </a:pPr>
            <a:endParaRPr lang="en-US" altLang="zh-CN" sz="1800" dirty="0"/>
          </a:p>
          <a:p>
            <a:pPr>
              <a:buNone/>
            </a:pPr>
            <a:endParaRPr lang="en-US" altLang="zh-CN" sz="1800" dirty="0"/>
          </a:p>
          <a:p>
            <a:endParaRPr lang="zh-CN" altLang="en-US" dirty="0"/>
          </a:p>
        </p:txBody>
      </p:sp>
      <p:sp>
        <p:nvSpPr>
          <p:cNvPr id="6" name="矩形 5"/>
          <p:cNvSpPr/>
          <p:nvPr/>
        </p:nvSpPr>
        <p:spPr>
          <a:xfrm>
            <a:off x="1250133" y="2303851"/>
            <a:ext cx="1982405" cy="1339463"/>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zh-CN" altLang="en-US" sz="1500" dirty="0">
                <a:solidFill>
                  <a:schemeClr val="bg1"/>
                </a:solidFill>
              </a:rPr>
              <a:t>（</a:t>
            </a:r>
            <a:r>
              <a:rPr lang="en-US" altLang="zh-CN" sz="1500" dirty="0">
                <a:solidFill>
                  <a:schemeClr val="bg1"/>
                </a:solidFill>
              </a:rPr>
              <a:t>1</a:t>
            </a:r>
            <a:r>
              <a:rPr lang="zh-CN" altLang="en-US" sz="1500" dirty="0">
                <a:solidFill>
                  <a:schemeClr val="bg1"/>
                </a:solidFill>
              </a:rPr>
              <a:t>）</a:t>
            </a:r>
            <a:r>
              <a:rPr lang="en-US" altLang="zh-CN" sz="1500" dirty="0">
                <a:solidFill>
                  <a:schemeClr val="bg1"/>
                </a:solidFill>
              </a:rPr>
              <a:t> 12</a:t>
            </a:r>
            <a:r>
              <a:rPr lang="zh-CN" altLang="en-US" sz="1500" dirty="0">
                <a:solidFill>
                  <a:schemeClr val="bg1"/>
                </a:solidFill>
              </a:rPr>
              <a:t>月</a:t>
            </a:r>
            <a:r>
              <a:rPr lang="en-US" altLang="zh-CN" sz="1500" dirty="0">
                <a:solidFill>
                  <a:schemeClr val="bg1"/>
                </a:solidFill>
              </a:rPr>
              <a:t>31</a:t>
            </a:r>
            <a:r>
              <a:rPr lang="zh-CN" altLang="en-US" sz="1500" dirty="0">
                <a:solidFill>
                  <a:schemeClr val="bg1"/>
                </a:solidFill>
              </a:rPr>
              <a:t>日，某大学财政直接支付预算指标数与实际支付数的差额为</a:t>
            </a:r>
            <a:r>
              <a:rPr lang="en-US" altLang="zh-CN" sz="1500" dirty="0">
                <a:solidFill>
                  <a:schemeClr val="bg1"/>
                </a:solidFill>
              </a:rPr>
              <a:t>20</a:t>
            </a:r>
            <a:r>
              <a:rPr lang="zh-CN" altLang="en-US" sz="1500" dirty="0">
                <a:solidFill>
                  <a:schemeClr val="bg1"/>
                </a:solidFill>
              </a:rPr>
              <a:t>万元</a:t>
            </a:r>
            <a:endParaRPr lang="en-US" altLang="zh-CN" sz="1500" dirty="0">
              <a:solidFill>
                <a:schemeClr val="bg1"/>
              </a:solidFill>
            </a:endParaRPr>
          </a:p>
        </p:txBody>
      </p:sp>
      <p:sp>
        <p:nvSpPr>
          <p:cNvPr id="7" name="矩形 6"/>
          <p:cNvSpPr/>
          <p:nvPr/>
        </p:nvSpPr>
        <p:spPr>
          <a:xfrm>
            <a:off x="1250133" y="3964785"/>
            <a:ext cx="1982405" cy="1339463"/>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zh-CN" altLang="en-US" sz="1500" dirty="0">
                <a:solidFill>
                  <a:schemeClr val="bg1"/>
                </a:solidFill>
              </a:rPr>
              <a:t>（</a:t>
            </a:r>
            <a:r>
              <a:rPr lang="en-US" altLang="zh-CN" sz="1500" dirty="0">
                <a:solidFill>
                  <a:schemeClr val="bg1"/>
                </a:solidFill>
              </a:rPr>
              <a:t>2</a:t>
            </a:r>
            <a:r>
              <a:rPr lang="zh-CN" altLang="en-US" sz="1500" dirty="0">
                <a:solidFill>
                  <a:schemeClr val="bg1"/>
                </a:solidFill>
              </a:rPr>
              <a:t>）下一年度，年初财政部门恢复额度，学校无需账务处理。使用以前年度直接支付额度时</a:t>
            </a:r>
            <a:endParaRPr lang="en-US" altLang="zh-CN" sz="135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1538" y="1428736"/>
            <a:ext cx="6929462" cy="4572032"/>
          </a:xfrm>
          <a:solidFill>
            <a:schemeClr val="bg2">
              <a:lumMod val="90000"/>
            </a:schemeClr>
          </a:solidFill>
        </p:spPr>
        <p:txBody>
          <a:bodyPr>
            <a:normAutofit fontScale="92500" lnSpcReduction="10000"/>
          </a:bodyPr>
          <a:lstStyle/>
          <a:p>
            <a:pPr>
              <a:buNone/>
            </a:pPr>
            <a:r>
              <a:rPr lang="zh-CN" altLang="en-US" sz="1650" b="1" dirty="0">
                <a:solidFill>
                  <a:srgbClr val="FF0000"/>
                </a:solidFill>
              </a:rPr>
              <a:t>财政授权支付</a:t>
            </a:r>
            <a:r>
              <a:rPr lang="zh-CN" altLang="en-US" sz="1650" b="1" dirty="0"/>
              <a:t>方式下，确认财政应返还额度</a:t>
            </a:r>
            <a:endParaRPr lang="en-US" altLang="zh-CN" sz="1650" b="1" dirty="0"/>
          </a:p>
          <a:p>
            <a:pPr>
              <a:lnSpc>
                <a:spcPct val="105000"/>
              </a:lnSpc>
              <a:buFont typeface="Wingdings" panose="05000000000000000000" pitchFamily="2" charset="2"/>
              <a:buNone/>
            </a:pPr>
            <a:r>
              <a:rPr lang="zh-CN" altLang="en-US" sz="1500" b="1" dirty="0">
                <a:solidFill>
                  <a:srgbClr val="FFC000"/>
                </a:solidFill>
              </a:rPr>
              <a:t>例题</a:t>
            </a:r>
            <a:r>
              <a:rPr lang="zh-CN" altLang="en-US" sz="1500" dirty="0"/>
              <a:t>：</a:t>
            </a:r>
            <a:endParaRPr lang="en-US" altLang="zh-CN" sz="1500" dirty="0"/>
          </a:p>
          <a:p>
            <a:pPr>
              <a:lnSpc>
                <a:spcPct val="105000"/>
              </a:lnSpc>
              <a:buFont typeface="Wingdings" panose="05000000000000000000" pitchFamily="2" charset="2"/>
              <a:buNone/>
            </a:pPr>
            <a:r>
              <a:rPr lang="zh-CN" altLang="en-US" sz="1500" b="1" dirty="0">
                <a:solidFill>
                  <a:srgbClr val="09F709"/>
                </a:solidFill>
              </a:rPr>
              <a:t>借：财政应返还额度</a:t>
            </a:r>
            <a:r>
              <a:rPr lang="en-US" altLang="zh-CN" sz="1500" b="1" dirty="0">
                <a:solidFill>
                  <a:srgbClr val="09F709"/>
                </a:solidFill>
              </a:rPr>
              <a:t>——</a:t>
            </a:r>
            <a:r>
              <a:rPr lang="zh-CN" altLang="en-US" sz="1500" b="1" dirty="0">
                <a:solidFill>
                  <a:srgbClr val="09F709"/>
                </a:solidFill>
              </a:rPr>
              <a:t>财政授权</a:t>
            </a:r>
            <a:r>
              <a:rPr lang="zh-CN" altLang="en-US" sz="1500" b="1" dirty="0">
                <a:solidFill>
                  <a:srgbClr val="09F709"/>
                </a:solidFill>
                <a:latin typeface="+mn-ea"/>
              </a:rPr>
              <a:t>支付     </a:t>
            </a:r>
            <a:r>
              <a:rPr lang="en-US" altLang="zh-CN" sz="1500" b="1" dirty="0">
                <a:solidFill>
                  <a:srgbClr val="09F709"/>
                </a:solidFill>
                <a:latin typeface="+mn-ea"/>
              </a:rPr>
              <a:t>500 000</a:t>
            </a:r>
            <a:endParaRPr lang="zh-CN" altLang="en-US" sz="1500" b="1" dirty="0">
              <a:solidFill>
                <a:srgbClr val="09F709"/>
              </a:solidFill>
              <a:latin typeface="+mn-ea"/>
            </a:endParaRPr>
          </a:p>
          <a:p>
            <a:pPr>
              <a:lnSpc>
                <a:spcPct val="105000"/>
              </a:lnSpc>
              <a:buFont typeface="Wingdings" panose="05000000000000000000" pitchFamily="2" charset="2"/>
              <a:buNone/>
            </a:pPr>
            <a:r>
              <a:rPr lang="zh-CN" altLang="en-US" sz="1500" b="1" dirty="0">
                <a:solidFill>
                  <a:srgbClr val="09F709"/>
                </a:solidFill>
                <a:latin typeface="+mn-ea"/>
              </a:rPr>
              <a:t>   贷：财政拨款收入                     </a:t>
            </a:r>
            <a:r>
              <a:rPr lang="en-US" altLang="zh-CN" sz="1500" b="1" dirty="0">
                <a:solidFill>
                  <a:srgbClr val="09F709"/>
                </a:solidFill>
                <a:latin typeface="+mn-ea"/>
              </a:rPr>
              <a:t>500 000</a:t>
            </a:r>
            <a:endParaRPr lang="zh-CN" altLang="en-US" sz="1500" b="1" dirty="0">
              <a:solidFill>
                <a:srgbClr val="09F709"/>
              </a:solidFill>
              <a:latin typeface="+mn-ea"/>
            </a:endParaRPr>
          </a:p>
          <a:p>
            <a:pPr>
              <a:lnSpc>
                <a:spcPct val="105000"/>
              </a:lnSpc>
              <a:buFont typeface="Wingdings" panose="05000000000000000000" pitchFamily="2" charset="2"/>
              <a:buNone/>
            </a:pPr>
            <a:r>
              <a:rPr lang="zh-CN" altLang="en-US" sz="1500" b="1" dirty="0">
                <a:solidFill>
                  <a:srgbClr val="FFFF00"/>
                </a:solidFill>
                <a:latin typeface="隶书" panose="02010509060101010101" pitchFamily="49" charset="-122"/>
                <a:ea typeface="隶书" panose="02010509060101010101" pitchFamily="49" charset="-122"/>
              </a:rPr>
              <a:t>借：资金结存</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财政应返还额度         </a:t>
            </a:r>
            <a:r>
              <a:rPr lang="en-US" altLang="zh-CN" sz="1500" b="1" dirty="0">
                <a:solidFill>
                  <a:srgbClr val="FFFF00"/>
                </a:solidFill>
                <a:latin typeface="隶书" panose="02010509060101010101" pitchFamily="49" charset="-122"/>
                <a:ea typeface="隶书" panose="02010509060101010101" pitchFamily="49" charset="-122"/>
              </a:rPr>
              <a:t>500 000</a:t>
            </a:r>
            <a:r>
              <a:rPr lang="zh-CN" altLang="en-US" sz="1500" b="1" dirty="0">
                <a:solidFill>
                  <a:srgbClr val="FFFF00"/>
                </a:solidFill>
                <a:latin typeface="隶书" panose="02010509060101010101" pitchFamily="49" charset="-122"/>
                <a:ea typeface="隶书" panose="02010509060101010101" pitchFamily="49" charset="-122"/>
              </a:rPr>
              <a:t>       </a:t>
            </a:r>
            <a:endParaRPr lang="zh-CN" altLang="en-US" sz="1500" b="1" dirty="0">
              <a:solidFill>
                <a:srgbClr val="FFFF00"/>
              </a:solidFill>
              <a:latin typeface="隶书" panose="02010509060101010101" pitchFamily="49" charset="-122"/>
              <a:ea typeface="隶书" panose="02010509060101010101" pitchFamily="49" charset="-122"/>
            </a:endParaRPr>
          </a:p>
          <a:p>
            <a:pPr>
              <a:lnSpc>
                <a:spcPct val="105000"/>
              </a:lnSpc>
              <a:buFont typeface="Wingdings" panose="05000000000000000000" pitchFamily="2" charset="2"/>
              <a:buNone/>
            </a:pPr>
            <a:r>
              <a:rPr lang="zh-CN" altLang="en-US" sz="1500" b="1" dirty="0">
                <a:solidFill>
                  <a:srgbClr val="FFFF00"/>
                </a:solidFill>
                <a:latin typeface="隶书" panose="02010509060101010101" pitchFamily="49" charset="-122"/>
                <a:ea typeface="隶书" panose="02010509060101010101" pitchFamily="49" charset="-122"/>
              </a:rPr>
              <a:t>   贷：财政拨款预算收入                  </a:t>
            </a:r>
            <a:r>
              <a:rPr lang="en-US" altLang="zh-CN" sz="1500" b="1" dirty="0">
                <a:solidFill>
                  <a:srgbClr val="FFFF00"/>
                </a:solidFill>
                <a:latin typeface="隶书" panose="02010509060101010101" pitchFamily="49" charset="-122"/>
                <a:ea typeface="隶书" panose="02010509060101010101" pitchFamily="49" charset="-122"/>
              </a:rPr>
              <a:t>500 000</a:t>
            </a:r>
            <a:r>
              <a:rPr lang="zh-CN" altLang="en-US" sz="1500" b="1" dirty="0">
                <a:solidFill>
                  <a:srgbClr val="FFFF00"/>
                </a:solidFill>
                <a:latin typeface="隶书" panose="02010509060101010101" pitchFamily="49" charset="-122"/>
                <a:ea typeface="隶书" panose="02010509060101010101" pitchFamily="49" charset="-122"/>
              </a:rPr>
              <a:t>                           </a:t>
            </a:r>
            <a:endParaRPr lang="zh-CN" altLang="en-US" sz="1500" b="1" dirty="0">
              <a:solidFill>
                <a:srgbClr val="FFFF00"/>
              </a:solidFill>
              <a:latin typeface="隶书" panose="02010509060101010101" pitchFamily="49" charset="-122"/>
              <a:ea typeface="隶书" panose="02010509060101010101" pitchFamily="49" charset="-122"/>
            </a:endParaRPr>
          </a:p>
          <a:p>
            <a:pPr>
              <a:lnSpc>
                <a:spcPct val="105000"/>
              </a:lnSpc>
              <a:buFont typeface="Wingdings" panose="05000000000000000000" pitchFamily="2" charset="2"/>
              <a:buNone/>
            </a:pPr>
            <a:r>
              <a:rPr lang="zh-CN" altLang="en-US" sz="1500" b="1" dirty="0" smtClean="0">
                <a:solidFill>
                  <a:srgbClr val="09F709"/>
                </a:solidFill>
                <a:latin typeface="+mn-ea"/>
              </a:rPr>
              <a:t>借</a:t>
            </a:r>
            <a:r>
              <a:rPr lang="zh-CN" altLang="en-US" sz="1500" b="1" dirty="0">
                <a:solidFill>
                  <a:srgbClr val="09F709"/>
                </a:solidFill>
                <a:latin typeface="+mn-ea"/>
              </a:rPr>
              <a:t>：财政应返还额度</a:t>
            </a:r>
            <a:r>
              <a:rPr lang="en-US" altLang="zh-CN" sz="1500" b="1" dirty="0">
                <a:solidFill>
                  <a:srgbClr val="09F709"/>
                </a:solidFill>
                <a:latin typeface="+mn-ea"/>
              </a:rPr>
              <a:t>——</a:t>
            </a:r>
            <a:r>
              <a:rPr lang="zh-CN" altLang="en-US" sz="1500" b="1" dirty="0">
                <a:solidFill>
                  <a:srgbClr val="09F709"/>
                </a:solidFill>
                <a:latin typeface="+mn-ea"/>
              </a:rPr>
              <a:t>财政授权支付     </a:t>
            </a:r>
            <a:r>
              <a:rPr lang="en-US" altLang="zh-CN" sz="1500" b="1" dirty="0">
                <a:solidFill>
                  <a:srgbClr val="09F709"/>
                </a:solidFill>
                <a:latin typeface="+mn-ea"/>
              </a:rPr>
              <a:t>300 000</a:t>
            </a:r>
            <a:r>
              <a:rPr lang="zh-CN" altLang="en-US" sz="1500" b="1" dirty="0">
                <a:solidFill>
                  <a:srgbClr val="09F709"/>
                </a:solidFill>
                <a:latin typeface="+mn-ea"/>
              </a:rPr>
              <a:t> </a:t>
            </a:r>
            <a:endParaRPr lang="zh-CN" altLang="en-US" sz="1500" b="1" dirty="0">
              <a:solidFill>
                <a:srgbClr val="09F709"/>
              </a:solidFill>
              <a:latin typeface="+mn-ea"/>
            </a:endParaRPr>
          </a:p>
          <a:p>
            <a:pPr>
              <a:lnSpc>
                <a:spcPct val="105000"/>
              </a:lnSpc>
              <a:buFont typeface="Wingdings" panose="05000000000000000000" pitchFamily="2" charset="2"/>
              <a:buNone/>
            </a:pPr>
            <a:r>
              <a:rPr lang="zh-CN" altLang="en-US" sz="1500" b="1" dirty="0">
                <a:solidFill>
                  <a:srgbClr val="09F709"/>
                </a:solidFill>
                <a:latin typeface="+mn-ea"/>
              </a:rPr>
              <a:t>   贷：零余额账户用款额度               </a:t>
            </a:r>
            <a:r>
              <a:rPr lang="en-US" altLang="zh-CN" sz="1500" b="1" dirty="0">
                <a:solidFill>
                  <a:srgbClr val="09F709"/>
                </a:solidFill>
                <a:latin typeface="+mn-ea"/>
              </a:rPr>
              <a:t>300 000</a:t>
            </a:r>
            <a:endParaRPr lang="zh-CN" altLang="en-US" sz="1500" b="1" dirty="0">
              <a:solidFill>
                <a:srgbClr val="09F709"/>
              </a:solidFill>
              <a:latin typeface="+mn-ea"/>
            </a:endParaRPr>
          </a:p>
          <a:p>
            <a:pPr>
              <a:lnSpc>
                <a:spcPct val="110000"/>
              </a:lnSpc>
              <a:buFont typeface="Wingdings" panose="05000000000000000000" pitchFamily="2" charset="2"/>
              <a:buNone/>
            </a:pPr>
            <a:r>
              <a:rPr lang="zh-CN" altLang="en-US" sz="1500" b="1" dirty="0">
                <a:solidFill>
                  <a:srgbClr val="FFFF00"/>
                </a:solidFill>
                <a:latin typeface="隶书" panose="02010509060101010101" pitchFamily="49" charset="-122"/>
                <a:ea typeface="隶书" panose="02010509060101010101" pitchFamily="49" charset="-122"/>
              </a:rPr>
              <a:t>借：资金结存</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财政应返还额度         </a:t>
            </a:r>
            <a:r>
              <a:rPr lang="en-US" altLang="zh-CN" sz="1500" b="1" dirty="0">
                <a:solidFill>
                  <a:srgbClr val="FFFF00"/>
                </a:solidFill>
                <a:latin typeface="隶书" panose="02010509060101010101" pitchFamily="49" charset="-122"/>
                <a:ea typeface="隶书" panose="02010509060101010101" pitchFamily="49" charset="-122"/>
              </a:rPr>
              <a:t>300 000</a:t>
            </a:r>
            <a:endParaRPr lang="zh-CN" altLang="en-US" sz="1500" b="1" dirty="0">
              <a:solidFill>
                <a:srgbClr val="FFFF00"/>
              </a:solidFill>
              <a:latin typeface="隶书" panose="02010509060101010101" pitchFamily="49" charset="-122"/>
              <a:ea typeface="隶书" panose="02010509060101010101" pitchFamily="49" charset="-122"/>
            </a:endParaRPr>
          </a:p>
          <a:p>
            <a:pPr>
              <a:lnSpc>
                <a:spcPct val="110000"/>
              </a:lnSpc>
              <a:buFont typeface="Wingdings" panose="05000000000000000000" pitchFamily="2" charset="2"/>
              <a:buNone/>
            </a:pPr>
            <a:r>
              <a:rPr lang="zh-CN" altLang="en-US" sz="1500" b="1" dirty="0">
                <a:solidFill>
                  <a:srgbClr val="FFFF00"/>
                </a:solidFill>
                <a:latin typeface="隶书" panose="02010509060101010101" pitchFamily="49" charset="-122"/>
                <a:ea typeface="隶书" panose="02010509060101010101" pitchFamily="49" charset="-122"/>
              </a:rPr>
              <a:t>   贷：资金结存</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零余额账户用款额度    </a:t>
            </a:r>
            <a:r>
              <a:rPr lang="en-US" altLang="zh-CN" sz="1500" b="1" dirty="0">
                <a:solidFill>
                  <a:srgbClr val="FFFF00"/>
                </a:solidFill>
                <a:latin typeface="隶书" panose="02010509060101010101" pitchFamily="49" charset="-122"/>
                <a:ea typeface="隶书" panose="02010509060101010101" pitchFamily="49" charset="-122"/>
              </a:rPr>
              <a:t>300 000</a:t>
            </a:r>
            <a:endParaRPr lang="zh-CN" altLang="en-US" sz="1500" b="1" dirty="0">
              <a:solidFill>
                <a:srgbClr val="FFFF00"/>
              </a:solidFill>
              <a:latin typeface="隶书" panose="02010509060101010101" pitchFamily="49" charset="-122"/>
              <a:ea typeface="隶书" panose="02010509060101010101" pitchFamily="49" charset="-122"/>
            </a:endParaRPr>
          </a:p>
          <a:p>
            <a:pPr>
              <a:lnSpc>
                <a:spcPct val="110000"/>
              </a:lnSpc>
              <a:buFont typeface="Wingdings" panose="05000000000000000000" pitchFamily="2" charset="2"/>
              <a:buNone/>
            </a:pPr>
            <a:endParaRPr lang="en-US" altLang="zh-CN" sz="1500" b="1" dirty="0">
              <a:solidFill>
                <a:srgbClr val="00B050"/>
              </a:solidFill>
            </a:endParaRPr>
          </a:p>
          <a:p>
            <a:pPr>
              <a:lnSpc>
                <a:spcPct val="110000"/>
              </a:lnSpc>
              <a:buFont typeface="Wingdings" panose="05000000000000000000" pitchFamily="2" charset="2"/>
              <a:buNone/>
            </a:pPr>
            <a:r>
              <a:rPr lang="zh-CN" altLang="en-US" sz="1500" b="1" dirty="0">
                <a:solidFill>
                  <a:srgbClr val="09F709"/>
                </a:solidFill>
              </a:rPr>
              <a:t>借：零余额账户用款额</a:t>
            </a:r>
            <a:r>
              <a:rPr lang="zh-CN" altLang="en-US" sz="1500" b="1" dirty="0">
                <a:solidFill>
                  <a:srgbClr val="09F709"/>
                </a:solidFill>
                <a:latin typeface="+mn-ea"/>
              </a:rPr>
              <a:t>度                 </a:t>
            </a:r>
            <a:r>
              <a:rPr lang="en-US" altLang="zh-CN" sz="1500" b="1" dirty="0">
                <a:solidFill>
                  <a:srgbClr val="09F709"/>
                </a:solidFill>
                <a:latin typeface="+mn-ea"/>
              </a:rPr>
              <a:t>800 000</a:t>
            </a:r>
            <a:endParaRPr lang="zh-CN" altLang="en-US" sz="1500" b="1" dirty="0">
              <a:solidFill>
                <a:srgbClr val="09F709"/>
              </a:solidFill>
              <a:latin typeface="+mn-ea"/>
            </a:endParaRPr>
          </a:p>
          <a:p>
            <a:pPr>
              <a:lnSpc>
                <a:spcPct val="110000"/>
              </a:lnSpc>
              <a:buFont typeface="Wingdings" panose="05000000000000000000" pitchFamily="2" charset="2"/>
              <a:buNone/>
            </a:pPr>
            <a:r>
              <a:rPr lang="zh-CN" altLang="en-US" sz="1500" b="1" dirty="0">
                <a:solidFill>
                  <a:srgbClr val="09F709"/>
                </a:solidFill>
                <a:latin typeface="+mn-ea"/>
              </a:rPr>
              <a:t>   贷：财政应返还额度</a:t>
            </a:r>
            <a:r>
              <a:rPr lang="en-US" altLang="zh-CN" sz="1500" b="1" dirty="0">
                <a:solidFill>
                  <a:srgbClr val="09F709"/>
                </a:solidFill>
                <a:latin typeface="+mn-ea"/>
              </a:rPr>
              <a:t>——</a:t>
            </a:r>
            <a:r>
              <a:rPr lang="zh-CN" altLang="en-US" sz="1500" b="1" dirty="0">
                <a:solidFill>
                  <a:srgbClr val="09F709"/>
                </a:solidFill>
                <a:latin typeface="+mn-ea"/>
              </a:rPr>
              <a:t>财政授权支付   </a:t>
            </a:r>
            <a:r>
              <a:rPr lang="en-US" altLang="zh-CN" sz="1500" b="1" dirty="0">
                <a:solidFill>
                  <a:srgbClr val="09F709"/>
                </a:solidFill>
                <a:latin typeface="+mn-ea"/>
              </a:rPr>
              <a:t>800 000</a:t>
            </a:r>
            <a:r>
              <a:rPr lang="zh-CN" altLang="en-US" sz="1500" b="1" dirty="0">
                <a:solidFill>
                  <a:srgbClr val="09F709"/>
                </a:solidFill>
                <a:latin typeface="+mn-ea"/>
              </a:rPr>
              <a:t> </a:t>
            </a:r>
            <a:endParaRPr lang="zh-CN" altLang="en-US" sz="1500" b="1" dirty="0">
              <a:solidFill>
                <a:srgbClr val="09F709"/>
              </a:solidFill>
              <a:latin typeface="+mn-ea"/>
            </a:endParaRPr>
          </a:p>
          <a:p>
            <a:pPr>
              <a:lnSpc>
                <a:spcPct val="110000"/>
              </a:lnSpc>
              <a:buFont typeface="Wingdings" panose="05000000000000000000" pitchFamily="2" charset="2"/>
              <a:buNone/>
            </a:pPr>
            <a:r>
              <a:rPr lang="zh-CN" altLang="en-US" sz="1500" b="1" dirty="0">
                <a:solidFill>
                  <a:srgbClr val="FFFF00"/>
                </a:solidFill>
                <a:latin typeface="隶书" panose="02010509060101010101" pitchFamily="49" charset="-122"/>
                <a:ea typeface="隶书" panose="02010509060101010101" pitchFamily="49" charset="-122"/>
              </a:rPr>
              <a:t>借：资金结存</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零余额账户用款额度     </a:t>
            </a:r>
            <a:r>
              <a:rPr lang="en-US" altLang="zh-CN" sz="1500" b="1" dirty="0">
                <a:solidFill>
                  <a:srgbClr val="FFFF00"/>
                </a:solidFill>
                <a:latin typeface="隶书" panose="02010509060101010101" pitchFamily="49" charset="-122"/>
                <a:ea typeface="隶书" panose="02010509060101010101" pitchFamily="49" charset="-122"/>
              </a:rPr>
              <a:t>800 000</a:t>
            </a:r>
            <a:endParaRPr lang="zh-CN" altLang="en-US" sz="1500" b="1" dirty="0">
              <a:solidFill>
                <a:srgbClr val="FFFF00"/>
              </a:solidFill>
              <a:latin typeface="隶书" panose="02010509060101010101" pitchFamily="49" charset="-122"/>
              <a:ea typeface="隶书" panose="02010509060101010101" pitchFamily="49" charset="-122"/>
            </a:endParaRPr>
          </a:p>
          <a:p>
            <a:pPr>
              <a:lnSpc>
                <a:spcPct val="110000"/>
              </a:lnSpc>
              <a:buFont typeface="Wingdings" panose="05000000000000000000" pitchFamily="2" charset="2"/>
              <a:buNone/>
            </a:pPr>
            <a:r>
              <a:rPr lang="zh-CN" altLang="en-US" sz="1500" b="1" dirty="0">
                <a:solidFill>
                  <a:srgbClr val="FFFF00"/>
                </a:solidFill>
                <a:latin typeface="隶书" panose="02010509060101010101" pitchFamily="49" charset="-122"/>
                <a:ea typeface="隶书" panose="02010509060101010101" pitchFamily="49" charset="-122"/>
              </a:rPr>
              <a:t>   贷：资金结存</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财政应返还额度        </a:t>
            </a:r>
            <a:r>
              <a:rPr lang="en-US" altLang="zh-CN" sz="1500" b="1" dirty="0">
                <a:solidFill>
                  <a:srgbClr val="FFFF00"/>
                </a:solidFill>
                <a:latin typeface="隶书" panose="02010509060101010101" pitchFamily="49" charset="-122"/>
                <a:ea typeface="隶书" panose="02010509060101010101" pitchFamily="49" charset="-122"/>
              </a:rPr>
              <a:t>800 000</a:t>
            </a:r>
            <a:endParaRPr lang="zh-CN" altLang="en-US" sz="1500" b="1" dirty="0">
              <a:solidFill>
                <a:srgbClr val="FFFF00"/>
              </a:solidFill>
              <a:latin typeface="隶书" panose="02010509060101010101" pitchFamily="49" charset="-122"/>
              <a:ea typeface="隶书" panose="02010509060101010101" pitchFamily="49" charset="-122"/>
            </a:endParaRPr>
          </a:p>
          <a:p>
            <a:pPr>
              <a:buNone/>
            </a:pPr>
            <a:endParaRPr lang="zh-CN" altLang="en-US" sz="1500" dirty="0"/>
          </a:p>
        </p:txBody>
      </p:sp>
      <p:sp>
        <p:nvSpPr>
          <p:cNvPr id="6" name="矩形 5"/>
          <p:cNvSpPr/>
          <p:nvPr/>
        </p:nvSpPr>
        <p:spPr>
          <a:xfrm>
            <a:off x="5911462" y="1821645"/>
            <a:ext cx="1982405" cy="1232306"/>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0" dirty="0">
                <a:solidFill>
                  <a:schemeClr val="bg1"/>
                </a:solidFill>
              </a:rPr>
              <a:t>（</a:t>
            </a:r>
            <a:r>
              <a:rPr lang="en-US" altLang="zh-CN" sz="1350" dirty="0">
                <a:solidFill>
                  <a:schemeClr val="bg1"/>
                </a:solidFill>
              </a:rPr>
              <a:t>1</a:t>
            </a:r>
            <a:r>
              <a:rPr lang="zh-CN" altLang="en-US" sz="1350" dirty="0">
                <a:solidFill>
                  <a:schemeClr val="bg1"/>
                </a:solidFill>
              </a:rPr>
              <a:t>）年末本年度财政授权支付预算指标数大于额度下达数</a:t>
            </a:r>
            <a:r>
              <a:rPr lang="en-US" altLang="zh-CN" sz="1350" dirty="0">
                <a:solidFill>
                  <a:schemeClr val="bg1"/>
                </a:solidFill>
              </a:rPr>
              <a:t>50</a:t>
            </a:r>
            <a:r>
              <a:rPr lang="zh-CN" altLang="en-US" sz="1350" dirty="0">
                <a:solidFill>
                  <a:schemeClr val="bg1"/>
                </a:solidFill>
              </a:rPr>
              <a:t>万元，根据</a:t>
            </a:r>
            <a:r>
              <a:rPr lang="zh-CN" altLang="en-US" sz="1350" dirty="0">
                <a:solidFill>
                  <a:srgbClr val="FF0000"/>
                </a:solidFill>
              </a:rPr>
              <a:t>未下达数</a:t>
            </a:r>
            <a:r>
              <a:rPr lang="zh-CN" altLang="en-US" sz="1350" dirty="0">
                <a:solidFill>
                  <a:schemeClr val="bg1"/>
                </a:solidFill>
              </a:rPr>
              <a:t>：（</a:t>
            </a:r>
            <a:r>
              <a:rPr lang="zh-CN" altLang="en-US" sz="1350" dirty="0">
                <a:solidFill>
                  <a:srgbClr val="F616E6"/>
                </a:solidFill>
              </a:rPr>
              <a:t>此类情况一般不会有</a:t>
            </a:r>
            <a:r>
              <a:rPr lang="zh-CN" altLang="en-US" sz="1350" dirty="0">
                <a:solidFill>
                  <a:schemeClr val="bg1"/>
                </a:solidFill>
              </a:rPr>
              <a:t>）</a:t>
            </a:r>
            <a:endParaRPr lang="zh-CN" altLang="en-US" sz="1350" dirty="0">
              <a:solidFill>
                <a:schemeClr val="bg1"/>
              </a:solidFill>
            </a:endParaRPr>
          </a:p>
        </p:txBody>
      </p:sp>
      <p:sp>
        <p:nvSpPr>
          <p:cNvPr id="7" name="矩形 6"/>
          <p:cNvSpPr/>
          <p:nvPr/>
        </p:nvSpPr>
        <p:spPr>
          <a:xfrm>
            <a:off x="5929322" y="3214686"/>
            <a:ext cx="1982405" cy="1177536"/>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0" dirty="0">
                <a:solidFill>
                  <a:schemeClr val="bg1"/>
                </a:solidFill>
              </a:rPr>
              <a:t>（</a:t>
            </a:r>
            <a:r>
              <a:rPr lang="en-US" altLang="zh-CN" sz="1350" dirty="0">
                <a:solidFill>
                  <a:schemeClr val="bg1"/>
                </a:solidFill>
              </a:rPr>
              <a:t>2</a:t>
            </a:r>
            <a:r>
              <a:rPr lang="zh-CN" altLang="en-US" sz="1350" dirty="0">
                <a:solidFill>
                  <a:schemeClr val="bg1"/>
                </a:solidFill>
              </a:rPr>
              <a:t>）年末根据代理银行提供的对账单作</a:t>
            </a:r>
            <a:r>
              <a:rPr lang="zh-CN" altLang="en-US" sz="1350" dirty="0">
                <a:solidFill>
                  <a:srgbClr val="FF0000"/>
                </a:solidFill>
              </a:rPr>
              <a:t>注销额度</a:t>
            </a:r>
            <a:r>
              <a:rPr lang="zh-CN" altLang="en-US" sz="1350" dirty="0">
                <a:solidFill>
                  <a:schemeClr val="bg1"/>
                </a:solidFill>
              </a:rPr>
              <a:t>处理，零余额账户余额</a:t>
            </a:r>
            <a:r>
              <a:rPr lang="en-US" altLang="zh-CN" sz="1350" dirty="0">
                <a:solidFill>
                  <a:schemeClr val="bg1"/>
                </a:solidFill>
              </a:rPr>
              <a:t>30</a:t>
            </a:r>
            <a:r>
              <a:rPr lang="zh-CN" altLang="en-US" sz="1350" dirty="0">
                <a:solidFill>
                  <a:schemeClr val="bg1"/>
                </a:solidFill>
              </a:rPr>
              <a:t>万元</a:t>
            </a:r>
            <a:endParaRPr lang="zh-CN" altLang="en-US" sz="1350" dirty="0">
              <a:solidFill>
                <a:schemeClr val="bg1"/>
              </a:solidFill>
            </a:endParaRPr>
          </a:p>
        </p:txBody>
      </p:sp>
      <p:sp>
        <p:nvSpPr>
          <p:cNvPr id="8" name="矩形 7"/>
          <p:cNvSpPr/>
          <p:nvPr/>
        </p:nvSpPr>
        <p:spPr>
          <a:xfrm>
            <a:off x="5911462" y="4501761"/>
            <a:ext cx="1982405" cy="1231115"/>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0" dirty="0">
                <a:solidFill>
                  <a:schemeClr val="bg1"/>
                </a:solidFill>
              </a:rPr>
              <a:t>（</a:t>
            </a:r>
            <a:r>
              <a:rPr lang="en-US" altLang="zh-CN" sz="1350" dirty="0">
                <a:solidFill>
                  <a:schemeClr val="bg1"/>
                </a:solidFill>
              </a:rPr>
              <a:t>3</a:t>
            </a:r>
            <a:r>
              <a:rPr lang="zh-CN" altLang="en-US" sz="1350" dirty="0">
                <a:solidFill>
                  <a:schemeClr val="bg1"/>
                </a:solidFill>
              </a:rPr>
              <a:t>）</a:t>
            </a:r>
            <a:r>
              <a:rPr lang="zh-CN" altLang="en-US" sz="1350" u="sng" dirty="0" smtClean="0">
                <a:solidFill>
                  <a:schemeClr val="bg1"/>
                </a:solidFill>
              </a:rPr>
              <a:t>下年初</a:t>
            </a:r>
            <a:r>
              <a:rPr lang="zh-CN" altLang="en-US" sz="1350" u="sng" dirty="0" smtClean="0">
                <a:solidFill>
                  <a:srgbClr val="FF0000"/>
                </a:solidFill>
              </a:rPr>
              <a:t>恢复额度</a:t>
            </a:r>
            <a:r>
              <a:rPr lang="zh-CN" altLang="en-US" sz="1350" dirty="0" smtClean="0">
                <a:solidFill>
                  <a:schemeClr val="bg1"/>
                </a:solidFill>
              </a:rPr>
              <a:t>和</a:t>
            </a:r>
            <a:r>
              <a:rPr lang="zh-CN" altLang="en-US" sz="1350" dirty="0">
                <a:solidFill>
                  <a:schemeClr val="bg1"/>
                </a:solidFill>
              </a:rPr>
              <a:t>下年初</a:t>
            </a:r>
            <a:r>
              <a:rPr lang="zh-CN" altLang="en-US" sz="1350" dirty="0">
                <a:solidFill>
                  <a:srgbClr val="FF0000"/>
                </a:solidFill>
              </a:rPr>
              <a:t>收到</a:t>
            </a:r>
            <a:r>
              <a:rPr lang="zh-CN" altLang="en-US" sz="1350" dirty="0">
                <a:solidFill>
                  <a:schemeClr val="bg1"/>
                </a:solidFill>
              </a:rPr>
              <a:t>财政部门批复的</a:t>
            </a:r>
            <a:r>
              <a:rPr lang="zh-CN" altLang="en-US" sz="1350" dirty="0">
                <a:solidFill>
                  <a:srgbClr val="FF0000"/>
                </a:solidFill>
              </a:rPr>
              <a:t>上年末未下达</a:t>
            </a:r>
            <a:r>
              <a:rPr lang="zh-CN" altLang="en-US" sz="1350" dirty="0">
                <a:solidFill>
                  <a:schemeClr val="bg1"/>
                </a:solidFill>
              </a:rPr>
              <a:t>零余额账户用款</a:t>
            </a:r>
            <a:r>
              <a:rPr lang="zh-CN" altLang="en-US" sz="1350" dirty="0">
                <a:solidFill>
                  <a:srgbClr val="FF0000"/>
                </a:solidFill>
              </a:rPr>
              <a:t>额度</a:t>
            </a:r>
            <a:r>
              <a:rPr lang="zh-CN" altLang="en-US" sz="1350" dirty="0">
                <a:solidFill>
                  <a:schemeClr val="bg1"/>
                </a:solidFill>
              </a:rPr>
              <a:t> </a:t>
            </a:r>
            <a:endParaRPr lang="zh-CN" altLang="en-US" sz="1350" dirty="0">
              <a:solidFill>
                <a:schemeClr val="bg1"/>
              </a:solidFill>
            </a:endParaRPr>
          </a:p>
        </p:txBody>
      </p:sp>
      <p:cxnSp>
        <p:nvCxnSpPr>
          <p:cNvPr id="10" name="直接连接符 9"/>
          <p:cNvCxnSpPr/>
          <p:nvPr/>
        </p:nvCxnSpPr>
        <p:spPr>
          <a:xfrm>
            <a:off x="1071538" y="3143248"/>
            <a:ext cx="6858000"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071538" y="4429132"/>
            <a:ext cx="6858000" cy="535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2"/>
            <a:ext cx="6858000" cy="4339859"/>
          </a:xfrm>
          <a:solidFill>
            <a:schemeClr val="bg2">
              <a:lumMod val="90000"/>
            </a:schemeClr>
          </a:solidFill>
        </p:spPr>
        <p:txBody>
          <a:bodyPr>
            <a:normAutofit fontScale="92500" lnSpcReduction="20000"/>
          </a:bodyPr>
          <a:lstStyle/>
          <a:p>
            <a:pPr>
              <a:lnSpc>
                <a:spcPct val="80000"/>
              </a:lnSpc>
            </a:pPr>
            <a:r>
              <a:rPr lang="en-US" altLang="zh-CN" sz="1800" b="1" dirty="0">
                <a:solidFill>
                  <a:srgbClr val="FF9999"/>
                </a:solidFill>
              </a:rPr>
              <a:t>1211 </a:t>
            </a:r>
            <a:r>
              <a:rPr lang="zh-CN" altLang="en-US" sz="1800" b="1" dirty="0">
                <a:solidFill>
                  <a:srgbClr val="FF9999"/>
                </a:solidFill>
              </a:rPr>
              <a:t>应收票据：</a:t>
            </a:r>
            <a:r>
              <a:rPr lang="zh-CN" altLang="en-US" sz="1800" dirty="0"/>
              <a:t>经营活动或服务等收到的商业汇票，包括</a:t>
            </a:r>
            <a:r>
              <a:rPr lang="zh-CN" altLang="en-US" sz="1800" dirty="0">
                <a:solidFill>
                  <a:srgbClr val="00B0F0"/>
                </a:solidFill>
              </a:rPr>
              <a:t>银行承兑汇</a:t>
            </a:r>
            <a:endParaRPr lang="en-US" altLang="zh-CN" sz="1800" dirty="0">
              <a:solidFill>
                <a:srgbClr val="00B0F0"/>
              </a:solidFill>
            </a:endParaRPr>
          </a:p>
          <a:p>
            <a:pPr>
              <a:lnSpc>
                <a:spcPct val="80000"/>
              </a:lnSpc>
              <a:buNone/>
            </a:pPr>
            <a:r>
              <a:rPr lang="en-US" altLang="zh-CN" sz="1800" dirty="0">
                <a:solidFill>
                  <a:srgbClr val="00B0F0"/>
                </a:solidFill>
              </a:rPr>
              <a:t>    </a:t>
            </a:r>
            <a:r>
              <a:rPr lang="zh-CN" altLang="en-US" sz="1800" dirty="0">
                <a:solidFill>
                  <a:srgbClr val="00B0F0"/>
                </a:solidFill>
              </a:rPr>
              <a:t>票</a:t>
            </a:r>
            <a:r>
              <a:rPr lang="zh-CN" altLang="en-US" sz="1800" dirty="0"/>
              <a:t>和</a:t>
            </a:r>
            <a:r>
              <a:rPr lang="zh-CN" altLang="en-US" sz="1800" dirty="0">
                <a:solidFill>
                  <a:srgbClr val="00B0F0"/>
                </a:solidFill>
              </a:rPr>
              <a:t>商业承兑汇票</a:t>
            </a:r>
            <a:endParaRPr lang="en-US" altLang="zh-CN" sz="1800" dirty="0">
              <a:solidFill>
                <a:srgbClr val="00B0F0"/>
              </a:solidFill>
            </a:endParaRPr>
          </a:p>
          <a:p>
            <a:pPr>
              <a:lnSpc>
                <a:spcPct val="80000"/>
              </a:lnSpc>
            </a:pPr>
            <a:r>
              <a:rPr lang="zh-CN" altLang="en-US" sz="1800" dirty="0"/>
              <a:t>明细科目设置：按照开出、承兑商业汇票的</a:t>
            </a:r>
            <a:r>
              <a:rPr lang="zh-CN" altLang="en-US" sz="1800" b="1" dirty="0">
                <a:solidFill>
                  <a:srgbClr val="FF0000"/>
                </a:solidFill>
              </a:rPr>
              <a:t>单位</a:t>
            </a:r>
            <a:r>
              <a:rPr lang="zh-CN" altLang="en-US" sz="1800" dirty="0"/>
              <a:t>设置</a:t>
            </a:r>
            <a:endParaRPr lang="en-US" altLang="zh-CN" sz="1800" dirty="0"/>
          </a:p>
          <a:p>
            <a:pPr>
              <a:lnSpc>
                <a:spcPct val="80000"/>
              </a:lnSpc>
            </a:pPr>
            <a:r>
              <a:rPr lang="zh-CN" altLang="en-US" sz="1800" b="1" dirty="0">
                <a:solidFill>
                  <a:srgbClr val="F616E6"/>
                </a:solidFill>
              </a:rPr>
              <a:t>主要变化</a:t>
            </a:r>
            <a:r>
              <a:rPr lang="zh-CN" altLang="en-US" sz="1800" dirty="0"/>
              <a:t>：</a:t>
            </a:r>
            <a:r>
              <a:rPr lang="en-US" altLang="zh-CN" sz="1800" dirty="0"/>
              <a:t> </a:t>
            </a:r>
            <a:r>
              <a:rPr lang="zh-CN" altLang="en-US" sz="1800" dirty="0"/>
              <a:t>增加了</a:t>
            </a:r>
            <a:r>
              <a:rPr lang="zh-CN" altLang="en-US" sz="1800" b="1" dirty="0">
                <a:solidFill>
                  <a:srgbClr val="FF0000"/>
                </a:solidFill>
              </a:rPr>
              <a:t>附有追索权</a:t>
            </a:r>
            <a:r>
              <a:rPr lang="zh-CN" altLang="en-US" sz="1800" dirty="0"/>
              <a:t>的商业汇票贴现的处理</a:t>
            </a:r>
            <a:endParaRPr lang="en-US" altLang="zh-CN" sz="1800" dirty="0"/>
          </a:p>
          <a:p>
            <a:pPr>
              <a:lnSpc>
                <a:spcPct val="80000"/>
              </a:lnSpc>
              <a:buNone/>
            </a:pPr>
            <a:r>
              <a:rPr lang="zh-CN" altLang="en-US" sz="1800" b="1" dirty="0">
                <a:solidFill>
                  <a:srgbClr val="FFC000"/>
                </a:solidFill>
              </a:rPr>
              <a:t>举例</a:t>
            </a:r>
            <a:r>
              <a:rPr lang="zh-CN" altLang="en-US" sz="1800" dirty="0">
                <a:solidFill>
                  <a:srgbClr val="FFC000"/>
                </a:solidFill>
              </a:rPr>
              <a:t>：</a:t>
            </a:r>
            <a:r>
              <a:rPr lang="zh-CN" altLang="en-US" sz="1800" b="1" dirty="0">
                <a:solidFill>
                  <a:srgbClr val="FFC000"/>
                </a:solidFill>
              </a:rPr>
              <a:t>未到期票据贴现（附有追索权）</a:t>
            </a:r>
            <a:endParaRPr lang="en-US" altLang="zh-CN" sz="1800" b="1" dirty="0">
              <a:solidFill>
                <a:srgbClr val="FFC000"/>
              </a:solidFill>
            </a:endParaRPr>
          </a:p>
          <a:p>
            <a:pPr>
              <a:lnSpc>
                <a:spcPct val="80000"/>
              </a:lnSpc>
              <a:buNone/>
            </a:pPr>
            <a:r>
              <a:rPr lang="zh-CN" altLang="en-US" sz="1800" b="1" dirty="0">
                <a:solidFill>
                  <a:srgbClr val="09F709"/>
                </a:solidFill>
              </a:rPr>
              <a:t>财务会计：</a:t>
            </a:r>
            <a:endParaRPr lang="en-US" altLang="zh-CN" sz="1800" b="1" dirty="0">
              <a:solidFill>
                <a:srgbClr val="09F709"/>
              </a:solidFill>
            </a:endParaRPr>
          </a:p>
          <a:p>
            <a:pPr>
              <a:lnSpc>
                <a:spcPct val="80000"/>
              </a:lnSpc>
              <a:buNone/>
            </a:pPr>
            <a:r>
              <a:rPr lang="zh-CN" altLang="en-US" sz="1800" b="1" dirty="0">
                <a:solidFill>
                  <a:srgbClr val="09F709"/>
                </a:solidFill>
              </a:rPr>
              <a:t>借：银行存款（贴现净额）</a:t>
            </a:r>
            <a:endParaRPr lang="en-US" altLang="zh-CN" sz="1800" b="1" dirty="0">
              <a:solidFill>
                <a:srgbClr val="09F709"/>
              </a:solidFill>
            </a:endParaRPr>
          </a:p>
          <a:p>
            <a:pPr>
              <a:lnSpc>
                <a:spcPct val="80000"/>
              </a:lnSpc>
              <a:buNone/>
            </a:pPr>
            <a:r>
              <a:rPr lang="en-US" altLang="zh-CN" sz="1800" b="1" dirty="0">
                <a:solidFill>
                  <a:srgbClr val="09F709"/>
                </a:solidFill>
              </a:rPr>
              <a:t>         </a:t>
            </a:r>
            <a:r>
              <a:rPr lang="zh-CN" altLang="en-US" sz="1800" b="1" dirty="0">
                <a:solidFill>
                  <a:srgbClr val="09F709"/>
                </a:solidFill>
              </a:rPr>
              <a:t>经营费用</a:t>
            </a:r>
            <a:r>
              <a:rPr lang="en-US" altLang="zh-CN" sz="1800" b="1" dirty="0">
                <a:solidFill>
                  <a:srgbClr val="09F709"/>
                </a:solidFill>
              </a:rPr>
              <a:t>/</a:t>
            </a:r>
            <a:r>
              <a:rPr lang="zh-CN" altLang="en-US" sz="1800" b="1" dirty="0">
                <a:solidFill>
                  <a:srgbClr val="09F709"/>
                </a:solidFill>
              </a:rPr>
              <a:t>其他费用等（贴现息）</a:t>
            </a:r>
            <a:endParaRPr lang="en-US" altLang="zh-CN" sz="1800" b="1" dirty="0">
              <a:solidFill>
                <a:srgbClr val="09F709"/>
              </a:solidFill>
            </a:endParaRPr>
          </a:p>
          <a:p>
            <a:pPr>
              <a:lnSpc>
                <a:spcPct val="80000"/>
              </a:lnSpc>
              <a:buNone/>
            </a:pPr>
            <a:r>
              <a:rPr lang="en-US" altLang="zh-CN" sz="1800" b="1" dirty="0">
                <a:solidFill>
                  <a:srgbClr val="09F709"/>
                </a:solidFill>
              </a:rPr>
              <a:t>    </a:t>
            </a:r>
            <a:r>
              <a:rPr lang="zh-CN" altLang="en-US" sz="1800" b="1" dirty="0">
                <a:solidFill>
                  <a:srgbClr val="09F709"/>
                </a:solidFill>
              </a:rPr>
              <a:t>贷：短期借款（票面金额）</a:t>
            </a:r>
            <a:endParaRPr lang="en-US" altLang="zh-CN" sz="1800" b="1" dirty="0">
              <a:solidFill>
                <a:srgbClr val="09F709"/>
              </a:solidFill>
            </a:endParaRPr>
          </a:p>
          <a:p>
            <a:pPr>
              <a:lnSpc>
                <a:spcPct val="80000"/>
              </a:lnSpc>
              <a:buNone/>
            </a:pPr>
            <a:r>
              <a:rPr lang="zh-CN" altLang="en-US" sz="1800" b="1" dirty="0">
                <a:solidFill>
                  <a:srgbClr val="FFFF00"/>
                </a:solidFill>
              </a:rPr>
              <a:t>预算会计：</a:t>
            </a:r>
            <a:endParaRPr lang="en-US" altLang="zh-CN" sz="1800" b="1" dirty="0">
              <a:solidFill>
                <a:srgbClr val="FFFF00"/>
              </a:solidFill>
            </a:endParaRPr>
          </a:p>
          <a:p>
            <a:pPr>
              <a:lnSpc>
                <a:spcPct val="80000"/>
              </a:lnSpc>
              <a:buNone/>
            </a:pPr>
            <a:r>
              <a:rPr lang="zh-CN" altLang="en-US" sz="1800" b="1" dirty="0">
                <a:solidFill>
                  <a:srgbClr val="FFFF00"/>
                </a:solidFill>
                <a:latin typeface="隶书" panose="02010509060101010101" pitchFamily="49" charset="-122"/>
                <a:ea typeface="隶书" panose="02010509060101010101" pitchFamily="49" charset="-122"/>
              </a:rPr>
              <a:t>借：资金结存</a:t>
            </a:r>
            <a:r>
              <a:rPr lang="en-US" altLang="zh-CN" sz="1800" b="1" dirty="0">
                <a:solidFill>
                  <a:srgbClr val="FFFF00"/>
                </a:solidFill>
                <a:latin typeface="隶书" panose="02010509060101010101" pitchFamily="49" charset="-122"/>
                <a:ea typeface="隶书" panose="02010509060101010101" pitchFamily="49" charset="-122"/>
              </a:rPr>
              <a:t>——</a:t>
            </a:r>
            <a:r>
              <a:rPr lang="zh-CN" altLang="en-US" sz="1800" b="1" dirty="0">
                <a:solidFill>
                  <a:srgbClr val="FFFF00"/>
                </a:solidFill>
                <a:latin typeface="隶书" panose="02010509060101010101" pitchFamily="49" charset="-122"/>
                <a:ea typeface="隶书" panose="02010509060101010101" pitchFamily="49" charset="-122"/>
              </a:rPr>
              <a:t>货币资金（贴现净额）</a:t>
            </a:r>
            <a:endParaRPr lang="en-US" altLang="zh-CN" sz="1800" b="1" dirty="0">
              <a:solidFill>
                <a:srgbClr val="FFFF00"/>
              </a:solidFill>
              <a:latin typeface="隶书" panose="02010509060101010101" pitchFamily="49" charset="-122"/>
              <a:ea typeface="隶书" panose="02010509060101010101" pitchFamily="49" charset="-122"/>
            </a:endParaRPr>
          </a:p>
          <a:p>
            <a:pPr>
              <a:lnSpc>
                <a:spcPct val="80000"/>
              </a:lnSpc>
              <a:buNone/>
            </a:pPr>
            <a:r>
              <a:rPr lang="en-US" altLang="zh-CN" sz="1800" b="1" dirty="0">
                <a:solidFill>
                  <a:srgbClr val="FFFF00"/>
                </a:solidFill>
                <a:latin typeface="隶书" panose="02010509060101010101" pitchFamily="49" charset="-122"/>
                <a:ea typeface="隶书" panose="02010509060101010101" pitchFamily="49" charset="-122"/>
              </a:rPr>
              <a:t>  </a:t>
            </a:r>
            <a:r>
              <a:rPr lang="zh-CN" altLang="en-US" sz="1800" b="1" dirty="0">
                <a:solidFill>
                  <a:srgbClr val="FFFF00"/>
                </a:solidFill>
                <a:latin typeface="隶书" panose="02010509060101010101" pitchFamily="49" charset="-122"/>
                <a:ea typeface="隶书" panose="02010509060101010101" pitchFamily="49" charset="-122"/>
              </a:rPr>
              <a:t>贷：经营预算收入</a:t>
            </a:r>
            <a:r>
              <a:rPr lang="en-US" altLang="zh-CN" sz="1800" b="1" dirty="0">
                <a:solidFill>
                  <a:srgbClr val="FFFF00"/>
                </a:solidFill>
                <a:latin typeface="隶书" panose="02010509060101010101" pitchFamily="49" charset="-122"/>
                <a:ea typeface="隶书" panose="02010509060101010101" pitchFamily="49" charset="-122"/>
              </a:rPr>
              <a:t>/</a:t>
            </a:r>
            <a:r>
              <a:rPr lang="zh-CN" altLang="en-US" sz="1800" b="1" dirty="0">
                <a:solidFill>
                  <a:srgbClr val="FFFF00"/>
                </a:solidFill>
                <a:latin typeface="隶书" panose="02010509060101010101" pitchFamily="49" charset="-122"/>
                <a:ea typeface="隶书" panose="02010509060101010101" pitchFamily="49" charset="-122"/>
              </a:rPr>
              <a:t>事业预算收入等</a:t>
            </a:r>
            <a:endParaRPr lang="en-US" altLang="zh-CN" sz="1800" b="1" dirty="0">
              <a:solidFill>
                <a:srgbClr val="FFFF00"/>
              </a:solidFill>
              <a:latin typeface="隶书" panose="02010509060101010101" pitchFamily="49" charset="-122"/>
              <a:ea typeface="隶书" panose="02010509060101010101" pitchFamily="49" charset="-122"/>
            </a:endParaRPr>
          </a:p>
          <a:p>
            <a:pPr>
              <a:lnSpc>
                <a:spcPct val="80000"/>
              </a:lnSpc>
              <a:buNone/>
            </a:pPr>
            <a:r>
              <a:rPr lang="zh-CN" altLang="en-US" sz="1800" b="1" dirty="0"/>
              <a:t>到期未发生追索事项</a:t>
            </a:r>
            <a:endParaRPr lang="en-US" altLang="zh-CN" sz="1800" b="1" dirty="0"/>
          </a:p>
          <a:p>
            <a:pPr>
              <a:lnSpc>
                <a:spcPct val="80000"/>
              </a:lnSpc>
              <a:buNone/>
            </a:pPr>
            <a:r>
              <a:rPr lang="zh-CN" altLang="en-US" sz="1800" b="1" dirty="0">
                <a:solidFill>
                  <a:srgbClr val="09F709"/>
                </a:solidFill>
              </a:rPr>
              <a:t>借：短期借款</a:t>
            </a:r>
            <a:endParaRPr lang="en-US" altLang="zh-CN" sz="1800" b="1" dirty="0">
              <a:solidFill>
                <a:srgbClr val="09F709"/>
              </a:solidFill>
            </a:endParaRPr>
          </a:p>
          <a:p>
            <a:pPr>
              <a:lnSpc>
                <a:spcPct val="80000"/>
              </a:lnSpc>
              <a:buNone/>
            </a:pPr>
            <a:r>
              <a:rPr lang="en-US" altLang="zh-CN" sz="1800" b="1" dirty="0">
                <a:solidFill>
                  <a:srgbClr val="09F709"/>
                </a:solidFill>
              </a:rPr>
              <a:t>    </a:t>
            </a:r>
            <a:r>
              <a:rPr lang="zh-CN" altLang="en-US" sz="1800" b="1" dirty="0">
                <a:solidFill>
                  <a:srgbClr val="09F709"/>
                </a:solidFill>
              </a:rPr>
              <a:t>贷：应收票据</a:t>
            </a:r>
            <a:endParaRPr lang="en-US" altLang="zh-CN" sz="1800" b="1" dirty="0">
              <a:solidFill>
                <a:srgbClr val="09F709"/>
              </a:solidFill>
            </a:endParaRPr>
          </a:p>
          <a:p>
            <a:pPr>
              <a:lnSpc>
                <a:spcPct val="80000"/>
              </a:lnSpc>
              <a:buNone/>
            </a:pPr>
            <a:r>
              <a:rPr lang="zh-CN" altLang="en-US" sz="1800" b="1" dirty="0">
                <a:solidFill>
                  <a:srgbClr val="FF0000"/>
                </a:solidFill>
              </a:rPr>
              <a:t>注意：</a:t>
            </a:r>
            <a:r>
              <a:rPr lang="en-US" altLang="zh-CN" sz="1800" b="1" dirty="0">
                <a:solidFill>
                  <a:srgbClr val="FFFF00"/>
                </a:solidFill>
              </a:rPr>
              <a:t>1</a:t>
            </a:r>
            <a:r>
              <a:rPr lang="zh-CN" altLang="en-US" sz="1800" b="1" dirty="0">
                <a:solidFill>
                  <a:srgbClr val="FFFF00"/>
                </a:solidFill>
              </a:rPr>
              <a:t>、应收票据到期因付款人无力支付票款，转作“</a:t>
            </a:r>
            <a:r>
              <a:rPr lang="zh-CN" altLang="en-US" sz="1800" b="1" dirty="0">
                <a:solidFill>
                  <a:srgbClr val="F616E6"/>
                </a:solidFill>
              </a:rPr>
              <a:t>应收账款</a:t>
            </a:r>
            <a:r>
              <a:rPr lang="zh-CN" altLang="en-US" sz="1800" b="1" dirty="0">
                <a:solidFill>
                  <a:srgbClr val="FFFF00"/>
                </a:solidFill>
              </a:rPr>
              <a:t>”</a:t>
            </a:r>
            <a:endParaRPr lang="en-US" altLang="zh-CN" sz="1800" b="1" dirty="0">
              <a:solidFill>
                <a:srgbClr val="FFFF00"/>
              </a:solidFill>
            </a:endParaRPr>
          </a:p>
          <a:p>
            <a:pPr>
              <a:lnSpc>
                <a:spcPct val="80000"/>
              </a:lnSpc>
              <a:buNone/>
            </a:pPr>
            <a:r>
              <a:rPr lang="en-US" altLang="zh-CN" sz="1800" b="1" dirty="0">
                <a:solidFill>
                  <a:srgbClr val="FFFF00"/>
                </a:solidFill>
              </a:rPr>
              <a:t>           2</a:t>
            </a:r>
            <a:r>
              <a:rPr lang="zh-CN" altLang="en-US" sz="1800" b="1" dirty="0">
                <a:solidFill>
                  <a:srgbClr val="FFFF00"/>
                </a:solidFill>
              </a:rPr>
              <a:t>、设立</a:t>
            </a:r>
            <a:r>
              <a:rPr lang="zh-CN" altLang="en-US" sz="1800" b="1" dirty="0">
                <a:solidFill>
                  <a:srgbClr val="F616E6"/>
                </a:solidFill>
              </a:rPr>
              <a:t>应收票据</a:t>
            </a:r>
            <a:r>
              <a:rPr lang="zh-CN" altLang="en-US" sz="1800" b="1" dirty="0">
                <a:solidFill>
                  <a:srgbClr val="FFFF00"/>
                </a:solidFill>
              </a:rPr>
              <a:t>备查簿</a:t>
            </a:r>
            <a:endParaRPr lang="en-US" altLang="zh-CN" sz="1800" b="1"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3"/>
            <a:ext cx="6858000" cy="4286280"/>
          </a:xfrm>
          <a:solidFill>
            <a:schemeClr val="bg2">
              <a:lumMod val="90000"/>
            </a:schemeClr>
          </a:solidFill>
        </p:spPr>
        <p:txBody>
          <a:bodyPr>
            <a:normAutofit fontScale="92500" lnSpcReduction="20000"/>
          </a:bodyPr>
          <a:lstStyle/>
          <a:p>
            <a:r>
              <a:rPr lang="en-US" altLang="zh-CN" sz="1800" b="1" dirty="0">
                <a:solidFill>
                  <a:srgbClr val="FF9999"/>
                </a:solidFill>
              </a:rPr>
              <a:t>1212 </a:t>
            </a:r>
            <a:r>
              <a:rPr lang="zh-CN" altLang="en-US" sz="1800" b="1" dirty="0">
                <a:solidFill>
                  <a:srgbClr val="FF9999"/>
                </a:solidFill>
              </a:rPr>
              <a:t>应收账款：</a:t>
            </a:r>
            <a:r>
              <a:rPr lang="zh-CN" altLang="en-US" sz="1800" dirty="0"/>
              <a:t>核算经营活动或服务等应收取的欠款。</a:t>
            </a:r>
            <a:r>
              <a:rPr lang="zh-CN" altLang="en-US" sz="1800" b="1" dirty="0">
                <a:solidFill>
                  <a:srgbClr val="F616E6"/>
                </a:solidFill>
              </a:rPr>
              <a:t>（合同）</a:t>
            </a:r>
            <a:endParaRPr lang="en-US" altLang="zh-CN" sz="1800" b="1" dirty="0">
              <a:solidFill>
                <a:srgbClr val="F616E6"/>
              </a:solidFill>
            </a:endParaRPr>
          </a:p>
          <a:p>
            <a:pPr>
              <a:lnSpc>
                <a:spcPct val="80000"/>
              </a:lnSpc>
            </a:pPr>
            <a:r>
              <a:rPr lang="zh-CN" altLang="en-US" sz="1800" dirty="0"/>
              <a:t>明细科目设置：债务单位（或个人）</a:t>
            </a:r>
            <a:endParaRPr lang="en-US" altLang="zh-CN" sz="1800" dirty="0"/>
          </a:p>
          <a:p>
            <a:pPr>
              <a:lnSpc>
                <a:spcPct val="80000"/>
              </a:lnSpc>
            </a:pPr>
            <a:r>
              <a:rPr lang="zh-CN" altLang="en-US" sz="1800" dirty="0">
                <a:solidFill>
                  <a:srgbClr val="FFC000"/>
                </a:solidFill>
              </a:rPr>
              <a:t>账务处理：</a:t>
            </a:r>
            <a:endParaRPr lang="en-US" altLang="zh-CN" sz="1800" dirty="0">
              <a:solidFill>
                <a:srgbClr val="FFC000"/>
              </a:solidFill>
            </a:endParaRPr>
          </a:p>
          <a:p>
            <a:pPr>
              <a:lnSpc>
                <a:spcPct val="80000"/>
              </a:lnSpc>
            </a:pPr>
            <a:r>
              <a:rPr lang="en-US" altLang="zh-CN" sz="1800" dirty="0"/>
              <a:t>1</a:t>
            </a:r>
            <a:r>
              <a:rPr lang="zh-CN" altLang="en-US" sz="1800" dirty="0"/>
              <a:t>、收回后</a:t>
            </a:r>
            <a:r>
              <a:rPr lang="zh-CN" altLang="en-US" sz="1800" b="1" i="1" dirty="0">
                <a:solidFill>
                  <a:srgbClr val="00B0F0"/>
                </a:solidFill>
              </a:rPr>
              <a:t>不需上缴财政</a:t>
            </a:r>
            <a:r>
              <a:rPr lang="zh-CN" altLang="en-US" sz="1800" b="1" dirty="0">
                <a:solidFill>
                  <a:srgbClr val="00B0F0"/>
                </a:solidFill>
              </a:rPr>
              <a:t>（</a:t>
            </a:r>
            <a:r>
              <a:rPr lang="zh-CN" altLang="en-US" sz="1800" b="1" dirty="0">
                <a:solidFill>
                  <a:srgbClr val="F616E6"/>
                </a:solidFill>
              </a:rPr>
              <a:t>哪些收入？</a:t>
            </a:r>
            <a:r>
              <a:rPr lang="zh-CN" altLang="en-US" sz="1800" b="1" dirty="0">
                <a:solidFill>
                  <a:srgbClr val="00B0F0"/>
                </a:solidFill>
              </a:rPr>
              <a:t>）</a:t>
            </a:r>
            <a:endParaRPr lang="en-US" altLang="zh-CN" sz="1800" b="1" dirty="0">
              <a:solidFill>
                <a:srgbClr val="00B0F0"/>
              </a:solidFill>
            </a:endParaRPr>
          </a:p>
          <a:p>
            <a:pPr>
              <a:lnSpc>
                <a:spcPct val="80000"/>
              </a:lnSpc>
              <a:buNone/>
            </a:pPr>
            <a:r>
              <a:rPr lang="zh-CN" altLang="en-US" sz="1800" b="1" dirty="0"/>
              <a:t>（</a:t>
            </a:r>
            <a:r>
              <a:rPr lang="en-US" altLang="zh-CN" sz="1800" b="1" dirty="0"/>
              <a:t>1</a:t>
            </a:r>
            <a:r>
              <a:rPr lang="zh-CN" altLang="en-US" sz="1800" b="1" dirty="0"/>
              <a:t>）发生时：</a:t>
            </a:r>
            <a:r>
              <a:rPr lang="zh-CN" altLang="en-US" sz="1800" b="1" dirty="0">
                <a:solidFill>
                  <a:srgbClr val="09F709"/>
                </a:solidFill>
              </a:rPr>
              <a:t>借：应收账款</a:t>
            </a:r>
            <a:endParaRPr lang="en-US" altLang="zh-CN" sz="1800" b="1" dirty="0">
              <a:solidFill>
                <a:srgbClr val="09F709"/>
              </a:solidFill>
            </a:endParaRPr>
          </a:p>
          <a:p>
            <a:pPr>
              <a:lnSpc>
                <a:spcPct val="80000"/>
              </a:lnSpc>
              <a:buNone/>
            </a:pPr>
            <a:r>
              <a:rPr lang="en-US" altLang="zh-CN" sz="1800" b="1" dirty="0">
                <a:solidFill>
                  <a:srgbClr val="09F709"/>
                </a:solidFill>
              </a:rPr>
              <a:t>                             </a:t>
            </a:r>
            <a:r>
              <a:rPr lang="zh-CN" altLang="en-US" sz="1800" b="1" dirty="0">
                <a:solidFill>
                  <a:srgbClr val="09F709"/>
                </a:solidFill>
              </a:rPr>
              <a:t>贷：事业收入</a:t>
            </a:r>
            <a:r>
              <a:rPr lang="en-US" altLang="zh-CN" sz="1800" b="1" dirty="0">
                <a:solidFill>
                  <a:srgbClr val="09F709"/>
                </a:solidFill>
              </a:rPr>
              <a:t>/</a:t>
            </a:r>
            <a:r>
              <a:rPr lang="zh-CN" altLang="en-US" sz="1800" b="1" dirty="0">
                <a:solidFill>
                  <a:srgbClr val="09F709"/>
                </a:solidFill>
              </a:rPr>
              <a:t>经营收入</a:t>
            </a:r>
            <a:r>
              <a:rPr lang="en-US" altLang="zh-CN" sz="1800" b="1" dirty="0">
                <a:solidFill>
                  <a:srgbClr val="09F709"/>
                </a:solidFill>
              </a:rPr>
              <a:t>/</a:t>
            </a:r>
            <a:r>
              <a:rPr lang="zh-CN" altLang="en-US" sz="1800" b="1" dirty="0">
                <a:solidFill>
                  <a:srgbClr val="09F709"/>
                </a:solidFill>
              </a:rPr>
              <a:t>其他收入</a:t>
            </a:r>
            <a:r>
              <a:rPr lang="en-US" altLang="zh-CN" sz="1800" b="1" dirty="0">
                <a:solidFill>
                  <a:srgbClr val="09F709"/>
                </a:solidFill>
              </a:rPr>
              <a:t>…</a:t>
            </a:r>
            <a:endParaRPr lang="en-US" altLang="zh-CN" sz="1800" b="1" dirty="0">
              <a:solidFill>
                <a:srgbClr val="09F709"/>
              </a:solidFill>
            </a:endParaRPr>
          </a:p>
          <a:p>
            <a:pPr>
              <a:lnSpc>
                <a:spcPct val="80000"/>
              </a:lnSpc>
              <a:buNone/>
            </a:pPr>
            <a:r>
              <a:rPr lang="zh-CN" altLang="en-US" sz="1800" b="1" dirty="0"/>
              <a:t>（</a:t>
            </a:r>
            <a:r>
              <a:rPr lang="en-US" altLang="zh-CN" sz="1800" b="1" dirty="0"/>
              <a:t>2</a:t>
            </a:r>
            <a:r>
              <a:rPr lang="zh-CN" altLang="en-US" sz="1800" b="1" dirty="0"/>
              <a:t>）收回时：</a:t>
            </a:r>
            <a:r>
              <a:rPr lang="zh-CN" altLang="en-US" sz="1800" b="1" dirty="0">
                <a:solidFill>
                  <a:srgbClr val="09F709"/>
                </a:solidFill>
              </a:rPr>
              <a:t>借：银行存款</a:t>
            </a:r>
            <a:endParaRPr lang="en-US" altLang="zh-CN" sz="1800" b="1" dirty="0">
              <a:solidFill>
                <a:srgbClr val="09F709"/>
              </a:solidFill>
            </a:endParaRPr>
          </a:p>
          <a:p>
            <a:pPr>
              <a:lnSpc>
                <a:spcPct val="80000"/>
              </a:lnSpc>
              <a:buNone/>
            </a:pPr>
            <a:r>
              <a:rPr lang="en-US" altLang="zh-CN" sz="1800" b="1" dirty="0">
                <a:solidFill>
                  <a:srgbClr val="09F709"/>
                </a:solidFill>
              </a:rPr>
              <a:t>                             </a:t>
            </a:r>
            <a:r>
              <a:rPr lang="zh-CN" altLang="en-US" sz="1800" b="1" dirty="0">
                <a:solidFill>
                  <a:srgbClr val="09F709"/>
                </a:solidFill>
              </a:rPr>
              <a:t>贷：应收账款</a:t>
            </a:r>
            <a:endParaRPr lang="en-US" altLang="zh-CN" sz="1800" b="1" dirty="0">
              <a:solidFill>
                <a:srgbClr val="09F709"/>
              </a:solidFill>
            </a:endParaRPr>
          </a:p>
          <a:p>
            <a:pPr>
              <a:lnSpc>
                <a:spcPct val="80000"/>
              </a:lnSpc>
              <a:buNone/>
            </a:pPr>
            <a:r>
              <a:rPr lang="en-US" altLang="zh-CN" sz="1800" b="1" dirty="0">
                <a:solidFill>
                  <a:srgbClr val="00B050"/>
                </a:solidFill>
              </a:rPr>
              <a:t>                         </a:t>
            </a:r>
            <a:r>
              <a:rPr lang="zh-CN" altLang="en-US" sz="1800" b="1" dirty="0">
                <a:solidFill>
                  <a:srgbClr val="FFFF00"/>
                </a:solidFill>
                <a:latin typeface="隶书" panose="02010509060101010101" pitchFamily="49" charset="-122"/>
                <a:ea typeface="隶书" panose="02010509060101010101" pitchFamily="49" charset="-122"/>
              </a:rPr>
              <a:t>借：资金结存</a:t>
            </a:r>
            <a:r>
              <a:rPr lang="en-US" altLang="zh-CN" sz="1800" b="1" dirty="0">
                <a:solidFill>
                  <a:srgbClr val="FFFF00"/>
                </a:solidFill>
                <a:latin typeface="隶书" panose="02010509060101010101" pitchFamily="49" charset="-122"/>
                <a:ea typeface="隶书" panose="02010509060101010101" pitchFamily="49" charset="-122"/>
              </a:rPr>
              <a:t>——</a:t>
            </a:r>
            <a:r>
              <a:rPr lang="zh-CN" altLang="en-US" sz="1800" b="1" dirty="0">
                <a:solidFill>
                  <a:srgbClr val="FFFF00"/>
                </a:solidFill>
                <a:latin typeface="隶书" panose="02010509060101010101" pitchFamily="49" charset="-122"/>
                <a:ea typeface="隶书" panose="02010509060101010101" pitchFamily="49" charset="-122"/>
              </a:rPr>
              <a:t>货币资金等 </a:t>
            </a:r>
            <a:endParaRPr lang="en-US" altLang="zh-CN" sz="1800" b="1" dirty="0">
              <a:solidFill>
                <a:srgbClr val="FFFF00"/>
              </a:solidFill>
              <a:latin typeface="隶书" panose="02010509060101010101" pitchFamily="49" charset="-122"/>
              <a:ea typeface="隶书" panose="02010509060101010101" pitchFamily="49" charset="-122"/>
            </a:endParaRPr>
          </a:p>
          <a:p>
            <a:pPr>
              <a:lnSpc>
                <a:spcPct val="80000"/>
              </a:lnSpc>
              <a:buNone/>
            </a:pPr>
            <a:r>
              <a:rPr lang="en-US" altLang="zh-CN" sz="1800" b="1" dirty="0">
                <a:solidFill>
                  <a:srgbClr val="FFFF00"/>
                </a:solidFill>
                <a:latin typeface="隶书" panose="02010509060101010101" pitchFamily="49" charset="-122"/>
                <a:ea typeface="隶书" panose="02010509060101010101" pitchFamily="49" charset="-122"/>
              </a:rPr>
              <a:t>               </a:t>
            </a:r>
            <a:r>
              <a:rPr lang="zh-CN" altLang="en-US" sz="1800" b="1" dirty="0">
                <a:solidFill>
                  <a:srgbClr val="FFFF00"/>
                </a:solidFill>
                <a:latin typeface="隶书" panose="02010509060101010101" pitchFamily="49" charset="-122"/>
                <a:ea typeface="隶书" panose="02010509060101010101" pitchFamily="49" charset="-122"/>
              </a:rPr>
              <a:t>贷：事业预算收入</a:t>
            </a:r>
            <a:r>
              <a:rPr lang="en-US" altLang="zh-CN" sz="1800" b="1" dirty="0">
                <a:solidFill>
                  <a:srgbClr val="FFFF00"/>
                </a:solidFill>
                <a:latin typeface="隶书" panose="02010509060101010101" pitchFamily="49" charset="-122"/>
                <a:ea typeface="隶书" panose="02010509060101010101" pitchFamily="49" charset="-122"/>
              </a:rPr>
              <a:t>/</a:t>
            </a:r>
            <a:r>
              <a:rPr lang="zh-CN" altLang="en-US" sz="1800" b="1" dirty="0">
                <a:solidFill>
                  <a:srgbClr val="FFFF00"/>
                </a:solidFill>
                <a:latin typeface="隶书" panose="02010509060101010101" pitchFamily="49" charset="-122"/>
                <a:ea typeface="隶书" panose="02010509060101010101" pitchFamily="49" charset="-122"/>
              </a:rPr>
              <a:t>经营预算收入等</a:t>
            </a:r>
            <a:endParaRPr lang="en-US" altLang="zh-CN" sz="1800" b="1" dirty="0">
              <a:solidFill>
                <a:srgbClr val="FFFF00"/>
              </a:solidFill>
              <a:latin typeface="隶书" panose="02010509060101010101" pitchFamily="49" charset="-122"/>
              <a:ea typeface="隶书" panose="02010509060101010101" pitchFamily="49" charset="-122"/>
            </a:endParaRPr>
          </a:p>
          <a:p>
            <a:pPr>
              <a:lnSpc>
                <a:spcPct val="80000"/>
              </a:lnSpc>
              <a:buNone/>
            </a:pPr>
            <a:r>
              <a:rPr lang="zh-CN" altLang="en-US" sz="1800" b="1" dirty="0"/>
              <a:t>（</a:t>
            </a:r>
            <a:r>
              <a:rPr lang="en-US" altLang="zh-CN" sz="1800" b="1" dirty="0"/>
              <a:t>3</a:t>
            </a:r>
            <a:r>
              <a:rPr lang="zh-CN" altLang="en-US" sz="1800" b="1" dirty="0"/>
              <a:t>）预期无法收回时：</a:t>
            </a:r>
            <a:r>
              <a:rPr lang="zh-CN" altLang="en-US" sz="1800" b="1" dirty="0">
                <a:solidFill>
                  <a:srgbClr val="FFFF00"/>
                </a:solidFill>
              </a:rPr>
              <a:t>（</a:t>
            </a:r>
            <a:r>
              <a:rPr lang="zh-CN" altLang="en-US" sz="1800" b="1" dirty="0">
                <a:solidFill>
                  <a:srgbClr val="FF0000"/>
                </a:solidFill>
              </a:rPr>
              <a:t>注意！！！</a:t>
            </a:r>
            <a:r>
              <a:rPr lang="zh-CN" altLang="en-US" sz="1800" b="1" dirty="0">
                <a:solidFill>
                  <a:srgbClr val="F616E6"/>
                </a:solidFill>
              </a:rPr>
              <a:t>与原制度不同，</a:t>
            </a:r>
            <a:r>
              <a:rPr lang="zh-CN" altLang="en-US" sz="1800" b="1" dirty="0">
                <a:solidFill>
                  <a:srgbClr val="FFC000"/>
                </a:solidFill>
              </a:rPr>
              <a:t>需计提坏账准备</a:t>
            </a:r>
            <a:r>
              <a:rPr lang="zh-CN" altLang="en-US" sz="1800" b="1" dirty="0">
                <a:solidFill>
                  <a:srgbClr val="FFFF00"/>
                </a:solidFill>
              </a:rPr>
              <a:t>）</a:t>
            </a:r>
            <a:endParaRPr lang="en-US" altLang="zh-CN" sz="1800" b="1" dirty="0">
              <a:solidFill>
                <a:srgbClr val="FFFF00"/>
              </a:solidFill>
            </a:endParaRPr>
          </a:p>
          <a:p>
            <a:pPr>
              <a:lnSpc>
                <a:spcPct val="80000"/>
              </a:lnSpc>
              <a:buNone/>
            </a:pPr>
            <a:r>
              <a:rPr lang="zh-CN" altLang="en-US" sz="1800" b="1" dirty="0">
                <a:solidFill>
                  <a:srgbClr val="00B050"/>
                </a:solidFill>
              </a:rPr>
              <a:t> </a:t>
            </a:r>
            <a:r>
              <a:rPr lang="zh-CN" altLang="en-US" sz="1800" b="1" dirty="0"/>
              <a:t>（报批后予以核销）</a:t>
            </a:r>
            <a:r>
              <a:rPr lang="zh-CN" altLang="en-US" sz="1800" b="1" dirty="0">
                <a:solidFill>
                  <a:srgbClr val="00B050"/>
                </a:solidFill>
              </a:rPr>
              <a:t> </a:t>
            </a:r>
            <a:r>
              <a:rPr lang="zh-CN" altLang="en-US" sz="1800" b="1" dirty="0">
                <a:solidFill>
                  <a:srgbClr val="09F709"/>
                </a:solidFill>
              </a:rPr>
              <a:t>借：坏账准备</a:t>
            </a:r>
            <a:endParaRPr lang="en-US" altLang="zh-CN" sz="1800" b="1" dirty="0">
              <a:solidFill>
                <a:srgbClr val="09F709"/>
              </a:solidFill>
            </a:endParaRPr>
          </a:p>
          <a:p>
            <a:pPr>
              <a:lnSpc>
                <a:spcPct val="80000"/>
              </a:lnSpc>
              <a:buNone/>
            </a:pPr>
            <a:r>
              <a:rPr lang="en-US" altLang="zh-CN" sz="1800" b="1" dirty="0">
                <a:solidFill>
                  <a:srgbClr val="09F709"/>
                </a:solidFill>
              </a:rPr>
              <a:t>                                      </a:t>
            </a:r>
            <a:r>
              <a:rPr lang="zh-CN" altLang="en-US" sz="1800" b="1" dirty="0">
                <a:solidFill>
                  <a:srgbClr val="09F709"/>
                </a:solidFill>
              </a:rPr>
              <a:t>贷：应收账款</a:t>
            </a:r>
            <a:endParaRPr lang="en-US" altLang="zh-CN" sz="1800" b="1" dirty="0">
              <a:solidFill>
                <a:srgbClr val="09F709"/>
              </a:solidFill>
            </a:endParaRPr>
          </a:p>
          <a:p>
            <a:pPr>
              <a:lnSpc>
                <a:spcPct val="80000"/>
              </a:lnSpc>
              <a:buNone/>
            </a:pPr>
            <a:r>
              <a:rPr lang="en-US" altLang="zh-CN" sz="1800" b="1" dirty="0">
                <a:solidFill>
                  <a:srgbClr val="00B050"/>
                </a:solidFill>
              </a:rPr>
              <a:t> </a:t>
            </a:r>
            <a:r>
              <a:rPr lang="zh-CN" altLang="en-US" sz="1800" b="1" dirty="0"/>
              <a:t>（已核销以后</a:t>
            </a:r>
            <a:r>
              <a:rPr lang="zh-CN" altLang="en-US" sz="1800" b="1" dirty="0">
                <a:solidFill>
                  <a:srgbClr val="FFC000"/>
                </a:solidFill>
              </a:rPr>
              <a:t>又收回</a:t>
            </a:r>
            <a:r>
              <a:rPr lang="zh-CN" altLang="en-US" sz="1800" b="1" dirty="0"/>
              <a:t>）</a:t>
            </a:r>
            <a:endParaRPr lang="en-US" altLang="zh-CN" sz="1800" b="1" dirty="0"/>
          </a:p>
          <a:p>
            <a:pPr lvl="1">
              <a:lnSpc>
                <a:spcPct val="80000"/>
              </a:lnSpc>
              <a:buNone/>
            </a:pPr>
            <a:r>
              <a:rPr lang="en-US" altLang="zh-CN" sz="1650" b="1" dirty="0"/>
              <a:t>  ①</a:t>
            </a:r>
            <a:r>
              <a:rPr lang="zh-CN" altLang="en-US" sz="1650" b="1" dirty="0"/>
              <a:t>先冲回已核销应收账款</a:t>
            </a:r>
            <a:r>
              <a:rPr lang="zh-CN" altLang="en-US" sz="1650" b="1" dirty="0">
                <a:solidFill>
                  <a:srgbClr val="09F709"/>
                </a:solidFill>
              </a:rPr>
              <a:t>借：应收账款 </a:t>
            </a:r>
            <a:endParaRPr lang="en-US" altLang="zh-CN" sz="1650" b="1" dirty="0">
              <a:solidFill>
                <a:srgbClr val="09F709"/>
              </a:solidFill>
            </a:endParaRPr>
          </a:p>
          <a:p>
            <a:pPr lvl="1">
              <a:lnSpc>
                <a:spcPct val="80000"/>
              </a:lnSpc>
              <a:buNone/>
            </a:pPr>
            <a:r>
              <a:rPr lang="en-US" altLang="zh-CN" sz="1650" b="1" dirty="0">
                <a:solidFill>
                  <a:srgbClr val="09F709"/>
                </a:solidFill>
              </a:rPr>
              <a:t>                                             </a:t>
            </a:r>
            <a:r>
              <a:rPr lang="zh-CN" altLang="en-US" sz="1650" b="1" dirty="0">
                <a:solidFill>
                  <a:srgbClr val="09F709"/>
                </a:solidFill>
              </a:rPr>
              <a:t>贷：坏账准备</a:t>
            </a:r>
            <a:endParaRPr lang="en-US" altLang="zh-CN" sz="1650" b="1" dirty="0">
              <a:solidFill>
                <a:srgbClr val="09F709"/>
              </a:solidFill>
            </a:endParaRPr>
          </a:p>
          <a:p>
            <a:pPr lvl="1">
              <a:lnSpc>
                <a:spcPct val="80000"/>
              </a:lnSpc>
              <a:buNone/>
            </a:pPr>
            <a:r>
              <a:rPr lang="en-US" altLang="zh-CN" sz="1650" b="1" dirty="0">
                <a:solidFill>
                  <a:srgbClr val="00B050"/>
                </a:solidFill>
              </a:rPr>
              <a:t>  </a:t>
            </a:r>
            <a:r>
              <a:rPr lang="en-US" altLang="zh-CN" sz="1650" b="1" dirty="0"/>
              <a:t>②</a:t>
            </a:r>
            <a:r>
              <a:rPr lang="zh-CN" altLang="en-US" sz="1650" b="1" dirty="0"/>
              <a:t>收回资金时</a:t>
            </a:r>
            <a:r>
              <a:rPr lang="zh-CN" altLang="en-US" sz="1650" b="1" dirty="0">
                <a:solidFill>
                  <a:srgbClr val="09F709"/>
                </a:solidFill>
              </a:rPr>
              <a:t>借：银行存款                 </a:t>
            </a:r>
            <a:r>
              <a:rPr lang="zh-CN" altLang="en-US" sz="1650" b="1" dirty="0">
                <a:solidFill>
                  <a:srgbClr val="FFFF00"/>
                </a:solidFill>
                <a:latin typeface="隶书" panose="02010509060101010101" pitchFamily="49" charset="-122"/>
                <a:ea typeface="隶书" panose="02010509060101010101" pitchFamily="49" charset="-122"/>
              </a:rPr>
              <a:t>借：资金结存</a:t>
            </a:r>
            <a:r>
              <a:rPr lang="en-US" altLang="zh-CN" sz="1650" b="1" dirty="0">
                <a:solidFill>
                  <a:srgbClr val="FFFF00"/>
                </a:solidFill>
                <a:latin typeface="隶书" panose="02010509060101010101" pitchFamily="49" charset="-122"/>
                <a:ea typeface="隶书" panose="02010509060101010101" pitchFamily="49" charset="-122"/>
              </a:rPr>
              <a:t>——</a:t>
            </a:r>
            <a:r>
              <a:rPr lang="zh-CN" altLang="en-US" sz="1650" b="1" dirty="0">
                <a:solidFill>
                  <a:srgbClr val="FFFF00"/>
                </a:solidFill>
                <a:latin typeface="隶书" panose="02010509060101010101" pitchFamily="49" charset="-122"/>
                <a:ea typeface="隶书" panose="02010509060101010101" pitchFamily="49" charset="-122"/>
              </a:rPr>
              <a:t>货币资金</a:t>
            </a:r>
            <a:endParaRPr lang="en-US" altLang="zh-CN" sz="1650" b="1" dirty="0">
              <a:solidFill>
                <a:srgbClr val="FFFF00"/>
              </a:solidFill>
              <a:latin typeface="隶书" panose="02010509060101010101" pitchFamily="49" charset="-122"/>
              <a:ea typeface="隶书" panose="02010509060101010101" pitchFamily="49" charset="-122"/>
            </a:endParaRPr>
          </a:p>
          <a:p>
            <a:pPr lvl="1">
              <a:lnSpc>
                <a:spcPct val="80000"/>
              </a:lnSpc>
              <a:buNone/>
            </a:pPr>
            <a:r>
              <a:rPr lang="en-US" altLang="zh-CN" sz="1650" b="1" dirty="0">
                <a:solidFill>
                  <a:srgbClr val="00B050"/>
                </a:solidFill>
              </a:rPr>
              <a:t>                           </a:t>
            </a:r>
            <a:r>
              <a:rPr lang="zh-CN" altLang="en-US" sz="1650" b="1" dirty="0">
                <a:solidFill>
                  <a:srgbClr val="09F709"/>
                </a:solidFill>
              </a:rPr>
              <a:t>贷：应收账款                 </a:t>
            </a:r>
            <a:r>
              <a:rPr lang="zh-CN" altLang="en-US" sz="1650" b="1" dirty="0">
                <a:solidFill>
                  <a:srgbClr val="FFFF00"/>
                </a:solidFill>
                <a:latin typeface="隶书" panose="02010509060101010101" pitchFamily="49" charset="-122"/>
                <a:ea typeface="隶书" panose="02010509060101010101" pitchFamily="49" charset="-122"/>
              </a:rPr>
              <a:t>贷：非财政拨款结余等</a:t>
            </a:r>
            <a:endParaRPr lang="en-US" altLang="zh-CN" sz="1650" b="1" dirty="0">
              <a:solidFill>
                <a:srgbClr val="FFFF00"/>
              </a:solidFill>
              <a:latin typeface="隶书" panose="02010509060101010101" pitchFamily="49" charset="-122"/>
              <a:ea typeface="隶书" panose="02010509060101010101" pitchFamily="49" charset="-122"/>
            </a:endParaRPr>
          </a:p>
          <a:p>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3"/>
            <a:ext cx="6858000" cy="4193397"/>
          </a:xfrm>
          <a:solidFill>
            <a:schemeClr val="bg2">
              <a:lumMod val="90000"/>
            </a:schemeClr>
          </a:solidFill>
        </p:spPr>
        <p:txBody>
          <a:bodyPr>
            <a:normAutofit lnSpcReduction="10000"/>
          </a:bodyPr>
          <a:lstStyle/>
          <a:p>
            <a:pPr>
              <a:lnSpc>
                <a:spcPct val="80000"/>
              </a:lnSpc>
            </a:pPr>
            <a:r>
              <a:rPr lang="en-US" altLang="zh-CN" sz="2100" dirty="0"/>
              <a:t>2</a:t>
            </a:r>
            <a:r>
              <a:rPr lang="zh-CN" altLang="en-US" sz="2100" dirty="0"/>
              <a:t>、收回后</a:t>
            </a:r>
            <a:r>
              <a:rPr lang="zh-CN" altLang="en-US" sz="2100" b="1" i="1" dirty="0">
                <a:solidFill>
                  <a:srgbClr val="66CCFF"/>
                </a:solidFill>
              </a:rPr>
              <a:t>需上缴财政</a:t>
            </a:r>
            <a:r>
              <a:rPr lang="zh-CN" altLang="en-US" sz="2100" b="1" dirty="0">
                <a:solidFill>
                  <a:srgbClr val="66CCFF"/>
                </a:solidFill>
              </a:rPr>
              <a:t>（</a:t>
            </a:r>
            <a:r>
              <a:rPr lang="zh-CN" altLang="en-US" sz="2100" b="1" dirty="0">
                <a:solidFill>
                  <a:srgbClr val="F616E6"/>
                </a:solidFill>
              </a:rPr>
              <a:t>哪些资金？</a:t>
            </a:r>
            <a:r>
              <a:rPr lang="zh-CN" altLang="en-US" sz="2100" b="1" dirty="0">
                <a:solidFill>
                  <a:srgbClr val="66CCFF"/>
                </a:solidFill>
              </a:rPr>
              <a:t>）</a:t>
            </a:r>
            <a:endParaRPr lang="en-US" altLang="zh-CN" sz="2100" b="1" dirty="0">
              <a:solidFill>
                <a:srgbClr val="66CCFF"/>
              </a:solidFill>
            </a:endParaRPr>
          </a:p>
          <a:p>
            <a:pPr>
              <a:lnSpc>
                <a:spcPct val="80000"/>
              </a:lnSpc>
              <a:buNone/>
            </a:pPr>
            <a:r>
              <a:rPr lang="zh-CN" altLang="en-US" sz="2100" b="1" dirty="0"/>
              <a:t>（</a:t>
            </a:r>
            <a:r>
              <a:rPr lang="en-US" altLang="zh-CN" sz="2100" b="1" dirty="0"/>
              <a:t>1</a:t>
            </a:r>
            <a:r>
              <a:rPr lang="zh-CN" altLang="en-US" sz="2100" b="1" dirty="0"/>
              <a:t>）发生时：</a:t>
            </a:r>
            <a:r>
              <a:rPr lang="zh-CN" altLang="en-US" sz="2100" b="1" dirty="0">
                <a:solidFill>
                  <a:srgbClr val="09F709"/>
                </a:solidFill>
              </a:rPr>
              <a:t>借：应收账款</a:t>
            </a:r>
            <a:endParaRPr lang="en-US" altLang="zh-CN" sz="2100" b="1" dirty="0">
              <a:solidFill>
                <a:srgbClr val="09F709"/>
              </a:solidFill>
            </a:endParaRPr>
          </a:p>
          <a:p>
            <a:pPr>
              <a:lnSpc>
                <a:spcPct val="80000"/>
              </a:lnSpc>
              <a:buNone/>
            </a:pPr>
            <a:r>
              <a:rPr lang="en-US" altLang="zh-CN" sz="2100" b="1" dirty="0">
                <a:solidFill>
                  <a:srgbClr val="09F709"/>
                </a:solidFill>
              </a:rPr>
              <a:t>                            </a:t>
            </a:r>
            <a:r>
              <a:rPr lang="zh-CN" altLang="en-US" sz="2100" b="1" dirty="0">
                <a:solidFill>
                  <a:srgbClr val="09F709"/>
                </a:solidFill>
              </a:rPr>
              <a:t>贷：应缴财政款</a:t>
            </a:r>
            <a:endParaRPr lang="en-US" altLang="zh-CN" sz="2100" b="1" dirty="0">
              <a:solidFill>
                <a:srgbClr val="09F709"/>
              </a:solidFill>
            </a:endParaRPr>
          </a:p>
          <a:p>
            <a:pPr>
              <a:lnSpc>
                <a:spcPct val="80000"/>
              </a:lnSpc>
              <a:buNone/>
            </a:pPr>
            <a:r>
              <a:rPr lang="zh-CN" altLang="en-US" sz="2100" b="1" dirty="0"/>
              <a:t>（</a:t>
            </a:r>
            <a:r>
              <a:rPr lang="en-US" altLang="zh-CN" sz="2100" b="1" dirty="0"/>
              <a:t>2</a:t>
            </a:r>
            <a:r>
              <a:rPr lang="zh-CN" altLang="en-US" sz="2100" b="1" dirty="0"/>
              <a:t>）收回时：</a:t>
            </a:r>
            <a:r>
              <a:rPr lang="zh-CN" altLang="en-US" sz="2100" b="1" dirty="0">
                <a:solidFill>
                  <a:srgbClr val="09F709"/>
                </a:solidFill>
              </a:rPr>
              <a:t>借：银行存款</a:t>
            </a:r>
            <a:endParaRPr lang="en-US" altLang="zh-CN" sz="2100" b="1" dirty="0">
              <a:solidFill>
                <a:srgbClr val="09F709"/>
              </a:solidFill>
            </a:endParaRPr>
          </a:p>
          <a:p>
            <a:pPr>
              <a:lnSpc>
                <a:spcPct val="80000"/>
              </a:lnSpc>
              <a:buNone/>
            </a:pPr>
            <a:r>
              <a:rPr lang="en-US" altLang="zh-CN" sz="2100" b="1" dirty="0">
                <a:solidFill>
                  <a:srgbClr val="09F709"/>
                </a:solidFill>
              </a:rPr>
              <a:t>                            </a:t>
            </a:r>
            <a:r>
              <a:rPr lang="zh-CN" altLang="en-US" sz="2100" b="1" dirty="0">
                <a:solidFill>
                  <a:srgbClr val="09F709"/>
                </a:solidFill>
              </a:rPr>
              <a:t>贷：应收账款</a:t>
            </a:r>
            <a:endParaRPr lang="en-US" altLang="zh-CN" sz="2100" b="1" dirty="0">
              <a:solidFill>
                <a:srgbClr val="09F709"/>
              </a:solidFill>
            </a:endParaRPr>
          </a:p>
          <a:p>
            <a:pPr>
              <a:lnSpc>
                <a:spcPct val="80000"/>
              </a:lnSpc>
              <a:buNone/>
            </a:pPr>
            <a:r>
              <a:rPr lang="en-US" altLang="zh-CN" sz="2100" b="1" dirty="0">
                <a:solidFill>
                  <a:srgbClr val="00B050"/>
                </a:solidFill>
              </a:rPr>
              <a:t>        </a:t>
            </a:r>
            <a:r>
              <a:rPr lang="zh-CN" altLang="en-US" sz="2100" b="1" dirty="0">
                <a:solidFill>
                  <a:srgbClr val="F616E6"/>
                </a:solidFill>
              </a:rPr>
              <a:t>预算会计？？</a:t>
            </a:r>
            <a:endParaRPr lang="en-US" altLang="zh-CN" sz="2100" b="1" dirty="0">
              <a:solidFill>
                <a:srgbClr val="F616E6"/>
              </a:solidFill>
            </a:endParaRPr>
          </a:p>
          <a:p>
            <a:pPr>
              <a:lnSpc>
                <a:spcPct val="80000"/>
              </a:lnSpc>
              <a:buNone/>
            </a:pPr>
            <a:r>
              <a:rPr lang="zh-CN" altLang="en-US" sz="2100" b="1" dirty="0"/>
              <a:t>（</a:t>
            </a:r>
            <a:r>
              <a:rPr lang="en-US" altLang="zh-CN" sz="2100" b="1" dirty="0"/>
              <a:t>3</a:t>
            </a:r>
            <a:r>
              <a:rPr lang="zh-CN" altLang="en-US" sz="2100" b="1" dirty="0"/>
              <a:t>）预期无法收回时：</a:t>
            </a:r>
            <a:endParaRPr lang="en-US" altLang="zh-CN" sz="2100" b="1" dirty="0"/>
          </a:p>
          <a:p>
            <a:pPr>
              <a:lnSpc>
                <a:spcPct val="80000"/>
              </a:lnSpc>
              <a:buNone/>
            </a:pPr>
            <a:r>
              <a:rPr lang="zh-CN" altLang="en-US" sz="2100" b="1" dirty="0">
                <a:solidFill>
                  <a:srgbClr val="00B050"/>
                </a:solidFill>
              </a:rPr>
              <a:t> </a:t>
            </a:r>
            <a:r>
              <a:rPr lang="zh-CN" altLang="en-US" sz="2100" b="1" dirty="0"/>
              <a:t>（报批后予以核销）</a:t>
            </a:r>
            <a:r>
              <a:rPr lang="zh-CN" altLang="en-US" sz="2100" b="1" dirty="0">
                <a:solidFill>
                  <a:srgbClr val="00B050"/>
                </a:solidFill>
              </a:rPr>
              <a:t> </a:t>
            </a:r>
            <a:r>
              <a:rPr lang="zh-CN" altLang="en-US" sz="2100" b="1" dirty="0">
                <a:solidFill>
                  <a:srgbClr val="09F709"/>
                </a:solidFill>
              </a:rPr>
              <a:t>借：应缴财政款</a:t>
            </a:r>
            <a:endParaRPr lang="en-US" altLang="zh-CN" sz="2100" b="1" dirty="0">
              <a:solidFill>
                <a:srgbClr val="09F709"/>
              </a:solidFill>
            </a:endParaRPr>
          </a:p>
          <a:p>
            <a:pPr>
              <a:lnSpc>
                <a:spcPct val="80000"/>
              </a:lnSpc>
              <a:buNone/>
            </a:pPr>
            <a:r>
              <a:rPr lang="en-US" altLang="zh-CN" sz="2100" b="1" dirty="0">
                <a:solidFill>
                  <a:srgbClr val="09F709"/>
                </a:solidFill>
              </a:rPr>
              <a:t>                                       </a:t>
            </a:r>
            <a:r>
              <a:rPr lang="zh-CN" altLang="en-US" sz="2100" b="1" dirty="0">
                <a:solidFill>
                  <a:srgbClr val="09F709"/>
                </a:solidFill>
              </a:rPr>
              <a:t>贷：应收账款</a:t>
            </a:r>
            <a:endParaRPr lang="en-US" altLang="zh-CN" sz="2100" b="1" dirty="0">
              <a:solidFill>
                <a:srgbClr val="09F709"/>
              </a:solidFill>
            </a:endParaRPr>
          </a:p>
          <a:p>
            <a:pPr>
              <a:lnSpc>
                <a:spcPct val="80000"/>
              </a:lnSpc>
              <a:buNone/>
            </a:pPr>
            <a:r>
              <a:rPr lang="en-US" altLang="zh-CN" sz="2100" b="1" dirty="0">
                <a:solidFill>
                  <a:srgbClr val="00B050"/>
                </a:solidFill>
              </a:rPr>
              <a:t> </a:t>
            </a:r>
            <a:r>
              <a:rPr lang="zh-CN" altLang="en-US" sz="2100" b="1" dirty="0"/>
              <a:t>（已核销以后</a:t>
            </a:r>
            <a:r>
              <a:rPr lang="zh-CN" altLang="en-US" sz="2100" b="1" dirty="0">
                <a:solidFill>
                  <a:srgbClr val="FFC000"/>
                </a:solidFill>
              </a:rPr>
              <a:t>又收回</a:t>
            </a:r>
            <a:r>
              <a:rPr lang="zh-CN" altLang="en-US" sz="2100" b="1" dirty="0"/>
              <a:t>）</a:t>
            </a:r>
            <a:endParaRPr lang="en-US" altLang="zh-CN" sz="2100" b="1" dirty="0"/>
          </a:p>
          <a:p>
            <a:pPr lvl="1">
              <a:lnSpc>
                <a:spcPct val="80000"/>
              </a:lnSpc>
              <a:buNone/>
            </a:pPr>
            <a:r>
              <a:rPr lang="en-US" altLang="zh-CN" sz="2100" b="1" dirty="0"/>
              <a:t>  </a:t>
            </a:r>
            <a:r>
              <a:rPr lang="zh-CN" altLang="en-US" sz="2100" b="1" dirty="0">
                <a:solidFill>
                  <a:srgbClr val="09F709"/>
                </a:solidFill>
              </a:rPr>
              <a:t>借：银行存款</a:t>
            </a:r>
            <a:endParaRPr lang="en-US" altLang="zh-CN" sz="2100" b="1" dirty="0">
              <a:solidFill>
                <a:srgbClr val="09F709"/>
              </a:solidFill>
            </a:endParaRPr>
          </a:p>
          <a:p>
            <a:pPr lvl="1">
              <a:lnSpc>
                <a:spcPct val="80000"/>
              </a:lnSpc>
              <a:buNone/>
            </a:pPr>
            <a:r>
              <a:rPr lang="en-US" altLang="zh-CN" sz="2100" b="1" dirty="0">
                <a:solidFill>
                  <a:srgbClr val="09F709"/>
                </a:solidFill>
              </a:rPr>
              <a:t>      </a:t>
            </a:r>
            <a:r>
              <a:rPr lang="zh-CN" altLang="en-US" sz="2100" b="1" dirty="0">
                <a:solidFill>
                  <a:srgbClr val="09F709"/>
                </a:solidFill>
              </a:rPr>
              <a:t>贷：应缴财政款</a:t>
            </a:r>
            <a:endParaRPr lang="en-US" altLang="zh-CN" sz="2100" b="1" dirty="0">
              <a:solidFill>
                <a:srgbClr val="09F709"/>
              </a:solidFill>
            </a:endParaRPr>
          </a:p>
          <a:p>
            <a:pPr lvl="1">
              <a:lnSpc>
                <a:spcPct val="80000"/>
              </a:lnSpc>
              <a:buNone/>
            </a:pPr>
            <a:r>
              <a:rPr lang="en-US" altLang="zh-CN" sz="2100" b="1" dirty="0">
                <a:solidFill>
                  <a:srgbClr val="00B050"/>
                </a:solidFill>
              </a:rPr>
              <a:t>  </a:t>
            </a:r>
            <a:endParaRPr lang="zh-CN" altLang="en-US" sz="2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2"/>
            <a:ext cx="6858000" cy="4246976"/>
          </a:xfrm>
          <a:solidFill>
            <a:schemeClr val="bg2">
              <a:lumMod val="90000"/>
            </a:schemeClr>
          </a:solidFill>
        </p:spPr>
        <p:txBody>
          <a:bodyPr/>
          <a:lstStyle/>
          <a:p>
            <a:r>
              <a:rPr lang="en-US" altLang="zh-CN" sz="1800" b="1" dirty="0">
                <a:solidFill>
                  <a:srgbClr val="F616E6"/>
                </a:solidFill>
              </a:rPr>
              <a:t>1214 </a:t>
            </a:r>
            <a:r>
              <a:rPr lang="zh-CN" altLang="en-US" sz="1800" b="1" dirty="0">
                <a:solidFill>
                  <a:srgbClr val="F616E6"/>
                </a:solidFill>
              </a:rPr>
              <a:t>预付账款：</a:t>
            </a:r>
            <a:r>
              <a:rPr lang="zh-CN" altLang="en-US" sz="1800" dirty="0"/>
              <a:t>核算按照购货、服务</a:t>
            </a:r>
            <a:r>
              <a:rPr lang="zh-CN" altLang="en-US" sz="1800" b="1" dirty="0">
                <a:solidFill>
                  <a:srgbClr val="F616E6"/>
                </a:solidFill>
              </a:rPr>
              <a:t>合同或协议</a:t>
            </a:r>
            <a:r>
              <a:rPr lang="zh-CN" altLang="en-US" sz="1800" dirty="0"/>
              <a:t>规定预付给供应单位（或个人）的款项，以及</a:t>
            </a:r>
            <a:r>
              <a:rPr lang="zh-CN" altLang="en-US" sz="1800" b="1" dirty="0">
                <a:solidFill>
                  <a:srgbClr val="66CCFF"/>
                </a:solidFill>
              </a:rPr>
              <a:t>按照合同规定向承包工程的施工企业预付的备料款和工程款</a:t>
            </a:r>
            <a:r>
              <a:rPr lang="zh-CN" altLang="en-US" sz="1800" b="1" dirty="0">
                <a:solidFill>
                  <a:srgbClr val="FFC000"/>
                </a:solidFill>
              </a:rPr>
              <a:t>（与原概念不同，原基建账务）</a:t>
            </a:r>
            <a:r>
              <a:rPr lang="zh-CN" altLang="en-US" sz="1800" dirty="0"/>
              <a:t>。</a:t>
            </a:r>
            <a:endParaRPr lang="en-US" altLang="zh-CN" sz="1800" dirty="0"/>
          </a:p>
          <a:p>
            <a:r>
              <a:rPr lang="zh-CN" altLang="en-US" sz="1800" dirty="0"/>
              <a:t>明细科目设置：按照供应单位（或个人）及</a:t>
            </a:r>
            <a:r>
              <a:rPr lang="zh-CN" altLang="en-US" sz="1800" dirty="0">
                <a:solidFill>
                  <a:srgbClr val="66CCFF"/>
                </a:solidFill>
              </a:rPr>
              <a:t>具体项目</a:t>
            </a:r>
            <a:r>
              <a:rPr lang="zh-CN" altLang="en-US" sz="1800" dirty="0"/>
              <a:t>设置明细科目；基建项目还应当在具体项目下设置“预付备料款”、“预付工程款”、“其他预付款”明细科目。如预付给某建设公司</a:t>
            </a:r>
            <a:r>
              <a:rPr lang="en-US" altLang="zh-CN" sz="1800" dirty="0"/>
              <a:t>20</a:t>
            </a:r>
            <a:r>
              <a:rPr lang="zh-CN" altLang="en-US" sz="1800" dirty="0"/>
              <a:t>号学生公寓备料款：预付账款</a:t>
            </a:r>
            <a:r>
              <a:rPr lang="en-US" altLang="zh-CN" sz="1800" dirty="0"/>
              <a:t>——20</a:t>
            </a:r>
            <a:r>
              <a:rPr lang="zh-CN" altLang="en-US" sz="1800" dirty="0"/>
              <a:t>号学生公寓</a:t>
            </a:r>
            <a:r>
              <a:rPr lang="en-US" altLang="zh-CN" sz="1800" dirty="0"/>
              <a:t>——</a:t>
            </a:r>
            <a:r>
              <a:rPr lang="zh-CN" altLang="en-US" sz="1800" dirty="0"/>
              <a:t>预付备料款</a:t>
            </a:r>
            <a:r>
              <a:rPr lang="en-US" altLang="zh-CN" sz="1800" dirty="0"/>
              <a:t>——</a:t>
            </a:r>
            <a:r>
              <a:rPr lang="zh-CN" altLang="en-US" sz="1800" dirty="0"/>
              <a:t>某建设公司</a:t>
            </a:r>
            <a:endParaRPr lang="en-US" altLang="zh-CN" sz="1800" dirty="0"/>
          </a:p>
          <a:p>
            <a:endParaRPr lang="en-US" altLang="zh-CN" sz="1800" dirty="0"/>
          </a:p>
          <a:p>
            <a:r>
              <a:rPr lang="zh-CN" altLang="en-US" sz="1800" b="1" dirty="0">
                <a:solidFill>
                  <a:srgbClr val="FF0000"/>
                </a:solidFill>
              </a:rPr>
              <a:t>注意！！！</a:t>
            </a:r>
            <a:r>
              <a:rPr lang="zh-CN" altLang="en-US" sz="1800" b="1" u="sng" dirty="0">
                <a:solidFill>
                  <a:srgbClr val="FFFF00"/>
                </a:solidFill>
              </a:rPr>
              <a:t>逾期的</a:t>
            </a:r>
            <a:r>
              <a:rPr lang="zh-CN" altLang="en-US" sz="1800" b="1" dirty="0">
                <a:solidFill>
                  <a:srgbClr val="F616E6"/>
                </a:solidFill>
              </a:rPr>
              <a:t>预付账款</a:t>
            </a:r>
            <a:r>
              <a:rPr lang="zh-CN" altLang="en-US" sz="1800" b="1" u="sng" dirty="0">
                <a:solidFill>
                  <a:srgbClr val="FFFF00"/>
                </a:solidFill>
              </a:rPr>
              <a:t>转入</a:t>
            </a:r>
            <a:r>
              <a:rPr lang="zh-CN" altLang="en-US" sz="1800" dirty="0">
                <a:solidFill>
                  <a:srgbClr val="FFFF00"/>
                </a:solidFill>
              </a:rPr>
              <a:t>“</a:t>
            </a:r>
            <a:r>
              <a:rPr lang="zh-CN" altLang="en-US" sz="1800" u="sng" dirty="0">
                <a:solidFill>
                  <a:srgbClr val="FFFF00"/>
                </a:solidFill>
              </a:rPr>
              <a:t>其他应收款</a:t>
            </a:r>
            <a:r>
              <a:rPr lang="zh-CN" altLang="en-US" sz="1800" dirty="0">
                <a:solidFill>
                  <a:srgbClr val="FFFF00"/>
                </a:solidFill>
              </a:rPr>
              <a:t>”（</a:t>
            </a:r>
            <a:r>
              <a:rPr lang="zh-CN" altLang="en-US" sz="1800" b="1" dirty="0">
                <a:solidFill>
                  <a:srgbClr val="F616E6"/>
                </a:solidFill>
              </a:rPr>
              <a:t>新增内容</a:t>
            </a:r>
            <a:r>
              <a:rPr lang="zh-CN" altLang="en-US" sz="1800" dirty="0">
                <a:solidFill>
                  <a:srgbClr val="FFFF00"/>
                </a:solidFill>
              </a:rPr>
              <a:t>），再按照规定进行处理</a:t>
            </a:r>
            <a:endParaRPr lang="en-US" altLang="zh-CN" sz="1800" dirty="0">
              <a:solidFill>
                <a:srgbClr val="FFFF00"/>
              </a:solidFill>
            </a:endParaRPr>
          </a:p>
          <a:p>
            <a:endParaRPr lang="zh-CN" altLang="en-US" sz="1800" dirty="0"/>
          </a:p>
          <a:p>
            <a:pPr>
              <a:buNone/>
            </a:pP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1000">
              <a:schemeClr val="accent5">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1" name="标题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lang="zh-CN" altLang="en-US" sz="3600" b="1" dirty="0"/>
              <a:t>讲解目录</a:t>
            </a:r>
            <a:endParaRPr lang="zh-CN" altLang="en-US" sz="3600" b="1" dirty="0"/>
          </a:p>
        </p:txBody>
      </p:sp>
      <p:sp>
        <p:nvSpPr>
          <p:cNvPr id="12" name="内容占位符 11"/>
          <p:cNvSpPr>
            <a:spLocks noGrp="1"/>
          </p:cNvSpPr>
          <p:nvPr>
            <p:ph idx="1"/>
          </p:nvPr>
        </p:nvSpPr>
        <p:spPr>
          <a:xfrm>
            <a:off x="3661165" y="2357430"/>
            <a:ext cx="2518190" cy="321471"/>
          </a:xfrm>
          <a:prstGeom prst="hexagon">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None/>
            </a:pPr>
            <a:r>
              <a:rPr lang="zh-CN" altLang="en-US" sz="1350" b="1" dirty="0">
                <a:solidFill>
                  <a:srgbClr val="2A2000"/>
                </a:solidFill>
                <a:latin typeface="+mj-ea"/>
                <a:ea typeface="+mj-ea"/>
              </a:rPr>
              <a:t> 货币资金</a:t>
            </a:r>
            <a:endParaRPr lang="zh-CN" altLang="en-US" sz="1350" b="1" dirty="0">
              <a:solidFill>
                <a:srgbClr val="2A2000"/>
              </a:solidFill>
              <a:latin typeface="+mj-ea"/>
              <a:ea typeface="+mj-ea"/>
            </a:endParaRPr>
          </a:p>
        </p:txBody>
      </p:sp>
      <p:sp>
        <p:nvSpPr>
          <p:cNvPr id="3" name="日期占位符 2"/>
          <p:cNvSpPr>
            <a:spLocks noGrp="1"/>
          </p:cNvSpPr>
          <p:nvPr>
            <p:ph type="dt" sz="half" idx="10"/>
          </p:nvPr>
        </p:nvSpPr>
        <p:spPr/>
        <p:txBody>
          <a:bodyPr/>
          <a:lstStyle/>
          <a:p>
            <a:fld id="{5D226D71-E06C-431A-898A-3B8C223272F2}" type="datetime1">
              <a:rPr lang="zh-CN" altLang="en-US" smtClean="0"/>
            </a:fld>
            <a:endParaRPr lang="zh-CN" altLang="en-US"/>
          </a:p>
        </p:txBody>
      </p:sp>
      <p:sp>
        <p:nvSpPr>
          <p:cNvPr id="11" name="六边形 10"/>
          <p:cNvSpPr/>
          <p:nvPr/>
        </p:nvSpPr>
        <p:spPr>
          <a:xfrm>
            <a:off x="3286116" y="1982381"/>
            <a:ext cx="2518190" cy="321471"/>
          </a:xfrm>
          <a:prstGeom prst="hexagon">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0" b="1" dirty="0">
                <a:solidFill>
                  <a:srgbClr val="2A2000"/>
                </a:solidFill>
                <a:latin typeface="+mj-ea"/>
                <a:ea typeface="+mj-ea"/>
              </a:rPr>
              <a:t>        资产的概念</a:t>
            </a:r>
            <a:endParaRPr lang="zh-CN" altLang="en-US" sz="1350" b="1" dirty="0">
              <a:solidFill>
                <a:srgbClr val="2A2000"/>
              </a:solidFill>
              <a:latin typeface="+mj-ea"/>
              <a:ea typeface="+mj-ea"/>
            </a:endParaRPr>
          </a:p>
        </p:txBody>
      </p:sp>
      <p:sp>
        <p:nvSpPr>
          <p:cNvPr id="13" name="内容占位符 11"/>
          <p:cNvSpPr txBox="1"/>
          <p:nvPr/>
        </p:nvSpPr>
        <p:spPr>
          <a:xfrm>
            <a:off x="3661165" y="3911206"/>
            <a:ext cx="2518190" cy="375050"/>
          </a:xfrm>
          <a:prstGeom prst="hexagon">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noAutofit/>
          </a:bodyPr>
          <a:lstStyle/>
          <a:p>
            <a:r>
              <a:rPr lang="zh-CN" altLang="en-US" sz="1350" b="1" dirty="0">
                <a:solidFill>
                  <a:srgbClr val="2A2000"/>
                </a:solidFill>
                <a:latin typeface="+mj-ea"/>
                <a:ea typeface="+mj-ea"/>
              </a:rPr>
              <a:t> 待摊</a:t>
            </a:r>
            <a:r>
              <a:rPr lang="en-US" altLang="zh-CN" sz="1350" b="1" dirty="0">
                <a:solidFill>
                  <a:srgbClr val="2A2000"/>
                </a:solidFill>
                <a:latin typeface="+mj-ea"/>
                <a:ea typeface="+mj-ea"/>
              </a:rPr>
              <a:t>/</a:t>
            </a:r>
            <a:r>
              <a:rPr lang="zh-CN" altLang="en-US" sz="1350" b="1" dirty="0">
                <a:solidFill>
                  <a:srgbClr val="2A2000"/>
                </a:solidFill>
                <a:latin typeface="+mj-ea"/>
                <a:ea typeface="+mj-ea"/>
              </a:rPr>
              <a:t>长期待摊费用</a:t>
            </a:r>
            <a:endParaRPr lang="zh-CN" altLang="en-US" sz="1350" b="1" dirty="0">
              <a:solidFill>
                <a:srgbClr val="2A2000"/>
              </a:solidFill>
              <a:latin typeface="+mj-ea"/>
              <a:ea typeface="+mj-ea"/>
            </a:endParaRPr>
          </a:p>
        </p:txBody>
      </p:sp>
      <p:sp>
        <p:nvSpPr>
          <p:cNvPr id="14" name="内容占位符 11"/>
          <p:cNvSpPr txBox="1"/>
          <p:nvPr/>
        </p:nvSpPr>
        <p:spPr>
          <a:xfrm>
            <a:off x="3286116" y="2732479"/>
            <a:ext cx="2518190" cy="375050"/>
          </a:xfrm>
          <a:prstGeom prst="hexagon">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p>
            <a:r>
              <a:rPr lang="zh-CN" altLang="en-US" sz="1350" b="1" dirty="0">
                <a:solidFill>
                  <a:srgbClr val="2A2000"/>
                </a:solidFill>
                <a:latin typeface="+mj-ea"/>
                <a:ea typeface="+mj-ea"/>
              </a:rPr>
              <a:t>        应收及预付款项</a:t>
            </a:r>
            <a:endParaRPr lang="zh-CN" altLang="en-US" sz="1350" b="1" dirty="0">
              <a:solidFill>
                <a:srgbClr val="2A2000"/>
              </a:solidFill>
              <a:latin typeface="+mj-ea"/>
              <a:ea typeface="+mj-ea"/>
            </a:endParaRPr>
          </a:p>
        </p:txBody>
      </p:sp>
      <p:sp>
        <p:nvSpPr>
          <p:cNvPr id="15" name="内容占位符 11"/>
          <p:cNvSpPr txBox="1"/>
          <p:nvPr/>
        </p:nvSpPr>
        <p:spPr>
          <a:xfrm>
            <a:off x="3714744" y="3161108"/>
            <a:ext cx="2518190" cy="321471"/>
          </a:xfrm>
          <a:prstGeom prst="hexagon">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noAutofit/>
          </a:bodyPr>
          <a:lstStyle/>
          <a:p>
            <a:r>
              <a:rPr lang="zh-CN" altLang="en-US" sz="1350" b="1" dirty="0">
                <a:solidFill>
                  <a:srgbClr val="2A2000"/>
                </a:solidFill>
                <a:latin typeface="+mj-ea"/>
                <a:ea typeface="+mj-ea"/>
              </a:rPr>
              <a:t>存货</a:t>
            </a:r>
            <a:endParaRPr lang="zh-CN" altLang="en-US" sz="1350" b="1" dirty="0">
              <a:solidFill>
                <a:srgbClr val="2A2000"/>
              </a:solidFill>
              <a:latin typeface="+mj-ea"/>
              <a:ea typeface="+mj-ea"/>
            </a:endParaRPr>
          </a:p>
        </p:txBody>
      </p:sp>
      <p:sp>
        <p:nvSpPr>
          <p:cNvPr id="16" name="内容占位符 11"/>
          <p:cNvSpPr txBox="1"/>
          <p:nvPr/>
        </p:nvSpPr>
        <p:spPr>
          <a:xfrm>
            <a:off x="3286116" y="3536157"/>
            <a:ext cx="2518190" cy="321471"/>
          </a:xfrm>
          <a:prstGeom prst="hexagon">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noAutofit/>
          </a:bodyPr>
          <a:lstStyle/>
          <a:p>
            <a:r>
              <a:rPr lang="zh-CN" altLang="en-US" sz="1350" b="1" dirty="0">
                <a:solidFill>
                  <a:srgbClr val="2A2000"/>
                </a:solidFill>
                <a:latin typeface="+mj-ea"/>
                <a:ea typeface="+mj-ea"/>
              </a:rPr>
              <a:t>         投资</a:t>
            </a:r>
            <a:endParaRPr lang="zh-CN" altLang="en-US" sz="1350" b="1" dirty="0">
              <a:solidFill>
                <a:srgbClr val="2A2000"/>
              </a:solidFill>
              <a:latin typeface="+mj-ea"/>
              <a:ea typeface="+mj-ea"/>
            </a:endParaRPr>
          </a:p>
        </p:txBody>
      </p:sp>
      <p:sp>
        <p:nvSpPr>
          <p:cNvPr id="18" name="内容占位符 11"/>
          <p:cNvSpPr txBox="1"/>
          <p:nvPr/>
        </p:nvSpPr>
        <p:spPr>
          <a:xfrm>
            <a:off x="3286116" y="4339834"/>
            <a:ext cx="2518190" cy="375050"/>
          </a:xfrm>
          <a:prstGeom prst="hexagon">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p>
            <a:r>
              <a:rPr lang="zh-CN" altLang="en-US" sz="1350" b="1" dirty="0">
                <a:solidFill>
                  <a:srgbClr val="2A2000"/>
                </a:solidFill>
                <a:latin typeface="+mj-ea"/>
                <a:ea typeface="+mj-ea"/>
              </a:rPr>
              <a:t>        无形资产</a:t>
            </a:r>
            <a:endParaRPr lang="zh-CN" altLang="en-US" sz="1350" b="1" dirty="0">
              <a:solidFill>
                <a:srgbClr val="2A2000"/>
              </a:solidFill>
              <a:latin typeface="+mj-ea"/>
              <a:ea typeface="+mj-ea"/>
            </a:endParaRPr>
          </a:p>
        </p:txBody>
      </p:sp>
      <p:sp>
        <p:nvSpPr>
          <p:cNvPr id="19" name="内容占位符 11"/>
          <p:cNvSpPr txBox="1"/>
          <p:nvPr/>
        </p:nvSpPr>
        <p:spPr>
          <a:xfrm>
            <a:off x="3661165" y="4768462"/>
            <a:ext cx="2518190" cy="375050"/>
          </a:xfrm>
          <a:prstGeom prst="hexagon">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p>
            <a:r>
              <a:rPr lang="zh-CN" altLang="en-US" sz="1350" b="1" dirty="0">
                <a:solidFill>
                  <a:srgbClr val="2A2000"/>
                </a:solidFill>
                <a:latin typeface="+mj-ea"/>
                <a:ea typeface="+mj-ea"/>
              </a:rPr>
              <a:t> 其他资产</a:t>
            </a:r>
            <a:endParaRPr lang="zh-CN" altLang="en-US" sz="1350" b="1" dirty="0">
              <a:solidFill>
                <a:srgbClr val="2A2000"/>
              </a:solidFill>
              <a:latin typeface="+mj-ea"/>
              <a:ea typeface="+mj-ea"/>
            </a:endParaRPr>
          </a:p>
        </p:txBody>
      </p:sp>
      <p:sp>
        <p:nvSpPr>
          <p:cNvPr id="20" name="内容占位符 11"/>
          <p:cNvSpPr txBox="1"/>
          <p:nvPr/>
        </p:nvSpPr>
        <p:spPr>
          <a:xfrm>
            <a:off x="3286116" y="5197090"/>
            <a:ext cx="2518190" cy="375050"/>
          </a:xfrm>
          <a:prstGeom prst="hexagon">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p>
            <a:r>
              <a:rPr lang="zh-CN" altLang="en-US" sz="1350" b="1" dirty="0">
                <a:solidFill>
                  <a:srgbClr val="2A2000"/>
                </a:solidFill>
                <a:latin typeface="+mj-ea"/>
                <a:ea typeface="+mj-ea"/>
              </a:rPr>
              <a:t>        资产清查</a:t>
            </a:r>
            <a:endParaRPr lang="zh-CN" altLang="en-US" sz="1350" b="1" dirty="0">
              <a:solidFill>
                <a:srgbClr val="2A2000"/>
              </a:solidFill>
              <a:latin typeface="+mj-ea"/>
              <a:ea typeface="+mj-ea"/>
            </a:endParaRPr>
          </a:p>
        </p:txBody>
      </p:sp>
      <p:sp>
        <p:nvSpPr>
          <p:cNvPr id="23" name="椭圆 22"/>
          <p:cNvSpPr/>
          <p:nvPr/>
        </p:nvSpPr>
        <p:spPr>
          <a:xfrm>
            <a:off x="3071802" y="1928802"/>
            <a:ext cx="428628" cy="428628"/>
          </a:xfrm>
          <a:prstGeom prst="ellips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rgbClr val="C00000"/>
                </a:solidFill>
              </a:rPr>
              <a:t>1</a:t>
            </a:r>
            <a:endParaRPr lang="zh-CN" altLang="en-US" sz="2100" b="1" dirty="0">
              <a:solidFill>
                <a:srgbClr val="C00000"/>
              </a:solidFill>
            </a:endParaRPr>
          </a:p>
        </p:txBody>
      </p:sp>
      <p:sp>
        <p:nvSpPr>
          <p:cNvPr id="24" name="椭圆 23"/>
          <p:cNvSpPr/>
          <p:nvPr/>
        </p:nvSpPr>
        <p:spPr>
          <a:xfrm>
            <a:off x="3446852" y="2303852"/>
            <a:ext cx="428628" cy="428628"/>
          </a:xfrm>
          <a:prstGeom prst="ellips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rgbClr val="C00000"/>
                </a:solidFill>
              </a:rPr>
              <a:t>2</a:t>
            </a:r>
            <a:endParaRPr lang="zh-CN" altLang="en-US" sz="2100" b="1" dirty="0">
              <a:solidFill>
                <a:srgbClr val="C00000"/>
              </a:solidFill>
            </a:endParaRPr>
          </a:p>
        </p:txBody>
      </p:sp>
      <p:sp>
        <p:nvSpPr>
          <p:cNvPr id="25" name="椭圆 24"/>
          <p:cNvSpPr/>
          <p:nvPr/>
        </p:nvSpPr>
        <p:spPr>
          <a:xfrm>
            <a:off x="3071802" y="2678901"/>
            <a:ext cx="428628" cy="428628"/>
          </a:xfrm>
          <a:prstGeom prst="ellips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rgbClr val="C00000"/>
                </a:solidFill>
              </a:rPr>
              <a:t>3</a:t>
            </a:r>
            <a:endParaRPr lang="zh-CN" altLang="en-US" sz="2100" b="1" dirty="0">
              <a:solidFill>
                <a:srgbClr val="C00000"/>
              </a:solidFill>
            </a:endParaRPr>
          </a:p>
        </p:txBody>
      </p:sp>
      <p:sp>
        <p:nvSpPr>
          <p:cNvPr id="26" name="椭圆 25"/>
          <p:cNvSpPr/>
          <p:nvPr/>
        </p:nvSpPr>
        <p:spPr>
          <a:xfrm>
            <a:off x="3446852" y="3107529"/>
            <a:ext cx="428628" cy="428628"/>
          </a:xfrm>
          <a:prstGeom prst="ellips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rgbClr val="C00000"/>
                </a:solidFill>
              </a:rPr>
              <a:t>4</a:t>
            </a:r>
            <a:endParaRPr lang="zh-CN" altLang="en-US" sz="2100" b="1" dirty="0">
              <a:solidFill>
                <a:srgbClr val="C00000"/>
              </a:solidFill>
            </a:endParaRPr>
          </a:p>
        </p:txBody>
      </p:sp>
      <p:sp>
        <p:nvSpPr>
          <p:cNvPr id="27" name="椭圆 26"/>
          <p:cNvSpPr/>
          <p:nvPr/>
        </p:nvSpPr>
        <p:spPr>
          <a:xfrm>
            <a:off x="3071802" y="3482579"/>
            <a:ext cx="428628" cy="428628"/>
          </a:xfrm>
          <a:prstGeom prst="ellips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rgbClr val="C00000"/>
                </a:solidFill>
              </a:rPr>
              <a:t>5</a:t>
            </a:r>
            <a:endParaRPr lang="zh-CN" altLang="en-US" sz="2100" b="1" dirty="0">
              <a:solidFill>
                <a:srgbClr val="C00000"/>
              </a:solidFill>
            </a:endParaRPr>
          </a:p>
        </p:txBody>
      </p:sp>
      <p:sp>
        <p:nvSpPr>
          <p:cNvPr id="28" name="椭圆 27"/>
          <p:cNvSpPr/>
          <p:nvPr/>
        </p:nvSpPr>
        <p:spPr>
          <a:xfrm>
            <a:off x="3446852" y="3911207"/>
            <a:ext cx="428628" cy="428628"/>
          </a:xfrm>
          <a:prstGeom prst="ellips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rgbClr val="C00000"/>
                </a:solidFill>
              </a:rPr>
              <a:t>6</a:t>
            </a:r>
            <a:endParaRPr lang="zh-CN" altLang="en-US" sz="2100" b="1" dirty="0">
              <a:solidFill>
                <a:srgbClr val="C00000"/>
              </a:solidFill>
            </a:endParaRPr>
          </a:p>
        </p:txBody>
      </p:sp>
      <p:sp>
        <p:nvSpPr>
          <p:cNvPr id="29" name="椭圆 28"/>
          <p:cNvSpPr/>
          <p:nvPr/>
        </p:nvSpPr>
        <p:spPr>
          <a:xfrm>
            <a:off x="3071802" y="4339835"/>
            <a:ext cx="428628" cy="428628"/>
          </a:xfrm>
          <a:prstGeom prst="ellips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rgbClr val="C00000"/>
                </a:solidFill>
              </a:rPr>
              <a:t>7</a:t>
            </a:r>
            <a:endParaRPr lang="zh-CN" altLang="en-US" sz="2100" b="1" dirty="0">
              <a:solidFill>
                <a:srgbClr val="C00000"/>
              </a:solidFill>
            </a:endParaRPr>
          </a:p>
        </p:txBody>
      </p:sp>
      <p:sp>
        <p:nvSpPr>
          <p:cNvPr id="39" name="椭圆 38"/>
          <p:cNvSpPr/>
          <p:nvPr/>
        </p:nvSpPr>
        <p:spPr>
          <a:xfrm>
            <a:off x="3446852" y="4768463"/>
            <a:ext cx="428628" cy="428628"/>
          </a:xfrm>
          <a:prstGeom prst="ellips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rgbClr val="C00000"/>
                </a:solidFill>
              </a:rPr>
              <a:t>8</a:t>
            </a:r>
            <a:endParaRPr lang="zh-CN" altLang="en-US" sz="2100" b="1" dirty="0">
              <a:solidFill>
                <a:srgbClr val="C00000"/>
              </a:solidFill>
            </a:endParaRPr>
          </a:p>
        </p:txBody>
      </p:sp>
      <p:sp>
        <p:nvSpPr>
          <p:cNvPr id="40" name="椭圆 39"/>
          <p:cNvSpPr/>
          <p:nvPr/>
        </p:nvSpPr>
        <p:spPr>
          <a:xfrm>
            <a:off x="3071802" y="5197091"/>
            <a:ext cx="428628" cy="428628"/>
          </a:xfrm>
          <a:prstGeom prst="ellips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rgbClr val="C00000"/>
                </a:solidFill>
              </a:rPr>
              <a:t>9</a:t>
            </a:r>
            <a:endParaRPr lang="zh-CN" altLang="en-US" sz="2100" b="1" dirty="0">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2"/>
            <a:ext cx="6858000" cy="4446998"/>
          </a:xfrm>
          <a:solidFill>
            <a:schemeClr val="bg2">
              <a:lumMod val="90000"/>
            </a:schemeClr>
          </a:solidFill>
        </p:spPr>
        <p:txBody>
          <a:bodyPr>
            <a:normAutofit/>
          </a:bodyPr>
          <a:lstStyle/>
          <a:p>
            <a:r>
              <a:rPr lang="zh-CN" altLang="en-US" sz="1500" b="1" dirty="0">
                <a:solidFill>
                  <a:srgbClr val="FFC000"/>
                </a:solidFill>
                <a:latin typeface="+mn-ea"/>
              </a:rPr>
              <a:t>举例</a:t>
            </a:r>
            <a:r>
              <a:rPr lang="zh-CN" altLang="en-US" sz="1500" dirty="0">
                <a:latin typeface="+mn-ea"/>
              </a:rPr>
              <a:t>：购货款总计</a:t>
            </a:r>
            <a:r>
              <a:rPr lang="en-US" altLang="zh-CN" sz="1500" dirty="0">
                <a:latin typeface="+mn-ea"/>
              </a:rPr>
              <a:t>50</a:t>
            </a:r>
            <a:r>
              <a:rPr lang="zh-CN" altLang="en-US" sz="1500" dirty="0">
                <a:latin typeface="+mn-ea"/>
              </a:rPr>
              <a:t>万元。先预付</a:t>
            </a:r>
            <a:r>
              <a:rPr lang="en-US" altLang="zh-CN" sz="1500" dirty="0">
                <a:latin typeface="+mn-ea"/>
              </a:rPr>
              <a:t>20</a:t>
            </a:r>
            <a:r>
              <a:rPr lang="zh-CN" altLang="en-US" sz="1500" dirty="0">
                <a:latin typeface="+mn-ea"/>
              </a:rPr>
              <a:t>万元，结算时补付</a:t>
            </a:r>
            <a:r>
              <a:rPr lang="en-US" altLang="zh-CN" sz="1500" dirty="0">
                <a:latin typeface="+mn-ea"/>
              </a:rPr>
              <a:t>30</a:t>
            </a:r>
            <a:r>
              <a:rPr lang="zh-CN" altLang="en-US" sz="1500" dirty="0">
                <a:latin typeface="+mn-ea"/>
              </a:rPr>
              <a:t>万元</a:t>
            </a:r>
            <a:endParaRPr lang="en-US" altLang="zh-CN" sz="1500" dirty="0">
              <a:latin typeface="+mn-ea"/>
            </a:endParaRPr>
          </a:p>
          <a:p>
            <a:pPr>
              <a:buNone/>
            </a:pPr>
            <a:r>
              <a:rPr lang="zh-CN" altLang="en-US" sz="1500" dirty="0">
                <a:latin typeface="+mn-ea"/>
              </a:rPr>
              <a:t>（</a:t>
            </a:r>
            <a:r>
              <a:rPr lang="en-US" altLang="zh-CN" sz="1500" dirty="0">
                <a:latin typeface="+mn-ea"/>
              </a:rPr>
              <a:t>1</a:t>
            </a:r>
            <a:r>
              <a:rPr lang="zh-CN" altLang="en-US" sz="1500" dirty="0">
                <a:latin typeface="+mn-ea"/>
              </a:rPr>
              <a:t>）发生时：</a:t>
            </a:r>
            <a:endParaRPr lang="en-US" altLang="zh-CN" sz="1500" dirty="0">
              <a:latin typeface="+mn-ea"/>
            </a:endParaRPr>
          </a:p>
          <a:p>
            <a:pPr>
              <a:buNone/>
            </a:pPr>
            <a:r>
              <a:rPr lang="zh-CN" altLang="en-US" sz="1500" dirty="0">
                <a:solidFill>
                  <a:srgbClr val="00B050"/>
                </a:solidFill>
                <a:latin typeface="+mn-ea"/>
              </a:rPr>
              <a:t>  </a:t>
            </a:r>
            <a:r>
              <a:rPr lang="zh-CN" altLang="en-US" sz="1500" b="1" dirty="0">
                <a:solidFill>
                  <a:srgbClr val="09F709"/>
                </a:solidFill>
                <a:latin typeface="+mn-ea"/>
              </a:rPr>
              <a:t>借：预付账款                                   </a:t>
            </a:r>
            <a:r>
              <a:rPr lang="en-US" altLang="zh-CN" sz="1500" b="1" dirty="0">
                <a:solidFill>
                  <a:srgbClr val="09F709"/>
                </a:solidFill>
                <a:latin typeface="+mn-ea"/>
              </a:rPr>
              <a:t>200 000</a:t>
            </a:r>
            <a:r>
              <a:rPr lang="zh-CN" altLang="en-US" sz="1500" b="1" dirty="0">
                <a:solidFill>
                  <a:srgbClr val="09F709"/>
                </a:solidFill>
                <a:latin typeface="+mn-ea"/>
              </a:rPr>
              <a:t>                          </a:t>
            </a:r>
            <a:endParaRPr lang="en-US" altLang="zh-CN" sz="1500" b="1" dirty="0">
              <a:solidFill>
                <a:srgbClr val="09F709"/>
              </a:solidFill>
              <a:latin typeface="+mn-ea"/>
            </a:endParaRPr>
          </a:p>
          <a:p>
            <a:pPr>
              <a:buNone/>
            </a:pPr>
            <a:r>
              <a:rPr lang="en-US" altLang="zh-CN" sz="1500" b="1" dirty="0">
                <a:solidFill>
                  <a:srgbClr val="09F709"/>
                </a:solidFill>
                <a:latin typeface="+mn-ea"/>
              </a:rPr>
              <a:t>    </a:t>
            </a:r>
            <a:r>
              <a:rPr lang="zh-CN" altLang="en-US" sz="1500" b="1" dirty="0">
                <a:solidFill>
                  <a:srgbClr val="09F709"/>
                </a:solidFill>
                <a:latin typeface="+mn-ea"/>
              </a:rPr>
              <a:t>贷：财政拨款收入</a:t>
            </a:r>
            <a:r>
              <a:rPr lang="en-US" altLang="zh-CN" sz="1500" b="1" dirty="0">
                <a:solidFill>
                  <a:srgbClr val="09F709"/>
                </a:solidFill>
                <a:latin typeface="+mn-ea"/>
              </a:rPr>
              <a:t>/</a:t>
            </a:r>
            <a:r>
              <a:rPr lang="zh-CN" altLang="en-US" sz="1500" b="1" dirty="0">
                <a:solidFill>
                  <a:srgbClr val="09F709"/>
                </a:solidFill>
                <a:latin typeface="+mn-ea"/>
              </a:rPr>
              <a:t>零余额账户用款额度</a:t>
            </a:r>
            <a:r>
              <a:rPr lang="en-US" altLang="zh-CN" sz="1500" b="1" dirty="0">
                <a:solidFill>
                  <a:srgbClr val="09F709"/>
                </a:solidFill>
                <a:latin typeface="+mn-ea"/>
              </a:rPr>
              <a:t>/</a:t>
            </a:r>
            <a:r>
              <a:rPr lang="zh-CN" altLang="en-US" sz="1500" b="1" dirty="0">
                <a:solidFill>
                  <a:srgbClr val="09F709"/>
                </a:solidFill>
                <a:latin typeface="+mn-ea"/>
              </a:rPr>
              <a:t>银行存款   </a:t>
            </a:r>
            <a:r>
              <a:rPr lang="en-US" altLang="zh-CN" sz="1500" b="1" dirty="0">
                <a:solidFill>
                  <a:srgbClr val="09F709"/>
                </a:solidFill>
                <a:latin typeface="+mn-ea"/>
              </a:rPr>
              <a:t>200 000</a:t>
            </a:r>
            <a:endParaRPr lang="en-US" altLang="zh-CN" sz="1500" b="1" dirty="0">
              <a:solidFill>
                <a:srgbClr val="09F709"/>
              </a:solidFill>
              <a:latin typeface="+mn-ea"/>
            </a:endParaRPr>
          </a:p>
          <a:p>
            <a:pPr>
              <a:buNone/>
            </a:pPr>
            <a:r>
              <a:rPr lang="en-US" altLang="zh-CN" sz="1500" dirty="0">
                <a:latin typeface="+mn-ea"/>
              </a:rPr>
              <a:t>  </a:t>
            </a:r>
            <a:r>
              <a:rPr lang="zh-CN" altLang="en-US" sz="1500" b="1" dirty="0">
                <a:solidFill>
                  <a:srgbClr val="FFFF00"/>
                </a:solidFill>
                <a:latin typeface="隶书" panose="02010509060101010101" pitchFamily="49" charset="-122"/>
                <a:ea typeface="隶书" panose="02010509060101010101" pitchFamily="49" charset="-122"/>
              </a:rPr>
              <a:t>借：事业支出</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行政管理支出等 （有发票）      </a:t>
            </a:r>
            <a:r>
              <a:rPr lang="en-US" altLang="zh-CN" sz="1500" b="1" dirty="0">
                <a:solidFill>
                  <a:srgbClr val="FFFF00"/>
                </a:solidFill>
                <a:latin typeface="隶书" panose="02010509060101010101" pitchFamily="49" charset="-122"/>
                <a:ea typeface="隶书" panose="02010509060101010101" pitchFamily="49" charset="-122"/>
              </a:rPr>
              <a:t>200 000</a:t>
            </a:r>
            <a:endParaRPr lang="en-US" altLang="zh-CN" sz="1500" b="1" dirty="0">
              <a:solidFill>
                <a:srgbClr val="FFFF00"/>
              </a:solidFill>
              <a:latin typeface="隶书" panose="02010509060101010101" pitchFamily="49" charset="-122"/>
              <a:ea typeface="隶书" panose="02010509060101010101" pitchFamily="49" charset="-122"/>
            </a:endParaRPr>
          </a:p>
          <a:p>
            <a:pPr>
              <a:buNone/>
            </a:pPr>
            <a:r>
              <a:rPr lang="en-US" altLang="zh-CN" sz="1500" b="1" dirty="0">
                <a:solidFill>
                  <a:schemeClr val="bg1"/>
                </a:solidFill>
                <a:latin typeface="+mn-ea"/>
              </a:rPr>
              <a:t>【</a:t>
            </a:r>
            <a:r>
              <a:rPr lang="zh-CN" altLang="en-US" sz="1500" b="1" dirty="0">
                <a:solidFill>
                  <a:srgbClr val="FFFF00"/>
                </a:solidFill>
                <a:latin typeface="+mn-ea"/>
              </a:rPr>
              <a:t>或者：</a:t>
            </a:r>
            <a:r>
              <a:rPr lang="zh-CN" altLang="en-US" sz="1500" b="1" dirty="0">
                <a:solidFill>
                  <a:srgbClr val="FFFF00"/>
                </a:solidFill>
                <a:latin typeface="隶书" panose="02010509060101010101" pitchFamily="49" charset="-122"/>
                <a:ea typeface="隶书" panose="02010509060101010101" pitchFamily="49" charset="-122"/>
              </a:rPr>
              <a:t>借：事业支出</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待处理（无发票）</a:t>
            </a:r>
            <a:r>
              <a:rPr lang="zh-CN" altLang="en-US" sz="1500" b="1" dirty="0">
                <a:solidFill>
                  <a:srgbClr val="F616E6"/>
                </a:solidFill>
                <a:latin typeface="隶书" panose="02010509060101010101" pitchFamily="49" charset="-122"/>
                <a:ea typeface="隶书" panose="02010509060101010101" pitchFamily="49" charset="-122"/>
              </a:rPr>
              <a:t>         </a:t>
            </a:r>
            <a:r>
              <a:rPr lang="en-US" altLang="zh-CN" sz="1500" b="1" dirty="0">
                <a:latin typeface="隶书" panose="02010509060101010101" pitchFamily="49" charset="-122"/>
                <a:ea typeface="隶书" panose="02010509060101010101" pitchFamily="49" charset="-122"/>
              </a:rPr>
              <a:t>200 000</a:t>
            </a:r>
            <a:r>
              <a:rPr lang="en-US" altLang="zh-CN" sz="1500" b="1" dirty="0">
                <a:solidFill>
                  <a:schemeClr val="bg1"/>
                </a:solidFill>
                <a:latin typeface="隶书" panose="02010509060101010101" pitchFamily="49" charset="-122"/>
                <a:ea typeface="隶书" panose="02010509060101010101" pitchFamily="49" charset="-122"/>
              </a:rPr>
              <a:t>】</a:t>
            </a:r>
            <a:endParaRPr lang="en-US" altLang="zh-CN" sz="1500" b="1" dirty="0">
              <a:solidFill>
                <a:schemeClr val="bg1"/>
              </a:solidFill>
              <a:latin typeface="隶书" panose="02010509060101010101" pitchFamily="49" charset="-122"/>
              <a:ea typeface="隶书" panose="02010509060101010101" pitchFamily="49" charset="-122"/>
            </a:endParaRPr>
          </a:p>
          <a:p>
            <a:pPr>
              <a:buNone/>
            </a:pPr>
            <a:r>
              <a:rPr lang="en-US" altLang="zh-CN" sz="1500" b="1" dirty="0">
                <a:solidFill>
                  <a:srgbClr val="F616E6"/>
                </a:solidFill>
                <a:latin typeface="+mn-ea"/>
              </a:rPr>
              <a:t>    </a:t>
            </a:r>
            <a:r>
              <a:rPr lang="zh-CN" altLang="en-US" sz="1500" b="1" dirty="0">
                <a:solidFill>
                  <a:srgbClr val="FFFF00"/>
                </a:solidFill>
                <a:latin typeface="隶书" panose="02010509060101010101" pitchFamily="49" charset="-122"/>
                <a:ea typeface="隶书" panose="02010509060101010101" pitchFamily="49" charset="-122"/>
              </a:rPr>
              <a:t>贷：财政拨款预算收入</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资金结存                  </a:t>
            </a:r>
            <a:r>
              <a:rPr lang="en-US" altLang="zh-CN" sz="1500" b="1" dirty="0">
                <a:solidFill>
                  <a:srgbClr val="FFFF00"/>
                </a:solidFill>
                <a:latin typeface="隶书" panose="02010509060101010101" pitchFamily="49" charset="-122"/>
                <a:ea typeface="隶书" panose="02010509060101010101" pitchFamily="49" charset="-122"/>
              </a:rPr>
              <a:t>200 000</a:t>
            </a:r>
            <a:endParaRPr lang="en-US" altLang="zh-CN" sz="1500" b="1" dirty="0">
              <a:solidFill>
                <a:srgbClr val="FFFF00"/>
              </a:solidFill>
              <a:latin typeface="隶书" panose="02010509060101010101" pitchFamily="49" charset="-122"/>
              <a:ea typeface="隶书" panose="02010509060101010101" pitchFamily="49" charset="-122"/>
            </a:endParaRPr>
          </a:p>
          <a:p>
            <a:pPr>
              <a:buNone/>
            </a:pPr>
            <a:r>
              <a:rPr lang="zh-CN" altLang="en-US" sz="1500" dirty="0">
                <a:latin typeface="+mn-ea"/>
              </a:rPr>
              <a:t>（</a:t>
            </a:r>
            <a:r>
              <a:rPr lang="en-US" altLang="zh-CN" sz="1500" dirty="0">
                <a:latin typeface="+mn-ea"/>
              </a:rPr>
              <a:t>2</a:t>
            </a:r>
            <a:r>
              <a:rPr lang="zh-CN" altLang="en-US" sz="1500" dirty="0">
                <a:latin typeface="+mn-ea"/>
              </a:rPr>
              <a:t>）结算时：</a:t>
            </a:r>
            <a:endParaRPr lang="en-US" altLang="zh-CN" sz="1500" dirty="0">
              <a:latin typeface="+mn-ea"/>
            </a:endParaRPr>
          </a:p>
          <a:p>
            <a:pPr>
              <a:buNone/>
            </a:pPr>
            <a:r>
              <a:rPr lang="zh-CN" altLang="en-US" sz="1500" dirty="0">
                <a:latin typeface="+mn-ea"/>
              </a:rPr>
              <a:t>  </a:t>
            </a:r>
            <a:r>
              <a:rPr lang="zh-CN" altLang="en-US" sz="1500" b="1" dirty="0">
                <a:solidFill>
                  <a:srgbClr val="09F709"/>
                </a:solidFill>
                <a:latin typeface="+mn-ea"/>
              </a:rPr>
              <a:t>借：业务活动费用</a:t>
            </a:r>
            <a:r>
              <a:rPr lang="en-US" altLang="zh-CN" sz="1500" b="1" dirty="0">
                <a:solidFill>
                  <a:srgbClr val="09F709"/>
                </a:solidFill>
                <a:latin typeface="+mn-ea"/>
              </a:rPr>
              <a:t>/</a:t>
            </a:r>
            <a:r>
              <a:rPr lang="zh-CN" altLang="en-US" sz="1500" b="1" dirty="0">
                <a:solidFill>
                  <a:srgbClr val="09F709"/>
                </a:solidFill>
                <a:latin typeface="+mn-ea"/>
              </a:rPr>
              <a:t>库存物品</a:t>
            </a:r>
            <a:r>
              <a:rPr lang="en-US" altLang="zh-CN" sz="1500" b="1" dirty="0">
                <a:solidFill>
                  <a:srgbClr val="09F709"/>
                </a:solidFill>
                <a:latin typeface="+mn-ea"/>
              </a:rPr>
              <a:t>/</a:t>
            </a:r>
            <a:r>
              <a:rPr lang="zh-CN" altLang="en-US" sz="1500" b="1" dirty="0">
                <a:solidFill>
                  <a:srgbClr val="09F709"/>
                </a:solidFill>
                <a:latin typeface="+mn-ea"/>
              </a:rPr>
              <a:t>固定资产等  </a:t>
            </a:r>
            <a:r>
              <a:rPr lang="en-US" altLang="zh-CN" sz="1500" b="1" dirty="0">
                <a:solidFill>
                  <a:srgbClr val="09F709"/>
                </a:solidFill>
                <a:latin typeface="+mn-ea"/>
              </a:rPr>
              <a:t>500 000</a:t>
            </a:r>
            <a:endParaRPr lang="en-US" altLang="zh-CN" sz="1500" b="1" dirty="0">
              <a:solidFill>
                <a:srgbClr val="09F709"/>
              </a:solidFill>
              <a:latin typeface="+mn-ea"/>
            </a:endParaRPr>
          </a:p>
          <a:p>
            <a:pPr>
              <a:buNone/>
            </a:pPr>
            <a:r>
              <a:rPr lang="en-US" altLang="zh-CN" sz="1500" b="1" dirty="0">
                <a:solidFill>
                  <a:srgbClr val="09F709"/>
                </a:solidFill>
                <a:latin typeface="+mn-ea"/>
              </a:rPr>
              <a:t>    </a:t>
            </a:r>
            <a:r>
              <a:rPr lang="zh-CN" altLang="en-US" sz="1500" b="1" dirty="0">
                <a:solidFill>
                  <a:srgbClr val="09F709"/>
                </a:solidFill>
                <a:latin typeface="+mn-ea"/>
              </a:rPr>
              <a:t>贷：预付账款                                   </a:t>
            </a:r>
            <a:r>
              <a:rPr lang="en-US" altLang="zh-CN" sz="1500" b="1" dirty="0">
                <a:solidFill>
                  <a:srgbClr val="09F709"/>
                </a:solidFill>
                <a:latin typeface="+mn-ea"/>
              </a:rPr>
              <a:t>200 000</a:t>
            </a:r>
            <a:endParaRPr lang="en-US" altLang="zh-CN" sz="1500" b="1" dirty="0">
              <a:solidFill>
                <a:srgbClr val="09F709"/>
              </a:solidFill>
              <a:latin typeface="+mn-ea"/>
            </a:endParaRPr>
          </a:p>
          <a:p>
            <a:pPr>
              <a:buNone/>
            </a:pPr>
            <a:r>
              <a:rPr lang="en-US" altLang="zh-CN" sz="1500" b="1" dirty="0">
                <a:solidFill>
                  <a:srgbClr val="09F709"/>
                </a:solidFill>
                <a:latin typeface="+mn-ea"/>
              </a:rPr>
              <a:t>        </a:t>
            </a:r>
            <a:r>
              <a:rPr lang="zh-CN" altLang="en-US" sz="1500" b="1" dirty="0">
                <a:solidFill>
                  <a:srgbClr val="09F709"/>
                </a:solidFill>
                <a:latin typeface="+mn-ea"/>
              </a:rPr>
              <a:t>零余额账户用款额度</a:t>
            </a:r>
            <a:r>
              <a:rPr lang="en-US" altLang="zh-CN" sz="1500" b="1" dirty="0">
                <a:solidFill>
                  <a:srgbClr val="09F709"/>
                </a:solidFill>
                <a:latin typeface="+mn-ea"/>
              </a:rPr>
              <a:t>/</a:t>
            </a:r>
            <a:r>
              <a:rPr lang="zh-CN" altLang="en-US" sz="1500" b="1" dirty="0">
                <a:solidFill>
                  <a:srgbClr val="09F709"/>
                </a:solidFill>
                <a:latin typeface="+mn-ea"/>
              </a:rPr>
              <a:t>财政拨款收入</a:t>
            </a:r>
            <a:r>
              <a:rPr lang="en-US" altLang="zh-CN" sz="1500" b="1" dirty="0">
                <a:solidFill>
                  <a:srgbClr val="09F709"/>
                </a:solidFill>
                <a:latin typeface="+mn-ea"/>
              </a:rPr>
              <a:t>/</a:t>
            </a:r>
            <a:r>
              <a:rPr lang="zh-CN" altLang="en-US" sz="1500" b="1" dirty="0">
                <a:solidFill>
                  <a:srgbClr val="09F709"/>
                </a:solidFill>
                <a:latin typeface="+mn-ea"/>
              </a:rPr>
              <a:t>银行存款等 </a:t>
            </a:r>
            <a:r>
              <a:rPr lang="en-US" altLang="zh-CN" sz="1500" b="1" dirty="0">
                <a:solidFill>
                  <a:srgbClr val="09F709"/>
                </a:solidFill>
                <a:latin typeface="+mn-ea"/>
              </a:rPr>
              <a:t>300 000</a:t>
            </a:r>
            <a:r>
              <a:rPr lang="zh-CN" altLang="en-US" sz="1500" b="1" dirty="0">
                <a:solidFill>
                  <a:srgbClr val="09F709"/>
                </a:solidFill>
                <a:latin typeface="+mn-ea"/>
              </a:rPr>
              <a:t>（补付） </a:t>
            </a:r>
            <a:endParaRPr lang="en-US" altLang="zh-CN" sz="1500" b="1" dirty="0">
              <a:solidFill>
                <a:srgbClr val="09F709"/>
              </a:solidFill>
              <a:latin typeface="+mn-ea"/>
            </a:endParaRPr>
          </a:p>
          <a:p>
            <a:pPr>
              <a:buNone/>
            </a:pPr>
            <a:r>
              <a:rPr lang="en-US" altLang="zh-CN" sz="1500" dirty="0">
                <a:solidFill>
                  <a:srgbClr val="F616E6"/>
                </a:solidFill>
                <a:latin typeface="+mn-ea"/>
              </a:rPr>
              <a:t>  </a:t>
            </a:r>
            <a:r>
              <a:rPr lang="zh-CN" altLang="en-US" sz="1500" b="1" dirty="0">
                <a:solidFill>
                  <a:srgbClr val="FFFF00"/>
                </a:solidFill>
                <a:latin typeface="隶书" panose="02010509060101010101" pitchFamily="49" charset="-122"/>
                <a:ea typeface="隶书" panose="02010509060101010101" pitchFamily="49" charset="-122"/>
              </a:rPr>
              <a:t>借：事业支出</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行政管理支出等           </a:t>
            </a:r>
            <a:r>
              <a:rPr lang="en-US" altLang="zh-CN" sz="1500" b="1" dirty="0">
                <a:solidFill>
                  <a:srgbClr val="FFFF00"/>
                </a:solidFill>
                <a:latin typeface="隶书" panose="02010509060101010101" pitchFamily="49" charset="-122"/>
                <a:ea typeface="隶书" panose="02010509060101010101" pitchFamily="49" charset="-122"/>
              </a:rPr>
              <a:t>300 000</a:t>
            </a:r>
            <a:r>
              <a:rPr lang="en-US" altLang="zh-CN" sz="1500" b="1" dirty="0">
                <a:solidFill>
                  <a:schemeClr val="bg1"/>
                </a:solidFill>
                <a:latin typeface="隶书" panose="02010509060101010101" pitchFamily="49" charset="-122"/>
                <a:ea typeface="隶书" panose="02010509060101010101" pitchFamily="49" charset="-122"/>
              </a:rPr>
              <a:t>【</a:t>
            </a:r>
            <a:r>
              <a:rPr lang="zh-CN" altLang="en-US" sz="1500" b="1" dirty="0">
                <a:latin typeface="隶书" panose="02010509060101010101" pitchFamily="49" charset="-122"/>
                <a:ea typeface="隶书" panose="02010509060101010101" pitchFamily="49" charset="-122"/>
              </a:rPr>
              <a:t>或者</a:t>
            </a:r>
            <a:r>
              <a:rPr lang="en-US" altLang="zh-CN" sz="1500" b="1" dirty="0">
                <a:latin typeface="隶书" panose="02010509060101010101" pitchFamily="49" charset="-122"/>
                <a:ea typeface="隶书" panose="02010509060101010101" pitchFamily="49" charset="-122"/>
              </a:rPr>
              <a:t>500 000</a:t>
            </a:r>
            <a:r>
              <a:rPr lang="en-US" altLang="zh-CN" sz="1500" b="1" dirty="0">
                <a:solidFill>
                  <a:schemeClr val="bg1"/>
                </a:solidFill>
                <a:latin typeface="隶书" panose="02010509060101010101" pitchFamily="49" charset="-122"/>
                <a:ea typeface="隶书" panose="02010509060101010101" pitchFamily="49" charset="-122"/>
              </a:rPr>
              <a:t>】</a:t>
            </a:r>
            <a:r>
              <a:rPr lang="zh-CN" altLang="en-US" sz="1500" b="1" dirty="0">
                <a:solidFill>
                  <a:srgbClr val="2A2000"/>
                </a:solidFill>
                <a:latin typeface="隶书" panose="02010509060101010101" pitchFamily="49" charset="-122"/>
                <a:ea typeface="隶书" panose="02010509060101010101" pitchFamily="49" charset="-122"/>
              </a:rPr>
              <a:t>   </a:t>
            </a:r>
            <a:r>
              <a:rPr lang="zh-CN" altLang="en-US" sz="1500" b="1" dirty="0">
                <a:solidFill>
                  <a:srgbClr val="2A2000"/>
                </a:solidFill>
                <a:latin typeface="+mn-ea"/>
              </a:rPr>
              <a:t>                                       </a:t>
            </a:r>
            <a:endParaRPr lang="en-US" altLang="zh-CN" sz="1500" b="1" dirty="0">
              <a:solidFill>
                <a:srgbClr val="2A2000"/>
              </a:solidFill>
              <a:latin typeface="+mn-ea"/>
            </a:endParaRPr>
          </a:p>
          <a:p>
            <a:pPr>
              <a:buNone/>
            </a:pPr>
            <a:r>
              <a:rPr lang="en-US" altLang="zh-CN" sz="1500" b="1" dirty="0">
                <a:solidFill>
                  <a:srgbClr val="F616E6"/>
                </a:solidFill>
                <a:latin typeface="+mn-ea"/>
              </a:rPr>
              <a:t>    </a:t>
            </a:r>
            <a:r>
              <a:rPr lang="zh-CN" altLang="en-US" sz="1500" b="1" dirty="0">
                <a:solidFill>
                  <a:srgbClr val="FFFF00"/>
                </a:solidFill>
                <a:latin typeface="隶书" panose="02010509060101010101" pitchFamily="49" charset="-122"/>
                <a:ea typeface="隶书" panose="02010509060101010101" pitchFamily="49" charset="-122"/>
              </a:rPr>
              <a:t>贷：财政拨款预算收入</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资金结存            </a:t>
            </a:r>
            <a:r>
              <a:rPr lang="en-US" altLang="zh-CN" sz="1500" b="1" dirty="0">
                <a:solidFill>
                  <a:srgbClr val="FFFF00"/>
                </a:solidFill>
                <a:latin typeface="隶书" panose="02010509060101010101" pitchFamily="49" charset="-122"/>
                <a:ea typeface="隶书" panose="02010509060101010101" pitchFamily="49" charset="-122"/>
              </a:rPr>
              <a:t>300 000</a:t>
            </a:r>
            <a:r>
              <a:rPr lang="zh-CN" altLang="en-US" sz="1500" b="1" dirty="0">
                <a:solidFill>
                  <a:srgbClr val="FFFF00"/>
                </a:solidFill>
                <a:latin typeface="隶书" panose="02010509060101010101" pitchFamily="49" charset="-122"/>
                <a:ea typeface="隶书" panose="02010509060101010101" pitchFamily="49" charset="-122"/>
              </a:rPr>
              <a:t>（补付）</a:t>
            </a:r>
            <a:endParaRPr lang="en-US" altLang="zh-CN" sz="1500" b="1" dirty="0">
              <a:solidFill>
                <a:srgbClr val="FFFF00"/>
              </a:solidFill>
              <a:latin typeface="隶书" panose="02010509060101010101" pitchFamily="49" charset="-122"/>
              <a:ea typeface="隶书" panose="02010509060101010101" pitchFamily="49" charset="-122"/>
            </a:endParaRPr>
          </a:p>
          <a:p>
            <a:pPr>
              <a:buNone/>
            </a:pPr>
            <a:r>
              <a:rPr lang="en-US" altLang="zh-CN" sz="1500" b="1" dirty="0">
                <a:solidFill>
                  <a:schemeClr val="bg1"/>
                </a:solidFill>
                <a:latin typeface="+mn-ea"/>
              </a:rPr>
              <a:t>【</a:t>
            </a:r>
            <a:r>
              <a:rPr lang="zh-CN" altLang="en-US" sz="1500" b="1" dirty="0">
                <a:solidFill>
                  <a:srgbClr val="FFFF00"/>
                </a:solidFill>
                <a:latin typeface="+mn-ea"/>
              </a:rPr>
              <a:t>或者：</a:t>
            </a:r>
            <a:r>
              <a:rPr lang="zh-CN" altLang="en-US" sz="1500" b="1" dirty="0">
                <a:solidFill>
                  <a:srgbClr val="FFFF00"/>
                </a:solidFill>
                <a:latin typeface="隶书" panose="02010509060101010101" pitchFamily="49" charset="-122"/>
                <a:ea typeface="隶书" panose="02010509060101010101" pitchFamily="49" charset="-122"/>
              </a:rPr>
              <a:t>事业支出</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待处理（无发票）         </a:t>
            </a:r>
            <a:r>
              <a:rPr lang="en-US" altLang="zh-CN" sz="1500" b="1" dirty="0">
                <a:latin typeface="隶书" panose="02010509060101010101" pitchFamily="49" charset="-122"/>
                <a:ea typeface="隶书" panose="02010509060101010101" pitchFamily="49" charset="-122"/>
              </a:rPr>
              <a:t>200 000 </a:t>
            </a:r>
            <a:r>
              <a:rPr lang="en-US" altLang="zh-CN" sz="1500" b="1" dirty="0">
                <a:solidFill>
                  <a:schemeClr val="bg1"/>
                </a:solidFill>
                <a:latin typeface="隶书" panose="02010509060101010101" pitchFamily="49" charset="-122"/>
                <a:ea typeface="隶书" panose="02010509060101010101" pitchFamily="49" charset="-122"/>
              </a:rPr>
              <a:t>】</a:t>
            </a:r>
            <a:endParaRPr lang="en-US" altLang="zh-CN" sz="1500" b="1" dirty="0">
              <a:solidFill>
                <a:schemeClr val="bg1"/>
              </a:solidFill>
              <a:latin typeface="隶书" panose="02010509060101010101" pitchFamily="49" charset="-122"/>
              <a:ea typeface="隶书" panose="020105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2"/>
            <a:ext cx="6858000" cy="4446998"/>
          </a:xfrm>
          <a:solidFill>
            <a:schemeClr val="bg2">
              <a:lumMod val="90000"/>
            </a:schemeClr>
          </a:solidFill>
        </p:spPr>
        <p:txBody>
          <a:bodyPr>
            <a:normAutofit/>
          </a:bodyPr>
          <a:lstStyle/>
          <a:p>
            <a:pPr>
              <a:buNone/>
            </a:pPr>
            <a:r>
              <a:rPr lang="zh-CN" altLang="en-US" sz="1800" dirty="0">
                <a:latin typeface="+mn-ea"/>
              </a:rPr>
              <a:t>（</a:t>
            </a:r>
            <a:r>
              <a:rPr lang="en-US" altLang="zh-CN" sz="1800" dirty="0">
                <a:latin typeface="+mn-ea"/>
              </a:rPr>
              <a:t>3</a:t>
            </a:r>
            <a:r>
              <a:rPr lang="zh-CN" altLang="en-US" sz="1800" dirty="0">
                <a:latin typeface="+mn-ea"/>
              </a:rPr>
              <a:t>）预付账款退回时：</a:t>
            </a:r>
            <a:endParaRPr lang="en-US" altLang="zh-CN" sz="1800" dirty="0">
              <a:latin typeface="+mn-ea"/>
            </a:endParaRPr>
          </a:p>
          <a:p>
            <a:pPr>
              <a:buNone/>
            </a:pPr>
            <a:r>
              <a:rPr lang="zh-CN" altLang="en-US" sz="1800" dirty="0">
                <a:latin typeface="+mn-ea"/>
              </a:rPr>
              <a:t>当年退回：作相反会计分录</a:t>
            </a:r>
            <a:endParaRPr lang="en-US" altLang="zh-CN" sz="1800" dirty="0">
              <a:latin typeface="+mn-ea"/>
            </a:endParaRPr>
          </a:p>
          <a:p>
            <a:pPr>
              <a:buNone/>
            </a:pPr>
            <a:r>
              <a:rPr lang="zh-CN" altLang="en-US" sz="1500" dirty="0">
                <a:latin typeface="+mn-ea"/>
              </a:rPr>
              <a:t>以前年度退回：</a:t>
            </a:r>
            <a:r>
              <a:rPr lang="zh-CN" altLang="en-US" sz="1500" b="1" dirty="0">
                <a:solidFill>
                  <a:srgbClr val="09F709"/>
                </a:solidFill>
                <a:latin typeface="+mn-ea"/>
              </a:rPr>
              <a:t>借：财政应返还额度</a:t>
            </a:r>
            <a:r>
              <a:rPr lang="en-US" altLang="zh-CN" sz="1500" b="1" dirty="0">
                <a:solidFill>
                  <a:srgbClr val="09F709"/>
                </a:solidFill>
                <a:latin typeface="+mn-ea"/>
              </a:rPr>
              <a:t>/</a:t>
            </a:r>
            <a:r>
              <a:rPr lang="zh-CN" altLang="en-US" sz="1500" b="1" dirty="0">
                <a:solidFill>
                  <a:srgbClr val="09F709"/>
                </a:solidFill>
                <a:latin typeface="+mn-ea"/>
              </a:rPr>
              <a:t>零余额账户用款额度</a:t>
            </a:r>
            <a:r>
              <a:rPr lang="en-US" altLang="zh-CN" sz="1500" b="1" dirty="0">
                <a:solidFill>
                  <a:srgbClr val="09F709"/>
                </a:solidFill>
                <a:latin typeface="+mn-ea"/>
              </a:rPr>
              <a:t>/</a:t>
            </a:r>
            <a:r>
              <a:rPr lang="zh-CN" altLang="en-US" sz="1500" b="1" dirty="0">
                <a:solidFill>
                  <a:srgbClr val="09F709"/>
                </a:solidFill>
                <a:latin typeface="+mn-ea"/>
              </a:rPr>
              <a:t>银行存款等</a:t>
            </a:r>
            <a:endParaRPr lang="en-US" altLang="zh-CN" sz="1500" b="1" dirty="0">
              <a:solidFill>
                <a:srgbClr val="09F709"/>
              </a:solidFill>
              <a:latin typeface="+mn-ea"/>
            </a:endParaRPr>
          </a:p>
          <a:p>
            <a:pPr>
              <a:buNone/>
            </a:pPr>
            <a:r>
              <a:rPr lang="zh-CN" altLang="en-US" sz="1500" b="1" dirty="0">
                <a:solidFill>
                  <a:srgbClr val="09F709"/>
                </a:solidFill>
                <a:latin typeface="+mn-ea"/>
              </a:rPr>
              <a:t>                贷：预付账款</a:t>
            </a:r>
            <a:endParaRPr lang="en-US" altLang="zh-CN" sz="1500" b="1" dirty="0">
              <a:solidFill>
                <a:srgbClr val="09F709"/>
              </a:solidFill>
              <a:latin typeface="+mn-ea"/>
            </a:endParaRPr>
          </a:p>
          <a:p>
            <a:pPr>
              <a:buNone/>
            </a:pPr>
            <a:r>
              <a:rPr lang="en-US" altLang="zh-CN" sz="1800" b="1" dirty="0">
                <a:latin typeface="+mn-ea"/>
              </a:rPr>
              <a:t>              </a:t>
            </a:r>
            <a:r>
              <a:rPr lang="zh-CN" altLang="en-US" sz="1800" b="1" dirty="0">
                <a:solidFill>
                  <a:srgbClr val="FFFF00"/>
                </a:solidFill>
                <a:latin typeface="隶书" panose="02010509060101010101" pitchFamily="49" charset="-122"/>
                <a:ea typeface="隶书" panose="02010509060101010101" pitchFamily="49" charset="-122"/>
              </a:rPr>
              <a:t>借：资金结存</a:t>
            </a:r>
            <a:endParaRPr lang="en-US" altLang="zh-CN" sz="1800" b="1" dirty="0">
              <a:solidFill>
                <a:srgbClr val="FFFF00"/>
              </a:solidFill>
              <a:latin typeface="隶书" panose="02010509060101010101" pitchFamily="49" charset="-122"/>
              <a:ea typeface="隶书" panose="02010509060101010101" pitchFamily="49" charset="-122"/>
            </a:endParaRPr>
          </a:p>
          <a:p>
            <a:pPr>
              <a:buNone/>
            </a:pPr>
            <a:r>
              <a:rPr lang="en-US" altLang="zh-CN" sz="1800" b="1" dirty="0">
                <a:solidFill>
                  <a:srgbClr val="FFFF00"/>
                </a:solidFill>
                <a:latin typeface="隶书" panose="02010509060101010101" pitchFamily="49" charset="-122"/>
                <a:ea typeface="隶书" panose="02010509060101010101" pitchFamily="49" charset="-122"/>
              </a:rPr>
              <a:t>                </a:t>
            </a:r>
            <a:r>
              <a:rPr lang="zh-CN" altLang="en-US" sz="1800" b="1" dirty="0">
                <a:solidFill>
                  <a:srgbClr val="FFFF00"/>
                </a:solidFill>
                <a:latin typeface="隶书" panose="02010509060101010101" pitchFamily="49" charset="-122"/>
                <a:ea typeface="隶书" panose="02010509060101010101" pitchFamily="49" charset="-122"/>
              </a:rPr>
              <a:t>贷：财政拨款结余（结转）</a:t>
            </a:r>
            <a:r>
              <a:rPr lang="en-US" altLang="zh-CN" sz="1800" b="1" dirty="0">
                <a:solidFill>
                  <a:srgbClr val="FFFF00"/>
                </a:solidFill>
                <a:latin typeface="隶书" panose="02010509060101010101" pitchFamily="49" charset="-122"/>
                <a:ea typeface="隶书" panose="02010509060101010101" pitchFamily="49" charset="-122"/>
              </a:rPr>
              <a:t>——</a:t>
            </a:r>
            <a:r>
              <a:rPr lang="zh-CN" altLang="en-US" sz="1800" b="1" dirty="0">
                <a:solidFill>
                  <a:srgbClr val="FFFF00"/>
                </a:solidFill>
                <a:latin typeface="隶书" panose="02010509060101010101" pitchFamily="49" charset="-122"/>
                <a:ea typeface="隶书" panose="02010509060101010101" pitchFamily="49" charset="-122"/>
              </a:rPr>
              <a:t>年初余额调整</a:t>
            </a:r>
            <a:endParaRPr lang="en-US" altLang="zh-CN" sz="1800" b="1" dirty="0">
              <a:solidFill>
                <a:srgbClr val="FFFF00"/>
              </a:solidFill>
              <a:latin typeface="隶书" panose="02010509060101010101" pitchFamily="49" charset="-122"/>
              <a:ea typeface="隶书" panose="02010509060101010101" pitchFamily="49" charset="-122"/>
            </a:endParaRPr>
          </a:p>
          <a:p>
            <a:pPr>
              <a:buNone/>
            </a:pPr>
            <a:r>
              <a:rPr lang="zh-CN" altLang="en-US" sz="1800" dirty="0">
                <a:latin typeface="+mn-ea"/>
              </a:rPr>
              <a:t>（</a:t>
            </a:r>
            <a:r>
              <a:rPr lang="en-US" altLang="zh-CN" sz="1800" dirty="0">
                <a:latin typeface="+mn-ea"/>
              </a:rPr>
              <a:t>4</a:t>
            </a:r>
            <a:r>
              <a:rPr lang="zh-CN" altLang="en-US" sz="1800" dirty="0">
                <a:latin typeface="+mn-ea"/>
              </a:rPr>
              <a:t>）预期无法收回：</a:t>
            </a:r>
            <a:endParaRPr lang="en-US" altLang="zh-CN" sz="1800" dirty="0">
              <a:latin typeface="+mn-ea"/>
            </a:endParaRPr>
          </a:p>
          <a:p>
            <a:pPr>
              <a:buNone/>
            </a:pPr>
            <a:r>
              <a:rPr lang="en-US" altLang="zh-CN" sz="1800" dirty="0">
                <a:latin typeface="+mn-ea"/>
              </a:rPr>
              <a:t>              </a:t>
            </a:r>
            <a:r>
              <a:rPr lang="zh-CN" altLang="en-US" sz="1800" b="1" dirty="0">
                <a:solidFill>
                  <a:srgbClr val="09F709"/>
                </a:solidFill>
                <a:latin typeface="+mn-ea"/>
              </a:rPr>
              <a:t>借：其他应收款</a:t>
            </a:r>
            <a:endParaRPr lang="en-US" altLang="zh-CN" sz="1800" b="1" dirty="0">
              <a:solidFill>
                <a:srgbClr val="09F709"/>
              </a:solidFill>
              <a:latin typeface="+mn-ea"/>
            </a:endParaRPr>
          </a:p>
          <a:p>
            <a:pPr>
              <a:buNone/>
            </a:pPr>
            <a:r>
              <a:rPr lang="en-US" altLang="zh-CN" sz="1800" b="1" dirty="0">
                <a:solidFill>
                  <a:srgbClr val="09F709"/>
                </a:solidFill>
                <a:latin typeface="+mn-ea"/>
              </a:rPr>
              <a:t>                </a:t>
            </a:r>
            <a:r>
              <a:rPr lang="zh-CN" altLang="en-US" sz="1800" b="1" dirty="0">
                <a:solidFill>
                  <a:srgbClr val="09F709"/>
                </a:solidFill>
                <a:latin typeface="+mn-ea"/>
              </a:rPr>
              <a:t>贷：预付账款</a:t>
            </a:r>
            <a:endParaRPr lang="en-US" altLang="zh-CN" sz="1800" b="1" dirty="0">
              <a:solidFill>
                <a:srgbClr val="09F709"/>
              </a:solidFill>
              <a:latin typeface="+mn-ea"/>
            </a:endParaRPr>
          </a:p>
          <a:p>
            <a:pPr>
              <a:buNone/>
            </a:pPr>
            <a:endParaRPr lang="en-US" altLang="zh-CN" sz="1500" dirty="0">
              <a:solidFill>
                <a:srgbClr val="00B050"/>
              </a:solidFill>
              <a:latin typeface="+mn-ea"/>
            </a:endParaRPr>
          </a:p>
          <a:p>
            <a:pPr>
              <a:buNone/>
            </a:pP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38791"/>
            <a:ext cx="6858000" cy="4004760"/>
          </a:xfrm>
        </p:spPr>
        <p:txBody>
          <a:bodyPr/>
          <a:lstStyle/>
          <a:p>
            <a:pPr>
              <a:lnSpc>
                <a:spcPct val="80000"/>
              </a:lnSpc>
            </a:pPr>
            <a:r>
              <a:rPr lang="en-US" altLang="zh-CN" sz="2100" b="1" dirty="0">
                <a:solidFill>
                  <a:srgbClr val="00B0F0"/>
                </a:solidFill>
              </a:rPr>
              <a:t>1215 </a:t>
            </a:r>
            <a:r>
              <a:rPr lang="zh-CN" altLang="en-US" sz="2100" b="1" dirty="0">
                <a:solidFill>
                  <a:srgbClr val="00B0F0"/>
                </a:solidFill>
              </a:rPr>
              <a:t>应收股利：</a:t>
            </a:r>
            <a:r>
              <a:rPr lang="zh-CN" altLang="en-US" sz="2100" b="1" dirty="0"/>
              <a:t>核算持有</a:t>
            </a:r>
            <a:r>
              <a:rPr lang="zh-CN" altLang="en-US" sz="2100" b="1" dirty="0">
                <a:solidFill>
                  <a:srgbClr val="FFC000"/>
                </a:solidFill>
              </a:rPr>
              <a:t>长期股权投资</a:t>
            </a:r>
            <a:r>
              <a:rPr lang="zh-CN" altLang="en-US" sz="2100" b="1" dirty="0"/>
              <a:t>应当收取的现</a:t>
            </a:r>
            <a:endParaRPr lang="en-US" altLang="zh-CN" sz="2100" b="1" dirty="0"/>
          </a:p>
          <a:p>
            <a:pPr marL="0" indent="0">
              <a:lnSpc>
                <a:spcPct val="80000"/>
              </a:lnSpc>
              <a:buNone/>
            </a:pPr>
            <a:r>
              <a:rPr lang="zh-CN" altLang="en-US" sz="2100" b="1" dirty="0"/>
              <a:t>金股利或应当分得的利润。按照</a:t>
            </a:r>
            <a:r>
              <a:rPr lang="zh-CN" altLang="en-US" sz="2100" b="1" dirty="0">
                <a:solidFill>
                  <a:srgbClr val="09F709"/>
                </a:solidFill>
              </a:rPr>
              <a:t>被投资单位</a:t>
            </a:r>
            <a:r>
              <a:rPr lang="zh-CN" altLang="en-US" sz="2100" b="1" dirty="0"/>
              <a:t>进行明细核算。</a:t>
            </a:r>
            <a:endParaRPr lang="en-US" altLang="zh-CN" sz="2100" b="1" dirty="0"/>
          </a:p>
          <a:p>
            <a:pPr>
              <a:lnSpc>
                <a:spcPct val="80000"/>
              </a:lnSpc>
            </a:pPr>
            <a:endParaRPr lang="zh-CN" altLang="en-US" sz="2100" b="1" dirty="0">
              <a:solidFill>
                <a:srgbClr val="00B0F0"/>
              </a:solidFill>
            </a:endParaRPr>
          </a:p>
          <a:p>
            <a:pPr>
              <a:lnSpc>
                <a:spcPct val="80000"/>
              </a:lnSpc>
            </a:pPr>
            <a:r>
              <a:rPr lang="en-US" altLang="zh-CN" sz="2100" b="1" dirty="0">
                <a:solidFill>
                  <a:srgbClr val="00B0F0"/>
                </a:solidFill>
              </a:rPr>
              <a:t>1216 </a:t>
            </a:r>
            <a:r>
              <a:rPr lang="zh-CN" altLang="en-US" sz="2100" b="1" dirty="0">
                <a:solidFill>
                  <a:srgbClr val="00B0F0"/>
                </a:solidFill>
              </a:rPr>
              <a:t>应收利息：</a:t>
            </a:r>
            <a:r>
              <a:rPr lang="zh-CN" altLang="en-US" sz="2100" b="1" dirty="0"/>
              <a:t>核算</a:t>
            </a:r>
            <a:r>
              <a:rPr lang="zh-CN" altLang="en-US" sz="2100" b="1" dirty="0">
                <a:solidFill>
                  <a:srgbClr val="FFC000"/>
                </a:solidFill>
              </a:rPr>
              <a:t>长期债券投资</a:t>
            </a:r>
            <a:r>
              <a:rPr lang="zh-CN" altLang="en-US" sz="2100" b="1" dirty="0"/>
              <a:t>（分期付息、一次</a:t>
            </a:r>
            <a:endParaRPr lang="en-US" altLang="zh-CN" sz="2100" b="1" dirty="0"/>
          </a:p>
          <a:p>
            <a:pPr marL="0" indent="0">
              <a:lnSpc>
                <a:spcPct val="80000"/>
              </a:lnSpc>
              <a:buNone/>
            </a:pPr>
            <a:r>
              <a:rPr lang="zh-CN" altLang="en-US" sz="2100" b="1" dirty="0"/>
              <a:t>还本） 应当收取的利息。 </a:t>
            </a:r>
            <a:endParaRPr lang="en-US" altLang="zh-CN" sz="2100" b="1" dirty="0"/>
          </a:p>
          <a:p>
            <a:pPr>
              <a:lnSpc>
                <a:spcPct val="80000"/>
              </a:lnSpc>
              <a:buNone/>
            </a:pPr>
            <a:endParaRPr lang="en-US" altLang="zh-CN" sz="2100" b="1" dirty="0">
              <a:solidFill>
                <a:srgbClr val="FF0000"/>
              </a:solidFill>
            </a:endParaRPr>
          </a:p>
          <a:p>
            <a:pPr>
              <a:lnSpc>
                <a:spcPct val="80000"/>
              </a:lnSpc>
              <a:buNone/>
            </a:pPr>
            <a:r>
              <a:rPr lang="zh-CN" altLang="en-US" sz="2100" b="1" dirty="0">
                <a:solidFill>
                  <a:srgbClr val="FF0000"/>
                </a:solidFill>
              </a:rPr>
              <a:t>注意！！！</a:t>
            </a:r>
            <a:r>
              <a:rPr lang="zh-CN" altLang="en-US" sz="2100" b="1" dirty="0">
                <a:solidFill>
                  <a:srgbClr val="FFFF00"/>
                </a:solidFill>
              </a:rPr>
              <a:t>到期一次还本付息的长期债券投资持有期间的</a:t>
            </a:r>
            <a:endParaRPr lang="en-US" altLang="zh-CN" sz="2100" b="1" dirty="0">
              <a:solidFill>
                <a:srgbClr val="FFFF00"/>
              </a:solidFill>
            </a:endParaRPr>
          </a:p>
          <a:p>
            <a:pPr>
              <a:lnSpc>
                <a:spcPct val="80000"/>
              </a:lnSpc>
              <a:buNone/>
            </a:pPr>
            <a:r>
              <a:rPr lang="zh-CN" altLang="en-US" sz="2100" b="1" dirty="0">
                <a:solidFill>
                  <a:srgbClr val="FFFF00"/>
                </a:solidFill>
              </a:rPr>
              <a:t>利息，通过“长期债券投资</a:t>
            </a:r>
            <a:r>
              <a:rPr lang="en-US" altLang="zh-CN" sz="2100" b="1" dirty="0">
                <a:solidFill>
                  <a:srgbClr val="FFFF00"/>
                </a:solidFill>
              </a:rPr>
              <a:t>——</a:t>
            </a:r>
            <a:r>
              <a:rPr lang="zh-CN" altLang="en-US" sz="2100" b="1" dirty="0">
                <a:solidFill>
                  <a:srgbClr val="FFFF00"/>
                </a:solidFill>
              </a:rPr>
              <a:t>应计利息”科目核算。</a:t>
            </a:r>
            <a:endParaRPr lang="zh-CN" altLang="en-US" sz="2100" b="1" dirty="0">
              <a:solidFill>
                <a:srgbClr val="FFFF00"/>
              </a:solidFill>
            </a:endParaRPr>
          </a:p>
          <a:p>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2"/>
            <a:ext cx="6858000" cy="4554173"/>
          </a:xfrm>
          <a:solidFill>
            <a:schemeClr val="bg2">
              <a:lumMod val="90000"/>
            </a:schemeClr>
          </a:solidFill>
        </p:spPr>
        <p:txBody>
          <a:bodyPr>
            <a:normAutofit fontScale="92500"/>
          </a:bodyPr>
          <a:lstStyle/>
          <a:p>
            <a:pPr>
              <a:lnSpc>
                <a:spcPct val="110000"/>
              </a:lnSpc>
            </a:pPr>
            <a:r>
              <a:rPr lang="en-US" altLang="zh-CN" sz="1800" b="1" dirty="0">
                <a:solidFill>
                  <a:srgbClr val="FF9999"/>
                </a:solidFill>
              </a:rPr>
              <a:t>1218 </a:t>
            </a:r>
            <a:r>
              <a:rPr lang="zh-CN" altLang="en-US" sz="1800" b="1" dirty="0">
                <a:solidFill>
                  <a:srgbClr val="FF9999"/>
                </a:solidFill>
              </a:rPr>
              <a:t>其他应收款：</a:t>
            </a:r>
            <a:r>
              <a:rPr lang="zh-CN" altLang="en-US" sz="1800" dirty="0"/>
              <a:t>核算</a:t>
            </a:r>
            <a:r>
              <a:rPr lang="zh-CN" altLang="en-US" sz="1800" b="1" dirty="0">
                <a:solidFill>
                  <a:srgbClr val="00B0F0"/>
                </a:solidFill>
              </a:rPr>
              <a:t>除</a:t>
            </a:r>
            <a:r>
              <a:rPr lang="zh-CN" altLang="en-US" sz="1800" dirty="0"/>
              <a:t>财政应返还额度、应收票据、应收账款、 预付账款、应收股利、应收利息</a:t>
            </a:r>
            <a:r>
              <a:rPr lang="zh-CN" altLang="en-US" sz="1800" u="sng" dirty="0"/>
              <a:t>以外的其他各项应收及暂付款项</a:t>
            </a:r>
            <a:r>
              <a:rPr lang="zh-CN" altLang="en-US" sz="1800" dirty="0"/>
              <a:t>，如职工预借的差旅费、</a:t>
            </a:r>
            <a:r>
              <a:rPr lang="zh-CN" altLang="en-US" sz="1800" b="1" dirty="0">
                <a:solidFill>
                  <a:srgbClr val="00B0F0"/>
                </a:solidFill>
              </a:rPr>
              <a:t>已经偿还银行尚未报销的本单位公务卡欠款</a:t>
            </a:r>
            <a:r>
              <a:rPr lang="zh-CN" altLang="en-US" sz="1800" dirty="0"/>
              <a:t>、拨付给内部有关部门的备用金、应向职工收取的各种垫付款项、支付的可以收回的订金或押金、应收的上级补助和附属单位上缴款项等。 </a:t>
            </a:r>
            <a:endParaRPr lang="zh-CN" altLang="en-US" sz="1800" dirty="0"/>
          </a:p>
          <a:p>
            <a:pPr>
              <a:lnSpc>
                <a:spcPct val="110000"/>
              </a:lnSpc>
            </a:pPr>
            <a:r>
              <a:rPr lang="zh-CN" altLang="en-US" sz="1800" dirty="0"/>
              <a:t>明细科目设置：应当按照其他应收款的</a:t>
            </a:r>
            <a:r>
              <a:rPr lang="zh-CN" altLang="en-US" sz="1800" b="1" u="sng" dirty="0">
                <a:solidFill>
                  <a:srgbClr val="FF0000"/>
                </a:solidFill>
              </a:rPr>
              <a:t>类别</a:t>
            </a:r>
            <a:r>
              <a:rPr lang="zh-CN" altLang="en-US" sz="1800" u="sng" dirty="0"/>
              <a:t>以及</a:t>
            </a:r>
            <a:r>
              <a:rPr lang="zh-CN" altLang="en-US" sz="1800" b="1" u="sng" dirty="0">
                <a:solidFill>
                  <a:srgbClr val="FF0000"/>
                </a:solidFill>
              </a:rPr>
              <a:t>债务单位</a:t>
            </a:r>
            <a:r>
              <a:rPr lang="zh-CN" altLang="en-US" sz="1800" b="1" dirty="0">
                <a:solidFill>
                  <a:srgbClr val="FF0000"/>
                </a:solidFill>
              </a:rPr>
              <a:t>（或个人） </a:t>
            </a:r>
            <a:r>
              <a:rPr lang="zh-CN" altLang="en-US" sz="1800" dirty="0"/>
              <a:t>进行明细核算。如： </a:t>
            </a:r>
            <a:r>
              <a:rPr lang="zh-CN" altLang="en-US" sz="1800" dirty="0">
                <a:solidFill>
                  <a:srgbClr val="09F709"/>
                </a:solidFill>
              </a:rPr>
              <a:t>“其他应收款</a:t>
            </a:r>
            <a:r>
              <a:rPr lang="en-US" altLang="zh-CN" sz="1800" dirty="0">
                <a:solidFill>
                  <a:srgbClr val="09F709"/>
                </a:solidFill>
              </a:rPr>
              <a:t>——</a:t>
            </a:r>
            <a:r>
              <a:rPr lang="zh-CN" altLang="en-US" sz="1800" dirty="0">
                <a:solidFill>
                  <a:srgbClr val="09F709"/>
                </a:solidFill>
              </a:rPr>
              <a:t>应收教育经费</a:t>
            </a:r>
            <a:r>
              <a:rPr lang="en-US" altLang="zh-CN" sz="1800" dirty="0">
                <a:solidFill>
                  <a:srgbClr val="09F709"/>
                </a:solidFill>
              </a:rPr>
              <a:t>/</a:t>
            </a:r>
            <a:r>
              <a:rPr lang="zh-CN" altLang="en-US" sz="1800" dirty="0">
                <a:solidFill>
                  <a:srgbClr val="09F709"/>
                </a:solidFill>
              </a:rPr>
              <a:t>应收科研经费</a:t>
            </a:r>
            <a:r>
              <a:rPr lang="en-US" altLang="zh-CN" sz="1800" dirty="0">
                <a:solidFill>
                  <a:srgbClr val="09F709"/>
                </a:solidFill>
              </a:rPr>
              <a:t>/</a:t>
            </a:r>
            <a:r>
              <a:rPr lang="zh-CN" altLang="en-US" sz="1800" dirty="0">
                <a:solidFill>
                  <a:srgbClr val="09F709"/>
                </a:solidFill>
              </a:rPr>
              <a:t>应收单位管理经费</a:t>
            </a:r>
            <a:r>
              <a:rPr lang="en-US" altLang="zh-CN" sz="1800" dirty="0">
                <a:solidFill>
                  <a:srgbClr val="09F709"/>
                </a:solidFill>
              </a:rPr>
              <a:t>……</a:t>
            </a:r>
            <a:r>
              <a:rPr lang="zh-CN" altLang="en-US" sz="1800" dirty="0">
                <a:solidFill>
                  <a:srgbClr val="09F709"/>
                </a:solidFill>
              </a:rPr>
              <a:t>”、“其他应收款</a:t>
            </a:r>
            <a:r>
              <a:rPr lang="en-US" altLang="zh-CN" sz="1800" dirty="0">
                <a:solidFill>
                  <a:srgbClr val="09F709"/>
                </a:solidFill>
              </a:rPr>
              <a:t>——</a:t>
            </a:r>
            <a:r>
              <a:rPr lang="zh-CN" altLang="en-US" sz="1800" dirty="0">
                <a:solidFill>
                  <a:srgbClr val="09F709"/>
                </a:solidFill>
              </a:rPr>
              <a:t>应收教育经费</a:t>
            </a:r>
            <a:r>
              <a:rPr lang="en-US" altLang="zh-CN" sz="1800" dirty="0">
                <a:solidFill>
                  <a:srgbClr val="09F709"/>
                </a:solidFill>
              </a:rPr>
              <a:t>——</a:t>
            </a:r>
            <a:r>
              <a:rPr lang="zh-CN" altLang="en-US" sz="1800" dirty="0">
                <a:solidFill>
                  <a:srgbClr val="09F709"/>
                </a:solidFill>
              </a:rPr>
              <a:t>公务卡欠款</a:t>
            </a:r>
            <a:r>
              <a:rPr lang="en-US" altLang="zh-CN" sz="1800" dirty="0">
                <a:solidFill>
                  <a:srgbClr val="09F709"/>
                </a:solidFill>
              </a:rPr>
              <a:t>——</a:t>
            </a:r>
            <a:r>
              <a:rPr lang="zh-CN" altLang="en-US" sz="1800" dirty="0">
                <a:solidFill>
                  <a:srgbClr val="09F709"/>
                </a:solidFill>
              </a:rPr>
              <a:t>王某”、“</a:t>
            </a:r>
            <a:r>
              <a:rPr lang="zh-CN" altLang="en-US" sz="1800" dirty="0">
                <a:solidFill>
                  <a:srgbClr val="F616E6"/>
                </a:solidFill>
              </a:rPr>
              <a:t>其他应收款</a:t>
            </a:r>
            <a:r>
              <a:rPr lang="en-US" altLang="zh-CN" sz="1800" dirty="0">
                <a:solidFill>
                  <a:srgbClr val="F616E6"/>
                </a:solidFill>
              </a:rPr>
              <a:t>——</a:t>
            </a:r>
            <a:r>
              <a:rPr lang="zh-CN" altLang="en-US" sz="1800" dirty="0">
                <a:solidFill>
                  <a:srgbClr val="F616E6"/>
                </a:solidFill>
              </a:rPr>
              <a:t>留本基金委托投资</a:t>
            </a:r>
            <a:r>
              <a:rPr lang="en-US" altLang="zh-CN" sz="1800" dirty="0">
                <a:solidFill>
                  <a:srgbClr val="09F709"/>
                </a:solidFill>
              </a:rPr>
              <a:t>——</a:t>
            </a:r>
            <a:r>
              <a:rPr lang="zh-CN" altLang="en-US" sz="1800" dirty="0">
                <a:solidFill>
                  <a:srgbClr val="09F709"/>
                </a:solidFill>
              </a:rPr>
              <a:t>基金会”、“其他应收款</a:t>
            </a:r>
            <a:r>
              <a:rPr lang="en-US" altLang="zh-CN" sz="1800" dirty="0">
                <a:solidFill>
                  <a:srgbClr val="09F709"/>
                </a:solidFill>
              </a:rPr>
              <a:t>——</a:t>
            </a:r>
            <a:r>
              <a:rPr lang="zh-CN" altLang="en-US" sz="1800" dirty="0">
                <a:solidFill>
                  <a:srgbClr val="09F709"/>
                </a:solidFill>
              </a:rPr>
              <a:t>其他</a:t>
            </a:r>
            <a:r>
              <a:rPr lang="en-US" altLang="zh-CN" sz="1800" dirty="0">
                <a:solidFill>
                  <a:srgbClr val="09F709"/>
                </a:solidFill>
              </a:rPr>
              <a:t>——**</a:t>
            </a:r>
            <a:r>
              <a:rPr lang="zh-CN" altLang="en-US" sz="1800" dirty="0">
                <a:solidFill>
                  <a:srgbClr val="09F709"/>
                </a:solidFill>
              </a:rPr>
              <a:t>单位（个人）”</a:t>
            </a:r>
            <a:r>
              <a:rPr lang="en-US" altLang="zh-CN" sz="1800" dirty="0">
                <a:solidFill>
                  <a:srgbClr val="09F709"/>
                </a:solidFill>
              </a:rPr>
              <a:t>……</a:t>
            </a:r>
            <a:endParaRPr lang="zh-CN" altLang="en-US" sz="1800" b="1" dirty="0"/>
          </a:p>
          <a:p>
            <a:pPr>
              <a:lnSpc>
                <a:spcPct val="110000"/>
              </a:lnSpc>
            </a:pPr>
            <a:r>
              <a:rPr lang="zh-CN" altLang="en-US" sz="1800" dirty="0"/>
              <a:t>单位内部实行备用金制度的，有关部门使用备用金以后应当</a:t>
            </a:r>
            <a:r>
              <a:rPr lang="zh-CN" altLang="en-US" sz="1800" u="sng" dirty="0"/>
              <a:t>及时</a:t>
            </a:r>
            <a:r>
              <a:rPr lang="zh-CN" altLang="en-US" sz="1800" dirty="0"/>
              <a:t>到财务部门</a:t>
            </a:r>
            <a:r>
              <a:rPr lang="zh-CN" altLang="en-US" sz="1800" u="sng" dirty="0"/>
              <a:t>报销并补足</a:t>
            </a:r>
            <a:r>
              <a:rPr lang="zh-CN" altLang="en-US" sz="1800" dirty="0"/>
              <a:t>备用金。（一般不用，使用</a:t>
            </a:r>
            <a:r>
              <a:rPr lang="zh-CN" altLang="en-US" sz="1800" b="1" dirty="0">
                <a:solidFill>
                  <a:srgbClr val="FF0000"/>
                </a:solidFill>
              </a:rPr>
              <a:t>公务卡</a:t>
            </a:r>
            <a:r>
              <a:rPr lang="zh-CN" altLang="en-US" sz="1800" dirty="0"/>
              <a:t>）</a:t>
            </a:r>
            <a:endParaRPr lang="en-US" altLang="zh-CN" sz="1800" b="1" dirty="0"/>
          </a:p>
          <a:p>
            <a:pPr>
              <a:buFont typeface="Wingdings" panose="05000000000000000000" pitchFamily="2" charset="2"/>
              <a:buNone/>
            </a:pPr>
            <a:r>
              <a:rPr lang="en-US" altLang="zh-CN" sz="1800" b="1" dirty="0">
                <a:solidFill>
                  <a:srgbClr val="FF0000"/>
                </a:solidFill>
              </a:rPr>
              <a:t> </a:t>
            </a:r>
            <a:r>
              <a:rPr lang="zh-CN" altLang="en-US" sz="1800" b="1" dirty="0">
                <a:solidFill>
                  <a:srgbClr val="FF0000"/>
                </a:solidFill>
              </a:rPr>
              <a:t>注意！！！</a:t>
            </a:r>
            <a:r>
              <a:rPr lang="zh-CN" altLang="en-US" sz="1800" b="1" dirty="0">
                <a:solidFill>
                  <a:srgbClr val="FFFF00"/>
                </a:solidFill>
              </a:rPr>
              <a:t>扩大了核算范围 ：增加了偿还</a:t>
            </a:r>
            <a:r>
              <a:rPr lang="zh-CN" altLang="en-US" sz="1800" b="1" dirty="0">
                <a:solidFill>
                  <a:srgbClr val="F616E6"/>
                </a:solidFill>
              </a:rPr>
              <a:t>公务卡欠款</a:t>
            </a:r>
            <a:r>
              <a:rPr lang="zh-CN" altLang="en-US" sz="1800" b="1" dirty="0">
                <a:solidFill>
                  <a:srgbClr val="FFFF00"/>
                </a:solidFill>
              </a:rPr>
              <a:t>的业务</a:t>
            </a:r>
            <a:r>
              <a:rPr lang="en-US" altLang="zh-CN" sz="1800" b="1" dirty="0">
                <a:solidFill>
                  <a:srgbClr val="FFFF00"/>
                </a:solidFill>
              </a:rPr>
              <a:t> </a:t>
            </a:r>
            <a:r>
              <a:rPr lang="zh-CN" altLang="en-US" sz="1800" b="1" dirty="0">
                <a:solidFill>
                  <a:srgbClr val="FFFF00"/>
                </a:solidFill>
              </a:rPr>
              <a:t>、</a:t>
            </a:r>
            <a:r>
              <a:rPr lang="zh-CN" altLang="en-US" sz="1800" b="1" dirty="0">
                <a:solidFill>
                  <a:srgbClr val="F616E6"/>
                </a:solidFill>
              </a:rPr>
              <a:t>留本基金委托投资</a:t>
            </a:r>
            <a:r>
              <a:rPr lang="zh-CN" altLang="en-US" sz="1800" b="1" dirty="0">
                <a:solidFill>
                  <a:srgbClr val="FFFF00"/>
                </a:solidFill>
              </a:rPr>
              <a:t>业务等；</a:t>
            </a:r>
            <a:r>
              <a:rPr lang="zh-CN" altLang="en-US" sz="1800" b="1" dirty="0">
                <a:solidFill>
                  <a:srgbClr val="F616E6"/>
                </a:solidFill>
              </a:rPr>
              <a:t>计提坏账准备 </a:t>
            </a:r>
            <a:endParaRPr lang="zh-CN" altLang="en-US" sz="1800" b="1" dirty="0">
              <a:solidFill>
                <a:srgbClr val="F616E6"/>
              </a:solidFill>
            </a:endParaRPr>
          </a:p>
          <a:p>
            <a:endParaRPr lang="zh-CN" altLang="en-US" sz="1800" b="1" dirty="0">
              <a:solidFill>
                <a:srgbClr val="2A2000"/>
              </a:solidFill>
            </a:endParaRPr>
          </a:p>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3"/>
            <a:ext cx="6858000" cy="4286280"/>
          </a:xfrm>
          <a:solidFill>
            <a:schemeClr val="bg2">
              <a:lumMod val="90000"/>
            </a:schemeClr>
          </a:solidFill>
        </p:spPr>
        <p:txBody>
          <a:bodyPr>
            <a:normAutofit/>
          </a:bodyPr>
          <a:lstStyle/>
          <a:p>
            <a:r>
              <a:rPr lang="zh-CN" altLang="en-US" sz="1500" b="1" dirty="0">
                <a:solidFill>
                  <a:srgbClr val="FFC000"/>
                </a:solidFill>
              </a:rPr>
              <a:t>账务处理</a:t>
            </a:r>
            <a:endParaRPr lang="en-US" altLang="zh-CN" sz="1500" b="1" dirty="0">
              <a:solidFill>
                <a:srgbClr val="FFC000"/>
              </a:solidFill>
            </a:endParaRPr>
          </a:p>
          <a:p>
            <a:r>
              <a:rPr lang="zh-CN" altLang="en-US" sz="1500" b="1" dirty="0">
                <a:solidFill>
                  <a:srgbClr val="FFC000"/>
                </a:solidFill>
              </a:rPr>
              <a:t>举例</a:t>
            </a:r>
            <a:r>
              <a:rPr lang="zh-CN" altLang="en-US" sz="1500" dirty="0"/>
              <a:t>：使用公务卡支付打印费</a:t>
            </a:r>
            <a:r>
              <a:rPr lang="en-US" altLang="zh-CN" sz="1500" dirty="0"/>
              <a:t>500</a:t>
            </a:r>
            <a:r>
              <a:rPr lang="zh-CN" altLang="en-US" sz="1500" dirty="0"/>
              <a:t>元，因暂未取得印务部发票，先使用零余额账户用款额度还清刷卡支付资金，取得发票后报销。</a:t>
            </a:r>
            <a:endParaRPr lang="en-US" altLang="zh-CN" sz="1500" dirty="0"/>
          </a:p>
          <a:p>
            <a:pPr>
              <a:buNone/>
            </a:pPr>
            <a:r>
              <a:rPr lang="zh-CN" altLang="en-US" sz="1500" dirty="0"/>
              <a:t>（</a:t>
            </a:r>
            <a:r>
              <a:rPr lang="en-US" altLang="zh-CN" sz="1500" dirty="0"/>
              <a:t>1</a:t>
            </a:r>
            <a:r>
              <a:rPr lang="zh-CN" altLang="en-US" sz="1500" dirty="0"/>
              <a:t>）还清公务卡款项时</a:t>
            </a:r>
            <a:endParaRPr lang="en-US" altLang="zh-CN" sz="1500" dirty="0"/>
          </a:p>
          <a:p>
            <a:pPr>
              <a:buNone/>
            </a:pPr>
            <a:r>
              <a:rPr lang="en-US" altLang="zh-CN" sz="1500" b="1" dirty="0">
                <a:solidFill>
                  <a:srgbClr val="09F709"/>
                </a:solidFill>
              </a:rPr>
              <a:t>    </a:t>
            </a:r>
            <a:r>
              <a:rPr lang="zh-CN" altLang="en-US" sz="1500" b="1" dirty="0">
                <a:solidFill>
                  <a:srgbClr val="09F709"/>
                </a:solidFill>
              </a:rPr>
              <a:t>借：</a:t>
            </a:r>
            <a:r>
              <a:rPr lang="zh-CN" altLang="en-US" sz="1500" b="1" dirty="0">
                <a:solidFill>
                  <a:srgbClr val="FF0000"/>
                </a:solidFill>
              </a:rPr>
              <a:t>其他应收款</a:t>
            </a:r>
            <a:r>
              <a:rPr lang="en-US" altLang="zh-CN" sz="1500" b="1" dirty="0">
                <a:solidFill>
                  <a:srgbClr val="09F709"/>
                </a:solidFill>
              </a:rPr>
              <a:t>——</a:t>
            </a:r>
            <a:r>
              <a:rPr lang="zh-CN" altLang="en-US" sz="1500" b="1" dirty="0">
                <a:solidFill>
                  <a:srgbClr val="09F709"/>
                </a:solidFill>
              </a:rPr>
              <a:t>公务卡欠款    </a:t>
            </a:r>
            <a:r>
              <a:rPr lang="en-US" altLang="zh-CN" sz="1500" b="1" dirty="0">
                <a:solidFill>
                  <a:srgbClr val="09F709"/>
                </a:solidFill>
              </a:rPr>
              <a:t>500</a:t>
            </a:r>
            <a:endParaRPr lang="en-US" altLang="zh-CN" sz="1500" b="1" dirty="0">
              <a:solidFill>
                <a:srgbClr val="09F709"/>
              </a:solidFill>
            </a:endParaRPr>
          </a:p>
          <a:p>
            <a:pPr>
              <a:buNone/>
            </a:pPr>
            <a:r>
              <a:rPr lang="en-US" altLang="zh-CN" sz="1500" b="1" dirty="0">
                <a:solidFill>
                  <a:srgbClr val="09F709"/>
                </a:solidFill>
              </a:rPr>
              <a:t>        </a:t>
            </a:r>
            <a:r>
              <a:rPr lang="zh-CN" altLang="en-US" sz="1500" b="1" dirty="0">
                <a:solidFill>
                  <a:srgbClr val="09F709"/>
                </a:solidFill>
              </a:rPr>
              <a:t>贷：零余额账户用款额度               </a:t>
            </a:r>
            <a:r>
              <a:rPr lang="en-US" altLang="zh-CN" sz="1500" b="1" dirty="0">
                <a:solidFill>
                  <a:srgbClr val="09F709"/>
                </a:solidFill>
              </a:rPr>
              <a:t>500</a:t>
            </a:r>
            <a:endParaRPr lang="en-US" altLang="zh-CN" sz="1500" b="1" dirty="0">
              <a:solidFill>
                <a:srgbClr val="09F709"/>
              </a:solidFill>
            </a:endParaRPr>
          </a:p>
          <a:p>
            <a:pPr>
              <a:buNone/>
            </a:pPr>
            <a:r>
              <a:rPr lang="zh-CN" altLang="en-US" sz="1500" dirty="0"/>
              <a:t>（</a:t>
            </a:r>
            <a:r>
              <a:rPr lang="en-US" altLang="zh-CN" sz="1500" dirty="0"/>
              <a:t>2</a:t>
            </a:r>
            <a:r>
              <a:rPr lang="zh-CN" altLang="en-US" sz="1500" dirty="0"/>
              <a:t>）取得发票报销时</a:t>
            </a:r>
            <a:endParaRPr lang="en-US" altLang="zh-CN" sz="1500" dirty="0"/>
          </a:p>
          <a:p>
            <a:pPr>
              <a:buNone/>
            </a:pPr>
            <a:r>
              <a:rPr lang="en-US" altLang="zh-CN" sz="1500" b="1" dirty="0">
                <a:solidFill>
                  <a:srgbClr val="09F709"/>
                </a:solidFill>
              </a:rPr>
              <a:t>    </a:t>
            </a:r>
            <a:r>
              <a:rPr lang="zh-CN" altLang="en-US" sz="1500" b="1" dirty="0">
                <a:solidFill>
                  <a:srgbClr val="09F709"/>
                </a:solidFill>
              </a:rPr>
              <a:t>借：业务活动费用</a:t>
            </a:r>
            <a:r>
              <a:rPr lang="en-US" altLang="zh-CN" sz="1500" b="1" dirty="0">
                <a:solidFill>
                  <a:srgbClr val="09F709"/>
                </a:solidFill>
              </a:rPr>
              <a:t>——</a:t>
            </a:r>
            <a:r>
              <a:rPr lang="zh-CN" altLang="en-US" sz="1500" b="1" dirty="0">
                <a:solidFill>
                  <a:srgbClr val="09F709"/>
                </a:solidFill>
              </a:rPr>
              <a:t>教育费用</a:t>
            </a:r>
            <a:r>
              <a:rPr lang="en-US" altLang="zh-CN" sz="1500" b="1" dirty="0">
                <a:solidFill>
                  <a:srgbClr val="09F709"/>
                </a:solidFill>
              </a:rPr>
              <a:t>——</a:t>
            </a:r>
            <a:r>
              <a:rPr lang="zh-CN" altLang="en-US" sz="1500" b="1" dirty="0">
                <a:solidFill>
                  <a:srgbClr val="09F709"/>
                </a:solidFill>
              </a:rPr>
              <a:t>商品和服务费用</a:t>
            </a:r>
            <a:r>
              <a:rPr lang="en-US" altLang="zh-CN" sz="1500" b="1" dirty="0">
                <a:solidFill>
                  <a:srgbClr val="09F709"/>
                </a:solidFill>
              </a:rPr>
              <a:t>——</a:t>
            </a:r>
            <a:r>
              <a:rPr lang="zh-CN" altLang="en-US" sz="1500" b="1" dirty="0">
                <a:solidFill>
                  <a:srgbClr val="09F709"/>
                </a:solidFill>
              </a:rPr>
              <a:t>印刷费  </a:t>
            </a:r>
            <a:r>
              <a:rPr lang="en-US" altLang="zh-CN" sz="1500" b="1" dirty="0">
                <a:solidFill>
                  <a:srgbClr val="09F709"/>
                </a:solidFill>
              </a:rPr>
              <a:t>500</a:t>
            </a:r>
            <a:endParaRPr lang="en-US" altLang="zh-CN" sz="1500" b="1" dirty="0">
              <a:solidFill>
                <a:srgbClr val="09F709"/>
              </a:solidFill>
            </a:endParaRPr>
          </a:p>
          <a:p>
            <a:pPr>
              <a:buNone/>
            </a:pPr>
            <a:r>
              <a:rPr lang="en-US" altLang="zh-CN" sz="1500" b="1" dirty="0">
                <a:solidFill>
                  <a:srgbClr val="09F709"/>
                </a:solidFill>
              </a:rPr>
              <a:t>        </a:t>
            </a:r>
            <a:r>
              <a:rPr lang="zh-CN" altLang="en-US" sz="1500" b="1" dirty="0">
                <a:solidFill>
                  <a:srgbClr val="09F709"/>
                </a:solidFill>
              </a:rPr>
              <a:t>贷：</a:t>
            </a:r>
            <a:r>
              <a:rPr lang="zh-CN" altLang="en-US" sz="1500" b="1" dirty="0">
                <a:solidFill>
                  <a:srgbClr val="FF0000"/>
                </a:solidFill>
              </a:rPr>
              <a:t>其他应收款</a:t>
            </a:r>
            <a:r>
              <a:rPr lang="en-US" altLang="zh-CN" sz="1500" b="1" dirty="0">
                <a:solidFill>
                  <a:srgbClr val="09F709"/>
                </a:solidFill>
              </a:rPr>
              <a:t>——</a:t>
            </a:r>
            <a:r>
              <a:rPr lang="zh-CN" altLang="en-US" sz="1500" b="1" dirty="0">
                <a:solidFill>
                  <a:srgbClr val="09F709"/>
                </a:solidFill>
              </a:rPr>
              <a:t>公务卡欠款    </a:t>
            </a:r>
            <a:r>
              <a:rPr lang="en-US" altLang="zh-CN" sz="1500" b="1" dirty="0">
                <a:solidFill>
                  <a:srgbClr val="09F709"/>
                </a:solidFill>
              </a:rPr>
              <a:t>500</a:t>
            </a:r>
            <a:endParaRPr lang="en-US" altLang="zh-CN" sz="1500" b="1" dirty="0">
              <a:solidFill>
                <a:srgbClr val="09F709"/>
              </a:solidFill>
            </a:endParaRPr>
          </a:p>
          <a:p>
            <a:pPr>
              <a:buNone/>
            </a:pPr>
            <a:r>
              <a:rPr lang="en-US" altLang="zh-CN" sz="1800" dirty="0">
                <a:solidFill>
                  <a:srgbClr val="FFFF00"/>
                </a:solidFill>
              </a:rPr>
              <a:t>    </a:t>
            </a:r>
            <a:r>
              <a:rPr lang="zh-CN" altLang="en-US" sz="1800" b="1" dirty="0">
                <a:solidFill>
                  <a:srgbClr val="FFFF00"/>
                </a:solidFill>
                <a:latin typeface="隶书" panose="02010509060101010101" pitchFamily="49" charset="-122"/>
                <a:ea typeface="隶书" panose="02010509060101010101" pitchFamily="49" charset="-122"/>
              </a:rPr>
              <a:t>借：事业支出</a:t>
            </a:r>
            <a:r>
              <a:rPr lang="en-US" altLang="zh-CN" sz="1800" b="1" dirty="0">
                <a:solidFill>
                  <a:srgbClr val="FFFF00"/>
                </a:solidFill>
                <a:latin typeface="隶书" panose="02010509060101010101" pitchFamily="49" charset="-122"/>
                <a:ea typeface="隶书" panose="02010509060101010101" pitchFamily="49" charset="-122"/>
              </a:rPr>
              <a:t>——</a:t>
            </a:r>
            <a:r>
              <a:rPr lang="zh-CN" altLang="en-US" sz="1800" b="1" dirty="0">
                <a:solidFill>
                  <a:srgbClr val="FFFF00"/>
                </a:solidFill>
                <a:latin typeface="隶书" panose="02010509060101010101" pitchFamily="49" charset="-122"/>
                <a:ea typeface="隶书" panose="02010509060101010101" pitchFamily="49" charset="-122"/>
              </a:rPr>
              <a:t>教育支出</a:t>
            </a:r>
            <a:r>
              <a:rPr lang="en-US" altLang="zh-CN" sz="1800" b="1" dirty="0">
                <a:solidFill>
                  <a:srgbClr val="FFFF00"/>
                </a:solidFill>
                <a:latin typeface="隶书" panose="02010509060101010101" pitchFamily="49" charset="-122"/>
                <a:ea typeface="隶书" panose="02010509060101010101" pitchFamily="49" charset="-122"/>
              </a:rPr>
              <a:t>——</a:t>
            </a:r>
            <a:r>
              <a:rPr lang="zh-CN" altLang="en-US" sz="1800" b="1" dirty="0">
                <a:solidFill>
                  <a:srgbClr val="FFFF00"/>
                </a:solidFill>
                <a:latin typeface="隶书" panose="02010509060101010101" pitchFamily="49" charset="-122"/>
                <a:ea typeface="隶书" panose="02010509060101010101" pitchFamily="49" charset="-122"/>
              </a:rPr>
              <a:t>财政拨款支出</a:t>
            </a:r>
            <a:r>
              <a:rPr lang="en-US" altLang="zh-CN" sz="1800" b="1" dirty="0">
                <a:solidFill>
                  <a:srgbClr val="FFFF00"/>
                </a:solidFill>
                <a:latin typeface="隶书" panose="02010509060101010101" pitchFamily="49" charset="-122"/>
                <a:ea typeface="隶书" panose="02010509060101010101" pitchFamily="49" charset="-122"/>
              </a:rPr>
              <a:t>——</a:t>
            </a:r>
            <a:r>
              <a:rPr lang="zh-CN" altLang="en-US" sz="1800" b="1" dirty="0">
                <a:solidFill>
                  <a:srgbClr val="FFFF00"/>
                </a:solidFill>
                <a:latin typeface="隶书" panose="02010509060101010101" pitchFamily="49" charset="-122"/>
                <a:ea typeface="隶书" panose="02010509060101010101" pitchFamily="49" charset="-122"/>
              </a:rPr>
              <a:t>基本支出</a:t>
            </a:r>
            <a:r>
              <a:rPr lang="en-US" altLang="zh-CN" sz="1800" b="1" dirty="0">
                <a:solidFill>
                  <a:srgbClr val="FFFF00"/>
                </a:solidFill>
                <a:latin typeface="隶书" panose="02010509060101010101" pitchFamily="49" charset="-122"/>
                <a:ea typeface="隶书" panose="02010509060101010101" pitchFamily="49" charset="-122"/>
              </a:rPr>
              <a:t>——</a:t>
            </a:r>
            <a:r>
              <a:rPr lang="zh-CN" altLang="en-US" sz="1800" b="1" dirty="0">
                <a:solidFill>
                  <a:srgbClr val="FFFF00"/>
                </a:solidFill>
                <a:latin typeface="隶书" panose="02010509060101010101" pitchFamily="49" charset="-122"/>
                <a:ea typeface="隶书" panose="02010509060101010101" pitchFamily="49" charset="-122"/>
              </a:rPr>
              <a:t>高等学校</a:t>
            </a:r>
            <a:r>
              <a:rPr lang="en-US" altLang="zh-CN" sz="1800" b="1" dirty="0">
                <a:solidFill>
                  <a:srgbClr val="FFFF00"/>
                </a:solidFill>
                <a:latin typeface="隶书" panose="02010509060101010101" pitchFamily="49" charset="-122"/>
                <a:ea typeface="隶书" panose="02010509060101010101" pitchFamily="49" charset="-122"/>
              </a:rPr>
              <a:t>——</a:t>
            </a:r>
            <a:r>
              <a:rPr lang="zh-CN" altLang="en-US" sz="1800" b="1" dirty="0">
                <a:solidFill>
                  <a:srgbClr val="FFFF00"/>
                </a:solidFill>
                <a:latin typeface="隶书" panose="02010509060101010101" pitchFamily="49" charset="-122"/>
                <a:ea typeface="隶书" panose="02010509060101010101" pitchFamily="49" charset="-122"/>
              </a:rPr>
              <a:t>商品和服务支出</a:t>
            </a:r>
            <a:r>
              <a:rPr lang="en-US" altLang="zh-CN" sz="1800" b="1" dirty="0">
                <a:solidFill>
                  <a:srgbClr val="FFFF00"/>
                </a:solidFill>
                <a:latin typeface="隶书" panose="02010509060101010101" pitchFamily="49" charset="-122"/>
                <a:ea typeface="隶书" panose="02010509060101010101" pitchFamily="49" charset="-122"/>
              </a:rPr>
              <a:t>——</a:t>
            </a:r>
            <a:r>
              <a:rPr lang="zh-CN" altLang="en-US" sz="1800" b="1" dirty="0">
                <a:solidFill>
                  <a:srgbClr val="FFFF00"/>
                </a:solidFill>
                <a:latin typeface="隶书" panose="02010509060101010101" pitchFamily="49" charset="-122"/>
                <a:ea typeface="隶书" panose="02010509060101010101" pitchFamily="49" charset="-122"/>
              </a:rPr>
              <a:t>印刷费       </a:t>
            </a:r>
            <a:r>
              <a:rPr lang="en-US" altLang="zh-CN" sz="1800" b="1" dirty="0">
                <a:solidFill>
                  <a:srgbClr val="FFFF00"/>
                </a:solidFill>
                <a:latin typeface="隶书" panose="02010509060101010101" pitchFamily="49" charset="-122"/>
                <a:ea typeface="隶书" panose="02010509060101010101" pitchFamily="49" charset="-122"/>
              </a:rPr>
              <a:t>500</a:t>
            </a:r>
            <a:endParaRPr lang="en-US" altLang="zh-CN" sz="1800" b="1" dirty="0">
              <a:solidFill>
                <a:srgbClr val="FFFF00"/>
              </a:solidFill>
              <a:latin typeface="隶书" panose="02010509060101010101" pitchFamily="49" charset="-122"/>
              <a:ea typeface="隶书" panose="02010509060101010101" pitchFamily="49" charset="-122"/>
            </a:endParaRPr>
          </a:p>
          <a:p>
            <a:pPr>
              <a:buNone/>
            </a:pPr>
            <a:r>
              <a:rPr lang="en-US" altLang="zh-CN" sz="1800" b="1" dirty="0">
                <a:solidFill>
                  <a:srgbClr val="FFFF00"/>
                </a:solidFill>
                <a:latin typeface="隶书" panose="02010509060101010101" pitchFamily="49" charset="-122"/>
                <a:ea typeface="隶书" panose="02010509060101010101" pitchFamily="49" charset="-122"/>
              </a:rPr>
              <a:t>    </a:t>
            </a:r>
            <a:r>
              <a:rPr lang="zh-CN" altLang="en-US" sz="1800" b="1" dirty="0">
                <a:solidFill>
                  <a:srgbClr val="FFFF00"/>
                </a:solidFill>
                <a:latin typeface="隶书" panose="02010509060101010101" pitchFamily="49" charset="-122"/>
                <a:ea typeface="隶书" panose="02010509060101010101" pitchFamily="49" charset="-122"/>
              </a:rPr>
              <a:t>贷：资金结存</a:t>
            </a:r>
            <a:r>
              <a:rPr lang="en-US" altLang="zh-CN" sz="1800" b="1" dirty="0">
                <a:solidFill>
                  <a:srgbClr val="FFFF00"/>
                </a:solidFill>
                <a:latin typeface="隶书" panose="02010509060101010101" pitchFamily="49" charset="-122"/>
                <a:ea typeface="隶书" panose="02010509060101010101" pitchFamily="49" charset="-122"/>
              </a:rPr>
              <a:t>——</a:t>
            </a:r>
            <a:r>
              <a:rPr lang="zh-CN" altLang="en-US" sz="1800" b="1" dirty="0">
                <a:solidFill>
                  <a:srgbClr val="FFFF00"/>
                </a:solidFill>
                <a:latin typeface="隶书" panose="02010509060101010101" pitchFamily="49" charset="-122"/>
                <a:ea typeface="隶书" panose="02010509060101010101" pitchFamily="49" charset="-122"/>
              </a:rPr>
              <a:t>零余额账户用款额度         </a:t>
            </a:r>
            <a:r>
              <a:rPr lang="en-US" altLang="zh-CN" sz="1800" b="1" dirty="0">
                <a:solidFill>
                  <a:srgbClr val="FFFF00"/>
                </a:solidFill>
                <a:latin typeface="隶书" panose="02010509060101010101" pitchFamily="49" charset="-122"/>
                <a:ea typeface="隶书" panose="02010509060101010101" pitchFamily="49" charset="-122"/>
              </a:rPr>
              <a:t>500</a:t>
            </a:r>
            <a:endParaRPr lang="zh-CN" altLang="en-US" sz="1800" b="1" dirty="0">
              <a:solidFill>
                <a:srgbClr val="FFFF00"/>
              </a:solidFill>
              <a:latin typeface="隶书" panose="02010509060101010101" pitchFamily="49" charset="-122"/>
              <a:ea typeface="隶书" panose="02010509060101010101"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3"/>
            <a:ext cx="6858000" cy="4193397"/>
          </a:xfrm>
          <a:solidFill>
            <a:schemeClr val="bg2">
              <a:lumMod val="90000"/>
            </a:schemeClr>
          </a:solidFill>
        </p:spPr>
        <p:txBody>
          <a:bodyPr>
            <a:normAutofit/>
          </a:bodyPr>
          <a:lstStyle/>
          <a:p>
            <a:r>
              <a:rPr lang="en-US" altLang="zh-CN" sz="2100" b="1" dirty="0">
                <a:solidFill>
                  <a:srgbClr val="FF9999"/>
                </a:solidFill>
              </a:rPr>
              <a:t>1219 </a:t>
            </a:r>
            <a:r>
              <a:rPr lang="zh-CN" altLang="en-US" sz="2100" b="1" dirty="0">
                <a:solidFill>
                  <a:srgbClr val="FF9999"/>
                </a:solidFill>
              </a:rPr>
              <a:t>坏账准备：</a:t>
            </a:r>
            <a:r>
              <a:rPr lang="zh-CN" altLang="en-US" sz="2100" dirty="0"/>
              <a:t>对收回后不需上交财政的</a:t>
            </a:r>
            <a:r>
              <a:rPr lang="zh-CN" altLang="en-US" sz="2100" dirty="0">
                <a:solidFill>
                  <a:srgbClr val="F616E6"/>
                </a:solidFill>
              </a:rPr>
              <a:t>应收账款</a:t>
            </a:r>
            <a:r>
              <a:rPr lang="zh-CN" altLang="en-US" sz="2100" dirty="0"/>
              <a:t>和</a:t>
            </a:r>
            <a:r>
              <a:rPr lang="zh-CN" altLang="en-US" sz="2100" dirty="0">
                <a:solidFill>
                  <a:srgbClr val="F616E6"/>
                </a:solidFill>
              </a:rPr>
              <a:t>其他应收款</a:t>
            </a:r>
            <a:r>
              <a:rPr lang="zh-CN" altLang="en-US" sz="2100" dirty="0"/>
              <a:t>提取的坏账准备。是</a:t>
            </a:r>
            <a:r>
              <a:rPr lang="zh-CN" altLang="en-US" sz="2100" dirty="0">
                <a:solidFill>
                  <a:srgbClr val="09F709"/>
                </a:solidFill>
              </a:rPr>
              <a:t>应收账款 </a:t>
            </a:r>
            <a:r>
              <a:rPr lang="zh-CN" altLang="en-US" sz="2100" dirty="0"/>
              <a:t>和 </a:t>
            </a:r>
            <a:r>
              <a:rPr lang="zh-CN" altLang="en-US" sz="2100" dirty="0">
                <a:solidFill>
                  <a:srgbClr val="09F709"/>
                </a:solidFill>
              </a:rPr>
              <a:t>其他应收款</a:t>
            </a:r>
            <a:r>
              <a:rPr lang="zh-CN" altLang="en-US" sz="2100" dirty="0"/>
              <a:t>的备抵账户。</a:t>
            </a:r>
            <a:endParaRPr lang="en-US" altLang="zh-CN" sz="2100" dirty="0"/>
          </a:p>
          <a:p>
            <a:pPr>
              <a:lnSpc>
                <a:spcPct val="110000"/>
              </a:lnSpc>
              <a:buNone/>
            </a:pPr>
            <a:r>
              <a:rPr lang="en-US" altLang="zh-CN" sz="2100" dirty="0"/>
              <a:t>——</a:t>
            </a:r>
            <a:r>
              <a:rPr lang="zh-CN" altLang="en-US" sz="2100" dirty="0"/>
              <a:t>减值迹象：职业判断</a:t>
            </a:r>
            <a:r>
              <a:rPr lang="en-US" altLang="zh-CN" sz="2100" dirty="0"/>
              <a:t>/</a:t>
            </a:r>
            <a:r>
              <a:rPr lang="zh-CN" altLang="en-US" sz="2100" dirty="0"/>
              <a:t>确凿证据等</a:t>
            </a:r>
            <a:endParaRPr lang="en-US" altLang="zh-CN" sz="2100" dirty="0"/>
          </a:p>
          <a:p>
            <a:pPr>
              <a:lnSpc>
                <a:spcPct val="110000"/>
              </a:lnSpc>
              <a:buNone/>
            </a:pPr>
            <a:r>
              <a:rPr lang="en-US" altLang="zh-CN" sz="2100" dirty="0"/>
              <a:t>  1</a:t>
            </a:r>
            <a:r>
              <a:rPr lang="zh-CN" altLang="en-US" sz="2100" dirty="0"/>
              <a:t>、债务人财务困难，资不抵债</a:t>
            </a:r>
            <a:endParaRPr lang="en-US" altLang="zh-CN" sz="2100" dirty="0"/>
          </a:p>
          <a:p>
            <a:pPr>
              <a:lnSpc>
                <a:spcPct val="110000"/>
              </a:lnSpc>
              <a:buNone/>
            </a:pPr>
            <a:r>
              <a:rPr lang="en-US" altLang="zh-CN" sz="2100" dirty="0"/>
              <a:t>  2</a:t>
            </a:r>
            <a:r>
              <a:rPr lang="zh-CN" altLang="en-US" sz="2100" dirty="0"/>
              <a:t>、债务人违反合同，违约或逾期</a:t>
            </a:r>
            <a:endParaRPr lang="en-US" altLang="zh-CN" sz="2100" dirty="0"/>
          </a:p>
          <a:p>
            <a:pPr>
              <a:lnSpc>
                <a:spcPct val="110000"/>
              </a:lnSpc>
              <a:buNone/>
            </a:pPr>
            <a:r>
              <a:rPr lang="en-US" altLang="zh-CN" sz="2100" dirty="0"/>
              <a:t>  3</a:t>
            </a:r>
            <a:r>
              <a:rPr lang="zh-CN" altLang="en-US" sz="2100" dirty="0"/>
              <a:t>、债权人做出让步</a:t>
            </a:r>
            <a:endParaRPr lang="en-US" altLang="zh-CN" sz="2100" dirty="0"/>
          </a:p>
          <a:p>
            <a:pPr>
              <a:lnSpc>
                <a:spcPct val="110000"/>
              </a:lnSpc>
              <a:buNone/>
            </a:pPr>
            <a:r>
              <a:rPr lang="en-US" altLang="zh-CN" sz="2100" dirty="0"/>
              <a:t>  4</a:t>
            </a:r>
            <a:r>
              <a:rPr lang="zh-CN" altLang="en-US" sz="2100" dirty="0"/>
              <a:t>、</a:t>
            </a:r>
            <a:r>
              <a:rPr lang="zh-CN" altLang="en-US" sz="2100" dirty="0">
                <a:solidFill>
                  <a:srgbClr val="00B0F0"/>
                </a:solidFill>
              </a:rPr>
              <a:t>债务人经营技术、市场等发生重大不利变化</a:t>
            </a:r>
            <a:endParaRPr lang="en-US" altLang="zh-CN" sz="2100" dirty="0">
              <a:solidFill>
                <a:srgbClr val="00B0F0"/>
              </a:solidFill>
            </a:endParaRPr>
          </a:p>
          <a:p>
            <a:pPr>
              <a:lnSpc>
                <a:spcPct val="110000"/>
              </a:lnSpc>
              <a:buNone/>
            </a:pPr>
            <a:r>
              <a:rPr lang="en-US" altLang="zh-CN" sz="2100" dirty="0"/>
              <a:t>  5</a:t>
            </a:r>
            <a:r>
              <a:rPr lang="zh-CN" altLang="en-US" sz="2100" dirty="0"/>
              <a:t>、发生严重的自然灾害</a:t>
            </a:r>
            <a:endParaRPr lang="en-US" altLang="zh-CN" sz="2100" dirty="0"/>
          </a:p>
          <a:p>
            <a:pPr>
              <a:lnSpc>
                <a:spcPct val="110000"/>
              </a:lnSpc>
              <a:buNone/>
            </a:pPr>
            <a:r>
              <a:rPr lang="en-US" altLang="zh-CN" sz="2100" dirty="0"/>
              <a:t>  6</a:t>
            </a:r>
            <a:r>
              <a:rPr lang="zh-CN" altLang="en-US" sz="2100" dirty="0"/>
              <a:t>、其他证据 </a:t>
            </a:r>
            <a:endParaRPr lang="zh-CN" altLang="en-US" sz="2100" dirty="0"/>
          </a:p>
          <a:p>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3"/>
            <a:ext cx="6858000" cy="4086240"/>
          </a:xfrm>
          <a:solidFill>
            <a:schemeClr val="bg2">
              <a:lumMod val="90000"/>
            </a:schemeClr>
          </a:solidFill>
        </p:spPr>
        <p:txBody>
          <a:bodyPr>
            <a:normAutofit/>
          </a:bodyPr>
          <a:lstStyle/>
          <a:p>
            <a:pPr>
              <a:lnSpc>
                <a:spcPct val="110000"/>
              </a:lnSpc>
              <a:buFont typeface="Wingdings" panose="05000000000000000000" pitchFamily="2" charset="2"/>
              <a:buNone/>
            </a:pPr>
            <a:r>
              <a:rPr lang="en-US" altLang="zh-CN" sz="1800" dirty="0"/>
              <a:t>– </a:t>
            </a:r>
            <a:r>
              <a:rPr lang="zh-CN" altLang="en-US" sz="2100" dirty="0"/>
              <a:t>计提范围（明细科目</a:t>
            </a:r>
            <a:r>
              <a:rPr lang="en-US" altLang="zh-CN" sz="2100" dirty="0"/>
              <a:t>——</a:t>
            </a:r>
            <a:r>
              <a:rPr lang="zh-CN" altLang="en-US" sz="2100" dirty="0">
                <a:solidFill>
                  <a:srgbClr val="09F709"/>
                </a:solidFill>
              </a:rPr>
              <a:t>应收账款 </a:t>
            </a:r>
            <a:r>
              <a:rPr lang="zh-CN" altLang="en-US" sz="2100" dirty="0"/>
              <a:t>和 </a:t>
            </a:r>
            <a:r>
              <a:rPr lang="zh-CN" altLang="en-US" sz="2100" dirty="0">
                <a:solidFill>
                  <a:srgbClr val="09F709"/>
                </a:solidFill>
              </a:rPr>
              <a:t>其他应收款</a:t>
            </a:r>
            <a:r>
              <a:rPr lang="zh-CN" altLang="en-US" sz="2100" dirty="0"/>
              <a:t>） </a:t>
            </a:r>
            <a:endParaRPr lang="zh-CN" altLang="en-US" sz="2100" dirty="0"/>
          </a:p>
          <a:p>
            <a:pPr>
              <a:lnSpc>
                <a:spcPct val="110000"/>
              </a:lnSpc>
              <a:buFont typeface="Wingdings" panose="05000000000000000000" pitchFamily="2" charset="2"/>
              <a:buNone/>
            </a:pPr>
            <a:r>
              <a:rPr lang="en-US" altLang="zh-CN" sz="2100" dirty="0"/>
              <a:t>– </a:t>
            </a:r>
            <a:r>
              <a:rPr lang="zh-CN" altLang="en-US" sz="2100" dirty="0"/>
              <a:t>计提方法 ：每年年末，全面检查，采用</a:t>
            </a:r>
            <a:r>
              <a:rPr lang="zh-CN" altLang="en-US" sz="2100" u="sng" dirty="0">
                <a:solidFill>
                  <a:srgbClr val="66CCFF"/>
                </a:solidFill>
              </a:rPr>
              <a:t>应收款项余额百分比法、账龄分析法、个别认定法</a:t>
            </a:r>
            <a:r>
              <a:rPr lang="zh-CN" altLang="en-US" sz="2100" dirty="0"/>
              <a:t>等方法 。计提方法一经确定，不得随意变更。</a:t>
            </a:r>
            <a:endParaRPr lang="zh-CN" altLang="en-US" sz="2100" dirty="0"/>
          </a:p>
          <a:p>
            <a:pPr>
              <a:lnSpc>
                <a:spcPct val="110000"/>
              </a:lnSpc>
              <a:buFont typeface="Wingdings" panose="05000000000000000000" pitchFamily="2" charset="2"/>
              <a:buNone/>
            </a:pPr>
            <a:r>
              <a:rPr lang="en-US" altLang="zh-CN" sz="2100" dirty="0"/>
              <a:t>– </a:t>
            </a:r>
            <a:r>
              <a:rPr lang="zh-CN" altLang="en-US" sz="2100" dirty="0"/>
              <a:t>计算： （</a:t>
            </a:r>
            <a:r>
              <a:rPr lang="zh-CN" altLang="en-US" sz="2100" dirty="0">
                <a:solidFill>
                  <a:srgbClr val="FFFF00"/>
                </a:solidFill>
              </a:rPr>
              <a:t>倒挤</a:t>
            </a:r>
            <a:r>
              <a:rPr lang="zh-CN" altLang="en-US" sz="2100" dirty="0"/>
              <a:t>）</a:t>
            </a:r>
            <a:r>
              <a:rPr lang="zh-CN" altLang="en-US" sz="2100" b="1" dirty="0"/>
              <a:t>当期应</a:t>
            </a:r>
            <a:r>
              <a:rPr lang="zh-CN" altLang="en-US" sz="2100" b="1" dirty="0">
                <a:solidFill>
                  <a:srgbClr val="09F709"/>
                </a:solidFill>
              </a:rPr>
              <a:t>补提</a:t>
            </a:r>
            <a:r>
              <a:rPr lang="zh-CN" altLang="en-US" sz="2100" b="1" dirty="0"/>
              <a:t>或</a:t>
            </a:r>
            <a:r>
              <a:rPr lang="zh-CN" altLang="en-US" sz="2100" b="1" dirty="0">
                <a:solidFill>
                  <a:srgbClr val="09F709"/>
                </a:solidFill>
              </a:rPr>
              <a:t>冲减</a:t>
            </a:r>
            <a:r>
              <a:rPr lang="zh-CN" altLang="en-US" sz="2100" b="1" dirty="0"/>
              <a:t>的坏账准备</a:t>
            </a:r>
            <a:endParaRPr lang="en-US" altLang="zh-CN" sz="2100" dirty="0"/>
          </a:p>
          <a:p>
            <a:pPr>
              <a:lnSpc>
                <a:spcPct val="110000"/>
              </a:lnSpc>
              <a:buFont typeface="Wingdings" panose="05000000000000000000" pitchFamily="2" charset="2"/>
              <a:buNone/>
            </a:pPr>
            <a:r>
              <a:rPr lang="en-US" altLang="zh-CN" sz="2100" dirty="0"/>
              <a:t>              </a:t>
            </a:r>
            <a:r>
              <a:rPr lang="en-US" altLang="zh-CN" sz="2100" b="1" dirty="0"/>
              <a:t>=</a:t>
            </a:r>
            <a:r>
              <a:rPr lang="zh-CN" altLang="en-US" sz="2100" b="1" dirty="0"/>
              <a:t>按照期末</a:t>
            </a:r>
            <a:r>
              <a:rPr lang="zh-CN" altLang="en-US" sz="2100" b="1" dirty="0">
                <a:solidFill>
                  <a:srgbClr val="00B0F0"/>
                </a:solidFill>
              </a:rPr>
              <a:t>应收账款</a:t>
            </a:r>
            <a:r>
              <a:rPr lang="zh-CN" altLang="en-US" sz="2100" b="1" dirty="0"/>
              <a:t>和</a:t>
            </a:r>
            <a:r>
              <a:rPr lang="zh-CN" altLang="en-US" sz="2100" b="1" dirty="0">
                <a:solidFill>
                  <a:srgbClr val="00B0F0"/>
                </a:solidFill>
              </a:rPr>
              <a:t>其他应收款</a:t>
            </a:r>
            <a:r>
              <a:rPr lang="zh-CN" altLang="en-US" sz="2100" b="1" dirty="0"/>
              <a:t>计算应计提的坏账准备金额</a:t>
            </a:r>
            <a:r>
              <a:rPr lang="en-US" altLang="zh-CN" sz="2100" b="1" dirty="0"/>
              <a:t>-</a:t>
            </a:r>
            <a:r>
              <a:rPr lang="zh-CN" altLang="en-US" sz="2100" b="1" dirty="0"/>
              <a:t> 本科目期末</a:t>
            </a:r>
            <a:r>
              <a:rPr lang="zh-CN" altLang="en-US" sz="2100" b="1" dirty="0">
                <a:solidFill>
                  <a:srgbClr val="F616E6"/>
                </a:solidFill>
              </a:rPr>
              <a:t>贷</a:t>
            </a:r>
            <a:r>
              <a:rPr lang="zh-CN" altLang="en-US" sz="2100" b="1" dirty="0"/>
              <a:t>方余额（或</a:t>
            </a:r>
            <a:r>
              <a:rPr lang="en-US" altLang="zh-CN" sz="2100" b="1" dirty="0"/>
              <a:t>+</a:t>
            </a:r>
            <a:r>
              <a:rPr lang="zh-CN" altLang="en-US" sz="2100" b="1" dirty="0"/>
              <a:t>本科目期末</a:t>
            </a:r>
            <a:r>
              <a:rPr lang="zh-CN" altLang="en-US" sz="2100" b="1" dirty="0">
                <a:solidFill>
                  <a:srgbClr val="F616E6"/>
                </a:solidFill>
              </a:rPr>
              <a:t>借</a:t>
            </a:r>
            <a:r>
              <a:rPr lang="zh-CN" altLang="en-US" sz="2100" b="1" dirty="0"/>
              <a:t>方余额）</a:t>
            </a:r>
            <a:endParaRPr lang="zh-CN" altLang="en-US" sz="2100" b="1" dirty="0"/>
          </a:p>
          <a:p>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2"/>
            <a:ext cx="6750867" cy="4446998"/>
          </a:xfrm>
          <a:solidFill>
            <a:schemeClr val="bg2">
              <a:lumMod val="90000"/>
            </a:schemeClr>
          </a:solidFill>
        </p:spPr>
        <p:txBody>
          <a:bodyPr>
            <a:normAutofit fontScale="92500" lnSpcReduction="20000"/>
          </a:bodyPr>
          <a:lstStyle/>
          <a:p>
            <a:pPr>
              <a:lnSpc>
                <a:spcPct val="110000"/>
              </a:lnSpc>
              <a:buFont typeface="Wingdings" panose="05000000000000000000" pitchFamily="2" charset="2"/>
              <a:buNone/>
            </a:pPr>
            <a:r>
              <a:rPr lang="en-US" altLang="zh-CN" sz="2475" dirty="0"/>
              <a:t>– </a:t>
            </a:r>
            <a:r>
              <a:rPr lang="zh-CN" altLang="en-US" sz="2475" dirty="0">
                <a:solidFill>
                  <a:srgbClr val="FFC000"/>
                </a:solidFill>
              </a:rPr>
              <a:t>账务处理举例</a:t>
            </a:r>
            <a:r>
              <a:rPr lang="en-US" altLang="zh-CN" sz="2475" dirty="0"/>
              <a:t>:</a:t>
            </a:r>
            <a:r>
              <a:rPr lang="zh-CN" altLang="en-US" sz="2475" dirty="0"/>
              <a:t>某单位第</a:t>
            </a:r>
            <a:r>
              <a:rPr lang="en-US" altLang="zh-CN" sz="2475" dirty="0"/>
              <a:t>1</a:t>
            </a:r>
            <a:r>
              <a:rPr lang="zh-CN" altLang="en-US" sz="2475" dirty="0"/>
              <a:t>年年末应收款项余额为</a:t>
            </a:r>
            <a:r>
              <a:rPr lang="en-US" altLang="zh-CN" sz="2475" dirty="0">
                <a:solidFill>
                  <a:srgbClr val="F616E6"/>
                </a:solidFill>
              </a:rPr>
              <a:t>300,000</a:t>
            </a:r>
            <a:r>
              <a:rPr lang="zh-CN" altLang="en-US" sz="2475" dirty="0"/>
              <a:t>元（</a:t>
            </a:r>
            <a:r>
              <a:rPr lang="en-US" altLang="zh-CN" sz="2475" dirty="0"/>
              <a:t>3</a:t>
            </a:r>
            <a:r>
              <a:rPr lang="zh-CN" altLang="en-US" sz="2475" dirty="0"/>
              <a:t>家单位所欠）；</a:t>
            </a:r>
            <a:r>
              <a:rPr lang="en-US" altLang="zh-CN" sz="2475" dirty="0"/>
              <a:t>5%</a:t>
            </a:r>
            <a:r>
              <a:rPr lang="zh-CN" altLang="en-US" sz="2475" dirty="0"/>
              <a:t>计提率</a:t>
            </a:r>
            <a:r>
              <a:rPr lang="en-US" altLang="zh-CN" sz="2475" dirty="0"/>
              <a:t> ;</a:t>
            </a:r>
            <a:r>
              <a:rPr lang="zh-CN" altLang="en-US" sz="2475" dirty="0"/>
              <a:t>第</a:t>
            </a:r>
            <a:r>
              <a:rPr lang="en-US" altLang="zh-CN" sz="2475" dirty="0"/>
              <a:t>2</a:t>
            </a:r>
            <a:r>
              <a:rPr lang="zh-CN" altLang="en-US" sz="2475" dirty="0"/>
              <a:t>年</a:t>
            </a:r>
            <a:r>
              <a:rPr lang="en-US" altLang="zh-CN" sz="2475" dirty="0"/>
              <a:t>6</a:t>
            </a:r>
            <a:r>
              <a:rPr lang="zh-CN" altLang="en-US" sz="2475" dirty="0"/>
              <a:t>月，确认坏账大明公司</a:t>
            </a:r>
            <a:r>
              <a:rPr lang="en-US" altLang="zh-CN" sz="2475" dirty="0">
                <a:solidFill>
                  <a:srgbClr val="09F709"/>
                </a:solidFill>
              </a:rPr>
              <a:t>18000</a:t>
            </a:r>
            <a:r>
              <a:rPr lang="zh-CN" altLang="en-US" sz="2475" dirty="0"/>
              <a:t>元，建材厂</a:t>
            </a:r>
            <a:r>
              <a:rPr lang="en-US" altLang="zh-CN" sz="2475" dirty="0">
                <a:solidFill>
                  <a:srgbClr val="09F709"/>
                </a:solidFill>
              </a:rPr>
              <a:t>3000</a:t>
            </a:r>
            <a:r>
              <a:rPr lang="zh-CN" altLang="en-US" sz="2475" dirty="0"/>
              <a:t>元；第</a:t>
            </a:r>
            <a:r>
              <a:rPr lang="en-US" altLang="zh-CN" sz="2475" dirty="0"/>
              <a:t>2</a:t>
            </a:r>
            <a:r>
              <a:rPr lang="zh-CN" altLang="en-US" sz="2475" dirty="0"/>
              <a:t>年年末</a:t>
            </a:r>
            <a:r>
              <a:rPr lang="en-US" altLang="zh-CN" sz="2475" dirty="0"/>
              <a:t>‚</a:t>
            </a:r>
            <a:r>
              <a:rPr lang="zh-CN" altLang="en-US" sz="2475" dirty="0"/>
              <a:t>应收款项余额</a:t>
            </a:r>
            <a:r>
              <a:rPr lang="en-US" altLang="zh-CN" sz="2475" dirty="0"/>
              <a:t>400,000</a:t>
            </a:r>
            <a:r>
              <a:rPr lang="zh-CN" altLang="en-US" sz="2475" dirty="0"/>
              <a:t>元</a:t>
            </a:r>
            <a:endParaRPr lang="en-US" altLang="zh-CN" sz="2475" dirty="0"/>
          </a:p>
          <a:p>
            <a:pPr>
              <a:lnSpc>
                <a:spcPct val="110000"/>
              </a:lnSpc>
            </a:pPr>
            <a:r>
              <a:rPr lang="en-US" altLang="zh-CN" sz="2100" dirty="0"/>
              <a:t> </a:t>
            </a:r>
            <a:r>
              <a:rPr lang="en-US" altLang="zh-CN" sz="2100" b="1" dirty="0">
                <a:solidFill>
                  <a:srgbClr val="F616E6"/>
                </a:solidFill>
              </a:rPr>
              <a:t>300000*5% =15 000     </a:t>
            </a:r>
            <a:r>
              <a:rPr lang="en-US" altLang="zh-CN" sz="2100" b="1" dirty="0">
                <a:solidFill>
                  <a:srgbClr val="09F709"/>
                </a:solidFill>
              </a:rPr>
              <a:t>400000*5% -15000+21000 </a:t>
            </a:r>
            <a:endParaRPr lang="en-US" altLang="zh-CN" sz="2100" b="1" dirty="0">
              <a:solidFill>
                <a:srgbClr val="09F709"/>
              </a:solidFill>
            </a:endParaRPr>
          </a:p>
          <a:p>
            <a:pPr marL="0" indent="0">
              <a:lnSpc>
                <a:spcPct val="110000"/>
              </a:lnSpc>
              <a:buNone/>
            </a:pPr>
            <a:r>
              <a:rPr lang="en-US" altLang="zh-CN" sz="2100" b="1" dirty="0">
                <a:solidFill>
                  <a:srgbClr val="09F709"/>
                </a:solidFill>
              </a:rPr>
              <a:t>                                          =26 000 </a:t>
            </a:r>
            <a:r>
              <a:rPr lang="en-US" altLang="zh-CN" sz="2100" b="1" dirty="0">
                <a:solidFill>
                  <a:srgbClr val="09F709"/>
                </a:solidFill>
                <a:latin typeface="微软雅黑" panose="020B0503020204020204" charset="-122"/>
                <a:ea typeface="微软雅黑" panose="020B0503020204020204" charset="-122"/>
              </a:rPr>
              <a:t>    </a:t>
            </a:r>
            <a:endParaRPr lang="en-US" altLang="zh-CN" sz="2100" b="1" dirty="0">
              <a:solidFill>
                <a:srgbClr val="09F709"/>
              </a:solidFill>
              <a:latin typeface="微软雅黑" panose="020B0503020204020204" charset="-122"/>
              <a:ea typeface="微软雅黑" panose="020B0503020204020204" charset="-122"/>
            </a:endParaRPr>
          </a:p>
          <a:p>
            <a:pPr>
              <a:lnSpc>
                <a:spcPct val="90000"/>
              </a:lnSpc>
              <a:buNone/>
            </a:pPr>
            <a:endParaRPr lang="en-US" altLang="zh-CN" sz="2100" b="1" u="sng" dirty="0"/>
          </a:p>
          <a:p>
            <a:pPr>
              <a:lnSpc>
                <a:spcPct val="90000"/>
              </a:lnSpc>
              <a:buNone/>
            </a:pPr>
            <a:r>
              <a:rPr lang="en-US" altLang="zh-CN" sz="2100" b="1" u="sng" dirty="0"/>
              <a:t>--</a:t>
            </a:r>
            <a:r>
              <a:rPr lang="zh-CN" altLang="en-US" sz="2100" b="1" u="sng" dirty="0">
                <a:solidFill>
                  <a:srgbClr val="FF0000"/>
                </a:solidFill>
              </a:rPr>
              <a:t>计提</a:t>
            </a:r>
            <a:r>
              <a:rPr lang="zh-CN" altLang="en-US" sz="2100" dirty="0"/>
              <a:t>坏账准备时：</a:t>
            </a:r>
            <a:endParaRPr lang="en-US" altLang="zh-CN" sz="2100" dirty="0"/>
          </a:p>
          <a:p>
            <a:pPr>
              <a:lnSpc>
                <a:spcPct val="90000"/>
              </a:lnSpc>
              <a:buNone/>
            </a:pPr>
            <a:r>
              <a:rPr lang="zh-CN" altLang="en-US" sz="2100" dirty="0">
                <a:solidFill>
                  <a:srgbClr val="00B050"/>
                </a:solidFill>
              </a:rPr>
              <a:t>    </a:t>
            </a:r>
            <a:r>
              <a:rPr lang="zh-CN" altLang="en-US" sz="2100" b="1" dirty="0">
                <a:solidFill>
                  <a:srgbClr val="09F709"/>
                </a:solidFill>
              </a:rPr>
              <a:t>借：其他费用        </a:t>
            </a:r>
            <a:r>
              <a:rPr lang="en-US" altLang="zh-CN" sz="2100" b="1" dirty="0">
                <a:solidFill>
                  <a:srgbClr val="09F709"/>
                </a:solidFill>
              </a:rPr>
              <a:t>15 000</a:t>
            </a:r>
            <a:r>
              <a:rPr lang="zh-CN" altLang="en-US" sz="2100" dirty="0"/>
              <a:t>（第</a:t>
            </a:r>
            <a:r>
              <a:rPr lang="en-US" altLang="zh-CN" sz="2100" dirty="0"/>
              <a:t>1</a:t>
            </a:r>
            <a:r>
              <a:rPr lang="zh-CN" altLang="en-US" sz="2100" dirty="0"/>
              <a:t>年）</a:t>
            </a:r>
            <a:r>
              <a:rPr lang="en-US" altLang="zh-CN" sz="2100" b="1" dirty="0">
                <a:solidFill>
                  <a:srgbClr val="09F709"/>
                </a:solidFill>
              </a:rPr>
              <a:t>/26 000</a:t>
            </a:r>
            <a:r>
              <a:rPr lang="zh-CN" altLang="en-US" sz="2100" dirty="0"/>
              <a:t>（第</a:t>
            </a:r>
            <a:r>
              <a:rPr lang="en-US" altLang="zh-CN" sz="2100" dirty="0"/>
              <a:t>2</a:t>
            </a:r>
            <a:r>
              <a:rPr lang="zh-CN" altLang="en-US" sz="2100" dirty="0"/>
              <a:t>年）</a:t>
            </a:r>
            <a:endParaRPr lang="zh-CN" altLang="en-US" sz="2100" dirty="0"/>
          </a:p>
          <a:p>
            <a:pPr>
              <a:lnSpc>
                <a:spcPct val="90000"/>
              </a:lnSpc>
              <a:buNone/>
            </a:pPr>
            <a:r>
              <a:rPr lang="zh-CN" altLang="en-US" sz="2100" dirty="0">
                <a:solidFill>
                  <a:srgbClr val="00B050"/>
                </a:solidFill>
              </a:rPr>
              <a:t>        </a:t>
            </a:r>
            <a:r>
              <a:rPr lang="zh-CN" altLang="en-US" sz="2100" b="1" dirty="0">
                <a:solidFill>
                  <a:srgbClr val="09F709"/>
                </a:solidFill>
              </a:rPr>
              <a:t>贷：坏账准备             </a:t>
            </a:r>
            <a:r>
              <a:rPr lang="en-US" altLang="zh-CN" sz="2100" b="1" dirty="0">
                <a:solidFill>
                  <a:srgbClr val="09F709"/>
                </a:solidFill>
              </a:rPr>
              <a:t>15 000/26 000</a:t>
            </a:r>
            <a:endParaRPr lang="en-US" altLang="zh-CN" sz="2100" b="1" dirty="0">
              <a:solidFill>
                <a:srgbClr val="09F709"/>
              </a:solidFill>
            </a:endParaRPr>
          </a:p>
          <a:p>
            <a:pPr>
              <a:lnSpc>
                <a:spcPct val="90000"/>
              </a:lnSpc>
              <a:buNone/>
            </a:pPr>
            <a:r>
              <a:rPr lang="zh-CN" altLang="en-US" sz="2100" dirty="0"/>
              <a:t>         （或：</a:t>
            </a:r>
            <a:r>
              <a:rPr lang="zh-CN" altLang="en-US" sz="2100" b="1" u="sng" dirty="0">
                <a:solidFill>
                  <a:srgbClr val="FF0000"/>
                </a:solidFill>
              </a:rPr>
              <a:t>冲减</a:t>
            </a:r>
            <a:r>
              <a:rPr lang="zh-CN" altLang="en-US" sz="2100" dirty="0"/>
              <a:t>坏账准备时做相反分录）</a:t>
            </a:r>
            <a:endParaRPr lang="en-US" altLang="zh-CN" sz="2100" dirty="0"/>
          </a:p>
          <a:p>
            <a:pPr>
              <a:lnSpc>
                <a:spcPct val="90000"/>
              </a:lnSpc>
              <a:buNone/>
            </a:pPr>
            <a:r>
              <a:rPr lang="en-US" altLang="zh-CN" sz="2100" b="1" u="sng" dirty="0"/>
              <a:t>--</a:t>
            </a:r>
            <a:r>
              <a:rPr lang="zh-CN" altLang="en-US" sz="2100" b="1" u="sng" dirty="0">
                <a:solidFill>
                  <a:srgbClr val="FF0000"/>
                </a:solidFill>
              </a:rPr>
              <a:t>报批</a:t>
            </a:r>
            <a:r>
              <a:rPr lang="zh-CN" altLang="en-US" sz="2100" dirty="0"/>
              <a:t>后予以核销（</a:t>
            </a:r>
            <a:r>
              <a:rPr lang="zh-CN" altLang="en-US" sz="1800" b="1" i="1" dirty="0">
                <a:solidFill>
                  <a:srgbClr val="00B0F0"/>
                </a:solidFill>
              </a:rPr>
              <a:t>不需上缴财政</a:t>
            </a:r>
            <a:r>
              <a:rPr lang="zh-CN" altLang="en-US" sz="2100" dirty="0"/>
              <a:t>）时：</a:t>
            </a:r>
            <a:endParaRPr lang="en-US" altLang="zh-CN" sz="2100" dirty="0"/>
          </a:p>
          <a:p>
            <a:pPr>
              <a:lnSpc>
                <a:spcPct val="90000"/>
              </a:lnSpc>
              <a:buNone/>
            </a:pPr>
            <a:r>
              <a:rPr lang="en-US" altLang="zh-CN" sz="2100" dirty="0"/>
              <a:t>      </a:t>
            </a:r>
            <a:r>
              <a:rPr lang="zh-CN" altLang="en-US" sz="2100" b="1" dirty="0">
                <a:solidFill>
                  <a:srgbClr val="09F709"/>
                </a:solidFill>
              </a:rPr>
              <a:t>借：坏账准备               </a:t>
            </a:r>
            <a:r>
              <a:rPr lang="en-US" altLang="zh-CN" sz="2100" b="1" dirty="0">
                <a:solidFill>
                  <a:srgbClr val="09F709"/>
                </a:solidFill>
              </a:rPr>
              <a:t>21 000</a:t>
            </a:r>
            <a:endParaRPr lang="en-US" altLang="zh-CN" sz="2100" b="1" dirty="0">
              <a:solidFill>
                <a:srgbClr val="09F709"/>
              </a:solidFill>
            </a:endParaRPr>
          </a:p>
          <a:p>
            <a:pPr>
              <a:lnSpc>
                <a:spcPct val="90000"/>
              </a:lnSpc>
              <a:buNone/>
            </a:pPr>
            <a:r>
              <a:rPr lang="zh-CN" altLang="en-US" sz="2100" b="1" dirty="0">
                <a:solidFill>
                  <a:srgbClr val="09F709"/>
                </a:solidFill>
              </a:rPr>
              <a:t>          贷：应收账款</a:t>
            </a:r>
            <a:r>
              <a:rPr lang="en-US" altLang="zh-CN" sz="2100" b="1" dirty="0">
                <a:solidFill>
                  <a:srgbClr val="09F709"/>
                </a:solidFill>
              </a:rPr>
              <a:t>              21 000</a:t>
            </a:r>
            <a:r>
              <a:rPr lang="zh-CN" altLang="en-US" sz="2100" b="1" dirty="0">
                <a:solidFill>
                  <a:srgbClr val="09F709"/>
                </a:solidFill>
              </a:rPr>
              <a:t> </a:t>
            </a:r>
            <a:endParaRPr lang="zh-CN" altLang="en-US" sz="2100" b="1" dirty="0">
              <a:solidFill>
                <a:srgbClr val="09F709"/>
              </a:solidFill>
            </a:endParaRPr>
          </a:p>
          <a:p>
            <a:pPr>
              <a:lnSpc>
                <a:spcPct val="90000"/>
              </a:lnSpc>
              <a:buNone/>
            </a:pPr>
            <a:endParaRPr lang="zh-CN" altLang="en-US" sz="2100" b="1" dirty="0">
              <a:solidFill>
                <a:srgbClr val="F616E6"/>
              </a:solidFill>
            </a:endParaRPr>
          </a:p>
          <a:p>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2"/>
            <a:ext cx="6858000" cy="4446998"/>
          </a:xfrm>
          <a:solidFill>
            <a:schemeClr val="bg2">
              <a:lumMod val="90000"/>
            </a:schemeClr>
          </a:solidFill>
        </p:spPr>
        <p:txBody>
          <a:bodyPr>
            <a:normAutofit/>
          </a:bodyPr>
          <a:lstStyle/>
          <a:p>
            <a:pPr marL="0" indent="0">
              <a:lnSpc>
                <a:spcPct val="105000"/>
              </a:lnSpc>
              <a:buNone/>
            </a:pPr>
            <a:r>
              <a:rPr lang="zh-CN" altLang="en-US" sz="2400" b="1" dirty="0">
                <a:solidFill>
                  <a:srgbClr val="FFFF00"/>
                </a:solidFill>
              </a:rPr>
              <a:t>要点及思考：</a:t>
            </a:r>
            <a:endParaRPr lang="en-US" altLang="zh-CN" sz="2400" b="1" dirty="0">
              <a:solidFill>
                <a:srgbClr val="FFFF00"/>
              </a:solidFill>
            </a:endParaRPr>
          </a:p>
          <a:p>
            <a:pPr>
              <a:lnSpc>
                <a:spcPct val="105000"/>
              </a:lnSpc>
            </a:pPr>
            <a:r>
              <a:rPr lang="zh-CN" altLang="en-US" sz="2100" dirty="0"/>
              <a:t>已核销</a:t>
            </a:r>
            <a:r>
              <a:rPr lang="zh-CN" altLang="en-US" sz="2100" dirty="0">
                <a:solidFill>
                  <a:srgbClr val="00B0F0"/>
                </a:solidFill>
              </a:rPr>
              <a:t>不需上缴财政</a:t>
            </a:r>
            <a:r>
              <a:rPr lang="zh-CN" altLang="en-US" sz="2100" dirty="0"/>
              <a:t>的应收款项在</a:t>
            </a:r>
            <a:r>
              <a:rPr lang="zh-CN" altLang="en-US" sz="2100" b="1" u="sng" dirty="0">
                <a:solidFill>
                  <a:srgbClr val="FF0000"/>
                </a:solidFill>
              </a:rPr>
              <a:t>以后期间收回时</a:t>
            </a:r>
            <a:r>
              <a:rPr lang="en-US" altLang="zh-CN" sz="2100" b="1" u="sng" dirty="0"/>
              <a:t>:</a:t>
            </a:r>
            <a:r>
              <a:rPr lang="en-US" altLang="zh-CN" sz="2100" dirty="0"/>
              <a:t> </a:t>
            </a:r>
            <a:r>
              <a:rPr lang="zh-CN" altLang="en-US" sz="2100" dirty="0"/>
              <a:t>？</a:t>
            </a:r>
            <a:endParaRPr lang="en-US" altLang="zh-CN" sz="2100" u="sng" dirty="0"/>
          </a:p>
          <a:p>
            <a:pPr>
              <a:lnSpc>
                <a:spcPct val="105000"/>
              </a:lnSpc>
            </a:pPr>
            <a:r>
              <a:rPr lang="zh-CN" altLang="en-US" sz="2100" u="sng" dirty="0"/>
              <a:t>或：单位已核销</a:t>
            </a:r>
            <a:r>
              <a:rPr lang="zh-CN" altLang="en-US" sz="2100" u="sng" dirty="0">
                <a:solidFill>
                  <a:srgbClr val="00B0F0"/>
                </a:solidFill>
              </a:rPr>
              <a:t>需上缴财政</a:t>
            </a:r>
            <a:r>
              <a:rPr lang="zh-CN" altLang="en-US" sz="2100" u="sng" dirty="0"/>
              <a:t>的应收款项在</a:t>
            </a:r>
            <a:r>
              <a:rPr lang="zh-CN" altLang="en-US" sz="2100" b="1" u="sng" dirty="0">
                <a:solidFill>
                  <a:srgbClr val="FF0000"/>
                </a:solidFill>
              </a:rPr>
              <a:t>以后期间收回</a:t>
            </a:r>
            <a:r>
              <a:rPr lang="en-US" altLang="zh-CN" sz="2100" dirty="0"/>
              <a:t>:</a:t>
            </a:r>
            <a:endParaRPr lang="en-US" altLang="zh-CN" sz="2100" dirty="0"/>
          </a:p>
          <a:p>
            <a:pPr>
              <a:lnSpc>
                <a:spcPct val="105000"/>
              </a:lnSpc>
            </a:pPr>
            <a:r>
              <a:rPr lang="zh-CN" altLang="en-US" sz="2100" b="1" i="1" dirty="0">
                <a:solidFill>
                  <a:srgbClr val="FFFF00"/>
                </a:solidFill>
              </a:rPr>
              <a:t>思考：以后期间收回需上缴与不需上缴的区别？</a:t>
            </a:r>
            <a:endParaRPr lang="zh-CN" altLang="en-US" sz="2100" b="1" i="1" dirty="0">
              <a:solidFill>
                <a:srgbClr val="FFFF00"/>
              </a:solidFill>
            </a:endParaRPr>
          </a:p>
          <a:p>
            <a:pPr>
              <a:lnSpc>
                <a:spcPct val="105000"/>
              </a:lnSpc>
              <a:buFont typeface="Wingdings" panose="05000000000000000000" pitchFamily="2" charset="2"/>
              <a:buNone/>
            </a:pPr>
            <a:r>
              <a:rPr lang="en-US" altLang="zh-CN" sz="2100" dirty="0">
                <a:solidFill>
                  <a:schemeClr val="accent2"/>
                </a:solidFill>
              </a:rPr>
              <a:t>--</a:t>
            </a:r>
            <a:r>
              <a:rPr lang="zh-CN" altLang="en-US" sz="2100" b="1" dirty="0">
                <a:solidFill>
                  <a:schemeClr val="accent2"/>
                </a:solidFill>
                <a:ea typeface="黑体" panose="02010609060101010101" pitchFamily="49" charset="-122"/>
              </a:rPr>
              <a:t>关注</a:t>
            </a:r>
            <a:r>
              <a:rPr lang="zh-CN" altLang="en-US" sz="2100" b="1" dirty="0">
                <a:solidFill>
                  <a:schemeClr val="accent2"/>
                </a:solidFill>
                <a:latin typeface="黑体" panose="02010609060101010101" pitchFamily="49" charset="-122"/>
                <a:ea typeface="黑体" panose="02010609060101010101" pitchFamily="49" charset="-122"/>
              </a:rPr>
              <a:t>“</a:t>
            </a:r>
            <a:r>
              <a:rPr lang="zh-CN" altLang="en-US" sz="2100" b="1" dirty="0">
                <a:solidFill>
                  <a:schemeClr val="accent2"/>
                </a:solidFill>
                <a:ea typeface="黑体" panose="02010609060101010101" pitchFamily="49" charset="-122"/>
              </a:rPr>
              <a:t>坏账准备</a:t>
            </a:r>
            <a:r>
              <a:rPr lang="zh-CN" altLang="en-US" sz="2100" b="1" dirty="0">
                <a:solidFill>
                  <a:schemeClr val="accent2"/>
                </a:solidFill>
                <a:latin typeface="黑体" panose="02010609060101010101" pitchFamily="49" charset="-122"/>
                <a:ea typeface="黑体" panose="02010609060101010101" pitchFamily="49" charset="-122"/>
              </a:rPr>
              <a:t>”</a:t>
            </a:r>
            <a:r>
              <a:rPr lang="zh-CN" altLang="en-US" sz="2100" b="1" dirty="0">
                <a:solidFill>
                  <a:schemeClr val="accent2"/>
                </a:solidFill>
              </a:rPr>
              <a:t>账户</a:t>
            </a:r>
            <a:r>
              <a:rPr lang="zh-CN" altLang="en-US" sz="2100" dirty="0">
                <a:solidFill>
                  <a:schemeClr val="accent2"/>
                </a:solidFill>
              </a:rPr>
              <a:t>：</a:t>
            </a:r>
            <a:r>
              <a:rPr lang="zh-CN" altLang="en-US" sz="2100" dirty="0"/>
              <a:t>是“应收账款”和“其他应收款”的</a:t>
            </a:r>
            <a:r>
              <a:rPr lang="zh-CN" altLang="en-US" sz="2100" b="1" dirty="0">
                <a:ea typeface="黑体" panose="02010609060101010101" pitchFamily="49" charset="-122"/>
              </a:rPr>
              <a:t>备抵调整</a:t>
            </a:r>
            <a:r>
              <a:rPr lang="zh-CN" altLang="en-US" sz="2100" dirty="0"/>
              <a:t>账户</a:t>
            </a:r>
            <a:r>
              <a:rPr lang="en-US" altLang="zh-CN" sz="2100" i="1" dirty="0"/>
              <a:t>【</a:t>
            </a:r>
            <a:r>
              <a:rPr lang="zh-CN" altLang="en-US" sz="2100" i="1" dirty="0"/>
              <a:t>资产负债表中</a:t>
            </a:r>
            <a:r>
              <a:rPr lang="en-US" altLang="zh-CN" sz="2100" i="1" dirty="0"/>
              <a:t>“</a:t>
            </a:r>
            <a:r>
              <a:rPr lang="zh-CN" altLang="en-US" sz="2100" b="1" i="1" dirty="0">
                <a:ea typeface="黑体" panose="02010609060101010101" pitchFamily="49" charset="-122"/>
              </a:rPr>
              <a:t>应收账款净额</a:t>
            </a:r>
            <a:r>
              <a:rPr lang="zh-CN" altLang="en-US" sz="2100" i="1" dirty="0"/>
              <a:t>”和“</a:t>
            </a:r>
            <a:r>
              <a:rPr lang="zh-CN" altLang="en-US" sz="2100" b="1" i="1" dirty="0">
                <a:latin typeface="黑体" panose="02010609060101010101" pitchFamily="49" charset="-122"/>
                <a:ea typeface="黑体" panose="02010609060101010101" pitchFamily="49" charset="-122"/>
              </a:rPr>
              <a:t>其他应收款净额</a:t>
            </a:r>
            <a:r>
              <a:rPr lang="zh-CN" altLang="en-US" sz="2100" i="1" dirty="0"/>
              <a:t>”项目，根据</a:t>
            </a:r>
            <a:r>
              <a:rPr lang="zh-CN" altLang="en-US" sz="2100" b="1" i="1" dirty="0">
                <a:solidFill>
                  <a:srgbClr val="00B0F0"/>
                </a:solidFill>
              </a:rPr>
              <a:t>“应收账款”科目和“其他应收款”科目的期末余额，</a:t>
            </a:r>
            <a:r>
              <a:rPr lang="zh-CN" altLang="en-US" sz="2100" b="1" i="1" u="sng" dirty="0">
                <a:solidFill>
                  <a:srgbClr val="00B0F0"/>
                </a:solidFill>
              </a:rPr>
              <a:t>减去</a:t>
            </a:r>
            <a:r>
              <a:rPr lang="zh-CN" altLang="en-US" sz="2100" b="1" i="1" dirty="0">
                <a:solidFill>
                  <a:srgbClr val="00B0F0"/>
                </a:solidFill>
              </a:rPr>
              <a:t>“坏账准备”</a:t>
            </a:r>
            <a:r>
              <a:rPr lang="zh-CN" altLang="en-US" sz="2100" i="1" dirty="0"/>
              <a:t>科目中对</a:t>
            </a:r>
            <a:r>
              <a:rPr lang="zh-CN" altLang="en-US" sz="2100" i="1" dirty="0">
                <a:solidFill>
                  <a:srgbClr val="00B0F0"/>
                </a:solidFill>
              </a:rPr>
              <a:t>应收账款</a:t>
            </a:r>
            <a:r>
              <a:rPr lang="zh-CN" altLang="en-US" sz="2100" i="1" dirty="0"/>
              <a:t>和</a:t>
            </a:r>
            <a:r>
              <a:rPr lang="zh-CN" altLang="en-US" sz="2100" i="1" dirty="0">
                <a:solidFill>
                  <a:srgbClr val="00B0F0"/>
                </a:solidFill>
              </a:rPr>
              <a:t>其他应收款</a:t>
            </a:r>
            <a:r>
              <a:rPr lang="zh-CN" altLang="en-US" sz="2100" i="1" dirty="0"/>
              <a:t>计提的坏账准备的</a:t>
            </a:r>
            <a:r>
              <a:rPr lang="zh-CN" altLang="en-US" sz="2100" b="1" i="1" dirty="0">
                <a:solidFill>
                  <a:srgbClr val="00B0F0"/>
                </a:solidFill>
              </a:rPr>
              <a:t>期末余额</a:t>
            </a:r>
            <a:r>
              <a:rPr lang="zh-CN" altLang="en-US" sz="2100" b="1" i="1" u="sng" dirty="0">
                <a:solidFill>
                  <a:srgbClr val="00B0F0"/>
                </a:solidFill>
              </a:rPr>
              <a:t>后的金额</a:t>
            </a:r>
            <a:r>
              <a:rPr lang="zh-CN" altLang="en-US" sz="2100" b="1" i="1" dirty="0">
                <a:solidFill>
                  <a:srgbClr val="00B0F0"/>
                </a:solidFill>
              </a:rPr>
              <a:t>填列</a:t>
            </a:r>
            <a:r>
              <a:rPr lang="zh-CN" altLang="en-US" sz="2100" b="1" dirty="0">
                <a:solidFill>
                  <a:srgbClr val="00B0F0"/>
                </a:solidFill>
              </a:rPr>
              <a:t>  </a:t>
            </a:r>
            <a:r>
              <a:rPr lang="en-US" altLang="zh-CN" sz="2100" i="1" dirty="0"/>
              <a:t>】</a:t>
            </a:r>
            <a:r>
              <a:rPr lang="en-US" altLang="zh-CN" sz="2100" i="1" dirty="0">
                <a:solidFill>
                  <a:srgbClr val="2A2000"/>
                </a:solidFill>
              </a:rPr>
              <a:t>  </a:t>
            </a:r>
            <a:r>
              <a:rPr lang="zh-CN" altLang="en-US" sz="1800" b="1" dirty="0">
                <a:solidFill>
                  <a:srgbClr val="FF99FF"/>
                </a:solidFill>
                <a:ea typeface="微软雅黑" panose="020B0503020204020204" charset="-122"/>
              </a:rPr>
              <a:t>账面价值</a:t>
            </a:r>
            <a:endParaRPr lang="zh-CN" altLang="en-US" sz="1800" b="1" dirty="0">
              <a:solidFill>
                <a:srgbClr val="FF99FF"/>
              </a:solidFill>
              <a:ea typeface="微软雅黑" panose="020B0503020204020204" charset="-122"/>
            </a:endParaRPr>
          </a:p>
          <a:p>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664999" y="857250"/>
            <a:ext cx="2336001" cy="651260"/>
          </a:xfrm>
          <a:noFill/>
          <a:ln>
            <a:no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zh-CN" altLang="en-US" sz="3300" b="1" dirty="0">
                <a:solidFill>
                  <a:srgbClr val="FFC000"/>
                </a:solidFill>
              </a:rPr>
              <a:t>四、存货</a:t>
            </a:r>
            <a:endParaRPr lang="zh-CN" altLang="en-US" sz="3300" b="1" dirty="0">
              <a:solidFill>
                <a:srgbClr val="FFC000"/>
              </a:solidFill>
            </a:endParaRPr>
          </a:p>
        </p:txBody>
      </p:sp>
      <p:sp>
        <p:nvSpPr>
          <p:cNvPr id="3" name="内容占位符 2"/>
          <p:cNvSpPr>
            <a:spLocks noGrp="1"/>
          </p:cNvSpPr>
          <p:nvPr>
            <p:ph idx="1"/>
          </p:nvPr>
        </p:nvSpPr>
        <p:spPr>
          <a:xfrm>
            <a:off x="1143000" y="1553752"/>
            <a:ext cx="6858000" cy="4446998"/>
          </a:xfrm>
          <a:solidFill>
            <a:schemeClr val="bg2">
              <a:lumMod val="90000"/>
            </a:schemeClr>
          </a:solidFill>
        </p:spPr>
        <p:txBody>
          <a:bodyPr>
            <a:normAutofit/>
          </a:bodyPr>
          <a:lstStyle/>
          <a:p>
            <a:r>
              <a:rPr lang="zh-CN" altLang="en-US" sz="1800" b="1" dirty="0">
                <a:solidFill>
                  <a:srgbClr val="FF0000"/>
                </a:solidFill>
              </a:rPr>
              <a:t>政府会计准则第</a:t>
            </a:r>
            <a:r>
              <a:rPr lang="en-US" altLang="zh-CN" sz="1800" b="1" dirty="0">
                <a:solidFill>
                  <a:srgbClr val="FF0000"/>
                </a:solidFill>
              </a:rPr>
              <a:t>1</a:t>
            </a:r>
            <a:r>
              <a:rPr lang="zh-CN" altLang="en-US" sz="1800" b="1" dirty="0">
                <a:solidFill>
                  <a:srgbClr val="FF0000"/>
                </a:solidFill>
              </a:rPr>
              <a:t>号</a:t>
            </a:r>
            <a:r>
              <a:rPr lang="zh-CN" altLang="en-US" sz="1800" dirty="0"/>
              <a:t>（财会</a:t>
            </a:r>
            <a:r>
              <a:rPr lang="en-US" altLang="zh-CN" sz="1800" dirty="0"/>
              <a:t>[2016]12</a:t>
            </a:r>
            <a:r>
              <a:rPr lang="zh-CN" altLang="en-US" sz="1800" dirty="0"/>
              <a:t>号 </a:t>
            </a:r>
            <a:r>
              <a:rPr lang="en-US" altLang="zh-CN" sz="1800" dirty="0"/>
              <a:t>2016</a:t>
            </a:r>
            <a:r>
              <a:rPr lang="zh-CN" altLang="en-US" sz="1800" dirty="0"/>
              <a:t>年</a:t>
            </a:r>
            <a:r>
              <a:rPr lang="en-US" altLang="zh-CN" sz="1800" dirty="0"/>
              <a:t>7</a:t>
            </a:r>
            <a:r>
              <a:rPr lang="zh-CN" altLang="en-US" sz="1800" dirty="0"/>
              <a:t>月</a:t>
            </a:r>
            <a:r>
              <a:rPr lang="en-US" altLang="zh-CN" sz="1800" dirty="0"/>
              <a:t>6</a:t>
            </a:r>
            <a:r>
              <a:rPr lang="zh-CN" altLang="en-US" sz="1800" dirty="0"/>
              <a:t>日）</a:t>
            </a:r>
            <a:endParaRPr lang="en-US" altLang="zh-CN" sz="1800" dirty="0"/>
          </a:p>
          <a:p>
            <a:r>
              <a:rPr lang="zh-CN" altLang="en-US" sz="1800" dirty="0">
                <a:solidFill>
                  <a:srgbClr val="09F709"/>
                </a:solidFill>
              </a:rPr>
              <a:t>存货</a:t>
            </a:r>
            <a:r>
              <a:rPr lang="zh-CN" altLang="en-US" sz="1800" dirty="0"/>
              <a:t>的概念：在开展业务及其他活动中为耗用或出售而储存的资产，如材料、产品、包装物和低值易耗品等，以未达到固定资产标准的用具、装具、动植物等。</a:t>
            </a:r>
            <a:endParaRPr lang="en-US" altLang="zh-CN" sz="1800" dirty="0">
              <a:solidFill>
                <a:srgbClr val="C00000"/>
              </a:solidFill>
            </a:endParaRPr>
          </a:p>
          <a:p>
            <a:pPr>
              <a:lnSpc>
                <a:spcPct val="80000"/>
              </a:lnSpc>
            </a:pPr>
            <a:r>
              <a:rPr lang="zh-CN" altLang="en-US" sz="1800" dirty="0"/>
              <a:t>包括：</a:t>
            </a:r>
            <a:r>
              <a:rPr lang="en-US" altLang="zh-CN" sz="1800" b="1" dirty="0">
                <a:solidFill>
                  <a:srgbClr val="FFC000"/>
                </a:solidFill>
              </a:rPr>
              <a:t>1301 </a:t>
            </a:r>
            <a:r>
              <a:rPr lang="zh-CN" altLang="en-US" sz="1800" b="1" dirty="0">
                <a:solidFill>
                  <a:srgbClr val="FFC000"/>
                </a:solidFill>
              </a:rPr>
              <a:t>在途物品、</a:t>
            </a:r>
            <a:r>
              <a:rPr lang="en-US" altLang="zh-CN" sz="1800" b="1" dirty="0">
                <a:solidFill>
                  <a:srgbClr val="FFC000"/>
                </a:solidFill>
                <a:sym typeface="宋体" panose="02010600030101010101" pitchFamily="2" charset="-122"/>
              </a:rPr>
              <a:t> 1302 </a:t>
            </a:r>
            <a:r>
              <a:rPr lang="zh-CN" altLang="en-US" sz="1800" b="1" dirty="0">
                <a:solidFill>
                  <a:srgbClr val="FFC000"/>
                </a:solidFill>
                <a:sym typeface="宋体" panose="02010600030101010101" pitchFamily="2" charset="-122"/>
              </a:rPr>
              <a:t>库存物品、</a:t>
            </a:r>
            <a:r>
              <a:rPr lang="en-US" altLang="zh-CN" sz="1800" b="1" dirty="0">
                <a:solidFill>
                  <a:srgbClr val="FFC000"/>
                </a:solidFill>
                <a:sym typeface="宋体" panose="02010600030101010101" pitchFamily="2" charset="-122"/>
              </a:rPr>
              <a:t>1303 </a:t>
            </a:r>
            <a:r>
              <a:rPr lang="zh-CN" altLang="en-US" sz="1800" b="1" dirty="0">
                <a:solidFill>
                  <a:srgbClr val="FFC000"/>
                </a:solidFill>
                <a:sym typeface="宋体" panose="02010600030101010101" pitchFamily="2" charset="-122"/>
              </a:rPr>
              <a:t>加工物品</a:t>
            </a:r>
            <a:endParaRPr lang="en-US" altLang="zh-CN" sz="1800" b="1" dirty="0">
              <a:solidFill>
                <a:srgbClr val="FFC000"/>
              </a:solidFill>
              <a:sym typeface="宋体" panose="02010600030101010101" pitchFamily="2" charset="-122"/>
            </a:endParaRPr>
          </a:p>
          <a:p>
            <a:pPr marL="0" indent="0">
              <a:lnSpc>
                <a:spcPct val="80000"/>
              </a:lnSpc>
              <a:buNone/>
            </a:pPr>
            <a:r>
              <a:rPr lang="en-US" altLang="zh-CN" sz="1800" b="1" dirty="0">
                <a:solidFill>
                  <a:srgbClr val="FFC000"/>
                </a:solidFill>
                <a:sym typeface="宋体" panose="02010600030101010101" pitchFamily="2" charset="-122"/>
              </a:rPr>
              <a:t>  </a:t>
            </a:r>
            <a:r>
              <a:rPr lang="zh-CN" altLang="en-US" sz="1800" b="1" dirty="0">
                <a:solidFill>
                  <a:srgbClr val="FF0000"/>
                </a:solidFill>
                <a:sym typeface="宋体" panose="02010600030101010101" pitchFamily="2" charset="-122"/>
              </a:rPr>
              <a:t>注意：</a:t>
            </a:r>
            <a:r>
              <a:rPr lang="zh-CN" altLang="en-US" sz="1800" b="1" dirty="0">
                <a:solidFill>
                  <a:srgbClr val="FFC000"/>
                </a:solidFill>
                <a:sym typeface="宋体" panose="02010600030101010101" pitchFamily="2" charset="-122"/>
              </a:rPr>
              <a:t>随买随用的办公用品直接列作费用</a:t>
            </a:r>
            <a:endParaRPr lang="en-US" altLang="zh-CN" sz="1800" b="1" dirty="0">
              <a:solidFill>
                <a:srgbClr val="FFC000"/>
              </a:solidFill>
              <a:sym typeface="宋体" panose="02010600030101010101" pitchFamily="2" charset="-122"/>
            </a:endParaRPr>
          </a:p>
          <a:p>
            <a:r>
              <a:rPr lang="zh-CN" altLang="en-US" sz="1800" dirty="0"/>
              <a:t>取得存货成本的确定：</a:t>
            </a:r>
            <a:endParaRPr lang="en-US" altLang="zh-CN" sz="1800" dirty="0"/>
          </a:p>
          <a:p>
            <a:r>
              <a:rPr lang="zh-CN" altLang="en-US" sz="1800" dirty="0"/>
              <a:t>发出存货成本的确定：采用</a:t>
            </a:r>
            <a:r>
              <a:rPr lang="zh-CN" altLang="en-US" sz="1800" dirty="0">
                <a:solidFill>
                  <a:srgbClr val="00B0F0"/>
                </a:solidFill>
              </a:rPr>
              <a:t>先进先出法</a:t>
            </a:r>
            <a:r>
              <a:rPr lang="zh-CN" altLang="en-US" sz="1800" dirty="0"/>
              <a:t>、</a:t>
            </a:r>
            <a:r>
              <a:rPr lang="zh-CN" altLang="en-US" sz="1800" dirty="0">
                <a:solidFill>
                  <a:srgbClr val="00B0F0"/>
                </a:solidFill>
              </a:rPr>
              <a:t>加权平均法</a:t>
            </a:r>
            <a:r>
              <a:rPr lang="zh-CN" altLang="en-US" sz="1800" dirty="0"/>
              <a:t>或者</a:t>
            </a:r>
            <a:r>
              <a:rPr lang="zh-CN" altLang="en-US" sz="1800" dirty="0">
                <a:solidFill>
                  <a:srgbClr val="F616E6"/>
                </a:solidFill>
              </a:rPr>
              <a:t>个别计价法</a:t>
            </a:r>
            <a:r>
              <a:rPr lang="zh-CN" altLang="en-US" sz="1800" dirty="0"/>
              <a:t>确定实际成本，计价方法一经确定，不得随意变更。</a:t>
            </a:r>
            <a:endParaRPr lang="en-US" altLang="zh-CN" sz="1800" dirty="0"/>
          </a:p>
          <a:p>
            <a:r>
              <a:rPr lang="zh-CN" altLang="en-US" sz="1800" dirty="0"/>
              <a:t>低值易耗品等的摊销方法：</a:t>
            </a:r>
            <a:r>
              <a:rPr lang="zh-CN" altLang="en-US" sz="1800" dirty="0">
                <a:solidFill>
                  <a:srgbClr val="00B0F0"/>
                </a:solidFill>
              </a:rPr>
              <a:t>一次转销法</a:t>
            </a:r>
            <a:r>
              <a:rPr lang="zh-CN" altLang="en-US" sz="1800" dirty="0"/>
              <a:t>或</a:t>
            </a:r>
            <a:r>
              <a:rPr lang="zh-CN" altLang="en-US" sz="1800" dirty="0">
                <a:solidFill>
                  <a:srgbClr val="00B0F0"/>
                </a:solidFill>
              </a:rPr>
              <a:t>五五摊销法</a:t>
            </a:r>
            <a:endParaRPr lang="en-US" altLang="zh-CN" sz="1800" dirty="0">
              <a:solidFill>
                <a:srgbClr val="00B0F0"/>
              </a:solidFill>
            </a:endParaRPr>
          </a:p>
          <a:p>
            <a:r>
              <a:rPr lang="zh-CN" altLang="en-US" sz="1800" dirty="0"/>
              <a:t>出售、对外捐赠、无偿调出、置换、盘亏损失等需</a:t>
            </a:r>
            <a:r>
              <a:rPr lang="zh-CN" altLang="en-US" sz="1800" b="1" dirty="0">
                <a:solidFill>
                  <a:srgbClr val="FFFF00"/>
                </a:solidFill>
              </a:rPr>
              <a:t>报经批准</a:t>
            </a:r>
            <a:r>
              <a:rPr lang="zh-CN" altLang="en-US" sz="1800" dirty="0"/>
              <a:t>后处理</a:t>
            </a:r>
            <a:endParaRPr lang="zh-CN" alt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2303748" y="3108488"/>
            <a:ext cx="1350150" cy="135015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700" b="1" dirty="0">
                <a:solidFill>
                  <a:srgbClr val="C00000"/>
                </a:solidFill>
                <a:latin typeface="华文隶书" panose="02010800040101010101" pitchFamily="2" charset="-122"/>
                <a:ea typeface="华文隶书" panose="02010800040101010101" pitchFamily="2" charset="-122"/>
              </a:rPr>
              <a:t>重点讲解</a:t>
            </a:r>
            <a:endParaRPr lang="zh-CN" altLang="en-US" sz="2700" b="1" dirty="0">
              <a:solidFill>
                <a:srgbClr val="C00000"/>
              </a:solidFill>
              <a:latin typeface="华文隶书" panose="02010800040101010101" pitchFamily="2" charset="-122"/>
              <a:ea typeface="华文隶书" panose="02010800040101010101" pitchFamily="2" charset="-122"/>
            </a:endParaRPr>
          </a:p>
        </p:txBody>
      </p:sp>
      <p:sp>
        <p:nvSpPr>
          <p:cNvPr id="8" name="椭圆 7"/>
          <p:cNvSpPr/>
          <p:nvPr/>
        </p:nvSpPr>
        <p:spPr>
          <a:xfrm>
            <a:off x="4247965" y="4831067"/>
            <a:ext cx="1090804" cy="1066284"/>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1500" b="1" dirty="0">
                <a:solidFill>
                  <a:srgbClr val="C00000"/>
                </a:solidFill>
              </a:rPr>
              <a:t>重点要点把握</a:t>
            </a:r>
            <a:endParaRPr lang="zh-CN" altLang="en-US" sz="1500" b="1" dirty="0">
              <a:solidFill>
                <a:srgbClr val="C00000"/>
              </a:solidFill>
            </a:endParaRPr>
          </a:p>
        </p:txBody>
      </p:sp>
      <p:sp>
        <p:nvSpPr>
          <p:cNvPr id="9" name="椭圆 8"/>
          <p:cNvSpPr/>
          <p:nvPr/>
        </p:nvSpPr>
        <p:spPr>
          <a:xfrm>
            <a:off x="4842031" y="2605947"/>
            <a:ext cx="1076185" cy="1063842"/>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1500" b="1" dirty="0">
                <a:solidFill>
                  <a:srgbClr val="C00000"/>
                </a:solidFill>
              </a:rPr>
              <a:t>科目核算内容</a:t>
            </a:r>
            <a:endParaRPr lang="zh-CN" altLang="en-US" sz="1500" b="1" dirty="0">
              <a:solidFill>
                <a:srgbClr val="C00000"/>
              </a:solidFill>
            </a:endParaRPr>
          </a:p>
        </p:txBody>
      </p:sp>
      <p:sp>
        <p:nvSpPr>
          <p:cNvPr id="10" name="椭圆 9"/>
          <p:cNvSpPr/>
          <p:nvPr/>
        </p:nvSpPr>
        <p:spPr>
          <a:xfrm>
            <a:off x="4247965" y="1592796"/>
            <a:ext cx="1059988" cy="1042392"/>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1500" b="1" dirty="0">
                <a:solidFill>
                  <a:srgbClr val="C00000"/>
                </a:solidFill>
              </a:rPr>
              <a:t>与原制度不同</a:t>
            </a:r>
            <a:endParaRPr lang="zh-CN" altLang="en-US" sz="1500" b="1" dirty="0">
              <a:solidFill>
                <a:srgbClr val="C00000"/>
              </a:solidFill>
            </a:endParaRPr>
          </a:p>
        </p:txBody>
      </p:sp>
      <p:sp>
        <p:nvSpPr>
          <p:cNvPr id="11" name="椭圆 10"/>
          <p:cNvSpPr/>
          <p:nvPr/>
        </p:nvSpPr>
        <p:spPr>
          <a:xfrm>
            <a:off x="4842031" y="3788675"/>
            <a:ext cx="1086343" cy="1042392"/>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1500" b="1" dirty="0">
                <a:solidFill>
                  <a:srgbClr val="C00000"/>
                </a:solidFill>
              </a:rPr>
              <a:t>重要业务举例</a:t>
            </a:r>
            <a:endParaRPr lang="zh-CN" altLang="en-US" sz="1500" b="1" dirty="0">
              <a:solidFill>
                <a:srgbClr val="C00000"/>
              </a:solidFill>
            </a:endParaRPr>
          </a:p>
        </p:txBody>
      </p:sp>
      <p:cxnSp>
        <p:nvCxnSpPr>
          <p:cNvPr id="13" name="直接箭头连接符 12"/>
          <p:cNvCxnSpPr>
            <a:stCxn id="5" idx="7"/>
            <a:endCxn id="10" idx="3"/>
          </p:cNvCxnSpPr>
          <p:nvPr/>
        </p:nvCxnSpPr>
        <p:spPr>
          <a:xfrm flipV="1">
            <a:off x="3456173" y="2482534"/>
            <a:ext cx="947022" cy="823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3653898" y="3266982"/>
            <a:ext cx="1188132" cy="324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3653898" y="3960608"/>
            <a:ext cx="1188132" cy="224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5" idx="5"/>
            <a:endCxn id="8" idx="1"/>
          </p:cNvCxnSpPr>
          <p:nvPr/>
        </p:nvCxnSpPr>
        <p:spPr>
          <a:xfrm>
            <a:off x="3456173" y="4260914"/>
            <a:ext cx="951536" cy="726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2"/>
            <a:ext cx="6858000" cy="4446998"/>
          </a:xfrm>
          <a:solidFill>
            <a:schemeClr val="bg2">
              <a:lumMod val="90000"/>
            </a:schemeClr>
          </a:solidFill>
        </p:spPr>
        <p:txBody>
          <a:bodyPr>
            <a:normAutofit fontScale="92500" lnSpcReduction="10000"/>
          </a:bodyPr>
          <a:lstStyle/>
          <a:p>
            <a:r>
              <a:rPr lang="en-US" altLang="zh-CN" sz="1800" b="1" dirty="0">
                <a:solidFill>
                  <a:srgbClr val="FF9999"/>
                </a:solidFill>
              </a:rPr>
              <a:t>1301 </a:t>
            </a:r>
            <a:r>
              <a:rPr lang="zh-CN" altLang="en-US" sz="1800" b="1" dirty="0">
                <a:solidFill>
                  <a:srgbClr val="FF9999"/>
                </a:solidFill>
              </a:rPr>
              <a:t>在途物品：</a:t>
            </a:r>
            <a:endParaRPr lang="en-US" altLang="zh-CN" sz="1800" dirty="0"/>
          </a:p>
          <a:p>
            <a:r>
              <a:rPr lang="en-US" altLang="zh-CN" sz="1800" b="1" dirty="0">
                <a:solidFill>
                  <a:srgbClr val="FF9999"/>
                </a:solidFill>
                <a:sym typeface="宋体" panose="02010600030101010101" pitchFamily="2" charset="-122"/>
              </a:rPr>
              <a:t>1302 </a:t>
            </a:r>
            <a:r>
              <a:rPr lang="zh-CN" altLang="en-US" sz="1800" b="1" dirty="0">
                <a:solidFill>
                  <a:srgbClr val="FF9999"/>
                </a:solidFill>
                <a:sym typeface="宋体" panose="02010600030101010101" pitchFamily="2" charset="-122"/>
              </a:rPr>
              <a:t>库存物品：</a:t>
            </a:r>
            <a:r>
              <a:rPr lang="zh-CN" altLang="en-US" sz="1800" dirty="0">
                <a:sym typeface="宋体" panose="02010600030101010101" pitchFamily="2" charset="-122"/>
              </a:rPr>
              <a:t> “存货”概念，已验收入库的物品；</a:t>
            </a:r>
            <a:r>
              <a:rPr lang="zh-CN" altLang="en-US" sz="1800" b="1" dirty="0">
                <a:solidFill>
                  <a:srgbClr val="FF0000"/>
                </a:solidFill>
                <a:sym typeface="宋体" panose="02010600030101010101" pitchFamily="2" charset="-122"/>
              </a:rPr>
              <a:t>已完成</a:t>
            </a:r>
            <a:r>
              <a:rPr lang="zh-CN" altLang="en-US" sz="1800" b="1" dirty="0">
                <a:solidFill>
                  <a:srgbClr val="FFC000"/>
                </a:solidFill>
                <a:sym typeface="宋体" panose="02010600030101010101" pitchFamily="2" charset="-122"/>
              </a:rPr>
              <a:t>的测绘、地质勘查、设计成果等的成本。</a:t>
            </a:r>
            <a:endParaRPr lang="en-US" altLang="zh-CN" sz="1800" b="1" dirty="0">
              <a:solidFill>
                <a:srgbClr val="FFC000"/>
              </a:solidFill>
              <a:sym typeface="宋体" panose="02010600030101010101" pitchFamily="2" charset="-122"/>
            </a:endParaRPr>
          </a:p>
          <a:p>
            <a:pPr>
              <a:buNone/>
            </a:pPr>
            <a:r>
              <a:rPr lang="zh-CN" altLang="en-US" sz="1800" b="1" dirty="0">
                <a:solidFill>
                  <a:srgbClr val="0070C0"/>
                </a:solidFill>
                <a:sym typeface="宋体" panose="02010600030101010101" pitchFamily="2" charset="-122"/>
              </a:rPr>
              <a:t>    </a:t>
            </a:r>
            <a:r>
              <a:rPr lang="zh-CN" altLang="en-US" sz="1800" b="1" dirty="0">
                <a:solidFill>
                  <a:srgbClr val="00B0F0"/>
                </a:solidFill>
                <a:sym typeface="宋体" panose="02010600030101010101" pitchFamily="2" charset="-122"/>
              </a:rPr>
              <a:t>受托存储保管的和受托转赠的物资</a:t>
            </a:r>
            <a:r>
              <a:rPr lang="zh-CN" altLang="en-US" sz="1800" dirty="0">
                <a:sym typeface="宋体" panose="02010600030101010101" pitchFamily="2" charset="-122"/>
              </a:rPr>
              <a:t>应通过“受托代理资产”核算，</a:t>
            </a:r>
            <a:endParaRPr lang="en-US" altLang="zh-CN" sz="1800" dirty="0">
              <a:sym typeface="宋体" panose="02010600030101010101" pitchFamily="2" charset="-122"/>
            </a:endParaRPr>
          </a:p>
          <a:p>
            <a:pPr>
              <a:buNone/>
            </a:pPr>
            <a:r>
              <a:rPr lang="zh-CN" altLang="en-US" sz="1800" b="1" dirty="0">
                <a:solidFill>
                  <a:srgbClr val="0070C0"/>
                </a:solidFill>
                <a:sym typeface="宋体" panose="02010600030101010101" pitchFamily="2" charset="-122"/>
              </a:rPr>
              <a:t>    </a:t>
            </a:r>
            <a:r>
              <a:rPr lang="zh-CN" altLang="en-US" sz="1800" b="1" dirty="0">
                <a:solidFill>
                  <a:srgbClr val="00B0F0"/>
                </a:solidFill>
                <a:sym typeface="宋体" panose="02010600030101010101" pitchFamily="2" charset="-122"/>
              </a:rPr>
              <a:t>为在建工程购买和使用的材料物资</a:t>
            </a:r>
            <a:r>
              <a:rPr lang="zh-CN" altLang="en-US" sz="1800" dirty="0">
                <a:sym typeface="宋体" panose="02010600030101010101" pitchFamily="2" charset="-122"/>
              </a:rPr>
              <a:t>应通过“工程物资”核算。</a:t>
            </a:r>
            <a:endParaRPr lang="en-US" altLang="zh-CN" sz="1800" dirty="0">
              <a:sym typeface="宋体" panose="02010600030101010101" pitchFamily="2" charset="-122"/>
            </a:endParaRPr>
          </a:p>
          <a:p>
            <a:pPr>
              <a:buNone/>
            </a:pPr>
            <a:r>
              <a:rPr lang="zh-CN" altLang="en-US" sz="1800" dirty="0">
                <a:sym typeface="宋体" panose="02010600030101010101" pitchFamily="2" charset="-122"/>
              </a:rPr>
              <a:t> </a:t>
            </a:r>
            <a:r>
              <a:rPr lang="zh-CN" altLang="en-US" sz="1800" b="1" dirty="0">
                <a:sym typeface="宋体" panose="02010600030101010101" pitchFamily="2" charset="-122"/>
              </a:rPr>
              <a:t>明细科目设置</a:t>
            </a:r>
            <a:r>
              <a:rPr lang="zh-CN" altLang="en-US" sz="1800" dirty="0">
                <a:sym typeface="宋体" panose="02010600030101010101" pitchFamily="2" charset="-122"/>
              </a:rPr>
              <a:t>：</a:t>
            </a:r>
            <a:r>
              <a:rPr lang="zh-CN" altLang="en-US" sz="1800" dirty="0">
                <a:solidFill>
                  <a:srgbClr val="FF9999"/>
                </a:solidFill>
                <a:sym typeface="宋体" panose="02010600030101010101" pitchFamily="2" charset="-122"/>
              </a:rPr>
              <a:t>在途物品</a:t>
            </a:r>
            <a:r>
              <a:rPr lang="en-US" altLang="zh-CN" sz="1800" dirty="0">
                <a:sym typeface="宋体" panose="02010600030101010101" pitchFamily="2" charset="-122"/>
              </a:rPr>
              <a:t>-</a:t>
            </a:r>
            <a:r>
              <a:rPr lang="zh-CN" altLang="en-US" sz="1800" dirty="0">
                <a:sym typeface="宋体" panose="02010600030101010101" pitchFamily="2" charset="-122"/>
              </a:rPr>
              <a:t>按照供应单位和物品</a:t>
            </a:r>
            <a:r>
              <a:rPr lang="zh-CN" altLang="en-US" sz="1800" dirty="0">
                <a:solidFill>
                  <a:srgbClr val="FF0000"/>
                </a:solidFill>
                <a:sym typeface="宋体" panose="02010600030101010101" pitchFamily="2" charset="-122"/>
              </a:rPr>
              <a:t>种类</a:t>
            </a:r>
            <a:r>
              <a:rPr lang="zh-CN" altLang="en-US" sz="1800" dirty="0">
                <a:sym typeface="宋体" panose="02010600030101010101" pitchFamily="2" charset="-122"/>
              </a:rPr>
              <a:t>设置；</a:t>
            </a:r>
            <a:endParaRPr lang="en-US" altLang="zh-CN" sz="1800" dirty="0">
              <a:sym typeface="宋体" panose="02010600030101010101" pitchFamily="2" charset="-122"/>
            </a:endParaRPr>
          </a:p>
          <a:p>
            <a:pPr>
              <a:buNone/>
            </a:pPr>
            <a:r>
              <a:rPr lang="en-US" altLang="zh-CN" sz="1800" dirty="0">
                <a:sym typeface="宋体" panose="02010600030101010101" pitchFamily="2" charset="-122"/>
              </a:rPr>
              <a:t>    </a:t>
            </a:r>
            <a:r>
              <a:rPr lang="zh-CN" altLang="en-US" sz="1800" dirty="0">
                <a:solidFill>
                  <a:srgbClr val="FF9999"/>
                </a:solidFill>
                <a:sym typeface="宋体" panose="02010600030101010101" pitchFamily="2" charset="-122"/>
              </a:rPr>
              <a:t>库存物品</a:t>
            </a:r>
            <a:r>
              <a:rPr lang="en-US" altLang="zh-CN" sz="1800" dirty="0">
                <a:sym typeface="宋体" panose="02010600030101010101" pitchFamily="2" charset="-122"/>
              </a:rPr>
              <a:t>-</a:t>
            </a:r>
            <a:r>
              <a:rPr lang="zh-CN" altLang="en-US" sz="1800" dirty="0">
                <a:sym typeface="宋体" panose="02010600030101010101" pitchFamily="2" charset="-122"/>
              </a:rPr>
              <a:t>按照物品</a:t>
            </a:r>
            <a:r>
              <a:rPr lang="zh-CN" altLang="en-US" sz="1800" dirty="0">
                <a:solidFill>
                  <a:srgbClr val="FF0000"/>
                </a:solidFill>
                <a:sym typeface="宋体" panose="02010600030101010101" pitchFamily="2" charset="-122"/>
              </a:rPr>
              <a:t>种类</a:t>
            </a:r>
            <a:r>
              <a:rPr lang="zh-CN" altLang="en-US" sz="1800" dirty="0">
                <a:sym typeface="宋体" panose="02010600030101010101" pitchFamily="2" charset="-122"/>
              </a:rPr>
              <a:t>、规格、保管地点等设置，低值易耗品、包装物还可以再设置“在库”、“在用”、“摊销”，如“</a:t>
            </a:r>
            <a:r>
              <a:rPr lang="zh-CN" altLang="en-US" sz="1800" dirty="0">
                <a:solidFill>
                  <a:srgbClr val="FFFF00"/>
                </a:solidFill>
                <a:sym typeface="宋体" panose="02010600030101010101" pitchFamily="2" charset="-122"/>
              </a:rPr>
              <a:t>库存物品</a:t>
            </a:r>
            <a:r>
              <a:rPr lang="en-US" altLang="zh-CN" sz="1800" dirty="0">
                <a:solidFill>
                  <a:srgbClr val="FFFF00"/>
                </a:solidFill>
                <a:sym typeface="宋体" panose="02010600030101010101" pitchFamily="2" charset="-122"/>
              </a:rPr>
              <a:t>——</a:t>
            </a:r>
            <a:r>
              <a:rPr lang="zh-CN" altLang="en-US" sz="1800" dirty="0">
                <a:solidFill>
                  <a:srgbClr val="FFFF00"/>
                </a:solidFill>
                <a:sym typeface="宋体" panose="02010600030101010101" pitchFamily="2" charset="-122"/>
              </a:rPr>
              <a:t>低值易耗品</a:t>
            </a:r>
            <a:r>
              <a:rPr lang="en-US" altLang="zh-CN" sz="1800" dirty="0">
                <a:solidFill>
                  <a:srgbClr val="FFFF00"/>
                </a:solidFill>
                <a:sym typeface="宋体" panose="02010600030101010101" pitchFamily="2" charset="-122"/>
              </a:rPr>
              <a:t>——</a:t>
            </a:r>
            <a:r>
              <a:rPr lang="zh-CN" altLang="en-US" sz="1800" dirty="0">
                <a:solidFill>
                  <a:srgbClr val="FFFF00"/>
                </a:solidFill>
                <a:sym typeface="宋体" panose="02010600030101010101" pitchFamily="2" charset="-122"/>
              </a:rPr>
              <a:t>玻璃器皿</a:t>
            </a:r>
            <a:r>
              <a:rPr lang="en-US" altLang="zh-CN" sz="1800" dirty="0">
                <a:solidFill>
                  <a:srgbClr val="FFFF00"/>
                </a:solidFill>
                <a:sym typeface="宋体" panose="02010600030101010101" pitchFamily="2" charset="-122"/>
              </a:rPr>
              <a:t>——</a:t>
            </a:r>
            <a:r>
              <a:rPr lang="zh-CN" altLang="en-US" sz="1800" dirty="0">
                <a:solidFill>
                  <a:srgbClr val="FFFF00"/>
                </a:solidFill>
                <a:sym typeface="宋体" panose="02010600030101010101" pitchFamily="2" charset="-122"/>
              </a:rPr>
              <a:t>在库</a:t>
            </a:r>
            <a:r>
              <a:rPr lang="zh-CN" altLang="en-US" sz="1800" dirty="0">
                <a:sym typeface="宋体" panose="02010600030101010101" pitchFamily="2" charset="-122"/>
              </a:rPr>
              <a:t>”。</a:t>
            </a:r>
            <a:endParaRPr lang="en-US" altLang="zh-CN" sz="1800" dirty="0">
              <a:sym typeface="宋体" panose="02010600030101010101" pitchFamily="2" charset="-122"/>
            </a:endParaRPr>
          </a:p>
          <a:p>
            <a:pPr>
              <a:buNone/>
            </a:pPr>
            <a:r>
              <a:rPr lang="zh-CN" altLang="en-US" sz="1800" dirty="0">
                <a:sym typeface="宋体" panose="02010600030101010101" pitchFamily="2" charset="-122"/>
              </a:rPr>
              <a:t>   </a:t>
            </a:r>
            <a:r>
              <a:rPr lang="zh-CN" altLang="en-US" sz="1800" b="1" dirty="0">
                <a:solidFill>
                  <a:srgbClr val="FF0000"/>
                </a:solidFill>
                <a:sym typeface="宋体" panose="02010600030101010101" pitchFamily="2" charset="-122"/>
              </a:rPr>
              <a:t>购入物品的成本</a:t>
            </a:r>
            <a:r>
              <a:rPr lang="zh-CN" altLang="en-US" sz="1800" dirty="0">
                <a:solidFill>
                  <a:srgbClr val="FF0000"/>
                </a:solidFill>
                <a:sym typeface="宋体" panose="02010600030101010101" pitchFamily="2" charset="-122"/>
              </a:rPr>
              <a:t>：</a:t>
            </a:r>
            <a:r>
              <a:rPr lang="zh-CN" altLang="en-US" sz="1800" dirty="0">
                <a:sym typeface="宋体" panose="02010600030101010101" pitchFamily="2" charset="-122"/>
              </a:rPr>
              <a:t>买价</a:t>
            </a:r>
            <a:r>
              <a:rPr lang="en-US" altLang="zh-CN" sz="1800" dirty="0">
                <a:sym typeface="宋体" panose="02010600030101010101" pitchFamily="2" charset="-122"/>
              </a:rPr>
              <a:t>+</a:t>
            </a:r>
            <a:r>
              <a:rPr lang="zh-CN" altLang="en-US" sz="1800" dirty="0">
                <a:sym typeface="宋体" panose="02010600030101010101" pitchFamily="2" charset="-122"/>
              </a:rPr>
              <a:t>相关税费</a:t>
            </a:r>
            <a:r>
              <a:rPr lang="en-US" altLang="zh-CN" sz="1800" dirty="0">
                <a:sym typeface="宋体" panose="02010600030101010101" pitchFamily="2" charset="-122"/>
              </a:rPr>
              <a:t>+</a:t>
            </a:r>
            <a:r>
              <a:rPr lang="zh-CN" altLang="en-US" sz="1800" dirty="0">
                <a:sym typeface="宋体" panose="02010600030101010101" pitchFamily="2" charset="-122"/>
              </a:rPr>
              <a:t>运输费等</a:t>
            </a:r>
            <a:endParaRPr lang="en-US" altLang="zh-CN" sz="1800" dirty="0">
              <a:sym typeface="宋体" panose="02010600030101010101" pitchFamily="2" charset="-122"/>
            </a:endParaRPr>
          </a:p>
          <a:p>
            <a:r>
              <a:rPr lang="en-US" altLang="zh-CN" sz="1800" b="1" dirty="0">
                <a:solidFill>
                  <a:srgbClr val="FF9999"/>
                </a:solidFill>
                <a:sym typeface="宋体" panose="02010600030101010101" pitchFamily="2" charset="-122"/>
              </a:rPr>
              <a:t>1303 </a:t>
            </a:r>
            <a:r>
              <a:rPr lang="zh-CN" altLang="en-US" sz="1800" b="1" dirty="0">
                <a:solidFill>
                  <a:srgbClr val="FF9999"/>
                </a:solidFill>
                <a:sym typeface="宋体" panose="02010600030101010101" pitchFamily="2" charset="-122"/>
              </a:rPr>
              <a:t>加工物品</a:t>
            </a:r>
            <a:r>
              <a:rPr lang="en-US" altLang="zh-CN" sz="1800" b="1" dirty="0">
                <a:solidFill>
                  <a:srgbClr val="FF9999"/>
                </a:solidFill>
                <a:sym typeface="宋体" panose="02010600030101010101" pitchFamily="2" charset="-122"/>
              </a:rPr>
              <a:t>:</a:t>
            </a:r>
            <a:r>
              <a:rPr lang="zh-CN" altLang="en-US" sz="1800" dirty="0">
                <a:sym typeface="宋体" panose="02010600030101010101" pitchFamily="2" charset="-122"/>
              </a:rPr>
              <a:t>自制或委托外单位加工的物品；</a:t>
            </a:r>
            <a:r>
              <a:rPr lang="zh-CN" altLang="en-US" sz="1800" b="1" dirty="0">
                <a:solidFill>
                  <a:srgbClr val="FF0000"/>
                </a:solidFill>
                <a:sym typeface="宋体" panose="02010600030101010101" pitchFamily="2" charset="-122"/>
              </a:rPr>
              <a:t>未完成</a:t>
            </a:r>
            <a:r>
              <a:rPr lang="zh-CN" altLang="en-US" sz="1800" b="1" dirty="0">
                <a:solidFill>
                  <a:srgbClr val="FFC000"/>
                </a:solidFill>
                <a:sym typeface="宋体" panose="02010600030101010101" pitchFamily="2" charset="-122"/>
              </a:rPr>
              <a:t>的测绘、地质勘查、设计成果的实际成本</a:t>
            </a:r>
            <a:endParaRPr lang="en-US" altLang="zh-CN" sz="1800" b="1" dirty="0">
              <a:solidFill>
                <a:srgbClr val="FFC000"/>
              </a:solidFill>
              <a:sym typeface="宋体" panose="02010600030101010101" pitchFamily="2" charset="-122"/>
            </a:endParaRPr>
          </a:p>
          <a:p>
            <a:pPr>
              <a:buNone/>
            </a:pPr>
            <a:r>
              <a:rPr lang="zh-CN" altLang="en-US" sz="1800" dirty="0">
                <a:sym typeface="宋体" panose="02010600030101010101" pitchFamily="2" charset="-122"/>
              </a:rPr>
              <a:t> </a:t>
            </a:r>
            <a:r>
              <a:rPr lang="zh-CN" altLang="en-US" sz="1800" b="1" dirty="0">
                <a:sym typeface="宋体" panose="02010600030101010101" pitchFamily="2" charset="-122"/>
              </a:rPr>
              <a:t>明细科目设置</a:t>
            </a:r>
            <a:r>
              <a:rPr lang="zh-CN" altLang="en-US" sz="1800" dirty="0">
                <a:sym typeface="宋体" panose="02010600030101010101" pitchFamily="2" charset="-122"/>
              </a:rPr>
              <a:t>：一级明细“自制物品”、“委托加工物品”，“受托加工物品”，二级明细，物品的类别、品种、项目等</a:t>
            </a:r>
            <a:endParaRPr lang="en-US" altLang="zh-CN" sz="1800" dirty="0">
              <a:sym typeface="宋体" panose="02010600030101010101" pitchFamily="2" charset="-122"/>
            </a:endParaRPr>
          </a:p>
          <a:p>
            <a:pPr>
              <a:buNone/>
            </a:pPr>
            <a:r>
              <a:rPr lang="en-US" altLang="zh-CN" sz="1800" dirty="0">
                <a:sym typeface="宋体" panose="02010600030101010101" pitchFamily="2" charset="-122"/>
              </a:rPr>
              <a:t>   </a:t>
            </a:r>
            <a:r>
              <a:rPr lang="en-US" altLang="zh-CN" sz="1800" dirty="0">
                <a:solidFill>
                  <a:srgbClr val="C00000"/>
                </a:solidFill>
                <a:sym typeface="宋体" panose="02010600030101010101" pitchFamily="2" charset="-122"/>
              </a:rPr>
              <a:t> </a:t>
            </a:r>
            <a:r>
              <a:rPr lang="zh-CN" altLang="en-US" sz="1800" b="1" dirty="0">
                <a:solidFill>
                  <a:srgbClr val="FF0000"/>
                </a:solidFill>
                <a:sym typeface="宋体" panose="02010600030101010101" pitchFamily="2" charset="-122"/>
              </a:rPr>
              <a:t>加工物品成本</a:t>
            </a:r>
            <a:r>
              <a:rPr lang="zh-CN" altLang="en-US" sz="1800" dirty="0">
                <a:solidFill>
                  <a:srgbClr val="FF0000"/>
                </a:solidFill>
                <a:sym typeface="宋体" panose="02010600030101010101" pitchFamily="2" charset="-122"/>
              </a:rPr>
              <a:t>：</a:t>
            </a:r>
            <a:r>
              <a:rPr lang="zh-CN" altLang="en-US" sz="1800" dirty="0">
                <a:sym typeface="宋体" panose="02010600030101010101" pitchFamily="2" charset="-122"/>
              </a:rPr>
              <a:t>加工过程中的料、工、费等</a:t>
            </a:r>
            <a:endParaRPr lang="zh-CN" altLang="en-US" sz="1800" dirty="0"/>
          </a:p>
          <a:p>
            <a:endParaRPr lang="en-US" altLang="zh-CN" sz="1800" b="1" dirty="0">
              <a:solidFill>
                <a:srgbClr val="7030A0"/>
              </a:solidFill>
            </a:endParaRPr>
          </a:p>
          <a:p>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34"/>
            <a:ext cx="6858000" cy="4447016"/>
          </a:xfrm>
          <a:solidFill>
            <a:schemeClr val="bg2">
              <a:lumMod val="90000"/>
            </a:schemeClr>
          </a:solidFill>
        </p:spPr>
        <p:txBody>
          <a:bodyPr>
            <a:normAutofit/>
          </a:bodyPr>
          <a:lstStyle/>
          <a:p>
            <a:r>
              <a:rPr lang="zh-CN" altLang="en-US" sz="1500" b="1" dirty="0">
                <a:solidFill>
                  <a:srgbClr val="FFC000"/>
                </a:solidFill>
                <a:sym typeface="宋体" panose="02010600030101010101" pitchFamily="2" charset="-122"/>
              </a:rPr>
              <a:t>加工物品的核算举例</a:t>
            </a:r>
            <a:endParaRPr lang="en-US" altLang="zh-CN" sz="1500" b="1" dirty="0">
              <a:solidFill>
                <a:srgbClr val="FFC000"/>
              </a:solidFill>
              <a:sym typeface="宋体" panose="02010600030101010101" pitchFamily="2" charset="-122"/>
            </a:endParaRPr>
          </a:p>
          <a:p>
            <a:pPr>
              <a:buNone/>
            </a:pPr>
            <a:r>
              <a:rPr lang="zh-CN" altLang="en-US" sz="1500" dirty="0">
                <a:sym typeface="宋体" panose="02010600030101010101" pitchFamily="2" charset="-122"/>
              </a:rPr>
              <a:t>一级明细科目“自制物品”下设“直接材料”、“直接人工”、“其他直接费用”、“间接费用”等</a:t>
            </a:r>
            <a:endParaRPr lang="en-US" altLang="zh-CN" sz="1500" dirty="0">
              <a:sym typeface="宋体" panose="02010600030101010101" pitchFamily="2" charset="-122"/>
            </a:endParaRPr>
          </a:p>
          <a:p>
            <a:pPr>
              <a:buNone/>
            </a:pPr>
            <a:r>
              <a:rPr lang="en-US" altLang="zh-CN" sz="1500" dirty="0">
                <a:sym typeface="宋体" panose="02010600030101010101" pitchFamily="2" charset="-122"/>
              </a:rPr>
              <a:t>1</a:t>
            </a:r>
            <a:r>
              <a:rPr lang="zh-CN" altLang="en-US" sz="1500" dirty="0">
                <a:sym typeface="宋体" panose="02010600030101010101" pitchFamily="2" charset="-122"/>
              </a:rPr>
              <a:t>、</a:t>
            </a:r>
            <a:r>
              <a:rPr lang="zh-CN" altLang="en-US" sz="1500" b="1" dirty="0">
                <a:solidFill>
                  <a:srgbClr val="66CCFF"/>
                </a:solidFill>
                <a:sym typeface="宋体" panose="02010600030101010101" pitchFamily="2" charset="-122"/>
              </a:rPr>
              <a:t>自制</a:t>
            </a:r>
            <a:r>
              <a:rPr lang="zh-CN" altLang="en-US" sz="1500" dirty="0">
                <a:sym typeface="宋体" panose="02010600030101010101" pitchFamily="2" charset="-122"/>
              </a:rPr>
              <a:t>物品（自用）：</a:t>
            </a:r>
            <a:endParaRPr lang="en-US" altLang="zh-CN" sz="1500" dirty="0">
              <a:sym typeface="宋体" panose="02010600030101010101" pitchFamily="2" charset="-122"/>
            </a:endParaRPr>
          </a:p>
          <a:p>
            <a:pPr>
              <a:buNone/>
            </a:pPr>
            <a:r>
              <a:rPr lang="zh-CN" altLang="en-US" sz="1500" dirty="0">
                <a:sym typeface="宋体" panose="02010600030101010101" pitchFamily="2" charset="-122"/>
              </a:rPr>
              <a:t>（</a:t>
            </a:r>
            <a:r>
              <a:rPr lang="en-US" altLang="zh-CN" sz="1500" dirty="0">
                <a:sym typeface="宋体" panose="02010600030101010101" pitchFamily="2" charset="-122"/>
              </a:rPr>
              <a:t>1</a:t>
            </a:r>
            <a:r>
              <a:rPr lang="zh-CN" altLang="en-US" sz="1500" dirty="0">
                <a:sym typeface="宋体" panose="02010600030101010101" pitchFamily="2" charset="-122"/>
              </a:rPr>
              <a:t>）领用材料时：</a:t>
            </a:r>
            <a:endParaRPr lang="en-US" altLang="zh-CN" sz="1500" dirty="0">
              <a:sym typeface="宋体" panose="02010600030101010101" pitchFamily="2" charset="-122"/>
            </a:endParaRPr>
          </a:p>
          <a:p>
            <a:pPr>
              <a:buNone/>
            </a:pPr>
            <a:r>
              <a:rPr lang="zh-CN" altLang="en-US" sz="1500" b="1" dirty="0">
                <a:solidFill>
                  <a:srgbClr val="09F709"/>
                </a:solidFill>
                <a:sym typeface="宋体" panose="02010600030101010101" pitchFamily="2" charset="-122"/>
              </a:rPr>
              <a:t>借：加工物品</a:t>
            </a:r>
            <a:r>
              <a:rPr lang="en-US" altLang="zh-CN" sz="1500" b="1" dirty="0">
                <a:solidFill>
                  <a:srgbClr val="09F709"/>
                </a:solidFill>
                <a:sym typeface="宋体" panose="02010600030101010101" pitchFamily="2" charset="-122"/>
              </a:rPr>
              <a:t>——</a:t>
            </a:r>
            <a:r>
              <a:rPr lang="zh-CN" altLang="en-US" sz="1500" b="1" dirty="0">
                <a:solidFill>
                  <a:srgbClr val="09F709"/>
                </a:solidFill>
                <a:sym typeface="宋体" panose="02010600030101010101" pitchFamily="2" charset="-122"/>
              </a:rPr>
              <a:t>自制物品</a:t>
            </a:r>
            <a:r>
              <a:rPr lang="en-US" altLang="zh-CN" sz="1500" b="1" dirty="0">
                <a:solidFill>
                  <a:srgbClr val="09F709"/>
                </a:solidFill>
                <a:sym typeface="宋体" panose="02010600030101010101" pitchFamily="2" charset="-122"/>
              </a:rPr>
              <a:t>——</a:t>
            </a:r>
            <a:r>
              <a:rPr lang="zh-CN" altLang="en-US" sz="1500" b="1" dirty="0">
                <a:solidFill>
                  <a:srgbClr val="09F709"/>
                </a:solidFill>
                <a:sym typeface="宋体" panose="02010600030101010101" pitchFamily="2" charset="-122"/>
              </a:rPr>
              <a:t>直接材料  </a:t>
            </a:r>
            <a:r>
              <a:rPr lang="en-US" altLang="zh-CN" sz="1500" b="1" dirty="0">
                <a:solidFill>
                  <a:srgbClr val="09F709"/>
                </a:solidFill>
                <a:sym typeface="宋体" panose="02010600030101010101" pitchFamily="2" charset="-122"/>
              </a:rPr>
              <a:t>20 000</a:t>
            </a:r>
            <a:endParaRPr lang="en-US" altLang="zh-CN" sz="1500" b="1" dirty="0">
              <a:solidFill>
                <a:srgbClr val="09F709"/>
              </a:solidFill>
              <a:sym typeface="宋体" panose="02010600030101010101" pitchFamily="2" charset="-122"/>
            </a:endParaRPr>
          </a:p>
          <a:p>
            <a:pPr>
              <a:buNone/>
            </a:pPr>
            <a:r>
              <a:rPr lang="en-US" altLang="zh-CN" sz="1500" b="1" dirty="0">
                <a:solidFill>
                  <a:srgbClr val="09F709"/>
                </a:solidFill>
                <a:sym typeface="宋体" panose="02010600030101010101" pitchFamily="2" charset="-122"/>
              </a:rPr>
              <a:t>    </a:t>
            </a:r>
            <a:r>
              <a:rPr lang="zh-CN" altLang="en-US" sz="1500" b="1" dirty="0">
                <a:solidFill>
                  <a:srgbClr val="09F709"/>
                </a:solidFill>
                <a:sym typeface="宋体" panose="02010600030101010101" pitchFamily="2" charset="-122"/>
              </a:rPr>
              <a:t>贷：库存物品</a:t>
            </a:r>
            <a:r>
              <a:rPr lang="en-US" altLang="zh-CN" sz="1500" b="1" dirty="0">
                <a:solidFill>
                  <a:srgbClr val="09F709"/>
                </a:solidFill>
                <a:sym typeface="宋体" panose="02010600030101010101" pitchFamily="2" charset="-122"/>
              </a:rPr>
              <a:t>——**</a:t>
            </a:r>
            <a:r>
              <a:rPr lang="zh-CN" altLang="en-US" sz="1500" b="1" dirty="0">
                <a:solidFill>
                  <a:srgbClr val="09F709"/>
                </a:solidFill>
                <a:sym typeface="宋体" panose="02010600030101010101" pitchFamily="2" charset="-122"/>
              </a:rPr>
              <a:t>材料                                  </a:t>
            </a:r>
            <a:r>
              <a:rPr lang="en-US" altLang="zh-CN" sz="1500" b="1" dirty="0">
                <a:solidFill>
                  <a:srgbClr val="09F709"/>
                </a:solidFill>
                <a:sym typeface="宋体" panose="02010600030101010101" pitchFamily="2" charset="-122"/>
              </a:rPr>
              <a:t>20 000</a:t>
            </a:r>
            <a:endParaRPr lang="en-US" altLang="zh-CN" sz="1500" b="1" dirty="0">
              <a:solidFill>
                <a:srgbClr val="09F709"/>
              </a:solidFill>
              <a:sym typeface="宋体" panose="02010600030101010101" pitchFamily="2" charset="-122"/>
            </a:endParaRPr>
          </a:p>
          <a:p>
            <a:pPr>
              <a:buNone/>
            </a:pPr>
            <a:r>
              <a:rPr lang="zh-CN" altLang="en-US" sz="1500" dirty="0">
                <a:sym typeface="宋体" panose="02010600030101010101" pitchFamily="2" charset="-122"/>
              </a:rPr>
              <a:t>（</a:t>
            </a:r>
            <a:r>
              <a:rPr lang="en-US" altLang="zh-CN" sz="1500" dirty="0">
                <a:sym typeface="宋体" panose="02010600030101010101" pitchFamily="2" charset="-122"/>
              </a:rPr>
              <a:t>2</a:t>
            </a:r>
            <a:r>
              <a:rPr lang="zh-CN" altLang="en-US" sz="1500" dirty="0">
                <a:sym typeface="宋体" panose="02010600030101010101" pitchFamily="2" charset="-122"/>
              </a:rPr>
              <a:t>）支付制造工人的人工费：</a:t>
            </a:r>
            <a:endParaRPr lang="en-US" altLang="zh-CN" sz="1500" dirty="0">
              <a:sym typeface="宋体" panose="02010600030101010101" pitchFamily="2" charset="-122"/>
            </a:endParaRPr>
          </a:p>
          <a:p>
            <a:pPr>
              <a:buNone/>
            </a:pPr>
            <a:r>
              <a:rPr lang="zh-CN" altLang="en-US" sz="1500" b="1" dirty="0">
                <a:solidFill>
                  <a:srgbClr val="09F709"/>
                </a:solidFill>
                <a:sym typeface="宋体" panose="02010600030101010101" pitchFamily="2" charset="-122"/>
              </a:rPr>
              <a:t>借：加工物品</a:t>
            </a:r>
            <a:r>
              <a:rPr lang="en-US" altLang="zh-CN" sz="1500" b="1" dirty="0">
                <a:solidFill>
                  <a:srgbClr val="09F709"/>
                </a:solidFill>
                <a:sym typeface="宋体" panose="02010600030101010101" pitchFamily="2" charset="-122"/>
              </a:rPr>
              <a:t>——</a:t>
            </a:r>
            <a:r>
              <a:rPr lang="zh-CN" altLang="en-US" sz="1500" b="1" dirty="0">
                <a:solidFill>
                  <a:srgbClr val="09F709"/>
                </a:solidFill>
                <a:sym typeface="宋体" panose="02010600030101010101" pitchFamily="2" charset="-122"/>
              </a:rPr>
              <a:t>自制物品</a:t>
            </a:r>
            <a:r>
              <a:rPr lang="en-US" altLang="zh-CN" sz="1500" b="1" dirty="0">
                <a:solidFill>
                  <a:srgbClr val="09F709"/>
                </a:solidFill>
                <a:sym typeface="宋体" panose="02010600030101010101" pitchFamily="2" charset="-122"/>
              </a:rPr>
              <a:t>——</a:t>
            </a:r>
            <a:r>
              <a:rPr lang="zh-CN" altLang="en-US" sz="1500" b="1" dirty="0">
                <a:solidFill>
                  <a:srgbClr val="09F709"/>
                </a:solidFill>
                <a:sym typeface="宋体" panose="02010600030101010101" pitchFamily="2" charset="-122"/>
              </a:rPr>
              <a:t>直接人工   </a:t>
            </a:r>
            <a:r>
              <a:rPr lang="en-US" altLang="zh-CN" sz="1500" b="1" dirty="0">
                <a:solidFill>
                  <a:srgbClr val="09F709"/>
                </a:solidFill>
                <a:sym typeface="宋体" panose="02010600030101010101" pitchFamily="2" charset="-122"/>
              </a:rPr>
              <a:t>3 000</a:t>
            </a:r>
            <a:endParaRPr lang="en-US" altLang="zh-CN" sz="1500" b="1" dirty="0">
              <a:solidFill>
                <a:srgbClr val="09F709"/>
              </a:solidFill>
              <a:sym typeface="宋体" panose="02010600030101010101" pitchFamily="2" charset="-122"/>
            </a:endParaRPr>
          </a:p>
          <a:p>
            <a:pPr>
              <a:buNone/>
            </a:pPr>
            <a:r>
              <a:rPr lang="en-US" altLang="zh-CN" sz="1500" b="1" dirty="0">
                <a:solidFill>
                  <a:srgbClr val="09F709"/>
                </a:solidFill>
                <a:sym typeface="宋体" panose="02010600030101010101" pitchFamily="2" charset="-122"/>
              </a:rPr>
              <a:t>    </a:t>
            </a:r>
            <a:r>
              <a:rPr lang="zh-CN" altLang="en-US" sz="1500" b="1" dirty="0">
                <a:solidFill>
                  <a:srgbClr val="09F709"/>
                </a:solidFill>
                <a:sym typeface="宋体" panose="02010600030101010101" pitchFamily="2" charset="-122"/>
              </a:rPr>
              <a:t>贷：应付职工薪酬                                               </a:t>
            </a:r>
            <a:r>
              <a:rPr lang="en-US" altLang="zh-CN" sz="1500" b="1" dirty="0">
                <a:solidFill>
                  <a:srgbClr val="09F709"/>
                </a:solidFill>
                <a:sym typeface="宋体" panose="02010600030101010101" pitchFamily="2" charset="-122"/>
              </a:rPr>
              <a:t>3 000</a:t>
            </a:r>
            <a:endParaRPr lang="en-US" altLang="zh-CN" sz="1500" b="1" dirty="0">
              <a:solidFill>
                <a:srgbClr val="09F709"/>
              </a:solidFill>
              <a:sym typeface="宋体" panose="02010600030101010101" pitchFamily="2" charset="-122"/>
            </a:endParaRPr>
          </a:p>
          <a:p>
            <a:pPr>
              <a:buNone/>
            </a:pPr>
            <a:r>
              <a:rPr lang="zh-CN" altLang="en-US" sz="1500" dirty="0">
                <a:sym typeface="宋体" panose="02010600030101010101" pitchFamily="2" charset="-122"/>
              </a:rPr>
              <a:t>（</a:t>
            </a:r>
            <a:r>
              <a:rPr lang="en-US" altLang="zh-CN" sz="1500" dirty="0">
                <a:sym typeface="宋体" panose="02010600030101010101" pitchFamily="2" charset="-122"/>
              </a:rPr>
              <a:t>3</a:t>
            </a:r>
            <a:r>
              <a:rPr lang="zh-CN" altLang="en-US" sz="1500" dirty="0">
                <a:sym typeface="宋体" panose="02010600030101010101" pitchFamily="2" charset="-122"/>
              </a:rPr>
              <a:t>）加工完成，</a:t>
            </a:r>
            <a:r>
              <a:rPr lang="en-US" altLang="zh-CN" sz="1500" dirty="0">
                <a:sym typeface="宋体" panose="02010600030101010101" pitchFamily="2" charset="-122"/>
              </a:rPr>
              <a:t> </a:t>
            </a:r>
            <a:r>
              <a:rPr lang="zh-CN" altLang="en-US" sz="1500" dirty="0">
                <a:sym typeface="宋体" panose="02010600030101010101" pitchFamily="2" charset="-122"/>
              </a:rPr>
              <a:t>验收入库：</a:t>
            </a:r>
            <a:endParaRPr lang="en-US" altLang="zh-CN" sz="1500" dirty="0">
              <a:sym typeface="宋体" panose="02010600030101010101" pitchFamily="2" charset="-122"/>
            </a:endParaRPr>
          </a:p>
          <a:p>
            <a:pPr>
              <a:buNone/>
            </a:pPr>
            <a:r>
              <a:rPr lang="zh-CN" altLang="en-US" sz="1500" b="1" dirty="0">
                <a:solidFill>
                  <a:srgbClr val="09F709"/>
                </a:solidFill>
                <a:sym typeface="宋体" panose="02010600030101010101" pitchFamily="2" charset="-122"/>
              </a:rPr>
              <a:t>借：库存物品</a:t>
            </a:r>
            <a:r>
              <a:rPr lang="en-US" altLang="zh-CN" sz="1500" b="1" dirty="0">
                <a:solidFill>
                  <a:srgbClr val="09F709"/>
                </a:solidFill>
                <a:sym typeface="宋体" panose="02010600030101010101" pitchFamily="2" charset="-122"/>
              </a:rPr>
              <a:t>——**</a:t>
            </a:r>
            <a:r>
              <a:rPr lang="zh-CN" altLang="en-US" sz="1500" b="1" dirty="0">
                <a:solidFill>
                  <a:srgbClr val="09F709"/>
                </a:solidFill>
                <a:sym typeface="宋体" panose="02010600030101010101" pitchFamily="2" charset="-122"/>
              </a:rPr>
              <a:t>物品                                </a:t>
            </a:r>
            <a:r>
              <a:rPr lang="en-US" altLang="zh-CN" sz="1500" b="1" dirty="0">
                <a:solidFill>
                  <a:srgbClr val="09F709"/>
                </a:solidFill>
                <a:sym typeface="宋体" panose="02010600030101010101" pitchFamily="2" charset="-122"/>
              </a:rPr>
              <a:t>23 000</a:t>
            </a:r>
            <a:endParaRPr lang="en-US" altLang="zh-CN" sz="1500" b="1" dirty="0">
              <a:solidFill>
                <a:srgbClr val="09F709"/>
              </a:solidFill>
              <a:sym typeface="宋体" panose="02010600030101010101" pitchFamily="2" charset="-122"/>
            </a:endParaRPr>
          </a:p>
          <a:p>
            <a:pPr>
              <a:buNone/>
            </a:pPr>
            <a:r>
              <a:rPr lang="en-US" altLang="zh-CN" sz="1500" b="1" dirty="0">
                <a:solidFill>
                  <a:srgbClr val="09F709"/>
                </a:solidFill>
                <a:sym typeface="宋体" panose="02010600030101010101" pitchFamily="2" charset="-122"/>
              </a:rPr>
              <a:t>    </a:t>
            </a:r>
            <a:r>
              <a:rPr lang="zh-CN" altLang="en-US" sz="1500" b="1" dirty="0">
                <a:solidFill>
                  <a:srgbClr val="09F709"/>
                </a:solidFill>
                <a:sym typeface="宋体" panose="02010600030101010101" pitchFamily="2" charset="-122"/>
              </a:rPr>
              <a:t>贷：加工物品</a:t>
            </a:r>
            <a:r>
              <a:rPr lang="en-US" altLang="zh-CN" sz="1500" b="1" dirty="0">
                <a:solidFill>
                  <a:srgbClr val="09F709"/>
                </a:solidFill>
                <a:sym typeface="宋体" panose="02010600030101010101" pitchFamily="2" charset="-122"/>
              </a:rPr>
              <a:t>——</a:t>
            </a:r>
            <a:r>
              <a:rPr lang="zh-CN" altLang="en-US" sz="1500" b="1" dirty="0">
                <a:solidFill>
                  <a:srgbClr val="09F709"/>
                </a:solidFill>
                <a:sym typeface="宋体" panose="02010600030101010101" pitchFamily="2" charset="-122"/>
              </a:rPr>
              <a:t>自制物品</a:t>
            </a:r>
            <a:r>
              <a:rPr lang="en-US" altLang="zh-CN" sz="1500" b="1" dirty="0">
                <a:solidFill>
                  <a:srgbClr val="09F709"/>
                </a:solidFill>
                <a:sym typeface="宋体" panose="02010600030101010101" pitchFamily="2" charset="-122"/>
              </a:rPr>
              <a:t>——**</a:t>
            </a:r>
            <a:r>
              <a:rPr lang="zh-CN" altLang="en-US" sz="1500" b="1" dirty="0">
                <a:solidFill>
                  <a:srgbClr val="09F709"/>
                </a:solidFill>
                <a:sym typeface="宋体" panose="02010600030101010101" pitchFamily="2" charset="-122"/>
              </a:rPr>
              <a:t>物品</a:t>
            </a:r>
            <a:r>
              <a:rPr lang="en-US" altLang="zh-CN" sz="1500" b="1" dirty="0">
                <a:solidFill>
                  <a:srgbClr val="09F709"/>
                </a:solidFill>
                <a:sym typeface="宋体" panose="02010600030101010101" pitchFamily="2" charset="-122"/>
              </a:rPr>
              <a:t>    23 000 </a:t>
            </a:r>
            <a:endParaRPr lang="en-US" altLang="zh-CN" sz="1500" b="1" dirty="0">
              <a:solidFill>
                <a:srgbClr val="09F709"/>
              </a:solidFill>
              <a:sym typeface="宋体" panose="02010600030101010101" pitchFamily="2" charset="-122"/>
            </a:endParaRPr>
          </a:p>
          <a:p>
            <a:pPr>
              <a:buNone/>
            </a:pPr>
            <a:r>
              <a:rPr lang="zh-CN" altLang="en-US" sz="1500" b="1" dirty="0">
                <a:solidFill>
                  <a:srgbClr val="FF0000"/>
                </a:solidFill>
                <a:sym typeface="宋体" panose="02010600030101010101" pitchFamily="2" charset="-122"/>
              </a:rPr>
              <a:t>注意！！！</a:t>
            </a:r>
            <a:r>
              <a:rPr lang="zh-CN" altLang="en-US" sz="1500" b="1" dirty="0">
                <a:solidFill>
                  <a:srgbClr val="FFFF00"/>
                </a:solidFill>
                <a:sym typeface="宋体" panose="02010600030101010101" pitchFamily="2" charset="-122"/>
              </a:rPr>
              <a:t>如学校为增值税一般纳税人，自制物品</a:t>
            </a:r>
            <a:r>
              <a:rPr lang="zh-CN" altLang="en-US" sz="1500" b="1" dirty="0">
                <a:solidFill>
                  <a:srgbClr val="F616E6"/>
                </a:solidFill>
                <a:sym typeface="宋体" panose="02010600030101010101" pitchFamily="2" charset="-122"/>
              </a:rPr>
              <a:t>用于销售</a:t>
            </a:r>
            <a:r>
              <a:rPr lang="zh-CN" altLang="en-US" sz="1500" b="1" dirty="0">
                <a:solidFill>
                  <a:srgbClr val="FFFF00"/>
                </a:solidFill>
                <a:sym typeface="宋体" panose="02010600030101010101" pitchFamily="2" charset="-122"/>
              </a:rPr>
              <a:t>的要考虑购买材料等的应交增值税（进项税额）</a:t>
            </a:r>
            <a:endParaRPr lang="en-US" altLang="zh-CN" sz="1500" b="1" dirty="0">
              <a:solidFill>
                <a:srgbClr val="FFFF00"/>
              </a:solidFill>
              <a:sym typeface="宋体" panose="02010600030101010101" pitchFamily="2" charset="-122"/>
            </a:endParaRPr>
          </a:p>
          <a:p>
            <a:pPr>
              <a:buNone/>
            </a:pPr>
            <a:endParaRPr lang="en-US" altLang="zh-CN" sz="1500" dirty="0">
              <a:sym typeface="宋体" panose="02010600030101010101" pitchFamily="2" charset="-122"/>
            </a:endParaRPr>
          </a:p>
          <a:p>
            <a:pPr>
              <a:buNone/>
            </a:pPr>
            <a:endParaRPr lang="en-US" altLang="zh-CN" sz="2100" dirty="0">
              <a:sym typeface="宋体" panose="02010600030101010101" pitchFamily="2" charset="-122"/>
            </a:endParaRPr>
          </a:p>
          <a:p>
            <a:pPr>
              <a:buNone/>
            </a:pPr>
            <a:endParaRPr lang="zh-CN" altLang="en-US" b="1" dirty="0"/>
          </a:p>
        </p:txBody>
      </p:sp>
      <p:sp>
        <p:nvSpPr>
          <p:cNvPr id="4" name="圆角矩形 3"/>
          <p:cNvSpPr/>
          <p:nvPr/>
        </p:nvSpPr>
        <p:spPr>
          <a:xfrm>
            <a:off x="6393669" y="3158970"/>
            <a:ext cx="1500198" cy="1127286"/>
          </a:xfrm>
          <a:prstGeom prst="roundRect">
            <a:avLst/>
          </a:prstGeom>
          <a:solidFill>
            <a:srgbClr val="AED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0" dirty="0">
                <a:solidFill>
                  <a:srgbClr val="F616E6"/>
                </a:solidFill>
              </a:rPr>
              <a:t>如有</a:t>
            </a:r>
            <a:r>
              <a:rPr lang="zh-CN" altLang="en-US" sz="1350" dirty="0">
                <a:solidFill>
                  <a:srgbClr val="F616E6"/>
                </a:solidFill>
                <a:sym typeface="宋体" panose="02010600030101010101" pitchFamily="2" charset="-122"/>
              </a:rPr>
              <a:t>支付的其他费用，需要做预算会计分录</a:t>
            </a:r>
            <a:endParaRPr lang="zh-CN" altLang="en-US" sz="1350" dirty="0"/>
          </a:p>
        </p:txBody>
      </p:sp>
      <p:cxnSp>
        <p:nvCxnSpPr>
          <p:cNvPr id="6" name="直接连接符 5"/>
          <p:cNvCxnSpPr/>
          <p:nvPr/>
        </p:nvCxnSpPr>
        <p:spPr>
          <a:xfrm>
            <a:off x="1143000" y="4500570"/>
            <a:ext cx="6858000"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28800" y="1063229"/>
            <a:ext cx="5829300" cy="61896"/>
          </a:xfrm>
        </p:spPr>
        <p:txBody>
          <a:bodyPr>
            <a:normAutofit fontScale="90000"/>
          </a:bodyPr>
          <a:lstStyle/>
          <a:p>
            <a:endParaRPr lang="zh-CN" altLang="en-US" dirty="0"/>
          </a:p>
        </p:txBody>
      </p:sp>
      <p:sp>
        <p:nvSpPr>
          <p:cNvPr id="3" name="内容占位符 2"/>
          <p:cNvSpPr>
            <a:spLocks noGrp="1"/>
          </p:cNvSpPr>
          <p:nvPr>
            <p:ph idx="1"/>
          </p:nvPr>
        </p:nvSpPr>
        <p:spPr>
          <a:xfrm>
            <a:off x="1143000" y="857250"/>
            <a:ext cx="6858000" cy="5143500"/>
          </a:xfrm>
          <a:solidFill>
            <a:schemeClr val="bg2">
              <a:lumMod val="90000"/>
            </a:schemeClr>
          </a:solidFill>
        </p:spPr>
        <p:txBody>
          <a:bodyPr>
            <a:normAutofit fontScale="92500" lnSpcReduction="10000"/>
          </a:bodyPr>
          <a:lstStyle/>
          <a:p>
            <a:pPr>
              <a:buNone/>
            </a:pPr>
            <a:r>
              <a:rPr lang="en-US" altLang="zh-CN" sz="1500" dirty="0"/>
              <a:t>2</a:t>
            </a:r>
            <a:r>
              <a:rPr lang="zh-CN" altLang="en-US" sz="1500" dirty="0"/>
              <a:t>、</a:t>
            </a:r>
            <a:r>
              <a:rPr lang="zh-CN" altLang="en-US" sz="1500" b="1" dirty="0">
                <a:solidFill>
                  <a:srgbClr val="66CCFF"/>
                </a:solidFill>
              </a:rPr>
              <a:t>委托加工</a:t>
            </a:r>
            <a:r>
              <a:rPr lang="zh-CN" altLang="en-US" sz="1500" dirty="0"/>
              <a:t>物品，考虑是</a:t>
            </a:r>
            <a:r>
              <a:rPr lang="zh-CN" altLang="en-US" sz="1500" dirty="0">
                <a:solidFill>
                  <a:srgbClr val="09F709"/>
                </a:solidFill>
              </a:rPr>
              <a:t>自用</a:t>
            </a:r>
            <a:r>
              <a:rPr lang="zh-CN" altLang="en-US" sz="1500" dirty="0"/>
              <a:t>还是</a:t>
            </a:r>
            <a:r>
              <a:rPr lang="zh-CN" altLang="en-US" sz="1500" dirty="0">
                <a:solidFill>
                  <a:srgbClr val="09F709"/>
                </a:solidFill>
              </a:rPr>
              <a:t>销售</a:t>
            </a:r>
            <a:endParaRPr lang="en-US" altLang="zh-CN" sz="1500" dirty="0">
              <a:solidFill>
                <a:srgbClr val="09F709"/>
              </a:solidFill>
            </a:endParaRPr>
          </a:p>
          <a:p>
            <a:pPr>
              <a:buNone/>
            </a:pPr>
            <a:r>
              <a:rPr lang="en-US" altLang="zh-CN" sz="1500" dirty="0"/>
              <a:t>3</a:t>
            </a:r>
            <a:r>
              <a:rPr lang="zh-CN" altLang="en-US" sz="1500" dirty="0"/>
              <a:t>、</a:t>
            </a:r>
            <a:r>
              <a:rPr lang="zh-CN" altLang="en-US" sz="1500" b="1" dirty="0">
                <a:solidFill>
                  <a:srgbClr val="FFC000"/>
                </a:solidFill>
              </a:rPr>
              <a:t>受托加工</a:t>
            </a:r>
            <a:r>
              <a:rPr lang="zh-CN" altLang="en-US" sz="1500" dirty="0"/>
              <a:t>物品（加工物品收入</a:t>
            </a:r>
            <a:r>
              <a:rPr lang="en-US" altLang="zh-CN" sz="1500" dirty="0"/>
              <a:t>30000</a:t>
            </a:r>
            <a:r>
              <a:rPr lang="zh-CN" altLang="en-US" sz="1500" dirty="0"/>
              <a:t>元）</a:t>
            </a:r>
            <a:endParaRPr lang="en-US" altLang="zh-CN" sz="1500" dirty="0"/>
          </a:p>
          <a:p>
            <a:pPr>
              <a:buNone/>
            </a:pPr>
            <a:r>
              <a:rPr lang="zh-CN" altLang="en-US" sz="1500" dirty="0"/>
              <a:t>（</a:t>
            </a:r>
            <a:r>
              <a:rPr lang="en-US" altLang="zh-CN" sz="1500" dirty="0"/>
              <a:t>1</a:t>
            </a:r>
            <a:r>
              <a:rPr lang="zh-CN" altLang="en-US" sz="1500" dirty="0"/>
              <a:t>）若收到预收款项</a:t>
            </a:r>
            <a:r>
              <a:rPr lang="en-US" altLang="zh-CN" sz="1500" dirty="0"/>
              <a:t>10000</a:t>
            </a:r>
            <a:r>
              <a:rPr lang="zh-CN" altLang="en-US" sz="1500" dirty="0"/>
              <a:t>元</a:t>
            </a:r>
            <a:endParaRPr lang="en-US" altLang="zh-CN" sz="1500" dirty="0"/>
          </a:p>
          <a:p>
            <a:pPr>
              <a:buNone/>
            </a:pPr>
            <a:r>
              <a:rPr lang="zh-CN" altLang="en-US" sz="1500" b="1" dirty="0">
                <a:solidFill>
                  <a:srgbClr val="09F709"/>
                </a:solidFill>
              </a:rPr>
              <a:t>    借：银行存款       </a:t>
            </a:r>
            <a:r>
              <a:rPr lang="en-US" altLang="zh-CN" sz="1500" b="1" dirty="0">
                <a:solidFill>
                  <a:srgbClr val="09F709"/>
                </a:solidFill>
              </a:rPr>
              <a:t>10 000           </a:t>
            </a:r>
            <a:r>
              <a:rPr lang="zh-CN" altLang="en-US" sz="1500" b="1" dirty="0">
                <a:solidFill>
                  <a:srgbClr val="FFFF00"/>
                </a:solidFill>
                <a:latin typeface="隶书" panose="02010509060101010101" pitchFamily="49" charset="-122"/>
                <a:ea typeface="隶书" panose="02010509060101010101" pitchFamily="49" charset="-122"/>
              </a:rPr>
              <a:t>借：资金结存</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货币资金    </a:t>
            </a:r>
            <a:r>
              <a:rPr lang="en-US" altLang="zh-CN" sz="1500" b="1" dirty="0">
                <a:solidFill>
                  <a:srgbClr val="FFFF00"/>
                </a:solidFill>
                <a:latin typeface="隶书" panose="02010509060101010101" pitchFamily="49" charset="-122"/>
                <a:ea typeface="隶书" panose="02010509060101010101" pitchFamily="49" charset="-122"/>
              </a:rPr>
              <a:t>10 000</a:t>
            </a:r>
            <a:endParaRPr lang="en-US" altLang="zh-CN" sz="1500" b="1" dirty="0">
              <a:solidFill>
                <a:srgbClr val="FFFF00"/>
              </a:solidFill>
              <a:latin typeface="隶书" panose="02010509060101010101" pitchFamily="49" charset="-122"/>
              <a:ea typeface="隶书" panose="02010509060101010101" pitchFamily="49" charset="-122"/>
            </a:endParaRPr>
          </a:p>
          <a:p>
            <a:pPr>
              <a:buNone/>
            </a:pPr>
            <a:r>
              <a:rPr lang="en-US" altLang="zh-CN" sz="1500" dirty="0"/>
              <a:t>        </a:t>
            </a:r>
            <a:r>
              <a:rPr lang="zh-CN" altLang="en-US" sz="1500" b="1" dirty="0">
                <a:solidFill>
                  <a:srgbClr val="09F709"/>
                </a:solidFill>
              </a:rPr>
              <a:t>贷：预收账款      </a:t>
            </a:r>
            <a:r>
              <a:rPr lang="en-US" altLang="zh-CN" sz="1500" b="1" dirty="0">
                <a:solidFill>
                  <a:srgbClr val="09F709"/>
                </a:solidFill>
              </a:rPr>
              <a:t>10 000</a:t>
            </a:r>
            <a:r>
              <a:rPr lang="zh-CN" altLang="en-US" sz="1500" b="1" dirty="0">
                <a:solidFill>
                  <a:srgbClr val="09F709"/>
                </a:solidFill>
              </a:rPr>
              <a:t>            </a:t>
            </a:r>
            <a:r>
              <a:rPr lang="zh-CN" altLang="en-US" sz="1500" b="1" dirty="0">
                <a:solidFill>
                  <a:srgbClr val="FFFF00"/>
                </a:solidFill>
                <a:latin typeface="隶书" panose="02010509060101010101" pitchFamily="49" charset="-122"/>
                <a:ea typeface="隶书" panose="02010509060101010101" pitchFamily="49" charset="-122"/>
              </a:rPr>
              <a:t>贷：事业预算收入</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 教育</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科研 </a:t>
            </a:r>
            <a:r>
              <a:rPr lang="en-US" altLang="zh-CN" sz="1500" b="1" dirty="0">
                <a:solidFill>
                  <a:srgbClr val="FFFF00"/>
                </a:solidFill>
                <a:latin typeface="隶书" panose="02010509060101010101" pitchFamily="49" charset="-122"/>
                <a:ea typeface="隶书" panose="02010509060101010101" pitchFamily="49" charset="-122"/>
              </a:rPr>
              <a:t>10 000</a:t>
            </a:r>
            <a:r>
              <a:rPr lang="zh-CN" altLang="en-US" sz="1500" b="1" dirty="0">
                <a:solidFill>
                  <a:srgbClr val="FFFF00"/>
                </a:solidFill>
                <a:latin typeface="隶书" panose="02010509060101010101" pitchFamily="49" charset="-122"/>
                <a:ea typeface="隶书" panose="02010509060101010101" pitchFamily="49" charset="-122"/>
              </a:rPr>
              <a:t>  </a:t>
            </a:r>
            <a:endParaRPr lang="en-US" altLang="zh-CN" sz="1500" b="1" dirty="0">
              <a:solidFill>
                <a:srgbClr val="FFFF00"/>
              </a:solidFill>
              <a:latin typeface="隶书" panose="02010509060101010101" pitchFamily="49" charset="-122"/>
              <a:ea typeface="隶书" panose="02010509060101010101" pitchFamily="49" charset="-122"/>
            </a:endParaRPr>
          </a:p>
          <a:p>
            <a:pPr>
              <a:buNone/>
            </a:pPr>
            <a:r>
              <a:rPr lang="zh-CN" altLang="en-US" sz="1500" dirty="0"/>
              <a:t>（</a:t>
            </a:r>
            <a:r>
              <a:rPr lang="en-US" altLang="zh-CN" sz="1500" dirty="0"/>
              <a:t>2</a:t>
            </a:r>
            <a:r>
              <a:rPr lang="zh-CN" altLang="en-US" sz="1500" dirty="0"/>
              <a:t>）加工时领用库存材料</a:t>
            </a:r>
            <a:r>
              <a:rPr lang="en-US" altLang="zh-CN" sz="1500" dirty="0"/>
              <a:t>20000</a:t>
            </a:r>
            <a:r>
              <a:rPr lang="zh-CN" altLang="en-US" sz="1500" dirty="0"/>
              <a:t>元，现金支付临时工劳务费</a:t>
            </a:r>
            <a:r>
              <a:rPr lang="en-US" altLang="zh-CN" sz="1500" dirty="0"/>
              <a:t>3000</a:t>
            </a:r>
            <a:r>
              <a:rPr lang="zh-CN" altLang="en-US" sz="1500" dirty="0"/>
              <a:t>元</a:t>
            </a:r>
            <a:endParaRPr lang="en-US" altLang="zh-CN" sz="1500" dirty="0"/>
          </a:p>
          <a:p>
            <a:pPr>
              <a:buNone/>
            </a:pPr>
            <a:r>
              <a:rPr lang="zh-CN" altLang="en-US" sz="1500" b="1" dirty="0"/>
              <a:t>①</a:t>
            </a:r>
            <a:r>
              <a:rPr lang="zh-CN" altLang="en-US" sz="1500" b="1" dirty="0">
                <a:solidFill>
                  <a:srgbClr val="09F709"/>
                </a:solidFill>
              </a:rPr>
              <a:t>借：加工物品</a:t>
            </a:r>
            <a:r>
              <a:rPr lang="en-US" altLang="zh-CN" sz="1500" b="1" dirty="0">
                <a:solidFill>
                  <a:srgbClr val="09F709"/>
                </a:solidFill>
              </a:rPr>
              <a:t>——</a:t>
            </a:r>
            <a:r>
              <a:rPr lang="zh-CN" altLang="en-US" sz="1500" b="1" dirty="0">
                <a:solidFill>
                  <a:srgbClr val="09F709"/>
                </a:solidFill>
              </a:rPr>
              <a:t>受托加工物品   </a:t>
            </a:r>
            <a:r>
              <a:rPr lang="en-US" altLang="zh-CN" sz="1500" b="1" dirty="0">
                <a:solidFill>
                  <a:srgbClr val="09F709"/>
                </a:solidFill>
              </a:rPr>
              <a:t>20 000</a:t>
            </a:r>
            <a:endParaRPr lang="en-US" altLang="zh-CN" sz="1500" b="1" dirty="0">
              <a:solidFill>
                <a:srgbClr val="09F709"/>
              </a:solidFill>
            </a:endParaRPr>
          </a:p>
          <a:p>
            <a:pPr>
              <a:buNone/>
            </a:pPr>
            <a:r>
              <a:rPr lang="en-US" altLang="zh-CN" sz="1500" b="1" dirty="0">
                <a:solidFill>
                  <a:srgbClr val="09F709"/>
                </a:solidFill>
              </a:rPr>
              <a:t>       </a:t>
            </a:r>
            <a:r>
              <a:rPr lang="zh-CN" altLang="en-US" sz="1500" b="1" dirty="0">
                <a:solidFill>
                  <a:srgbClr val="09F709"/>
                </a:solidFill>
              </a:rPr>
              <a:t>贷：库存物品</a:t>
            </a:r>
            <a:r>
              <a:rPr lang="en-US" altLang="zh-CN" sz="1500" b="1" dirty="0">
                <a:solidFill>
                  <a:srgbClr val="09F709"/>
                </a:solidFill>
              </a:rPr>
              <a:t>——**</a:t>
            </a:r>
            <a:r>
              <a:rPr lang="zh-CN" altLang="en-US" sz="1500" b="1" dirty="0">
                <a:solidFill>
                  <a:srgbClr val="09F709"/>
                </a:solidFill>
              </a:rPr>
              <a:t>材料                </a:t>
            </a:r>
            <a:r>
              <a:rPr lang="en-US" altLang="zh-CN" sz="1500" b="1" dirty="0">
                <a:solidFill>
                  <a:srgbClr val="09F709"/>
                </a:solidFill>
              </a:rPr>
              <a:t>20 000      </a:t>
            </a:r>
            <a:r>
              <a:rPr lang="zh-CN" altLang="en-US" sz="1500" b="1" dirty="0">
                <a:solidFill>
                  <a:srgbClr val="FFFF00"/>
                </a:solidFill>
              </a:rPr>
              <a:t>不做预算会计分录</a:t>
            </a:r>
            <a:endParaRPr lang="en-US" altLang="zh-CN" sz="1500" b="1" dirty="0">
              <a:solidFill>
                <a:srgbClr val="FFFF00"/>
              </a:solidFill>
            </a:endParaRPr>
          </a:p>
          <a:p>
            <a:pPr>
              <a:buNone/>
            </a:pPr>
            <a:r>
              <a:rPr lang="zh-CN" altLang="en-US" sz="1500" b="1" dirty="0"/>
              <a:t>②</a:t>
            </a:r>
            <a:r>
              <a:rPr lang="zh-CN" altLang="en-US" sz="1500" b="1" dirty="0">
                <a:solidFill>
                  <a:srgbClr val="09F709"/>
                </a:solidFill>
              </a:rPr>
              <a:t>借：加工物品</a:t>
            </a:r>
            <a:r>
              <a:rPr lang="en-US" altLang="zh-CN" sz="1500" b="1" dirty="0">
                <a:solidFill>
                  <a:srgbClr val="09F709"/>
                </a:solidFill>
              </a:rPr>
              <a:t>——</a:t>
            </a:r>
            <a:r>
              <a:rPr lang="zh-CN" altLang="en-US" sz="1500" b="1" dirty="0">
                <a:solidFill>
                  <a:srgbClr val="09F709"/>
                </a:solidFill>
              </a:rPr>
              <a:t>受托加工物品    </a:t>
            </a:r>
            <a:r>
              <a:rPr lang="en-US" altLang="zh-CN" sz="1500" b="1" dirty="0">
                <a:solidFill>
                  <a:srgbClr val="09F709"/>
                </a:solidFill>
              </a:rPr>
              <a:t>3 000      </a:t>
            </a:r>
            <a:endParaRPr lang="en-US" altLang="zh-CN" sz="1500" b="1" dirty="0">
              <a:solidFill>
                <a:srgbClr val="09F709"/>
              </a:solidFill>
            </a:endParaRPr>
          </a:p>
          <a:p>
            <a:pPr>
              <a:buNone/>
            </a:pPr>
            <a:r>
              <a:rPr lang="en-US" altLang="zh-CN" sz="1500" b="1" dirty="0">
                <a:solidFill>
                  <a:srgbClr val="09F709"/>
                </a:solidFill>
              </a:rPr>
              <a:t>       </a:t>
            </a:r>
            <a:r>
              <a:rPr lang="zh-CN" altLang="en-US" sz="1500" b="1" dirty="0">
                <a:solidFill>
                  <a:srgbClr val="09F709"/>
                </a:solidFill>
              </a:rPr>
              <a:t>贷：库存现金</a:t>
            </a:r>
            <a:r>
              <a:rPr lang="en-US" altLang="zh-CN" sz="1500" b="1" dirty="0">
                <a:solidFill>
                  <a:srgbClr val="09F709"/>
                </a:solidFill>
              </a:rPr>
              <a:t>——</a:t>
            </a:r>
            <a:r>
              <a:rPr lang="zh-CN" altLang="en-US" sz="1500" b="1" dirty="0">
                <a:solidFill>
                  <a:srgbClr val="09F709"/>
                </a:solidFill>
              </a:rPr>
              <a:t>学校现金            </a:t>
            </a:r>
            <a:r>
              <a:rPr lang="en-US" altLang="zh-CN" sz="1500" b="1" dirty="0">
                <a:solidFill>
                  <a:srgbClr val="09F709"/>
                </a:solidFill>
              </a:rPr>
              <a:t>3 000</a:t>
            </a:r>
            <a:endParaRPr lang="en-US" altLang="zh-CN" sz="1500" b="1" dirty="0">
              <a:solidFill>
                <a:srgbClr val="09F709"/>
              </a:solidFill>
            </a:endParaRPr>
          </a:p>
          <a:p>
            <a:pPr>
              <a:buNone/>
            </a:pPr>
            <a:r>
              <a:rPr lang="zh-CN" altLang="en-US" sz="1500" b="1" dirty="0">
                <a:solidFill>
                  <a:srgbClr val="F616E6"/>
                </a:solidFill>
                <a:latin typeface="隶书" panose="02010509060101010101" pitchFamily="49" charset="-122"/>
                <a:ea typeface="隶书" panose="02010509060101010101" pitchFamily="49" charset="-122"/>
              </a:rPr>
              <a:t>  </a:t>
            </a:r>
            <a:r>
              <a:rPr lang="zh-CN" altLang="en-US" sz="1500" b="1" dirty="0">
                <a:solidFill>
                  <a:srgbClr val="FFFF00"/>
                </a:solidFill>
                <a:latin typeface="隶书" panose="02010509060101010101" pitchFamily="49" charset="-122"/>
                <a:ea typeface="隶书" panose="02010509060101010101" pitchFamily="49" charset="-122"/>
              </a:rPr>
              <a:t>借：事业支出</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教育支出</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其他资金支出</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基本支出</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高等学校</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商品和服务支出</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劳务费             </a:t>
            </a:r>
            <a:r>
              <a:rPr lang="en-US" altLang="zh-CN" sz="1500" b="1" dirty="0">
                <a:solidFill>
                  <a:srgbClr val="FFFF00"/>
                </a:solidFill>
                <a:latin typeface="隶书" panose="02010509060101010101" pitchFamily="49" charset="-122"/>
                <a:ea typeface="隶书" panose="02010509060101010101" pitchFamily="49" charset="-122"/>
              </a:rPr>
              <a:t>3 000</a:t>
            </a:r>
            <a:endParaRPr lang="en-US" altLang="zh-CN" sz="1500" b="1" dirty="0">
              <a:solidFill>
                <a:srgbClr val="FFFF00"/>
              </a:solidFill>
              <a:latin typeface="隶书" panose="02010509060101010101" pitchFamily="49" charset="-122"/>
              <a:ea typeface="隶书" panose="02010509060101010101" pitchFamily="49" charset="-122"/>
            </a:endParaRPr>
          </a:p>
          <a:p>
            <a:pPr>
              <a:buNone/>
            </a:pPr>
            <a:r>
              <a:rPr lang="en-US" altLang="zh-CN" sz="1500" b="1" dirty="0">
                <a:solidFill>
                  <a:srgbClr val="FFFF00"/>
                </a:solidFill>
                <a:latin typeface="隶书" panose="02010509060101010101" pitchFamily="49" charset="-122"/>
                <a:ea typeface="隶书" panose="02010509060101010101" pitchFamily="49" charset="-122"/>
              </a:rPr>
              <a:t>    </a:t>
            </a:r>
            <a:r>
              <a:rPr lang="zh-CN" altLang="en-US" sz="1500" b="1" dirty="0">
                <a:solidFill>
                  <a:srgbClr val="FFFF00"/>
                </a:solidFill>
                <a:latin typeface="隶书" panose="02010509060101010101" pitchFamily="49" charset="-122"/>
                <a:ea typeface="隶书" panose="02010509060101010101" pitchFamily="49" charset="-122"/>
              </a:rPr>
              <a:t>贷：资金结存</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货币资金           </a:t>
            </a:r>
            <a:r>
              <a:rPr lang="en-US" altLang="zh-CN" sz="1500" b="1" dirty="0">
                <a:solidFill>
                  <a:srgbClr val="FFFF00"/>
                </a:solidFill>
                <a:latin typeface="隶书" panose="02010509060101010101" pitchFamily="49" charset="-122"/>
                <a:ea typeface="隶书" panose="02010509060101010101" pitchFamily="49" charset="-122"/>
              </a:rPr>
              <a:t>3 000</a:t>
            </a:r>
            <a:endParaRPr lang="en-US" altLang="zh-CN" sz="1500" b="1" dirty="0">
              <a:solidFill>
                <a:srgbClr val="FFFF00"/>
              </a:solidFill>
              <a:latin typeface="隶书" panose="02010509060101010101" pitchFamily="49" charset="-122"/>
              <a:ea typeface="隶书" panose="02010509060101010101" pitchFamily="49" charset="-122"/>
            </a:endParaRPr>
          </a:p>
          <a:p>
            <a:pPr>
              <a:buNone/>
            </a:pPr>
            <a:r>
              <a:rPr lang="zh-CN" altLang="en-US" sz="1500" dirty="0"/>
              <a:t>（</a:t>
            </a:r>
            <a:r>
              <a:rPr lang="en-US" altLang="zh-CN" sz="1500" dirty="0"/>
              <a:t>3</a:t>
            </a:r>
            <a:r>
              <a:rPr lang="zh-CN" altLang="en-US" sz="1500" dirty="0"/>
              <a:t>）加工完成，交付委托方，收齐款项</a:t>
            </a:r>
            <a:r>
              <a:rPr lang="en-US" altLang="zh-CN" sz="1500" dirty="0"/>
              <a:t>20000</a:t>
            </a:r>
            <a:r>
              <a:rPr lang="zh-CN" altLang="en-US" sz="1500" dirty="0"/>
              <a:t>元</a:t>
            </a:r>
            <a:endParaRPr lang="en-US" altLang="zh-CN" sz="1500" dirty="0"/>
          </a:p>
          <a:p>
            <a:pPr>
              <a:buNone/>
            </a:pPr>
            <a:r>
              <a:rPr lang="zh-CN" altLang="en-US" sz="1500" b="1" dirty="0"/>
              <a:t>①</a:t>
            </a:r>
            <a:r>
              <a:rPr lang="zh-CN" altLang="en-US" sz="1500" b="1" dirty="0">
                <a:solidFill>
                  <a:srgbClr val="09F709"/>
                </a:solidFill>
              </a:rPr>
              <a:t>借：业务活动费用</a:t>
            </a:r>
            <a:r>
              <a:rPr lang="en-US" altLang="zh-CN" sz="1500" b="1" dirty="0">
                <a:solidFill>
                  <a:srgbClr val="09F709"/>
                </a:solidFill>
              </a:rPr>
              <a:t>——</a:t>
            </a:r>
            <a:r>
              <a:rPr lang="zh-CN" altLang="en-US" sz="1500" b="1" dirty="0">
                <a:solidFill>
                  <a:srgbClr val="09F709"/>
                </a:solidFill>
              </a:rPr>
              <a:t>教育费用    </a:t>
            </a:r>
            <a:r>
              <a:rPr lang="en-US" altLang="zh-CN" sz="1500" b="1" dirty="0">
                <a:solidFill>
                  <a:srgbClr val="09F709"/>
                </a:solidFill>
              </a:rPr>
              <a:t>23 000</a:t>
            </a:r>
            <a:endParaRPr lang="en-US" altLang="zh-CN" sz="1500" b="1" dirty="0">
              <a:solidFill>
                <a:srgbClr val="09F709"/>
              </a:solidFill>
            </a:endParaRPr>
          </a:p>
          <a:p>
            <a:pPr>
              <a:buNone/>
            </a:pPr>
            <a:r>
              <a:rPr lang="en-US" altLang="zh-CN" sz="1500" b="1" dirty="0">
                <a:solidFill>
                  <a:srgbClr val="09F709"/>
                </a:solidFill>
              </a:rPr>
              <a:t>       </a:t>
            </a:r>
            <a:r>
              <a:rPr lang="zh-CN" altLang="en-US" sz="1500" b="1" dirty="0">
                <a:solidFill>
                  <a:srgbClr val="09F709"/>
                </a:solidFill>
              </a:rPr>
              <a:t>贷：加工物品</a:t>
            </a:r>
            <a:r>
              <a:rPr lang="en-US" altLang="zh-CN" sz="1500" b="1" dirty="0">
                <a:solidFill>
                  <a:srgbClr val="09F709"/>
                </a:solidFill>
              </a:rPr>
              <a:t>——</a:t>
            </a:r>
            <a:r>
              <a:rPr lang="zh-CN" altLang="en-US" sz="1500" b="1" dirty="0">
                <a:solidFill>
                  <a:srgbClr val="09F709"/>
                </a:solidFill>
              </a:rPr>
              <a:t>受托加工物品    </a:t>
            </a:r>
            <a:r>
              <a:rPr lang="en-US" altLang="zh-CN" sz="1500" b="1" dirty="0">
                <a:solidFill>
                  <a:srgbClr val="09F709"/>
                </a:solidFill>
              </a:rPr>
              <a:t>23 000</a:t>
            </a:r>
            <a:endParaRPr lang="en-US" altLang="zh-CN" sz="1500" b="1" dirty="0">
              <a:solidFill>
                <a:srgbClr val="09F709"/>
              </a:solidFill>
            </a:endParaRPr>
          </a:p>
          <a:p>
            <a:pPr>
              <a:buNone/>
            </a:pPr>
            <a:r>
              <a:rPr lang="zh-CN" altLang="en-US" sz="1500" b="1" dirty="0"/>
              <a:t>②</a:t>
            </a:r>
            <a:r>
              <a:rPr lang="zh-CN" altLang="en-US" sz="1500" b="1" dirty="0">
                <a:solidFill>
                  <a:srgbClr val="09F709"/>
                </a:solidFill>
              </a:rPr>
              <a:t>借：预收账款                </a:t>
            </a:r>
            <a:r>
              <a:rPr lang="en-US" altLang="zh-CN" sz="1500" b="1" dirty="0">
                <a:solidFill>
                  <a:srgbClr val="09F709"/>
                </a:solidFill>
              </a:rPr>
              <a:t>10 000</a:t>
            </a:r>
            <a:endParaRPr lang="en-US" altLang="zh-CN" sz="1500" b="1" dirty="0">
              <a:solidFill>
                <a:srgbClr val="09F709"/>
              </a:solidFill>
            </a:endParaRPr>
          </a:p>
          <a:p>
            <a:pPr>
              <a:buNone/>
            </a:pPr>
            <a:r>
              <a:rPr lang="zh-CN" altLang="en-US" sz="1500" b="1" dirty="0">
                <a:solidFill>
                  <a:srgbClr val="09F709"/>
                </a:solidFill>
              </a:rPr>
              <a:t>          银行存款                 </a:t>
            </a:r>
            <a:r>
              <a:rPr lang="en-US" altLang="zh-CN" sz="1500" b="1" dirty="0">
                <a:solidFill>
                  <a:srgbClr val="09F709"/>
                </a:solidFill>
              </a:rPr>
              <a:t>20 000</a:t>
            </a:r>
            <a:r>
              <a:rPr lang="zh-CN" altLang="en-US" sz="1500" b="1" dirty="0">
                <a:solidFill>
                  <a:srgbClr val="09F709"/>
                </a:solidFill>
              </a:rPr>
              <a:t>               </a:t>
            </a:r>
            <a:r>
              <a:rPr lang="zh-CN" altLang="en-US" sz="1500" b="1" dirty="0">
                <a:solidFill>
                  <a:srgbClr val="FFFF00"/>
                </a:solidFill>
                <a:latin typeface="隶书" panose="02010509060101010101" pitchFamily="49" charset="-122"/>
                <a:ea typeface="隶书" panose="02010509060101010101" pitchFamily="49" charset="-122"/>
              </a:rPr>
              <a:t>借：资金结存</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货币资金  </a:t>
            </a:r>
            <a:r>
              <a:rPr lang="en-US" altLang="zh-CN" sz="1500" b="1" dirty="0">
                <a:solidFill>
                  <a:srgbClr val="FFFF00"/>
                </a:solidFill>
                <a:latin typeface="隶书" panose="02010509060101010101" pitchFamily="49" charset="-122"/>
                <a:ea typeface="隶书" panose="02010509060101010101" pitchFamily="49" charset="-122"/>
              </a:rPr>
              <a:t>20 000</a:t>
            </a:r>
            <a:r>
              <a:rPr lang="zh-CN" altLang="en-US" sz="1500" b="1" dirty="0">
                <a:solidFill>
                  <a:srgbClr val="FFFF00"/>
                </a:solidFill>
                <a:latin typeface="隶书" panose="02010509060101010101" pitchFamily="49" charset="-122"/>
                <a:ea typeface="隶书" panose="02010509060101010101" pitchFamily="49" charset="-122"/>
              </a:rPr>
              <a:t> </a:t>
            </a:r>
            <a:r>
              <a:rPr lang="zh-CN" altLang="en-US" sz="1500" b="1" dirty="0">
                <a:solidFill>
                  <a:srgbClr val="F616E6"/>
                </a:solidFill>
                <a:latin typeface="隶书" panose="02010509060101010101" pitchFamily="49" charset="-122"/>
                <a:ea typeface="隶书" panose="02010509060101010101" pitchFamily="49" charset="-122"/>
              </a:rPr>
              <a:t>                     </a:t>
            </a:r>
            <a:endParaRPr lang="en-US" altLang="zh-CN" sz="1500" b="1" dirty="0">
              <a:solidFill>
                <a:srgbClr val="F616E6"/>
              </a:solidFill>
              <a:latin typeface="隶书" panose="02010509060101010101" pitchFamily="49" charset="-122"/>
              <a:ea typeface="隶书" panose="02010509060101010101" pitchFamily="49" charset="-122"/>
            </a:endParaRPr>
          </a:p>
          <a:p>
            <a:pPr>
              <a:buNone/>
            </a:pPr>
            <a:r>
              <a:rPr lang="en-US" altLang="zh-CN" sz="1500" b="1" dirty="0">
                <a:solidFill>
                  <a:srgbClr val="09F709"/>
                </a:solidFill>
              </a:rPr>
              <a:t>      </a:t>
            </a:r>
            <a:r>
              <a:rPr lang="zh-CN" altLang="en-US" sz="1500" b="1" dirty="0">
                <a:solidFill>
                  <a:srgbClr val="09F709"/>
                </a:solidFill>
              </a:rPr>
              <a:t>贷：事业收入</a:t>
            </a:r>
            <a:r>
              <a:rPr lang="en-US" altLang="zh-CN" sz="1500" b="1" dirty="0">
                <a:solidFill>
                  <a:srgbClr val="09F709"/>
                </a:solidFill>
              </a:rPr>
              <a:t>——</a:t>
            </a:r>
            <a:r>
              <a:rPr lang="zh-CN" altLang="en-US" sz="1500" b="1" dirty="0">
                <a:solidFill>
                  <a:srgbClr val="09F709"/>
                </a:solidFill>
              </a:rPr>
              <a:t>教育</a:t>
            </a:r>
            <a:r>
              <a:rPr lang="en-US" altLang="zh-CN" sz="1500" b="1" dirty="0">
                <a:solidFill>
                  <a:srgbClr val="09F709"/>
                </a:solidFill>
              </a:rPr>
              <a:t>/</a:t>
            </a:r>
            <a:r>
              <a:rPr lang="zh-CN" altLang="en-US" sz="1500" b="1" dirty="0">
                <a:solidFill>
                  <a:srgbClr val="09F709"/>
                </a:solidFill>
              </a:rPr>
              <a:t>科研</a:t>
            </a:r>
            <a:r>
              <a:rPr lang="en-US" altLang="zh-CN" sz="1500" b="1" dirty="0">
                <a:solidFill>
                  <a:srgbClr val="09F709"/>
                </a:solidFill>
              </a:rPr>
              <a:t>30 000 </a:t>
            </a:r>
            <a:r>
              <a:rPr lang="en-US" altLang="zh-CN" sz="1500" dirty="0">
                <a:solidFill>
                  <a:srgbClr val="00B050"/>
                </a:solidFill>
              </a:rPr>
              <a:t>        </a:t>
            </a:r>
            <a:r>
              <a:rPr lang="zh-CN" altLang="en-US" sz="1500" b="1" dirty="0">
                <a:solidFill>
                  <a:srgbClr val="FFFF00"/>
                </a:solidFill>
                <a:latin typeface="隶书" panose="02010509060101010101" pitchFamily="49" charset="-122"/>
                <a:ea typeface="隶书" panose="02010509060101010101" pitchFamily="49" charset="-122"/>
              </a:rPr>
              <a:t>贷：事业预算收入</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教育</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科研 </a:t>
            </a:r>
            <a:r>
              <a:rPr lang="en-US" altLang="zh-CN" sz="1500" b="1" dirty="0">
                <a:solidFill>
                  <a:srgbClr val="FFFF00"/>
                </a:solidFill>
                <a:latin typeface="隶书" panose="02010509060101010101" pitchFamily="49" charset="-122"/>
                <a:ea typeface="隶书" panose="02010509060101010101" pitchFamily="49" charset="-122"/>
              </a:rPr>
              <a:t>20 000</a:t>
            </a:r>
            <a:r>
              <a:rPr lang="zh-CN" altLang="en-US" sz="1500" b="1" dirty="0">
                <a:solidFill>
                  <a:srgbClr val="FFFF00"/>
                </a:solidFill>
                <a:latin typeface="隶书" panose="02010509060101010101" pitchFamily="49" charset="-122"/>
                <a:ea typeface="隶书" panose="02010509060101010101" pitchFamily="49" charset="-122"/>
              </a:rPr>
              <a:t> </a:t>
            </a:r>
            <a:endParaRPr lang="en-US" altLang="zh-CN" sz="1500" b="1" dirty="0">
              <a:solidFill>
                <a:srgbClr val="FFFF00"/>
              </a:solidFill>
              <a:latin typeface="隶书" panose="02010509060101010101" pitchFamily="49" charset="-122"/>
              <a:ea typeface="隶书" panose="02010509060101010101" pitchFamily="49" charset="-122"/>
            </a:endParaRPr>
          </a:p>
          <a:p>
            <a:pPr>
              <a:buNone/>
            </a:pPr>
            <a:endParaRPr lang="en-US" altLang="zh-CN" sz="1500" dirty="0"/>
          </a:p>
          <a:p>
            <a:pPr>
              <a:buNone/>
            </a:pPr>
            <a:endParaRPr lang="en-US" altLang="zh-CN" dirty="0"/>
          </a:p>
          <a:p>
            <a:pPr>
              <a:buNone/>
            </a:pP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697148" y="857250"/>
            <a:ext cx="2303852" cy="642924"/>
          </a:xfrm>
          <a:noFill/>
          <a:ln>
            <a:no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zh-CN" altLang="en-US" sz="3600" b="1" dirty="0">
                <a:solidFill>
                  <a:srgbClr val="FFC000"/>
                </a:solidFill>
              </a:rPr>
              <a:t>五、投资</a:t>
            </a:r>
            <a:endParaRPr lang="zh-CN" altLang="en-US" sz="3600" b="1" dirty="0">
              <a:solidFill>
                <a:srgbClr val="FFC000"/>
              </a:solidFill>
            </a:endParaRPr>
          </a:p>
        </p:txBody>
      </p:sp>
      <p:sp>
        <p:nvSpPr>
          <p:cNvPr id="3" name="内容占位符 2"/>
          <p:cNvSpPr>
            <a:spLocks noGrp="1"/>
          </p:cNvSpPr>
          <p:nvPr>
            <p:ph idx="1"/>
          </p:nvPr>
        </p:nvSpPr>
        <p:spPr>
          <a:xfrm>
            <a:off x="1143000" y="1553752"/>
            <a:ext cx="6858000" cy="4446998"/>
          </a:xfrm>
          <a:solidFill>
            <a:schemeClr val="bg2">
              <a:lumMod val="90000"/>
            </a:schemeClr>
          </a:solidFill>
        </p:spPr>
        <p:txBody>
          <a:bodyPr>
            <a:normAutofit/>
          </a:bodyPr>
          <a:lstStyle/>
          <a:p>
            <a:r>
              <a:rPr lang="zh-CN" altLang="en-US" sz="1950" b="1" dirty="0">
                <a:solidFill>
                  <a:srgbClr val="FF0000"/>
                </a:solidFill>
              </a:rPr>
              <a:t>政府会计准则第</a:t>
            </a:r>
            <a:r>
              <a:rPr lang="en-US" altLang="zh-CN" sz="1950" b="1" dirty="0">
                <a:solidFill>
                  <a:srgbClr val="FF0000"/>
                </a:solidFill>
              </a:rPr>
              <a:t>2</a:t>
            </a:r>
            <a:r>
              <a:rPr lang="zh-CN" altLang="en-US" sz="1950" b="1" dirty="0">
                <a:solidFill>
                  <a:srgbClr val="FF0000"/>
                </a:solidFill>
              </a:rPr>
              <a:t>号</a:t>
            </a:r>
            <a:r>
              <a:rPr lang="zh-CN" altLang="en-US" sz="1950" dirty="0"/>
              <a:t>（财会</a:t>
            </a:r>
            <a:r>
              <a:rPr lang="en-US" altLang="zh-CN" sz="1950" dirty="0"/>
              <a:t>[2016]12</a:t>
            </a:r>
            <a:r>
              <a:rPr lang="zh-CN" altLang="en-US" sz="1950" dirty="0"/>
              <a:t>号 </a:t>
            </a:r>
            <a:r>
              <a:rPr lang="en-US" altLang="zh-CN" sz="1950" dirty="0"/>
              <a:t>2016</a:t>
            </a:r>
            <a:r>
              <a:rPr lang="zh-CN" altLang="en-US" sz="1950" dirty="0"/>
              <a:t>年</a:t>
            </a:r>
            <a:r>
              <a:rPr lang="en-US" altLang="zh-CN" sz="1950" dirty="0"/>
              <a:t>7</a:t>
            </a:r>
            <a:r>
              <a:rPr lang="zh-CN" altLang="en-US" sz="1950" dirty="0"/>
              <a:t>月</a:t>
            </a:r>
            <a:r>
              <a:rPr lang="en-US" altLang="zh-CN" sz="1950" dirty="0"/>
              <a:t>6</a:t>
            </a:r>
            <a:r>
              <a:rPr lang="zh-CN" altLang="en-US" sz="1950" dirty="0"/>
              <a:t>号）</a:t>
            </a:r>
            <a:endParaRPr lang="en-US" altLang="zh-CN" sz="1950" dirty="0"/>
          </a:p>
          <a:p>
            <a:r>
              <a:rPr lang="zh-CN" altLang="en-US" sz="1950" dirty="0"/>
              <a:t>概念：按规定以货币资金、实物资产、无形资产等方式形成的债权或股权投资。一般指对外投资。</a:t>
            </a:r>
            <a:endParaRPr lang="en-US" altLang="zh-CN" sz="1950" dirty="0"/>
          </a:p>
          <a:p>
            <a:r>
              <a:rPr lang="zh-CN" altLang="en-US" sz="1950" dirty="0"/>
              <a:t>如有对外投资事项，按规定</a:t>
            </a:r>
            <a:r>
              <a:rPr lang="zh-CN" altLang="en-US" sz="1950" b="1" dirty="0">
                <a:solidFill>
                  <a:srgbClr val="FF0000"/>
                </a:solidFill>
              </a:rPr>
              <a:t>履行审批程序</a:t>
            </a:r>
            <a:endParaRPr lang="en-US" altLang="zh-CN" sz="1950" b="1" dirty="0">
              <a:solidFill>
                <a:srgbClr val="FF0000"/>
              </a:solidFill>
            </a:endParaRPr>
          </a:p>
          <a:p>
            <a:r>
              <a:rPr lang="zh-CN" altLang="en-US" sz="1950" dirty="0"/>
              <a:t>不得使用</a:t>
            </a:r>
            <a:r>
              <a:rPr lang="zh-CN" altLang="en-US" sz="1950" dirty="0">
                <a:solidFill>
                  <a:srgbClr val="FFFF00"/>
                </a:solidFill>
              </a:rPr>
              <a:t>财政拨款及其结余</a:t>
            </a:r>
            <a:r>
              <a:rPr lang="zh-CN" altLang="en-US" sz="1950" dirty="0"/>
              <a:t>进行投资，不得从事股票、期货、基金、企业债券等投资</a:t>
            </a:r>
            <a:endParaRPr lang="en-US" altLang="zh-CN" sz="1950" dirty="0"/>
          </a:p>
          <a:p>
            <a:r>
              <a:rPr lang="zh-CN" altLang="en-US" sz="1950" dirty="0">
                <a:solidFill>
                  <a:srgbClr val="FFC000"/>
                </a:solidFill>
                <a:latin typeface="+mn-ea"/>
              </a:rPr>
              <a:t>取得时的成本：买价</a:t>
            </a:r>
            <a:r>
              <a:rPr lang="en-US" altLang="zh-CN" sz="1950" dirty="0">
                <a:solidFill>
                  <a:srgbClr val="FFC000"/>
                </a:solidFill>
                <a:latin typeface="+mn-ea"/>
              </a:rPr>
              <a:t>+</a:t>
            </a:r>
            <a:r>
              <a:rPr lang="zh-CN" altLang="en-US" sz="1950" dirty="0">
                <a:solidFill>
                  <a:srgbClr val="FFC000"/>
                </a:solidFill>
                <a:latin typeface="+mn-ea"/>
              </a:rPr>
              <a:t>相关税费。</a:t>
            </a:r>
            <a:r>
              <a:rPr lang="zh-CN" altLang="en-US" sz="1950" noProof="1">
                <a:latin typeface="+mn-ea"/>
              </a:rPr>
              <a:t>取得的收益应当纳入学校预算，统一核算，统一管理 </a:t>
            </a:r>
            <a:endParaRPr lang="en-US" altLang="zh-CN" sz="1950" dirty="0"/>
          </a:p>
          <a:p>
            <a:r>
              <a:rPr lang="zh-CN" altLang="en-US" sz="1950" dirty="0"/>
              <a:t>区分长短期</a:t>
            </a:r>
            <a:endParaRPr lang="en-US" altLang="zh-CN" sz="1950" dirty="0"/>
          </a:p>
          <a:p>
            <a:pPr>
              <a:buNone/>
            </a:pPr>
            <a:r>
              <a:rPr lang="en-US" altLang="zh-CN" sz="1950" dirty="0"/>
              <a:t>    </a:t>
            </a:r>
            <a:r>
              <a:rPr lang="en-US" altLang="zh-CN" sz="1950" dirty="0">
                <a:solidFill>
                  <a:srgbClr val="FFC000"/>
                </a:solidFill>
                <a:latin typeface="宋体" panose="02010600030101010101" pitchFamily="2" charset="-122"/>
                <a:ea typeface="宋体" panose="02010600030101010101" pitchFamily="2" charset="-122"/>
              </a:rPr>
              <a:t>★</a:t>
            </a:r>
            <a:r>
              <a:rPr lang="zh-CN" altLang="en-US" sz="1950" dirty="0"/>
              <a:t>短期投资≤</a:t>
            </a:r>
            <a:r>
              <a:rPr lang="en-US" altLang="zh-CN" sz="1950" dirty="0"/>
              <a:t>1</a:t>
            </a:r>
            <a:r>
              <a:rPr lang="zh-CN" altLang="en-US" sz="1950" dirty="0"/>
              <a:t>年</a:t>
            </a:r>
            <a:endParaRPr lang="en-US" altLang="zh-CN" sz="1950" dirty="0">
              <a:latin typeface="+mn-ea"/>
            </a:endParaRPr>
          </a:p>
          <a:p>
            <a:pPr>
              <a:buNone/>
            </a:pPr>
            <a:r>
              <a:rPr lang="en-US" altLang="zh-CN" sz="1950" dirty="0"/>
              <a:t>    </a:t>
            </a:r>
            <a:r>
              <a:rPr lang="en-US" altLang="zh-CN" sz="1950" dirty="0">
                <a:solidFill>
                  <a:srgbClr val="FFC000"/>
                </a:solidFill>
                <a:latin typeface="宋体" panose="02010600030101010101" pitchFamily="2" charset="-122"/>
              </a:rPr>
              <a:t>★</a:t>
            </a:r>
            <a:r>
              <a:rPr lang="zh-CN" altLang="en-US" sz="1950" dirty="0"/>
              <a:t>长期投资＞</a:t>
            </a:r>
            <a:r>
              <a:rPr lang="en-US" altLang="zh-CN" sz="1950" dirty="0"/>
              <a:t>1</a:t>
            </a:r>
            <a:r>
              <a:rPr lang="zh-CN" altLang="en-US" sz="1950" dirty="0"/>
              <a:t>年，除短期投资以外的</a:t>
            </a:r>
            <a:r>
              <a:rPr lang="zh-CN" altLang="en-US" sz="1950" dirty="0">
                <a:solidFill>
                  <a:srgbClr val="FF0000"/>
                </a:solidFill>
              </a:rPr>
              <a:t>债权</a:t>
            </a:r>
            <a:r>
              <a:rPr lang="zh-CN" altLang="en-US" sz="1950" dirty="0"/>
              <a:t>和</a:t>
            </a:r>
            <a:r>
              <a:rPr lang="zh-CN" altLang="en-US" sz="1950" dirty="0">
                <a:solidFill>
                  <a:srgbClr val="FF0000"/>
                </a:solidFill>
              </a:rPr>
              <a:t>股权</a:t>
            </a:r>
            <a:r>
              <a:rPr lang="zh-CN" altLang="en-US" sz="1950" dirty="0"/>
              <a:t>性质的投资，包括</a:t>
            </a:r>
            <a:r>
              <a:rPr lang="zh-CN" altLang="en-US" sz="1950" dirty="0">
                <a:solidFill>
                  <a:srgbClr val="FF0000"/>
                </a:solidFill>
              </a:rPr>
              <a:t>长期股权投资</a:t>
            </a:r>
            <a:r>
              <a:rPr lang="zh-CN" altLang="en-US" sz="1950" dirty="0"/>
              <a:t>和</a:t>
            </a:r>
            <a:r>
              <a:rPr lang="zh-CN" altLang="en-US" sz="1950" dirty="0">
                <a:solidFill>
                  <a:srgbClr val="FF0000"/>
                </a:solidFill>
              </a:rPr>
              <a:t>长期债券投资</a:t>
            </a:r>
            <a:endParaRPr lang="en-US" altLang="zh-CN" sz="1950" dirty="0">
              <a:solidFill>
                <a:srgbClr val="FF0000"/>
              </a:solidFill>
            </a:endParaRPr>
          </a:p>
          <a:p>
            <a:pPr>
              <a:buNone/>
            </a:pPr>
            <a:endParaRPr lang="en-US" altLang="zh-CN" dirty="0">
              <a:solidFill>
                <a:srgbClr val="C00000"/>
              </a:solidFill>
            </a:endParaRPr>
          </a:p>
          <a:p>
            <a:pPr>
              <a:buNone/>
            </a:pPr>
            <a:endParaRPr lang="en-US" altLang="zh-CN" dirty="0">
              <a:solidFill>
                <a:srgbClr val="C00000"/>
              </a:solidFill>
            </a:endParaRPr>
          </a:p>
          <a:p>
            <a:pPr>
              <a:buNone/>
            </a:pPr>
            <a:endParaRPr lang="en-US" altLang="zh-CN" dirty="0">
              <a:solidFill>
                <a:srgbClr val="C00000"/>
              </a:solidFill>
            </a:endParaRPr>
          </a:p>
          <a:p>
            <a:pPr>
              <a:buNone/>
            </a:pPr>
            <a:endParaRPr lang="en-US" altLang="zh-CN" dirty="0">
              <a:solidFill>
                <a:srgbClr val="C00000"/>
              </a:solidFill>
            </a:endParaRPr>
          </a:p>
          <a:p>
            <a:pPr>
              <a:buNone/>
            </a:pPr>
            <a:endParaRPr lang="zh-CN" altLang="en-US" dirty="0">
              <a:solidFill>
                <a:srgbClr val="C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2"/>
            <a:ext cx="6858000" cy="4446998"/>
          </a:xfrm>
          <a:solidFill>
            <a:schemeClr val="bg2">
              <a:lumMod val="90000"/>
            </a:schemeClr>
          </a:solidFill>
        </p:spPr>
        <p:txBody>
          <a:bodyPr>
            <a:normAutofit/>
          </a:bodyPr>
          <a:lstStyle/>
          <a:p>
            <a:pPr>
              <a:buNone/>
            </a:pPr>
            <a:r>
              <a:rPr lang="zh-CN" altLang="en-US" sz="2100" b="1" dirty="0">
                <a:solidFill>
                  <a:srgbClr val="F616E6"/>
                </a:solidFill>
              </a:rPr>
              <a:t> </a:t>
            </a:r>
            <a:r>
              <a:rPr lang="zh-CN" altLang="en-US" sz="2100" b="1" dirty="0">
                <a:solidFill>
                  <a:srgbClr val="FF0000"/>
                </a:solidFill>
              </a:rPr>
              <a:t>注意：</a:t>
            </a:r>
            <a:r>
              <a:rPr lang="zh-CN" altLang="en-US" sz="2100" b="1" dirty="0">
                <a:solidFill>
                  <a:srgbClr val="FFFF00"/>
                </a:solidFill>
              </a:rPr>
              <a:t>投资的有关信息应当在附注中披露</a:t>
            </a:r>
            <a:endParaRPr lang="en-US" altLang="zh-CN" sz="2100" b="1" dirty="0">
              <a:solidFill>
                <a:srgbClr val="FFFF00"/>
              </a:solidFill>
            </a:endParaRPr>
          </a:p>
          <a:p>
            <a:pPr>
              <a:buNone/>
            </a:pPr>
            <a:r>
              <a:rPr lang="zh-CN" altLang="en-US" sz="2100" b="1" dirty="0">
                <a:solidFill>
                  <a:srgbClr val="F616E6"/>
                </a:solidFill>
              </a:rPr>
              <a:t>            外币投资的折算不适用本准则</a:t>
            </a:r>
            <a:endParaRPr lang="en-US" altLang="zh-CN" sz="2100" b="1" dirty="0">
              <a:solidFill>
                <a:srgbClr val="F616E6"/>
              </a:solidFill>
            </a:endParaRPr>
          </a:p>
          <a:p>
            <a:r>
              <a:rPr lang="en-US" altLang="zh-CN" sz="2100" b="1" dirty="0">
                <a:solidFill>
                  <a:srgbClr val="FF9999"/>
                </a:solidFill>
              </a:rPr>
              <a:t>1101 </a:t>
            </a:r>
            <a:r>
              <a:rPr lang="zh-CN" altLang="en-US" sz="2100" b="1" dirty="0">
                <a:solidFill>
                  <a:srgbClr val="FF9999"/>
                </a:solidFill>
                <a:latin typeface="+mn-ea"/>
              </a:rPr>
              <a:t>短期投资：</a:t>
            </a:r>
            <a:r>
              <a:rPr lang="zh-CN" altLang="en-US" sz="2100" dirty="0">
                <a:latin typeface="+mn-ea"/>
              </a:rPr>
              <a:t>能随时变现，不超过</a:t>
            </a:r>
            <a:r>
              <a:rPr lang="en-US" altLang="zh-CN" sz="2100" dirty="0">
                <a:latin typeface="+mn-ea"/>
              </a:rPr>
              <a:t>1</a:t>
            </a:r>
            <a:r>
              <a:rPr lang="zh-CN" altLang="en-US" sz="2100" dirty="0">
                <a:latin typeface="+mn-ea"/>
              </a:rPr>
              <a:t>年的投资，包括各种有价证券和其他投资。有价证券包括各种股票和债券（国库券和各种企业债券）等。</a:t>
            </a:r>
            <a:r>
              <a:rPr lang="zh-CN" altLang="en-US" sz="2100" dirty="0"/>
              <a:t>在高校主要是</a:t>
            </a:r>
            <a:r>
              <a:rPr lang="zh-CN" altLang="en-US" sz="2100" dirty="0">
                <a:solidFill>
                  <a:srgbClr val="FF0000"/>
                </a:solidFill>
              </a:rPr>
              <a:t>国债</a:t>
            </a:r>
            <a:r>
              <a:rPr lang="zh-CN" altLang="en-US" sz="2100" dirty="0"/>
              <a:t>投资。</a:t>
            </a:r>
            <a:endParaRPr lang="en-US" altLang="zh-CN" sz="2100" dirty="0"/>
          </a:p>
          <a:p>
            <a:r>
              <a:rPr lang="zh-CN" altLang="en-US" sz="2100" noProof="1">
                <a:latin typeface="+mn-ea"/>
              </a:rPr>
              <a:t>明细科目设置：</a:t>
            </a:r>
            <a:r>
              <a:rPr lang="zh-CN" altLang="en-US" sz="2100" dirty="0">
                <a:latin typeface="+mn-ea"/>
              </a:rPr>
              <a:t>按照投资种类设置，如“短期投资</a:t>
            </a:r>
            <a:r>
              <a:rPr lang="en-US" altLang="zh-CN" sz="2100" dirty="0">
                <a:latin typeface="+mn-ea"/>
              </a:rPr>
              <a:t>——</a:t>
            </a:r>
            <a:r>
              <a:rPr lang="zh-CN" altLang="en-US" sz="2100" dirty="0">
                <a:latin typeface="+mn-ea"/>
              </a:rPr>
              <a:t>国债</a:t>
            </a:r>
            <a:r>
              <a:rPr lang="en-US" altLang="zh-CN" sz="2100" dirty="0">
                <a:latin typeface="+mn-ea"/>
              </a:rPr>
              <a:t>/</a:t>
            </a:r>
            <a:r>
              <a:rPr lang="zh-CN" altLang="en-US" sz="2100" dirty="0">
                <a:latin typeface="+mn-ea"/>
              </a:rPr>
              <a:t>其他投资”。</a:t>
            </a:r>
            <a:endParaRPr lang="en-US" altLang="zh-CN" sz="2100" dirty="0">
              <a:latin typeface="+mn-ea"/>
            </a:endParaRPr>
          </a:p>
          <a:p>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2"/>
            <a:ext cx="6858000" cy="4359524"/>
          </a:xfrm>
          <a:solidFill>
            <a:schemeClr val="bg2">
              <a:lumMod val="90000"/>
            </a:schemeClr>
          </a:solidFill>
        </p:spPr>
        <p:txBody>
          <a:bodyPr>
            <a:normAutofit/>
          </a:bodyPr>
          <a:lstStyle/>
          <a:p>
            <a:pPr>
              <a:lnSpc>
                <a:spcPct val="80000"/>
              </a:lnSpc>
              <a:defRPr/>
            </a:pPr>
            <a:r>
              <a:rPr lang="en-US" altLang="zh-CN" sz="2100" b="1" noProof="1">
                <a:solidFill>
                  <a:srgbClr val="FF9999"/>
                </a:solidFill>
              </a:rPr>
              <a:t>1501 </a:t>
            </a:r>
            <a:r>
              <a:rPr lang="zh-CN" altLang="en-US" sz="2100" b="1" noProof="1">
                <a:solidFill>
                  <a:srgbClr val="FF9999"/>
                </a:solidFill>
                <a:latin typeface="+mn-ea"/>
              </a:rPr>
              <a:t>长期股权投资：</a:t>
            </a:r>
            <a:r>
              <a:rPr lang="zh-CN" altLang="en-US" sz="2100" noProof="1">
                <a:latin typeface="+mn-ea"/>
              </a:rPr>
              <a:t>持有时间超过一年的股权性质的投资。对被投资单位起着</a:t>
            </a:r>
            <a:r>
              <a:rPr lang="zh-CN" altLang="en-US" sz="2100" b="1" noProof="1">
                <a:solidFill>
                  <a:srgbClr val="00B0F0"/>
                </a:solidFill>
                <a:latin typeface="+mn-ea"/>
              </a:rPr>
              <a:t>控制</a:t>
            </a:r>
            <a:r>
              <a:rPr lang="zh-CN" altLang="en-US" sz="2100" noProof="1">
                <a:latin typeface="+mn-ea"/>
              </a:rPr>
              <a:t>或</a:t>
            </a:r>
            <a:r>
              <a:rPr lang="zh-CN" altLang="en-US" sz="2100" b="1" noProof="1">
                <a:solidFill>
                  <a:srgbClr val="00B0F0"/>
                </a:solidFill>
                <a:latin typeface="+mn-ea"/>
              </a:rPr>
              <a:t>重大影响</a:t>
            </a:r>
            <a:r>
              <a:rPr lang="zh-CN" altLang="en-US" sz="2100" noProof="1">
                <a:latin typeface="+mn-ea"/>
              </a:rPr>
              <a:t>的作用，成为被投资单位股东，并承担相应义务。不得随意抽回投资。       </a:t>
            </a:r>
            <a:endParaRPr lang="en-US" altLang="zh-CN" sz="2100" noProof="1">
              <a:latin typeface="+mn-ea"/>
            </a:endParaRPr>
          </a:p>
          <a:p>
            <a:pPr marL="0" indent="0">
              <a:lnSpc>
                <a:spcPct val="80000"/>
              </a:lnSpc>
              <a:buNone/>
              <a:defRPr/>
            </a:pPr>
            <a:r>
              <a:rPr lang="en-US" altLang="zh-CN" sz="2100" b="1" noProof="1">
                <a:solidFill>
                  <a:srgbClr val="00B050"/>
                </a:solidFill>
                <a:latin typeface="+mn-ea"/>
              </a:rPr>
              <a:t>      </a:t>
            </a:r>
            <a:r>
              <a:rPr lang="zh-CN" altLang="en-US" sz="2100" b="1" noProof="1">
                <a:solidFill>
                  <a:srgbClr val="00B050"/>
                </a:solidFill>
                <a:latin typeface="+mn-ea"/>
              </a:rPr>
              <a:t>投资风险较大</a:t>
            </a:r>
            <a:endParaRPr lang="en-US" altLang="zh-CN" sz="2100" noProof="1">
              <a:latin typeface="+mn-ea"/>
            </a:endParaRPr>
          </a:p>
          <a:p>
            <a:pPr>
              <a:lnSpc>
                <a:spcPct val="80000"/>
              </a:lnSpc>
              <a:defRPr/>
            </a:pPr>
            <a:r>
              <a:rPr lang="zh-CN" altLang="en-US" sz="2100" noProof="1">
                <a:latin typeface="+mn-ea"/>
              </a:rPr>
              <a:t>明细科目设置：按照被投资单位和投资方式设置，如“长期股权投资</a:t>
            </a:r>
            <a:r>
              <a:rPr lang="en-US" altLang="zh-CN" sz="2100" noProof="1">
                <a:latin typeface="+mn-ea"/>
              </a:rPr>
              <a:t>——A</a:t>
            </a:r>
            <a:r>
              <a:rPr lang="zh-CN" altLang="en-US" sz="2100" noProof="1">
                <a:latin typeface="+mn-ea"/>
              </a:rPr>
              <a:t>公司</a:t>
            </a:r>
            <a:r>
              <a:rPr lang="en-US" altLang="zh-CN" sz="2100" noProof="1">
                <a:latin typeface="+mn-ea"/>
              </a:rPr>
              <a:t>——</a:t>
            </a:r>
            <a:r>
              <a:rPr lang="zh-CN" altLang="en-US" sz="2100" noProof="1">
                <a:latin typeface="+mn-ea"/>
              </a:rPr>
              <a:t>成本投资”、“长期股权投资</a:t>
            </a:r>
            <a:r>
              <a:rPr lang="en-US" altLang="zh-CN" sz="2100" noProof="1">
                <a:latin typeface="+mn-ea"/>
              </a:rPr>
              <a:t>——B</a:t>
            </a:r>
            <a:r>
              <a:rPr lang="zh-CN" altLang="en-US" sz="2100" noProof="1">
                <a:latin typeface="+mn-ea"/>
              </a:rPr>
              <a:t>公司</a:t>
            </a:r>
            <a:r>
              <a:rPr lang="en-US" altLang="zh-CN" sz="2100" noProof="1">
                <a:latin typeface="+mn-ea"/>
              </a:rPr>
              <a:t>——</a:t>
            </a:r>
            <a:r>
              <a:rPr lang="zh-CN" altLang="en-US" sz="2100" noProof="1">
                <a:latin typeface="+mn-ea"/>
              </a:rPr>
              <a:t>权益投资</a:t>
            </a:r>
            <a:r>
              <a:rPr lang="en-US" altLang="zh-CN" sz="2100" noProof="1">
                <a:latin typeface="+mn-ea"/>
              </a:rPr>
              <a:t>——</a:t>
            </a:r>
            <a:r>
              <a:rPr lang="zh-CN" altLang="en-US" sz="2100" noProof="1">
                <a:latin typeface="+mn-ea"/>
              </a:rPr>
              <a:t>成本</a:t>
            </a:r>
            <a:r>
              <a:rPr lang="en-US" altLang="zh-CN" sz="2100" noProof="1">
                <a:latin typeface="+mn-ea"/>
              </a:rPr>
              <a:t>/</a:t>
            </a:r>
            <a:r>
              <a:rPr lang="zh-CN" altLang="en-US" sz="2100" noProof="1">
                <a:latin typeface="+mn-ea"/>
              </a:rPr>
              <a:t>损益调整</a:t>
            </a:r>
            <a:r>
              <a:rPr lang="en-US" altLang="zh-CN" sz="2100" noProof="1">
                <a:latin typeface="+mn-ea"/>
              </a:rPr>
              <a:t>/</a:t>
            </a:r>
            <a:r>
              <a:rPr lang="zh-CN" altLang="en-US" sz="2100" noProof="1">
                <a:latin typeface="+mn-ea"/>
              </a:rPr>
              <a:t>其他权益变动”。</a:t>
            </a:r>
            <a:endParaRPr lang="en-US" altLang="zh-CN" sz="2100" noProof="1">
              <a:latin typeface="+mn-ea"/>
            </a:endParaRPr>
          </a:p>
          <a:p>
            <a:pPr>
              <a:lnSpc>
                <a:spcPct val="80000"/>
              </a:lnSpc>
              <a:defRPr/>
            </a:pPr>
            <a:r>
              <a:rPr lang="zh-CN" altLang="en-US" sz="2100" noProof="1">
                <a:latin typeface="+mn-ea"/>
              </a:rPr>
              <a:t>持有期间应当按照规定采用</a:t>
            </a:r>
            <a:r>
              <a:rPr lang="zh-CN" altLang="en-US" sz="2100" noProof="1">
                <a:solidFill>
                  <a:srgbClr val="FF0000"/>
                </a:solidFill>
                <a:latin typeface="+mn-ea"/>
              </a:rPr>
              <a:t>成本法（无权决定或参与被投资单位的财务和经营政策决策）</a:t>
            </a:r>
            <a:r>
              <a:rPr lang="zh-CN" altLang="en-US" sz="2100" noProof="1">
                <a:latin typeface="+mn-ea"/>
              </a:rPr>
              <a:t>或</a:t>
            </a:r>
            <a:r>
              <a:rPr lang="zh-CN" altLang="en-US" sz="2100" noProof="1">
                <a:solidFill>
                  <a:srgbClr val="00B0F0"/>
                </a:solidFill>
                <a:latin typeface="+mn-ea"/>
              </a:rPr>
              <a:t>权益法（能够影响所有者权益份额变动）</a:t>
            </a:r>
            <a:r>
              <a:rPr lang="zh-CN" altLang="en-US" sz="2100" noProof="1">
                <a:latin typeface="+mn-ea"/>
              </a:rPr>
              <a:t>进行</a:t>
            </a:r>
            <a:r>
              <a:rPr lang="zh-CN" altLang="en-US" sz="2100" noProof="1">
                <a:solidFill>
                  <a:srgbClr val="F616E6"/>
                </a:solidFill>
                <a:latin typeface="+mn-ea"/>
              </a:rPr>
              <a:t>核算</a:t>
            </a:r>
            <a:r>
              <a:rPr lang="zh-CN" altLang="en-US" sz="2100" noProof="1">
                <a:latin typeface="+mn-ea"/>
              </a:rPr>
              <a:t>。高校一般是对校内独立法人的</a:t>
            </a:r>
            <a:r>
              <a:rPr lang="zh-CN" altLang="en-US" sz="2100" noProof="1">
                <a:solidFill>
                  <a:srgbClr val="FFC000"/>
                </a:solidFill>
                <a:latin typeface="+mn-ea"/>
              </a:rPr>
              <a:t>校办企业</a:t>
            </a:r>
            <a:r>
              <a:rPr lang="zh-CN" altLang="en-US" sz="2100" noProof="1">
                <a:latin typeface="+mn-ea"/>
              </a:rPr>
              <a:t>进行投资，通常是</a:t>
            </a:r>
            <a:r>
              <a:rPr lang="zh-CN" altLang="en-US" sz="2100" b="1" noProof="1">
                <a:solidFill>
                  <a:srgbClr val="00B0F0"/>
                </a:solidFill>
                <a:latin typeface="+mn-ea"/>
              </a:rPr>
              <a:t>成本</a:t>
            </a:r>
            <a:r>
              <a:rPr lang="zh-CN" altLang="en-US" sz="2100" noProof="1">
                <a:latin typeface="+mn-ea"/>
              </a:rPr>
              <a:t>投资。</a:t>
            </a:r>
            <a:endParaRPr lang="en-US" altLang="zh-CN" sz="2100" noProof="1">
              <a:latin typeface="+mn-ea"/>
            </a:endParaRPr>
          </a:p>
          <a:p>
            <a:pPr>
              <a:lnSpc>
                <a:spcPct val="80000"/>
              </a:lnSpc>
              <a:defRPr/>
            </a:pPr>
            <a:r>
              <a:rPr lang="zh-CN" altLang="en-US" sz="2100" noProof="1">
                <a:solidFill>
                  <a:srgbClr val="FF0000"/>
                </a:solidFill>
                <a:latin typeface="+mn-ea"/>
              </a:rPr>
              <a:t>抽回</a:t>
            </a:r>
            <a:r>
              <a:rPr lang="zh-CN" altLang="en-US" sz="2100" noProof="1">
                <a:latin typeface="+mn-ea"/>
              </a:rPr>
              <a:t>或</a:t>
            </a:r>
            <a:r>
              <a:rPr lang="zh-CN" altLang="en-US" sz="2100" noProof="1">
                <a:solidFill>
                  <a:srgbClr val="FF0000"/>
                </a:solidFill>
                <a:latin typeface="+mn-ea"/>
              </a:rPr>
              <a:t>处置</a:t>
            </a:r>
            <a:r>
              <a:rPr lang="zh-CN" altLang="en-US" sz="2100" noProof="1">
                <a:latin typeface="+mn-ea"/>
              </a:rPr>
              <a:t>时应当按照规定报经批准。</a:t>
            </a:r>
            <a:endParaRPr lang="en-US" altLang="zh-CN" sz="2100" dirty="0">
              <a:latin typeface="+mn-ea"/>
            </a:endParaRPr>
          </a:p>
          <a:p>
            <a:endParaRPr lang="zh-CN" altLang="en-US" sz="2100" b="1" dirty="0">
              <a:solidFill>
                <a:srgbClr val="C00000"/>
              </a:solidFill>
              <a:latin typeface="+mn-ea"/>
            </a:endParaRPr>
          </a:p>
          <a:p>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3"/>
            <a:ext cx="6858000" cy="4393437"/>
          </a:xfrm>
          <a:solidFill>
            <a:schemeClr val="bg2">
              <a:lumMod val="90000"/>
            </a:schemeClr>
          </a:solidFill>
        </p:spPr>
        <p:txBody>
          <a:bodyPr>
            <a:normAutofit fontScale="85000" lnSpcReduction="20000"/>
          </a:bodyPr>
          <a:lstStyle/>
          <a:p>
            <a:r>
              <a:rPr lang="en-US" altLang="zh-CN" sz="1800" b="1" noProof="1">
                <a:solidFill>
                  <a:srgbClr val="FF9999"/>
                </a:solidFill>
              </a:rPr>
              <a:t>1502 </a:t>
            </a:r>
            <a:r>
              <a:rPr lang="zh-CN" altLang="en-US" sz="1800" b="1" noProof="1">
                <a:solidFill>
                  <a:srgbClr val="FF9999"/>
                </a:solidFill>
                <a:latin typeface="+mn-ea"/>
              </a:rPr>
              <a:t>长期债券投资：</a:t>
            </a:r>
            <a:r>
              <a:rPr lang="zh-CN" altLang="en-US" sz="1800" noProof="1">
                <a:latin typeface="+mn-ea"/>
              </a:rPr>
              <a:t>也叫</a:t>
            </a:r>
            <a:r>
              <a:rPr lang="zh-CN" altLang="en-US" sz="1800" noProof="1">
                <a:solidFill>
                  <a:srgbClr val="FF9999"/>
                </a:solidFill>
                <a:latin typeface="+mn-ea"/>
              </a:rPr>
              <a:t>长期债权投资</a:t>
            </a:r>
            <a:r>
              <a:rPr lang="zh-CN" altLang="en-US" sz="1800" noProof="1">
                <a:latin typeface="+mn-ea"/>
              </a:rPr>
              <a:t>，持有时间超过一年的，包括</a:t>
            </a:r>
            <a:endParaRPr lang="en-US" altLang="zh-CN" sz="1800" noProof="1">
              <a:latin typeface="+mn-ea"/>
            </a:endParaRPr>
          </a:p>
          <a:p>
            <a:pPr>
              <a:buNone/>
            </a:pPr>
            <a:r>
              <a:rPr lang="zh-CN" altLang="en-US" sz="1800" noProof="1">
                <a:latin typeface="+mn-ea"/>
              </a:rPr>
              <a:t>国债、金融债券、其他债券。</a:t>
            </a:r>
            <a:r>
              <a:rPr lang="zh-CN" altLang="en-US" sz="1800" dirty="0"/>
              <a:t>债权投资不是为了获取被投资单位的所有者</a:t>
            </a:r>
            <a:endParaRPr lang="en-US" altLang="zh-CN" sz="1800" dirty="0"/>
          </a:p>
          <a:p>
            <a:pPr>
              <a:buNone/>
            </a:pPr>
            <a:r>
              <a:rPr lang="zh-CN" altLang="en-US" sz="1800" dirty="0"/>
              <a:t>权益，只能</a:t>
            </a:r>
            <a:r>
              <a:rPr lang="zh-CN" altLang="en-US" sz="1800" dirty="0">
                <a:solidFill>
                  <a:srgbClr val="00B0F0"/>
                </a:solidFill>
              </a:rPr>
              <a:t>获取债权</a:t>
            </a:r>
            <a:r>
              <a:rPr lang="zh-CN" altLang="en-US" sz="1800" dirty="0"/>
              <a:t>，按约定的利率收取利息，到期收回本金（</a:t>
            </a:r>
            <a:r>
              <a:rPr lang="zh-CN" altLang="en-US" sz="1800" dirty="0">
                <a:solidFill>
                  <a:srgbClr val="09F709"/>
                </a:solidFill>
              </a:rPr>
              <a:t>保本，风</a:t>
            </a:r>
            <a:endParaRPr lang="en-US" altLang="zh-CN" sz="1800" dirty="0">
              <a:solidFill>
                <a:srgbClr val="09F709"/>
              </a:solidFill>
            </a:endParaRPr>
          </a:p>
          <a:p>
            <a:pPr>
              <a:buNone/>
            </a:pPr>
            <a:r>
              <a:rPr lang="zh-CN" altLang="en-US" sz="1800" dirty="0">
                <a:solidFill>
                  <a:srgbClr val="09F709"/>
                </a:solidFill>
              </a:rPr>
              <a:t>险低</a:t>
            </a:r>
            <a:r>
              <a:rPr lang="zh-CN" altLang="en-US" sz="1800" dirty="0"/>
              <a:t>）。</a:t>
            </a:r>
            <a:endParaRPr lang="zh-CN" altLang="en-US" sz="1800" noProof="1">
              <a:latin typeface="+mn-ea"/>
            </a:endParaRPr>
          </a:p>
          <a:p>
            <a:r>
              <a:rPr lang="zh-CN" altLang="en-US" sz="1800" noProof="1">
                <a:latin typeface="+mn-ea"/>
              </a:rPr>
              <a:t>明细科目设置：设置“成本”和“应计利息”明细科目，并按照债券投资的种类设置，如“长期债券投资</a:t>
            </a:r>
            <a:r>
              <a:rPr lang="en-US" altLang="zh-CN" sz="1800" noProof="1">
                <a:latin typeface="+mn-ea"/>
              </a:rPr>
              <a:t>——</a:t>
            </a:r>
            <a:r>
              <a:rPr lang="zh-CN" altLang="en-US" sz="1800" noProof="1">
                <a:latin typeface="+mn-ea"/>
              </a:rPr>
              <a:t>国债</a:t>
            </a:r>
            <a:r>
              <a:rPr lang="en-US" altLang="zh-CN" sz="1800" noProof="1">
                <a:latin typeface="+mn-ea"/>
              </a:rPr>
              <a:t>——</a:t>
            </a:r>
            <a:r>
              <a:rPr lang="zh-CN" altLang="en-US" sz="1800" noProof="1">
                <a:latin typeface="+mn-ea"/>
              </a:rPr>
              <a:t>成本</a:t>
            </a:r>
            <a:r>
              <a:rPr lang="en-US" altLang="zh-CN" sz="1800" noProof="1">
                <a:latin typeface="+mn-ea"/>
              </a:rPr>
              <a:t>/</a:t>
            </a:r>
            <a:r>
              <a:rPr lang="zh-CN" altLang="en-US" sz="1800" noProof="1">
                <a:latin typeface="+mn-ea"/>
              </a:rPr>
              <a:t>应计利息”。</a:t>
            </a:r>
            <a:endParaRPr lang="en-US" altLang="zh-CN" sz="1800" noProof="1">
              <a:latin typeface="+mn-ea"/>
            </a:endParaRPr>
          </a:p>
          <a:p>
            <a:r>
              <a:rPr lang="zh-CN" altLang="en-US" sz="1800" noProof="1">
                <a:solidFill>
                  <a:srgbClr val="FFC000"/>
                </a:solidFill>
                <a:latin typeface="+mn-ea"/>
              </a:rPr>
              <a:t>到期一次还本付息账务处理</a:t>
            </a:r>
            <a:endParaRPr lang="en-US" altLang="zh-CN" sz="1800" noProof="1">
              <a:solidFill>
                <a:srgbClr val="FFC000"/>
              </a:solidFill>
              <a:latin typeface="+mn-ea"/>
            </a:endParaRPr>
          </a:p>
          <a:p>
            <a:pPr>
              <a:buNone/>
            </a:pPr>
            <a:r>
              <a:rPr lang="zh-CN" altLang="en-US" sz="1800" noProof="1">
                <a:latin typeface="+mn-ea"/>
              </a:rPr>
              <a:t>取得时：</a:t>
            </a:r>
            <a:r>
              <a:rPr lang="zh-CN" altLang="en-US" sz="1800" noProof="1">
                <a:solidFill>
                  <a:srgbClr val="09F709"/>
                </a:solidFill>
                <a:latin typeface="+mn-ea"/>
              </a:rPr>
              <a:t>借：长期债券投资</a:t>
            </a:r>
            <a:r>
              <a:rPr lang="en-US" altLang="zh-CN" sz="1800" noProof="1">
                <a:solidFill>
                  <a:srgbClr val="09F709"/>
                </a:solidFill>
                <a:latin typeface="+mn-ea"/>
              </a:rPr>
              <a:t>——</a:t>
            </a:r>
            <a:r>
              <a:rPr lang="zh-CN" altLang="en-US" sz="1800" noProof="1">
                <a:solidFill>
                  <a:srgbClr val="09F709"/>
                </a:solidFill>
                <a:latin typeface="+mn-ea"/>
              </a:rPr>
              <a:t>成本   </a:t>
            </a:r>
            <a:r>
              <a:rPr lang="zh-CN" altLang="en-US" sz="1800" noProof="1">
                <a:solidFill>
                  <a:srgbClr val="FFFF00"/>
                </a:solidFill>
                <a:latin typeface="隶书" panose="02010509060101010101" pitchFamily="49" charset="-122"/>
                <a:ea typeface="隶书" panose="02010509060101010101" pitchFamily="49" charset="-122"/>
              </a:rPr>
              <a:t>借：投资支出</a:t>
            </a:r>
            <a:endParaRPr lang="en-US" altLang="zh-CN" sz="1800" noProof="1">
              <a:solidFill>
                <a:srgbClr val="FFFF00"/>
              </a:solidFill>
              <a:latin typeface="隶书" panose="02010509060101010101" pitchFamily="49" charset="-122"/>
              <a:ea typeface="隶书" panose="02010509060101010101" pitchFamily="49" charset="-122"/>
            </a:endParaRPr>
          </a:p>
          <a:p>
            <a:pPr>
              <a:buNone/>
            </a:pPr>
            <a:r>
              <a:rPr lang="en-US" altLang="zh-CN" sz="1800" noProof="1">
                <a:latin typeface="+mn-ea"/>
              </a:rPr>
              <a:t>          </a:t>
            </a:r>
            <a:r>
              <a:rPr lang="zh-CN" altLang="en-US" sz="1800" noProof="1">
                <a:solidFill>
                  <a:srgbClr val="09F709"/>
                </a:solidFill>
                <a:latin typeface="+mn-ea"/>
              </a:rPr>
              <a:t>贷：银行存款               </a:t>
            </a:r>
            <a:r>
              <a:rPr lang="zh-CN" altLang="en-US" sz="1800" noProof="1">
                <a:solidFill>
                  <a:srgbClr val="FFFF00"/>
                </a:solidFill>
                <a:latin typeface="隶书" panose="02010509060101010101" pitchFamily="49" charset="-122"/>
                <a:ea typeface="隶书" panose="02010509060101010101" pitchFamily="49" charset="-122"/>
              </a:rPr>
              <a:t>贷：资金结存</a:t>
            </a:r>
            <a:r>
              <a:rPr lang="en-US" altLang="zh-CN" sz="1800" noProof="1">
                <a:solidFill>
                  <a:srgbClr val="FFFF00"/>
                </a:solidFill>
                <a:latin typeface="隶书" panose="02010509060101010101" pitchFamily="49" charset="-122"/>
                <a:ea typeface="隶书" panose="02010509060101010101" pitchFamily="49" charset="-122"/>
              </a:rPr>
              <a:t>—</a:t>
            </a:r>
            <a:r>
              <a:rPr lang="zh-CN" altLang="en-US" sz="1800" noProof="1">
                <a:solidFill>
                  <a:srgbClr val="FFFF00"/>
                </a:solidFill>
                <a:latin typeface="隶书" panose="02010509060101010101" pitchFamily="49" charset="-122"/>
                <a:ea typeface="隶书" panose="02010509060101010101" pitchFamily="49" charset="-122"/>
              </a:rPr>
              <a:t>货币资金</a:t>
            </a:r>
            <a:endParaRPr lang="en-US" altLang="zh-CN" sz="1800" noProof="1">
              <a:solidFill>
                <a:srgbClr val="FFFF00"/>
              </a:solidFill>
              <a:latin typeface="隶书" panose="02010509060101010101" pitchFamily="49" charset="-122"/>
              <a:ea typeface="隶书" panose="02010509060101010101" pitchFamily="49" charset="-122"/>
            </a:endParaRPr>
          </a:p>
          <a:p>
            <a:pPr>
              <a:buNone/>
            </a:pPr>
            <a:r>
              <a:rPr lang="zh-CN" altLang="en-US" sz="1800" noProof="1">
                <a:latin typeface="+mn-ea"/>
              </a:rPr>
              <a:t>按期计算利息时：</a:t>
            </a:r>
            <a:r>
              <a:rPr lang="zh-CN" altLang="en-US" sz="1800" noProof="1">
                <a:solidFill>
                  <a:srgbClr val="09F709"/>
                </a:solidFill>
                <a:latin typeface="+mn-ea"/>
              </a:rPr>
              <a:t>借：长期债券投资</a:t>
            </a:r>
            <a:r>
              <a:rPr lang="en-US" altLang="zh-CN" sz="1800" noProof="1">
                <a:solidFill>
                  <a:srgbClr val="09F709"/>
                </a:solidFill>
                <a:latin typeface="+mn-ea"/>
              </a:rPr>
              <a:t>——</a:t>
            </a:r>
            <a:r>
              <a:rPr lang="zh-CN" altLang="en-US" sz="1800" noProof="1">
                <a:solidFill>
                  <a:srgbClr val="09F709"/>
                </a:solidFill>
                <a:latin typeface="+mn-ea"/>
              </a:rPr>
              <a:t>应计利息</a:t>
            </a:r>
            <a:endParaRPr lang="en-US" altLang="zh-CN" sz="1800" noProof="1">
              <a:solidFill>
                <a:srgbClr val="09F709"/>
              </a:solidFill>
              <a:latin typeface="+mn-ea"/>
            </a:endParaRPr>
          </a:p>
          <a:p>
            <a:pPr>
              <a:buNone/>
            </a:pPr>
            <a:r>
              <a:rPr lang="en-US" altLang="zh-CN" sz="1800" noProof="1">
                <a:solidFill>
                  <a:srgbClr val="09F709"/>
                </a:solidFill>
                <a:latin typeface="+mn-ea"/>
              </a:rPr>
              <a:t>                  </a:t>
            </a:r>
            <a:r>
              <a:rPr lang="zh-CN" altLang="en-US" sz="1800" noProof="1">
                <a:solidFill>
                  <a:srgbClr val="09F709"/>
                </a:solidFill>
                <a:latin typeface="+mn-ea"/>
              </a:rPr>
              <a:t>贷：投资收益</a:t>
            </a:r>
            <a:endParaRPr lang="en-US" altLang="zh-CN" sz="1800" noProof="1">
              <a:solidFill>
                <a:srgbClr val="09F709"/>
              </a:solidFill>
              <a:latin typeface="+mn-ea"/>
            </a:endParaRPr>
          </a:p>
          <a:p>
            <a:pPr>
              <a:buNone/>
            </a:pPr>
            <a:r>
              <a:rPr lang="zh-CN" altLang="en-US" sz="1800" noProof="1">
                <a:latin typeface="+mn-ea"/>
              </a:rPr>
              <a:t>收回时：</a:t>
            </a:r>
            <a:r>
              <a:rPr lang="zh-CN" altLang="en-US" sz="1800" noProof="1">
                <a:solidFill>
                  <a:srgbClr val="09F709"/>
                </a:solidFill>
                <a:latin typeface="+mn-ea"/>
              </a:rPr>
              <a:t>借：银行存款</a:t>
            </a:r>
            <a:endParaRPr lang="en-US" altLang="zh-CN" sz="1800" noProof="1">
              <a:solidFill>
                <a:srgbClr val="09F709"/>
              </a:solidFill>
              <a:latin typeface="+mn-ea"/>
            </a:endParaRPr>
          </a:p>
          <a:p>
            <a:pPr>
              <a:buNone/>
            </a:pPr>
            <a:r>
              <a:rPr lang="en-US" altLang="zh-CN" sz="1800" noProof="1">
                <a:solidFill>
                  <a:srgbClr val="09F709"/>
                </a:solidFill>
                <a:latin typeface="+mn-ea"/>
              </a:rPr>
              <a:t>          </a:t>
            </a:r>
            <a:r>
              <a:rPr lang="zh-CN" altLang="en-US" sz="1800" noProof="1">
                <a:solidFill>
                  <a:srgbClr val="09F709"/>
                </a:solidFill>
                <a:latin typeface="+mn-ea"/>
              </a:rPr>
              <a:t>贷：长期债券投资</a:t>
            </a:r>
            <a:r>
              <a:rPr lang="en-US" altLang="zh-CN" sz="1800" noProof="1">
                <a:solidFill>
                  <a:srgbClr val="09F709"/>
                </a:solidFill>
                <a:latin typeface="+mn-ea"/>
              </a:rPr>
              <a:t>[</a:t>
            </a:r>
            <a:r>
              <a:rPr lang="zh-CN" altLang="en-US" sz="1800" noProof="1">
                <a:solidFill>
                  <a:srgbClr val="09F709"/>
                </a:solidFill>
                <a:latin typeface="+mn-ea"/>
              </a:rPr>
              <a:t>账面余额</a:t>
            </a:r>
            <a:r>
              <a:rPr lang="en-US" altLang="zh-CN" sz="1800" noProof="1">
                <a:solidFill>
                  <a:srgbClr val="09F709"/>
                </a:solidFill>
                <a:latin typeface="+mn-ea"/>
              </a:rPr>
              <a:t>]</a:t>
            </a:r>
            <a:endParaRPr lang="en-US" altLang="zh-CN" sz="1800" noProof="1">
              <a:solidFill>
                <a:srgbClr val="09F709"/>
              </a:solidFill>
              <a:latin typeface="+mn-ea"/>
            </a:endParaRPr>
          </a:p>
          <a:p>
            <a:pPr>
              <a:buNone/>
            </a:pPr>
            <a:r>
              <a:rPr lang="en-US" altLang="zh-CN" sz="1800" noProof="1">
                <a:latin typeface="+mn-ea"/>
              </a:rPr>
              <a:t>        </a:t>
            </a:r>
            <a:r>
              <a:rPr lang="zh-CN" altLang="en-US" sz="1800" noProof="1">
                <a:solidFill>
                  <a:srgbClr val="FFFF00"/>
                </a:solidFill>
                <a:latin typeface="隶书" panose="02010509060101010101" pitchFamily="49" charset="-122"/>
                <a:ea typeface="隶书" panose="02010509060101010101" pitchFamily="49" charset="-122"/>
              </a:rPr>
              <a:t>借：资金结存</a:t>
            </a:r>
            <a:r>
              <a:rPr lang="en-US" altLang="zh-CN" sz="1800" noProof="1">
                <a:solidFill>
                  <a:srgbClr val="FFFF00"/>
                </a:solidFill>
                <a:latin typeface="隶书" panose="02010509060101010101" pitchFamily="49" charset="-122"/>
                <a:ea typeface="隶书" panose="02010509060101010101" pitchFamily="49" charset="-122"/>
              </a:rPr>
              <a:t>——</a:t>
            </a:r>
            <a:r>
              <a:rPr lang="zh-CN" altLang="en-US" sz="1800" noProof="1">
                <a:solidFill>
                  <a:srgbClr val="FFFF00"/>
                </a:solidFill>
                <a:latin typeface="隶书" panose="02010509060101010101" pitchFamily="49" charset="-122"/>
                <a:ea typeface="隶书" panose="02010509060101010101" pitchFamily="49" charset="-122"/>
              </a:rPr>
              <a:t>货币资金</a:t>
            </a:r>
            <a:endParaRPr lang="en-US" altLang="zh-CN" sz="1800" noProof="1">
              <a:solidFill>
                <a:srgbClr val="FFFF00"/>
              </a:solidFill>
              <a:latin typeface="隶书" panose="02010509060101010101" pitchFamily="49" charset="-122"/>
              <a:ea typeface="隶书" panose="02010509060101010101" pitchFamily="49" charset="-122"/>
            </a:endParaRPr>
          </a:p>
          <a:p>
            <a:pPr>
              <a:buNone/>
            </a:pPr>
            <a:r>
              <a:rPr lang="en-US" altLang="zh-CN" sz="1800" noProof="1">
                <a:solidFill>
                  <a:srgbClr val="FFFF00"/>
                </a:solidFill>
                <a:latin typeface="隶书" panose="02010509060101010101" pitchFamily="49" charset="-122"/>
                <a:ea typeface="隶书" panose="02010509060101010101" pitchFamily="49" charset="-122"/>
              </a:rPr>
              <a:t>          </a:t>
            </a:r>
            <a:r>
              <a:rPr lang="zh-CN" altLang="en-US" sz="1800" noProof="1">
                <a:solidFill>
                  <a:srgbClr val="FFFF00"/>
                </a:solidFill>
                <a:latin typeface="隶书" panose="02010509060101010101" pitchFamily="49" charset="-122"/>
                <a:ea typeface="隶书" panose="02010509060101010101" pitchFamily="49" charset="-122"/>
              </a:rPr>
              <a:t>贷：投资支出</a:t>
            </a:r>
            <a:r>
              <a:rPr lang="en-US" altLang="zh-CN" sz="1800" noProof="1">
                <a:solidFill>
                  <a:srgbClr val="FFFF00"/>
                </a:solidFill>
                <a:latin typeface="隶书" panose="02010509060101010101" pitchFamily="49" charset="-122"/>
                <a:ea typeface="隶书" panose="02010509060101010101" pitchFamily="49" charset="-122"/>
              </a:rPr>
              <a:t>/</a:t>
            </a:r>
            <a:r>
              <a:rPr lang="zh-CN" altLang="en-US" sz="1800" noProof="1">
                <a:solidFill>
                  <a:srgbClr val="FFFF00"/>
                </a:solidFill>
                <a:latin typeface="隶书" panose="02010509060101010101" pitchFamily="49" charset="-122"/>
                <a:ea typeface="隶书" panose="02010509060101010101" pitchFamily="49" charset="-122"/>
              </a:rPr>
              <a:t>其他结余（往年）</a:t>
            </a:r>
            <a:endParaRPr lang="en-US" altLang="zh-CN" sz="1800" noProof="1">
              <a:solidFill>
                <a:srgbClr val="FFFF00"/>
              </a:solidFill>
              <a:latin typeface="隶书" panose="02010509060101010101" pitchFamily="49" charset="-122"/>
              <a:ea typeface="隶书" panose="02010509060101010101" pitchFamily="49" charset="-122"/>
            </a:endParaRPr>
          </a:p>
          <a:p>
            <a:pPr>
              <a:buNone/>
            </a:pPr>
            <a:r>
              <a:rPr lang="en-US" altLang="zh-CN" sz="1800" noProof="1">
                <a:solidFill>
                  <a:srgbClr val="FFFF00"/>
                </a:solidFill>
                <a:latin typeface="隶书" panose="02010509060101010101" pitchFamily="49" charset="-122"/>
                <a:ea typeface="隶书" panose="02010509060101010101" pitchFamily="49" charset="-122"/>
              </a:rPr>
              <a:t>              </a:t>
            </a:r>
            <a:r>
              <a:rPr lang="zh-CN" altLang="en-US" sz="1800" noProof="1">
                <a:solidFill>
                  <a:srgbClr val="FFFF00"/>
                </a:solidFill>
                <a:latin typeface="隶书" panose="02010509060101010101" pitchFamily="49" charset="-122"/>
                <a:ea typeface="隶书" panose="02010509060101010101" pitchFamily="49" charset="-122"/>
              </a:rPr>
              <a:t>投资预算收益</a:t>
            </a:r>
            <a:endParaRPr lang="en-US" altLang="zh-CN" sz="1800" noProof="1">
              <a:solidFill>
                <a:srgbClr val="FFFF00"/>
              </a:solidFill>
              <a:latin typeface="隶书" panose="02010509060101010101" pitchFamily="49" charset="-122"/>
              <a:ea typeface="隶书" panose="02010509060101010101" pitchFamily="49" charset="-122"/>
            </a:endParaRPr>
          </a:p>
          <a:p>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2"/>
            <a:ext cx="6858000" cy="4446998"/>
          </a:xfrm>
          <a:solidFill>
            <a:schemeClr val="bg2">
              <a:lumMod val="90000"/>
            </a:schemeClr>
          </a:solidFill>
        </p:spPr>
        <p:txBody>
          <a:bodyPr>
            <a:normAutofit/>
          </a:bodyPr>
          <a:lstStyle/>
          <a:p>
            <a:r>
              <a:rPr lang="zh-CN" altLang="en-US" sz="1500" b="1" dirty="0"/>
              <a:t>使用</a:t>
            </a:r>
            <a:r>
              <a:rPr lang="zh-CN" altLang="en-US" sz="1500" b="1" dirty="0">
                <a:solidFill>
                  <a:srgbClr val="00B0F0"/>
                </a:solidFill>
              </a:rPr>
              <a:t>留本基金</a:t>
            </a:r>
            <a:r>
              <a:rPr lang="zh-CN" altLang="en-US" sz="1500" b="1" dirty="0"/>
              <a:t>投资的业务</a:t>
            </a:r>
            <a:r>
              <a:rPr lang="zh-CN" altLang="en-US" sz="1500" b="1" dirty="0">
                <a:solidFill>
                  <a:srgbClr val="F616E6"/>
                </a:solidFill>
              </a:rPr>
              <a:t>（原制度没有</a:t>
            </a:r>
            <a:r>
              <a:rPr lang="zh-CN" altLang="en-US" sz="1500" b="1" dirty="0">
                <a:solidFill>
                  <a:srgbClr val="00B0F0"/>
                </a:solidFill>
              </a:rPr>
              <a:t>留本基金</a:t>
            </a:r>
            <a:r>
              <a:rPr lang="zh-CN" altLang="en-US" sz="1500" b="1" dirty="0">
                <a:solidFill>
                  <a:srgbClr val="F616E6"/>
                </a:solidFill>
              </a:rPr>
              <a:t>）</a:t>
            </a:r>
            <a:endParaRPr lang="en-US" altLang="zh-CN" sz="1500" b="1" dirty="0">
              <a:solidFill>
                <a:srgbClr val="F616E6"/>
              </a:solidFill>
            </a:endParaRPr>
          </a:p>
          <a:p>
            <a:pPr>
              <a:buNone/>
            </a:pPr>
            <a:r>
              <a:rPr lang="zh-CN" altLang="en-US" sz="1500" b="1" dirty="0">
                <a:solidFill>
                  <a:srgbClr val="FF9999"/>
                </a:solidFill>
              </a:rPr>
              <a:t>留本基金：</a:t>
            </a:r>
            <a:r>
              <a:rPr lang="zh-CN" altLang="en-US" sz="1500" dirty="0"/>
              <a:t>“</a:t>
            </a:r>
            <a:r>
              <a:rPr lang="en-US" altLang="zh-CN" sz="1500" dirty="0"/>
              <a:t>3101</a:t>
            </a:r>
            <a:r>
              <a:rPr lang="zh-CN" altLang="en-US" sz="1500" dirty="0">
                <a:solidFill>
                  <a:srgbClr val="FF0000"/>
                </a:solidFill>
              </a:rPr>
              <a:t>专用基金</a:t>
            </a:r>
            <a:r>
              <a:rPr lang="zh-CN" altLang="en-US" sz="1500" dirty="0"/>
              <a:t>”下的明细科目，</a:t>
            </a:r>
            <a:r>
              <a:rPr lang="zh-CN" altLang="en-US" sz="1500" b="1" dirty="0">
                <a:solidFill>
                  <a:srgbClr val="F616E6"/>
                </a:solidFill>
              </a:rPr>
              <a:t>核算高校使用捐赠资金建立的具有永久性保留本金或者在一定时期内保留本金的限定性基金。</a:t>
            </a:r>
            <a:r>
              <a:rPr lang="zh-CN" altLang="en-US" sz="1500" dirty="0"/>
              <a:t>还应当在“</a:t>
            </a:r>
            <a:r>
              <a:rPr lang="zh-CN" altLang="en-US" sz="1500" dirty="0">
                <a:solidFill>
                  <a:srgbClr val="09F709"/>
                </a:solidFill>
              </a:rPr>
              <a:t>留本基金</a:t>
            </a:r>
            <a:r>
              <a:rPr lang="zh-CN" altLang="en-US" sz="1500" dirty="0"/>
              <a:t>”下设置“</a:t>
            </a:r>
            <a:r>
              <a:rPr lang="zh-CN" altLang="en-US" sz="1500" dirty="0">
                <a:solidFill>
                  <a:srgbClr val="00B0F0"/>
                </a:solidFill>
              </a:rPr>
              <a:t>本金</a:t>
            </a:r>
            <a:r>
              <a:rPr lang="zh-CN" altLang="en-US" sz="1500" dirty="0"/>
              <a:t>”和“</a:t>
            </a:r>
            <a:r>
              <a:rPr lang="zh-CN" altLang="en-US" sz="1500" dirty="0">
                <a:solidFill>
                  <a:srgbClr val="00B0F0"/>
                </a:solidFill>
              </a:rPr>
              <a:t>收益</a:t>
            </a:r>
            <a:r>
              <a:rPr lang="zh-CN" altLang="en-US" sz="1500" dirty="0"/>
              <a:t>”明细科目，“本金”下再设“</a:t>
            </a:r>
            <a:r>
              <a:rPr lang="zh-CN" altLang="en-US" sz="1500" dirty="0">
                <a:solidFill>
                  <a:srgbClr val="FF9999"/>
                </a:solidFill>
              </a:rPr>
              <a:t>已投资</a:t>
            </a:r>
            <a:r>
              <a:rPr lang="zh-CN" altLang="en-US" sz="1500" dirty="0"/>
              <a:t>”和“</a:t>
            </a:r>
            <a:r>
              <a:rPr lang="zh-CN" altLang="en-US" sz="1500" dirty="0">
                <a:solidFill>
                  <a:srgbClr val="FF9999"/>
                </a:solidFill>
              </a:rPr>
              <a:t>未投资</a:t>
            </a:r>
            <a:r>
              <a:rPr lang="zh-CN" altLang="en-US" sz="1500" dirty="0"/>
              <a:t>”明细科目。</a:t>
            </a:r>
            <a:endParaRPr lang="en-US" altLang="zh-CN" sz="1500" dirty="0"/>
          </a:p>
          <a:p>
            <a:pPr>
              <a:buNone/>
            </a:pPr>
            <a:r>
              <a:rPr lang="zh-CN" altLang="en-US" sz="1500" b="1" dirty="0">
                <a:solidFill>
                  <a:srgbClr val="FFC000"/>
                </a:solidFill>
              </a:rPr>
              <a:t>例题</a:t>
            </a:r>
            <a:r>
              <a:rPr lang="en-US" altLang="zh-CN" sz="1500" b="1" dirty="0">
                <a:solidFill>
                  <a:srgbClr val="FFC000"/>
                </a:solidFill>
              </a:rPr>
              <a:t>1</a:t>
            </a:r>
            <a:r>
              <a:rPr lang="zh-CN" altLang="en-US" sz="1500" b="1" dirty="0">
                <a:solidFill>
                  <a:srgbClr val="FFC000"/>
                </a:solidFill>
              </a:rPr>
              <a:t>：委托基金会进行投资的业务。</a:t>
            </a:r>
            <a:endParaRPr lang="en-US" altLang="zh-CN" sz="1500" b="1" dirty="0">
              <a:solidFill>
                <a:srgbClr val="FFC000"/>
              </a:solidFill>
            </a:endParaRPr>
          </a:p>
          <a:p>
            <a:pPr>
              <a:buNone/>
            </a:pPr>
            <a:r>
              <a:rPr lang="en-US" altLang="zh-CN" sz="1500" dirty="0"/>
              <a:t>       </a:t>
            </a:r>
            <a:r>
              <a:rPr lang="zh-CN" altLang="en-US" sz="1500" dirty="0"/>
              <a:t>学校收到留本基金</a:t>
            </a:r>
            <a:r>
              <a:rPr lang="en-US" altLang="zh-CN" sz="1500" dirty="0"/>
              <a:t>50</a:t>
            </a:r>
            <a:r>
              <a:rPr lang="zh-CN" altLang="en-US" sz="1500" dirty="0"/>
              <a:t>万元，委托基金会进行投资，取得收益</a:t>
            </a:r>
            <a:r>
              <a:rPr lang="en-US" altLang="zh-CN" sz="1500" dirty="0"/>
              <a:t>2</a:t>
            </a:r>
            <a:r>
              <a:rPr lang="zh-CN" altLang="en-US" sz="1500" dirty="0"/>
              <a:t>万元</a:t>
            </a:r>
            <a:endParaRPr lang="en-US" altLang="zh-CN" sz="1500" dirty="0"/>
          </a:p>
          <a:p>
            <a:pPr>
              <a:buNone/>
            </a:pPr>
            <a:r>
              <a:rPr lang="zh-CN" altLang="en-US" sz="1500" dirty="0">
                <a:solidFill>
                  <a:srgbClr val="FFFF00"/>
                </a:solidFill>
              </a:rPr>
              <a:t>    ☆</a:t>
            </a:r>
            <a:r>
              <a:rPr lang="zh-CN" altLang="en-US" sz="1500" dirty="0"/>
              <a:t>形成留本基金时  </a:t>
            </a:r>
            <a:endParaRPr lang="en-US" altLang="zh-CN" sz="1500" dirty="0"/>
          </a:p>
          <a:p>
            <a:pPr>
              <a:buNone/>
            </a:pPr>
            <a:r>
              <a:rPr lang="zh-CN" altLang="en-US" sz="1500" b="1" dirty="0">
                <a:solidFill>
                  <a:srgbClr val="09F709"/>
                </a:solidFill>
              </a:rPr>
              <a:t>      借：银行存款                   </a:t>
            </a:r>
            <a:r>
              <a:rPr lang="en-US" altLang="zh-CN" sz="1500" b="1" dirty="0">
                <a:solidFill>
                  <a:srgbClr val="09F709"/>
                </a:solidFill>
              </a:rPr>
              <a:t>500 000</a:t>
            </a:r>
            <a:endParaRPr lang="en-US" altLang="zh-CN" sz="1500" b="1" dirty="0">
              <a:solidFill>
                <a:srgbClr val="09F709"/>
              </a:solidFill>
            </a:endParaRPr>
          </a:p>
          <a:p>
            <a:pPr>
              <a:buNone/>
            </a:pPr>
            <a:r>
              <a:rPr lang="en-US" altLang="zh-CN" sz="1500" b="1" dirty="0">
                <a:solidFill>
                  <a:srgbClr val="09F709"/>
                </a:solidFill>
              </a:rPr>
              <a:t>          </a:t>
            </a:r>
            <a:r>
              <a:rPr lang="zh-CN" altLang="en-US" sz="1500" b="1" dirty="0">
                <a:solidFill>
                  <a:srgbClr val="09F709"/>
                </a:solidFill>
              </a:rPr>
              <a:t>贷：专用基金</a:t>
            </a:r>
            <a:r>
              <a:rPr lang="en-US" altLang="zh-CN" sz="1500" b="1" dirty="0">
                <a:solidFill>
                  <a:srgbClr val="09F709"/>
                </a:solidFill>
              </a:rPr>
              <a:t>——</a:t>
            </a:r>
            <a:r>
              <a:rPr lang="zh-CN" altLang="en-US" sz="1500" b="1" dirty="0">
                <a:solidFill>
                  <a:srgbClr val="09F709"/>
                </a:solidFill>
              </a:rPr>
              <a:t>留本基金</a:t>
            </a:r>
            <a:r>
              <a:rPr lang="en-US" altLang="zh-CN" sz="1500" b="1" dirty="0">
                <a:solidFill>
                  <a:srgbClr val="09F709"/>
                </a:solidFill>
              </a:rPr>
              <a:t>——</a:t>
            </a:r>
            <a:r>
              <a:rPr lang="zh-CN" altLang="en-US" sz="1500" b="1" dirty="0">
                <a:solidFill>
                  <a:srgbClr val="09F709"/>
                </a:solidFill>
              </a:rPr>
              <a:t>本金</a:t>
            </a:r>
            <a:r>
              <a:rPr lang="en-US" altLang="zh-CN" sz="1500" b="1" dirty="0">
                <a:solidFill>
                  <a:srgbClr val="09F709"/>
                </a:solidFill>
              </a:rPr>
              <a:t>——</a:t>
            </a:r>
            <a:r>
              <a:rPr lang="zh-CN" altLang="en-US" sz="1500" b="1" dirty="0">
                <a:solidFill>
                  <a:srgbClr val="09F709"/>
                </a:solidFill>
              </a:rPr>
              <a:t>未投资  </a:t>
            </a:r>
            <a:r>
              <a:rPr lang="en-US" altLang="zh-CN" sz="1500" b="1" dirty="0">
                <a:solidFill>
                  <a:srgbClr val="09F709"/>
                </a:solidFill>
              </a:rPr>
              <a:t>500 000</a:t>
            </a:r>
            <a:endParaRPr lang="en-US" altLang="zh-CN" sz="1500" dirty="0"/>
          </a:p>
          <a:p>
            <a:pPr>
              <a:buNone/>
            </a:pPr>
            <a:r>
              <a:rPr lang="zh-CN" altLang="en-US" sz="1500" dirty="0"/>
              <a:t>（</a:t>
            </a:r>
            <a:r>
              <a:rPr lang="en-US" altLang="zh-CN" sz="1500" dirty="0"/>
              <a:t>1</a:t>
            </a:r>
            <a:r>
              <a:rPr lang="zh-CN" altLang="en-US" sz="1500" dirty="0"/>
              <a:t>）委托基金会投资时</a:t>
            </a:r>
            <a:endParaRPr lang="en-US" altLang="zh-CN" sz="1500" dirty="0"/>
          </a:p>
          <a:p>
            <a:pPr>
              <a:buNone/>
            </a:pPr>
            <a:r>
              <a:rPr lang="zh-CN" altLang="en-US" sz="1500" b="1" dirty="0">
                <a:solidFill>
                  <a:srgbClr val="09F709"/>
                </a:solidFill>
              </a:rPr>
              <a:t>      借：</a:t>
            </a:r>
            <a:r>
              <a:rPr lang="zh-CN" altLang="en-US" sz="1500" b="1" dirty="0">
                <a:solidFill>
                  <a:srgbClr val="FF0000"/>
                </a:solidFill>
              </a:rPr>
              <a:t>其他应收款</a:t>
            </a:r>
            <a:r>
              <a:rPr lang="en-US" altLang="zh-CN" sz="1500" b="1" dirty="0">
                <a:solidFill>
                  <a:srgbClr val="09F709"/>
                </a:solidFill>
              </a:rPr>
              <a:t>——</a:t>
            </a:r>
            <a:r>
              <a:rPr lang="zh-CN" altLang="en-US" sz="1500" b="1" dirty="0">
                <a:solidFill>
                  <a:srgbClr val="09F709"/>
                </a:solidFill>
              </a:rPr>
              <a:t>留本基金委托投资</a:t>
            </a:r>
            <a:r>
              <a:rPr lang="en-US" altLang="zh-CN" sz="1500" b="1" dirty="0">
                <a:solidFill>
                  <a:srgbClr val="09F709"/>
                </a:solidFill>
              </a:rPr>
              <a:t>——</a:t>
            </a:r>
            <a:r>
              <a:rPr lang="zh-CN" altLang="en-US" sz="1500" b="1" dirty="0">
                <a:solidFill>
                  <a:srgbClr val="09F709"/>
                </a:solidFill>
              </a:rPr>
              <a:t>基金会  </a:t>
            </a:r>
            <a:r>
              <a:rPr lang="en-US" altLang="zh-CN" sz="1500" b="1" dirty="0">
                <a:solidFill>
                  <a:srgbClr val="09F709"/>
                </a:solidFill>
              </a:rPr>
              <a:t>500 000</a:t>
            </a:r>
            <a:endParaRPr lang="en-US" altLang="zh-CN" sz="1500" b="1" dirty="0">
              <a:solidFill>
                <a:srgbClr val="09F709"/>
              </a:solidFill>
            </a:endParaRPr>
          </a:p>
          <a:p>
            <a:pPr>
              <a:buNone/>
            </a:pPr>
            <a:r>
              <a:rPr lang="en-US" altLang="zh-CN" sz="1500" b="1" dirty="0">
                <a:solidFill>
                  <a:srgbClr val="09F709"/>
                </a:solidFill>
              </a:rPr>
              <a:t>          </a:t>
            </a:r>
            <a:r>
              <a:rPr lang="zh-CN" altLang="en-US" sz="1500" b="1" dirty="0">
                <a:solidFill>
                  <a:srgbClr val="09F709"/>
                </a:solidFill>
              </a:rPr>
              <a:t>贷：银行存款                                                             </a:t>
            </a:r>
            <a:r>
              <a:rPr lang="en-US" altLang="zh-CN" sz="1500" b="1" dirty="0">
                <a:solidFill>
                  <a:srgbClr val="09F709"/>
                </a:solidFill>
              </a:rPr>
              <a:t>500 000</a:t>
            </a:r>
            <a:endParaRPr lang="en-US" altLang="zh-CN" sz="1500" b="1" dirty="0">
              <a:solidFill>
                <a:srgbClr val="09F709"/>
              </a:solidFill>
            </a:endParaRPr>
          </a:p>
          <a:p>
            <a:pPr>
              <a:buNone/>
            </a:pPr>
            <a:r>
              <a:rPr lang="zh-CN" altLang="en-US" sz="1500" dirty="0"/>
              <a:t>同时，</a:t>
            </a:r>
            <a:r>
              <a:rPr lang="zh-CN" altLang="en-US" sz="1500" b="1" dirty="0">
                <a:solidFill>
                  <a:srgbClr val="09F709"/>
                </a:solidFill>
              </a:rPr>
              <a:t>借：专用基金</a:t>
            </a:r>
            <a:r>
              <a:rPr lang="en-US" altLang="zh-CN" sz="1500" b="1" dirty="0">
                <a:solidFill>
                  <a:srgbClr val="09F709"/>
                </a:solidFill>
              </a:rPr>
              <a:t>——</a:t>
            </a:r>
            <a:r>
              <a:rPr lang="zh-CN" altLang="en-US" sz="1500" b="1" dirty="0">
                <a:solidFill>
                  <a:srgbClr val="09F709"/>
                </a:solidFill>
              </a:rPr>
              <a:t>留本基金</a:t>
            </a:r>
            <a:r>
              <a:rPr lang="en-US" altLang="zh-CN" sz="1500" b="1" dirty="0">
                <a:solidFill>
                  <a:srgbClr val="09F709"/>
                </a:solidFill>
              </a:rPr>
              <a:t>——</a:t>
            </a:r>
            <a:r>
              <a:rPr lang="zh-CN" altLang="en-US" sz="1500" b="1" dirty="0">
                <a:solidFill>
                  <a:srgbClr val="09F709"/>
                </a:solidFill>
              </a:rPr>
              <a:t>本金</a:t>
            </a:r>
            <a:r>
              <a:rPr lang="en-US" altLang="zh-CN" sz="1500" b="1" dirty="0">
                <a:solidFill>
                  <a:srgbClr val="09F709"/>
                </a:solidFill>
              </a:rPr>
              <a:t>——</a:t>
            </a:r>
            <a:r>
              <a:rPr lang="zh-CN" altLang="en-US" sz="1500" b="1" dirty="0">
                <a:solidFill>
                  <a:srgbClr val="09F709"/>
                </a:solidFill>
              </a:rPr>
              <a:t>未投资  </a:t>
            </a:r>
            <a:r>
              <a:rPr lang="en-US" altLang="zh-CN" sz="1500" b="1" dirty="0">
                <a:solidFill>
                  <a:srgbClr val="09F709"/>
                </a:solidFill>
              </a:rPr>
              <a:t>500 000</a:t>
            </a:r>
            <a:endParaRPr lang="en-US" altLang="zh-CN" sz="1500" b="1" dirty="0">
              <a:solidFill>
                <a:srgbClr val="09F709"/>
              </a:solidFill>
            </a:endParaRPr>
          </a:p>
          <a:p>
            <a:pPr>
              <a:buNone/>
            </a:pPr>
            <a:r>
              <a:rPr lang="en-US" altLang="zh-CN" sz="1500" b="1" dirty="0">
                <a:solidFill>
                  <a:srgbClr val="09F709"/>
                </a:solidFill>
              </a:rPr>
              <a:t>               </a:t>
            </a:r>
            <a:r>
              <a:rPr lang="zh-CN" altLang="en-US" sz="1500" b="1" dirty="0">
                <a:solidFill>
                  <a:srgbClr val="09F709"/>
                </a:solidFill>
              </a:rPr>
              <a:t>贷：专用基金</a:t>
            </a:r>
            <a:r>
              <a:rPr lang="en-US" altLang="zh-CN" sz="1500" b="1" dirty="0">
                <a:solidFill>
                  <a:srgbClr val="09F709"/>
                </a:solidFill>
              </a:rPr>
              <a:t>——</a:t>
            </a:r>
            <a:r>
              <a:rPr lang="zh-CN" altLang="en-US" sz="1500" b="1" dirty="0">
                <a:solidFill>
                  <a:srgbClr val="09F709"/>
                </a:solidFill>
              </a:rPr>
              <a:t>留本基金</a:t>
            </a:r>
            <a:r>
              <a:rPr lang="en-US" altLang="zh-CN" sz="1500" b="1" dirty="0">
                <a:solidFill>
                  <a:srgbClr val="09F709"/>
                </a:solidFill>
              </a:rPr>
              <a:t>——</a:t>
            </a:r>
            <a:r>
              <a:rPr lang="zh-CN" altLang="en-US" sz="1500" b="1" dirty="0">
                <a:solidFill>
                  <a:srgbClr val="09F709"/>
                </a:solidFill>
              </a:rPr>
              <a:t>本金</a:t>
            </a:r>
            <a:r>
              <a:rPr lang="en-US" altLang="zh-CN" sz="1500" b="1" dirty="0">
                <a:solidFill>
                  <a:srgbClr val="09F709"/>
                </a:solidFill>
              </a:rPr>
              <a:t>——</a:t>
            </a:r>
            <a:r>
              <a:rPr lang="zh-CN" altLang="en-US" sz="1500" b="1" dirty="0">
                <a:solidFill>
                  <a:srgbClr val="09F709"/>
                </a:solidFill>
              </a:rPr>
              <a:t>已投资</a:t>
            </a:r>
            <a:r>
              <a:rPr lang="en-US" altLang="zh-CN" sz="1500" b="1" dirty="0">
                <a:solidFill>
                  <a:srgbClr val="09F709"/>
                </a:solidFill>
              </a:rPr>
              <a:t>500 000</a:t>
            </a:r>
            <a:endParaRPr lang="en-US" altLang="zh-CN" sz="1500" b="1" dirty="0">
              <a:solidFill>
                <a:srgbClr val="09F709"/>
              </a:solidFill>
            </a:endParaRPr>
          </a:p>
        </p:txBody>
      </p:sp>
      <p:sp>
        <p:nvSpPr>
          <p:cNvPr id="4" name="椭圆 3"/>
          <p:cNvSpPr/>
          <p:nvPr/>
        </p:nvSpPr>
        <p:spPr>
          <a:xfrm>
            <a:off x="3446852" y="1768067"/>
            <a:ext cx="214314" cy="214314"/>
          </a:xfrm>
          <a:prstGeom prst="ellipse">
            <a:avLst/>
          </a:prstGeom>
          <a:solidFill>
            <a:srgbClr val="AED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rgbClr val="FF0000"/>
                </a:solidFill>
              </a:rPr>
              <a:t>1</a:t>
            </a:r>
            <a:endParaRPr lang="zh-CN" altLang="en-US" sz="1350" dirty="0">
              <a:solidFill>
                <a:srgbClr val="FF0000"/>
              </a:solidFill>
            </a:endParaRPr>
          </a:p>
        </p:txBody>
      </p:sp>
      <p:sp>
        <p:nvSpPr>
          <p:cNvPr id="5" name="椭圆 4"/>
          <p:cNvSpPr/>
          <p:nvPr/>
        </p:nvSpPr>
        <p:spPr>
          <a:xfrm>
            <a:off x="7197347" y="2518166"/>
            <a:ext cx="214314" cy="214314"/>
          </a:xfrm>
          <a:prstGeom prst="ellipse">
            <a:avLst/>
          </a:prstGeom>
          <a:solidFill>
            <a:srgbClr val="AED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rgbClr val="FF0000"/>
                </a:solidFill>
              </a:rPr>
              <a:t>4</a:t>
            </a:r>
            <a:endParaRPr lang="zh-CN" altLang="en-US" sz="1350" dirty="0">
              <a:solidFill>
                <a:srgbClr val="FF0000"/>
              </a:solidFill>
            </a:endParaRPr>
          </a:p>
        </p:txBody>
      </p:sp>
      <p:sp>
        <p:nvSpPr>
          <p:cNvPr id="6" name="椭圆 5"/>
          <p:cNvSpPr/>
          <p:nvPr/>
        </p:nvSpPr>
        <p:spPr>
          <a:xfrm>
            <a:off x="3071802" y="2464587"/>
            <a:ext cx="214314" cy="214314"/>
          </a:xfrm>
          <a:prstGeom prst="ellipse">
            <a:avLst/>
          </a:prstGeom>
          <a:solidFill>
            <a:srgbClr val="AED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rgbClr val="FF0000"/>
                </a:solidFill>
              </a:rPr>
              <a:t>3</a:t>
            </a:r>
            <a:endParaRPr lang="zh-CN" altLang="en-US" sz="1350" dirty="0">
              <a:solidFill>
                <a:srgbClr val="FF0000"/>
              </a:solidFill>
            </a:endParaRPr>
          </a:p>
        </p:txBody>
      </p:sp>
      <p:sp>
        <p:nvSpPr>
          <p:cNvPr id="7" name="椭圆 6"/>
          <p:cNvSpPr/>
          <p:nvPr/>
        </p:nvSpPr>
        <p:spPr>
          <a:xfrm>
            <a:off x="1250133" y="2303852"/>
            <a:ext cx="214314" cy="214314"/>
          </a:xfrm>
          <a:prstGeom prst="ellipse">
            <a:avLst/>
          </a:prstGeom>
          <a:solidFill>
            <a:srgbClr val="AED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rgbClr val="FF0000"/>
                </a:solidFill>
              </a:rPr>
              <a:t>2</a:t>
            </a:r>
            <a:endParaRPr lang="zh-CN" altLang="en-US" sz="135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4"/>
            <a:ext cx="6858000" cy="4446997"/>
          </a:xfrm>
        </p:spPr>
        <p:txBody>
          <a:bodyPr>
            <a:noAutofit/>
          </a:bodyPr>
          <a:lstStyle/>
          <a:p>
            <a:pPr>
              <a:buNone/>
            </a:pPr>
            <a:r>
              <a:rPr lang="zh-CN" altLang="en-US" sz="1500" dirty="0"/>
              <a:t>（</a:t>
            </a:r>
            <a:r>
              <a:rPr lang="en-US" altLang="zh-CN" sz="1500" dirty="0"/>
              <a:t>2</a:t>
            </a:r>
            <a:r>
              <a:rPr lang="zh-CN" altLang="en-US" sz="1500" dirty="0"/>
              <a:t>）收回委托投资并取得收益时</a:t>
            </a:r>
            <a:endParaRPr lang="en-US" altLang="zh-CN" sz="1500" dirty="0"/>
          </a:p>
          <a:p>
            <a:pPr>
              <a:buNone/>
            </a:pPr>
            <a:r>
              <a:rPr lang="zh-CN" altLang="en-US" sz="1500" b="1" dirty="0">
                <a:solidFill>
                  <a:srgbClr val="09F709"/>
                </a:solidFill>
              </a:rPr>
              <a:t>      借：银行存款                                                             </a:t>
            </a:r>
            <a:r>
              <a:rPr lang="en-US" altLang="zh-CN" sz="1500" b="1" dirty="0">
                <a:solidFill>
                  <a:srgbClr val="09F709"/>
                </a:solidFill>
              </a:rPr>
              <a:t>520 000</a:t>
            </a:r>
            <a:endParaRPr lang="en-US" altLang="zh-CN" sz="1500" b="1" dirty="0">
              <a:solidFill>
                <a:srgbClr val="09F709"/>
              </a:solidFill>
            </a:endParaRPr>
          </a:p>
          <a:p>
            <a:pPr>
              <a:buNone/>
            </a:pPr>
            <a:r>
              <a:rPr lang="en-US" altLang="zh-CN" sz="1500" b="1" dirty="0">
                <a:solidFill>
                  <a:srgbClr val="09F709"/>
                </a:solidFill>
              </a:rPr>
              <a:t>          </a:t>
            </a:r>
            <a:r>
              <a:rPr lang="zh-CN" altLang="en-US" sz="1500" b="1" dirty="0">
                <a:solidFill>
                  <a:srgbClr val="09F709"/>
                </a:solidFill>
              </a:rPr>
              <a:t>贷：</a:t>
            </a:r>
            <a:r>
              <a:rPr lang="zh-CN" altLang="en-US" sz="1500" b="1" dirty="0">
                <a:solidFill>
                  <a:srgbClr val="FF0000"/>
                </a:solidFill>
              </a:rPr>
              <a:t>其他应收款</a:t>
            </a:r>
            <a:r>
              <a:rPr lang="en-US" altLang="zh-CN" sz="1500" b="1" dirty="0">
                <a:solidFill>
                  <a:srgbClr val="09F709"/>
                </a:solidFill>
              </a:rPr>
              <a:t>——</a:t>
            </a:r>
            <a:r>
              <a:rPr lang="zh-CN" altLang="en-US" sz="1500" b="1" dirty="0">
                <a:solidFill>
                  <a:srgbClr val="09F709"/>
                </a:solidFill>
              </a:rPr>
              <a:t>留本基金委托投资</a:t>
            </a:r>
            <a:r>
              <a:rPr lang="en-US" altLang="zh-CN" sz="1500" b="1" dirty="0">
                <a:solidFill>
                  <a:srgbClr val="09F709"/>
                </a:solidFill>
              </a:rPr>
              <a:t>——</a:t>
            </a:r>
            <a:r>
              <a:rPr lang="zh-CN" altLang="en-US" sz="1500" b="1" dirty="0">
                <a:solidFill>
                  <a:srgbClr val="09F709"/>
                </a:solidFill>
              </a:rPr>
              <a:t>基金会   </a:t>
            </a:r>
            <a:r>
              <a:rPr lang="en-US" altLang="zh-CN" sz="1500" b="1" dirty="0">
                <a:solidFill>
                  <a:srgbClr val="09F709"/>
                </a:solidFill>
              </a:rPr>
              <a:t>500 000</a:t>
            </a:r>
            <a:endParaRPr lang="en-US" altLang="zh-CN" sz="1500" b="1" dirty="0">
              <a:solidFill>
                <a:srgbClr val="09F709"/>
              </a:solidFill>
            </a:endParaRPr>
          </a:p>
          <a:p>
            <a:pPr>
              <a:buNone/>
            </a:pPr>
            <a:r>
              <a:rPr lang="zh-CN" altLang="en-US" sz="1500" b="1" dirty="0">
                <a:solidFill>
                  <a:srgbClr val="09F709"/>
                </a:solidFill>
              </a:rPr>
              <a:t>                 专用基金</a:t>
            </a:r>
            <a:r>
              <a:rPr lang="en-US" altLang="zh-CN" sz="1500" b="1" dirty="0">
                <a:solidFill>
                  <a:srgbClr val="09F709"/>
                </a:solidFill>
              </a:rPr>
              <a:t>——</a:t>
            </a:r>
            <a:r>
              <a:rPr lang="zh-CN" altLang="en-US" sz="1500" b="1" dirty="0">
                <a:solidFill>
                  <a:srgbClr val="09F709"/>
                </a:solidFill>
              </a:rPr>
              <a:t>留本基金</a:t>
            </a:r>
            <a:r>
              <a:rPr lang="en-US" altLang="zh-CN" sz="1500" b="1" dirty="0">
                <a:solidFill>
                  <a:srgbClr val="09F709"/>
                </a:solidFill>
              </a:rPr>
              <a:t>——</a:t>
            </a:r>
            <a:r>
              <a:rPr lang="zh-CN" altLang="en-US" sz="1500" b="1" dirty="0">
                <a:solidFill>
                  <a:srgbClr val="09F709"/>
                </a:solidFill>
              </a:rPr>
              <a:t>收益                           </a:t>
            </a:r>
            <a:r>
              <a:rPr lang="en-US" altLang="zh-CN" sz="1500" b="1" dirty="0">
                <a:solidFill>
                  <a:srgbClr val="09F709"/>
                </a:solidFill>
              </a:rPr>
              <a:t>20 000</a:t>
            </a:r>
            <a:endParaRPr lang="en-US" altLang="zh-CN" sz="1500" b="1" dirty="0">
              <a:solidFill>
                <a:srgbClr val="09F709"/>
              </a:solidFill>
            </a:endParaRPr>
          </a:p>
          <a:p>
            <a:pPr>
              <a:buNone/>
            </a:pPr>
            <a:r>
              <a:rPr lang="zh-CN" altLang="en-US" sz="1500" dirty="0"/>
              <a:t>同时：</a:t>
            </a:r>
            <a:r>
              <a:rPr lang="zh-CN" altLang="en-US" sz="1500" b="1" dirty="0">
                <a:solidFill>
                  <a:srgbClr val="09F709"/>
                </a:solidFill>
              </a:rPr>
              <a:t>借：专用基金</a:t>
            </a:r>
            <a:r>
              <a:rPr lang="en-US" altLang="zh-CN" sz="1500" b="1" dirty="0">
                <a:solidFill>
                  <a:srgbClr val="09F709"/>
                </a:solidFill>
              </a:rPr>
              <a:t>——</a:t>
            </a:r>
            <a:r>
              <a:rPr lang="zh-CN" altLang="en-US" sz="1500" b="1" dirty="0">
                <a:solidFill>
                  <a:srgbClr val="09F709"/>
                </a:solidFill>
              </a:rPr>
              <a:t>留本基金</a:t>
            </a:r>
            <a:r>
              <a:rPr lang="en-US" altLang="zh-CN" sz="1500" b="1" dirty="0">
                <a:solidFill>
                  <a:srgbClr val="09F709"/>
                </a:solidFill>
              </a:rPr>
              <a:t>——</a:t>
            </a:r>
            <a:r>
              <a:rPr lang="zh-CN" altLang="en-US" sz="1500" b="1" dirty="0">
                <a:solidFill>
                  <a:srgbClr val="09F709"/>
                </a:solidFill>
              </a:rPr>
              <a:t>本金</a:t>
            </a:r>
            <a:r>
              <a:rPr lang="en-US" altLang="zh-CN" sz="1500" b="1" dirty="0">
                <a:solidFill>
                  <a:srgbClr val="09F709"/>
                </a:solidFill>
              </a:rPr>
              <a:t>——</a:t>
            </a:r>
            <a:r>
              <a:rPr lang="zh-CN" altLang="en-US" sz="1500" b="1" dirty="0">
                <a:solidFill>
                  <a:srgbClr val="09F709"/>
                </a:solidFill>
              </a:rPr>
              <a:t>已投资        </a:t>
            </a:r>
            <a:r>
              <a:rPr lang="en-US" altLang="zh-CN" sz="1500" b="1" dirty="0">
                <a:solidFill>
                  <a:srgbClr val="09F709"/>
                </a:solidFill>
              </a:rPr>
              <a:t>500 000</a:t>
            </a:r>
            <a:endParaRPr lang="en-US" altLang="zh-CN" sz="1500" b="1" dirty="0">
              <a:solidFill>
                <a:srgbClr val="09F709"/>
              </a:solidFill>
            </a:endParaRPr>
          </a:p>
          <a:p>
            <a:pPr>
              <a:buNone/>
            </a:pPr>
            <a:r>
              <a:rPr lang="en-US" altLang="zh-CN" sz="1500" b="1" dirty="0">
                <a:solidFill>
                  <a:srgbClr val="09F709"/>
                </a:solidFill>
              </a:rPr>
              <a:t>                  </a:t>
            </a:r>
            <a:r>
              <a:rPr lang="zh-CN" altLang="en-US" sz="1500" b="1" dirty="0">
                <a:solidFill>
                  <a:srgbClr val="09F709"/>
                </a:solidFill>
              </a:rPr>
              <a:t>贷：借：专用基金</a:t>
            </a:r>
            <a:r>
              <a:rPr lang="en-US" altLang="zh-CN" sz="1500" b="1" dirty="0">
                <a:solidFill>
                  <a:srgbClr val="09F709"/>
                </a:solidFill>
              </a:rPr>
              <a:t>——</a:t>
            </a:r>
            <a:r>
              <a:rPr lang="zh-CN" altLang="en-US" sz="1500" b="1" dirty="0">
                <a:solidFill>
                  <a:srgbClr val="09F709"/>
                </a:solidFill>
              </a:rPr>
              <a:t>留本基金</a:t>
            </a:r>
            <a:r>
              <a:rPr lang="en-US" altLang="zh-CN" sz="1500" b="1" dirty="0">
                <a:solidFill>
                  <a:srgbClr val="09F709"/>
                </a:solidFill>
              </a:rPr>
              <a:t>——</a:t>
            </a:r>
            <a:r>
              <a:rPr lang="zh-CN" altLang="en-US" sz="1500" b="1" dirty="0">
                <a:solidFill>
                  <a:srgbClr val="09F709"/>
                </a:solidFill>
              </a:rPr>
              <a:t>本金</a:t>
            </a:r>
            <a:r>
              <a:rPr lang="en-US" altLang="zh-CN" sz="1500" b="1" dirty="0">
                <a:solidFill>
                  <a:srgbClr val="09F709"/>
                </a:solidFill>
              </a:rPr>
              <a:t>——</a:t>
            </a:r>
            <a:r>
              <a:rPr lang="zh-CN" altLang="en-US" sz="1500" b="1" dirty="0">
                <a:solidFill>
                  <a:srgbClr val="09F709"/>
                </a:solidFill>
              </a:rPr>
              <a:t>未投资</a:t>
            </a:r>
            <a:r>
              <a:rPr lang="en-US" altLang="zh-CN" sz="1500" b="1" dirty="0">
                <a:solidFill>
                  <a:srgbClr val="09F709"/>
                </a:solidFill>
              </a:rPr>
              <a:t>500 000</a:t>
            </a:r>
            <a:endParaRPr lang="en-US" altLang="zh-CN" sz="1500" dirty="0">
              <a:solidFill>
                <a:srgbClr val="FFFF00"/>
              </a:solidFill>
              <a:latin typeface="+mn-ea"/>
            </a:endParaRPr>
          </a:p>
          <a:p>
            <a:r>
              <a:rPr lang="zh-CN" altLang="en-US" sz="1500" b="1" dirty="0">
                <a:solidFill>
                  <a:srgbClr val="FFC000"/>
                </a:solidFill>
              </a:rPr>
              <a:t>例题</a:t>
            </a:r>
            <a:r>
              <a:rPr lang="en-US" altLang="zh-CN" sz="1500" b="1" dirty="0">
                <a:solidFill>
                  <a:srgbClr val="FFC000"/>
                </a:solidFill>
              </a:rPr>
              <a:t>2</a:t>
            </a:r>
            <a:r>
              <a:rPr lang="zh-CN" altLang="en-US" sz="1500" b="1" dirty="0">
                <a:solidFill>
                  <a:srgbClr val="FFC000"/>
                </a:solidFill>
              </a:rPr>
              <a:t>：</a:t>
            </a:r>
            <a:r>
              <a:rPr lang="zh-CN" altLang="en-US" sz="1500" b="1" dirty="0">
                <a:solidFill>
                  <a:srgbClr val="FFC000"/>
                </a:solidFill>
                <a:latin typeface="+mn-ea"/>
              </a:rPr>
              <a:t>直接进行投资的业务</a:t>
            </a:r>
            <a:endParaRPr lang="en-US" altLang="zh-CN" sz="1500" b="1" dirty="0">
              <a:solidFill>
                <a:srgbClr val="FFC000"/>
              </a:solidFill>
              <a:latin typeface="+mn-ea"/>
            </a:endParaRPr>
          </a:p>
          <a:p>
            <a:pPr>
              <a:buNone/>
            </a:pPr>
            <a:r>
              <a:rPr lang="zh-CN" altLang="en-US" sz="1500" dirty="0">
                <a:latin typeface="+mn-ea"/>
              </a:rPr>
              <a:t>（</a:t>
            </a:r>
            <a:r>
              <a:rPr lang="en-US" altLang="zh-CN" sz="1500" dirty="0">
                <a:latin typeface="+mn-ea"/>
              </a:rPr>
              <a:t>1</a:t>
            </a:r>
            <a:r>
              <a:rPr lang="zh-CN" altLang="en-US" sz="1500" dirty="0">
                <a:latin typeface="+mn-ea"/>
              </a:rPr>
              <a:t>）投资时：</a:t>
            </a:r>
            <a:r>
              <a:rPr lang="zh-CN" altLang="en-US" sz="1500" b="1" dirty="0">
                <a:solidFill>
                  <a:srgbClr val="09F709"/>
                </a:solidFill>
                <a:latin typeface="+mn-ea"/>
              </a:rPr>
              <a:t>借：短期投资</a:t>
            </a:r>
            <a:r>
              <a:rPr lang="en-US" altLang="zh-CN" sz="1500" b="1" dirty="0">
                <a:solidFill>
                  <a:srgbClr val="09F709"/>
                </a:solidFill>
                <a:latin typeface="+mn-ea"/>
              </a:rPr>
              <a:t>/</a:t>
            </a:r>
            <a:r>
              <a:rPr lang="zh-CN" altLang="en-US" sz="1500" b="1" dirty="0">
                <a:solidFill>
                  <a:srgbClr val="09F709"/>
                </a:solidFill>
                <a:latin typeface="+mn-ea"/>
              </a:rPr>
              <a:t>长期债券投资</a:t>
            </a:r>
            <a:endParaRPr lang="en-US" altLang="zh-CN" sz="1500" b="1" dirty="0">
              <a:solidFill>
                <a:srgbClr val="09F709"/>
              </a:solidFill>
              <a:latin typeface="+mn-ea"/>
            </a:endParaRPr>
          </a:p>
          <a:p>
            <a:pPr>
              <a:buNone/>
            </a:pPr>
            <a:r>
              <a:rPr lang="en-US" altLang="zh-CN" sz="1500" b="1" dirty="0">
                <a:solidFill>
                  <a:srgbClr val="09F709"/>
                </a:solidFill>
                <a:latin typeface="+mn-ea"/>
              </a:rPr>
              <a:t>               </a:t>
            </a:r>
            <a:r>
              <a:rPr lang="zh-CN" altLang="en-US" sz="1500" b="1" dirty="0">
                <a:solidFill>
                  <a:srgbClr val="09F709"/>
                </a:solidFill>
                <a:latin typeface="+mn-ea"/>
              </a:rPr>
              <a:t>贷：银行存款</a:t>
            </a:r>
            <a:endParaRPr lang="en-US" altLang="zh-CN" sz="1500" b="1" dirty="0">
              <a:solidFill>
                <a:srgbClr val="09F709"/>
              </a:solidFill>
              <a:latin typeface="+mn-ea"/>
            </a:endParaRPr>
          </a:p>
          <a:p>
            <a:pPr>
              <a:buNone/>
            </a:pPr>
            <a:r>
              <a:rPr lang="en-US" altLang="zh-CN" sz="1500" dirty="0">
                <a:solidFill>
                  <a:srgbClr val="2A2000"/>
                </a:solidFill>
                <a:latin typeface="+mn-ea"/>
              </a:rPr>
              <a:t>  </a:t>
            </a:r>
            <a:r>
              <a:rPr lang="zh-CN" altLang="en-US" sz="1500" dirty="0">
                <a:latin typeface="+mn-ea"/>
              </a:rPr>
              <a:t>同时，</a:t>
            </a:r>
            <a:r>
              <a:rPr lang="zh-CN" altLang="en-US" sz="1500" b="1" dirty="0">
                <a:solidFill>
                  <a:srgbClr val="09F709"/>
                </a:solidFill>
                <a:latin typeface="+mn-ea"/>
              </a:rPr>
              <a:t>借：</a:t>
            </a:r>
            <a:r>
              <a:rPr lang="zh-CN" altLang="en-US" sz="1500" b="1" dirty="0">
                <a:solidFill>
                  <a:srgbClr val="09F709"/>
                </a:solidFill>
              </a:rPr>
              <a:t>专用基金</a:t>
            </a:r>
            <a:r>
              <a:rPr lang="en-US" altLang="zh-CN" sz="1500" b="1" dirty="0">
                <a:solidFill>
                  <a:srgbClr val="09F709"/>
                </a:solidFill>
              </a:rPr>
              <a:t>—</a:t>
            </a:r>
            <a:r>
              <a:rPr lang="zh-CN" altLang="en-US" sz="1500" b="1" dirty="0">
                <a:solidFill>
                  <a:srgbClr val="09F709"/>
                </a:solidFill>
              </a:rPr>
              <a:t>留本基金</a:t>
            </a:r>
            <a:r>
              <a:rPr lang="en-US" altLang="zh-CN" sz="1500" b="1" dirty="0">
                <a:solidFill>
                  <a:srgbClr val="09F709"/>
                </a:solidFill>
              </a:rPr>
              <a:t>—</a:t>
            </a:r>
            <a:r>
              <a:rPr lang="zh-CN" altLang="en-US" sz="1500" b="1" dirty="0">
                <a:solidFill>
                  <a:srgbClr val="09F709"/>
                </a:solidFill>
              </a:rPr>
              <a:t>本金</a:t>
            </a:r>
            <a:r>
              <a:rPr lang="en-US" altLang="zh-CN" sz="1500" b="1" dirty="0">
                <a:solidFill>
                  <a:srgbClr val="09F709"/>
                </a:solidFill>
              </a:rPr>
              <a:t>—</a:t>
            </a:r>
            <a:r>
              <a:rPr lang="zh-CN" altLang="en-US" sz="1500" b="1" dirty="0">
                <a:solidFill>
                  <a:srgbClr val="09F709"/>
                </a:solidFill>
              </a:rPr>
              <a:t>未投资</a:t>
            </a:r>
            <a:endParaRPr lang="en-US" altLang="zh-CN" sz="1500" b="1" dirty="0">
              <a:solidFill>
                <a:srgbClr val="09F709"/>
              </a:solidFill>
            </a:endParaRPr>
          </a:p>
          <a:p>
            <a:pPr>
              <a:buNone/>
            </a:pPr>
            <a:r>
              <a:rPr lang="en-US" altLang="zh-CN" sz="1500" b="1" dirty="0">
                <a:solidFill>
                  <a:srgbClr val="09F709"/>
                </a:solidFill>
              </a:rPr>
              <a:t>                  </a:t>
            </a:r>
            <a:r>
              <a:rPr lang="zh-CN" altLang="en-US" sz="1500" b="1" dirty="0">
                <a:solidFill>
                  <a:srgbClr val="09F709"/>
                </a:solidFill>
              </a:rPr>
              <a:t>贷：专用基金</a:t>
            </a:r>
            <a:r>
              <a:rPr lang="en-US" altLang="zh-CN" sz="1500" b="1" dirty="0">
                <a:solidFill>
                  <a:srgbClr val="09F709"/>
                </a:solidFill>
              </a:rPr>
              <a:t>—</a:t>
            </a:r>
            <a:r>
              <a:rPr lang="zh-CN" altLang="en-US" sz="1500" b="1" dirty="0">
                <a:solidFill>
                  <a:srgbClr val="09F709"/>
                </a:solidFill>
              </a:rPr>
              <a:t>留本基金</a:t>
            </a:r>
            <a:r>
              <a:rPr lang="en-US" altLang="zh-CN" sz="1500" b="1" dirty="0">
                <a:solidFill>
                  <a:srgbClr val="09F709"/>
                </a:solidFill>
              </a:rPr>
              <a:t>—</a:t>
            </a:r>
            <a:r>
              <a:rPr lang="zh-CN" altLang="en-US" sz="1500" b="1" dirty="0">
                <a:solidFill>
                  <a:srgbClr val="09F709"/>
                </a:solidFill>
              </a:rPr>
              <a:t>本金</a:t>
            </a:r>
            <a:r>
              <a:rPr lang="en-US" altLang="zh-CN" sz="1500" b="1" dirty="0">
                <a:solidFill>
                  <a:srgbClr val="09F709"/>
                </a:solidFill>
              </a:rPr>
              <a:t>—</a:t>
            </a:r>
            <a:r>
              <a:rPr lang="zh-CN" altLang="en-US" sz="1500" b="1" dirty="0">
                <a:solidFill>
                  <a:srgbClr val="09F709"/>
                </a:solidFill>
              </a:rPr>
              <a:t>已投资</a:t>
            </a:r>
            <a:endParaRPr lang="en-US" altLang="zh-CN" sz="1500" b="1" dirty="0">
              <a:solidFill>
                <a:srgbClr val="09F709"/>
              </a:solidFill>
            </a:endParaRPr>
          </a:p>
          <a:p>
            <a:pPr>
              <a:buNone/>
            </a:pPr>
            <a:r>
              <a:rPr lang="zh-CN" altLang="en-US" sz="1500" dirty="0">
                <a:latin typeface="+mn-ea"/>
              </a:rPr>
              <a:t>（</a:t>
            </a:r>
            <a:r>
              <a:rPr lang="en-US" altLang="zh-CN" sz="1500" dirty="0">
                <a:latin typeface="+mn-ea"/>
              </a:rPr>
              <a:t>2</a:t>
            </a:r>
            <a:r>
              <a:rPr lang="zh-CN" altLang="en-US" sz="1500" dirty="0">
                <a:latin typeface="+mn-ea"/>
              </a:rPr>
              <a:t>）期末确认应计利息收入时</a:t>
            </a:r>
            <a:endParaRPr lang="en-US" altLang="zh-CN" sz="1500" dirty="0">
              <a:latin typeface="+mn-ea"/>
            </a:endParaRPr>
          </a:p>
          <a:p>
            <a:pPr>
              <a:buNone/>
            </a:pPr>
            <a:r>
              <a:rPr lang="zh-CN" altLang="en-US" sz="1500" dirty="0">
                <a:latin typeface="+mn-ea"/>
              </a:rPr>
              <a:t>             </a:t>
            </a:r>
            <a:r>
              <a:rPr lang="zh-CN" altLang="en-US" sz="1500" b="1" dirty="0">
                <a:solidFill>
                  <a:srgbClr val="09F709"/>
                </a:solidFill>
                <a:latin typeface="+mn-ea"/>
              </a:rPr>
              <a:t>借：应收利息</a:t>
            </a:r>
            <a:r>
              <a:rPr lang="en-US" altLang="zh-CN" sz="1500" b="1" dirty="0">
                <a:solidFill>
                  <a:srgbClr val="09F709"/>
                </a:solidFill>
                <a:latin typeface="+mn-ea"/>
              </a:rPr>
              <a:t>/</a:t>
            </a:r>
            <a:r>
              <a:rPr lang="zh-CN" altLang="en-US" sz="1500" b="1" dirty="0">
                <a:solidFill>
                  <a:srgbClr val="09F709"/>
                </a:solidFill>
                <a:latin typeface="+mn-ea"/>
              </a:rPr>
              <a:t>长期债券投资</a:t>
            </a:r>
            <a:endParaRPr lang="en-US" altLang="zh-CN" sz="1500" b="1" dirty="0">
              <a:solidFill>
                <a:srgbClr val="09F709"/>
              </a:solidFill>
              <a:latin typeface="+mn-ea"/>
            </a:endParaRPr>
          </a:p>
          <a:p>
            <a:pPr>
              <a:buNone/>
            </a:pPr>
            <a:r>
              <a:rPr lang="en-US" altLang="zh-CN" sz="1500" b="1" dirty="0">
                <a:solidFill>
                  <a:srgbClr val="09F709"/>
                </a:solidFill>
                <a:latin typeface="+mn-ea"/>
              </a:rPr>
              <a:t>               </a:t>
            </a:r>
            <a:r>
              <a:rPr lang="zh-CN" altLang="en-US" sz="1500" b="1" dirty="0">
                <a:solidFill>
                  <a:srgbClr val="09F709"/>
                </a:solidFill>
                <a:latin typeface="+mn-ea"/>
              </a:rPr>
              <a:t>贷：</a:t>
            </a:r>
            <a:r>
              <a:rPr lang="zh-CN" altLang="en-US" sz="1500" b="1" dirty="0">
                <a:solidFill>
                  <a:srgbClr val="09F709"/>
                </a:solidFill>
              </a:rPr>
              <a:t>专用基金</a:t>
            </a:r>
            <a:r>
              <a:rPr lang="en-US" altLang="zh-CN" sz="1500" b="1" dirty="0">
                <a:solidFill>
                  <a:srgbClr val="09F709"/>
                </a:solidFill>
              </a:rPr>
              <a:t>—</a:t>
            </a:r>
            <a:r>
              <a:rPr lang="zh-CN" altLang="en-US" sz="1500" b="1" dirty="0">
                <a:solidFill>
                  <a:srgbClr val="09F709"/>
                </a:solidFill>
              </a:rPr>
              <a:t>留本基金</a:t>
            </a:r>
            <a:r>
              <a:rPr lang="en-US" altLang="zh-CN" sz="1500" b="1" dirty="0">
                <a:solidFill>
                  <a:srgbClr val="09F709"/>
                </a:solidFill>
              </a:rPr>
              <a:t>—</a:t>
            </a:r>
            <a:r>
              <a:rPr lang="zh-CN" altLang="en-US" sz="1500" b="1" dirty="0">
                <a:solidFill>
                  <a:srgbClr val="09F709"/>
                </a:solidFill>
              </a:rPr>
              <a:t>收益</a:t>
            </a:r>
            <a:endParaRPr lang="zh-CN" altLang="en-US" sz="1500" dirty="0">
              <a:latin typeface="+mn-ea"/>
            </a:endParaRPr>
          </a:p>
        </p:txBody>
      </p:sp>
      <p:sp>
        <p:nvSpPr>
          <p:cNvPr id="6" name="矩形标注 5"/>
          <p:cNvSpPr/>
          <p:nvPr/>
        </p:nvSpPr>
        <p:spPr>
          <a:xfrm>
            <a:off x="5643570" y="3696892"/>
            <a:ext cx="2089538" cy="1232306"/>
          </a:xfrm>
          <a:prstGeom prst="wedgeRectCallout">
            <a:avLst>
              <a:gd name="adj1" fmla="val -86038"/>
              <a:gd name="adj2" fmla="val 92481"/>
            </a:avLst>
          </a:prstGeom>
          <a:solidFill>
            <a:srgbClr val="AED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350" dirty="0">
                <a:solidFill>
                  <a:srgbClr val="FF0000"/>
                </a:solidFill>
              </a:rPr>
              <a:t>1.</a:t>
            </a:r>
            <a:r>
              <a:rPr lang="zh-CN" altLang="en-US" sz="1350" dirty="0">
                <a:solidFill>
                  <a:srgbClr val="FF0000"/>
                </a:solidFill>
              </a:rPr>
              <a:t>长期债券投资，分期付息的，借“应收利息”</a:t>
            </a:r>
            <a:endParaRPr lang="en-US" altLang="zh-CN" sz="1350" dirty="0">
              <a:solidFill>
                <a:srgbClr val="FF0000"/>
              </a:solidFill>
            </a:endParaRPr>
          </a:p>
          <a:p>
            <a:r>
              <a:rPr lang="en-US" altLang="zh-CN" sz="1350" dirty="0">
                <a:solidFill>
                  <a:srgbClr val="FF0000"/>
                </a:solidFill>
                <a:latin typeface="+mn-ea"/>
              </a:rPr>
              <a:t>2.</a:t>
            </a:r>
            <a:r>
              <a:rPr lang="zh-CN" altLang="en-US" sz="1350" dirty="0">
                <a:solidFill>
                  <a:srgbClr val="FF0000"/>
                </a:solidFill>
                <a:latin typeface="+mn-ea"/>
              </a:rPr>
              <a:t>到期一次还本付息的，借“长期债券投资（应计利息）”</a:t>
            </a:r>
            <a:endParaRPr lang="zh-CN" altLang="en-US" sz="135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4"/>
            <a:ext cx="6858000" cy="4446997"/>
          </a:xfrm>
        </p:spPr>
        <p:txBody>
          <a:bodyPr/>
          <a:lstStyle/>
          <a:p>
            <a:pPr>
              <a:buNone/>
            </a:pPr>
            <a:r>
              <a:rPr lang="zh-CN" altLang="en-US" sz="1500" dirty="0">
                <a:latin typeface="+mn-ea"/>
              </a:rPr>
              <a:t>（</a:t>
            </a:r>
            <a:r>
              <a:rPr lang="en-US" altLang="zh-CN" sz="1500" dirty="0">
                <a:latin typeface="+mn-ea"/>
              </a:rPr>
              <a:t>3</a:t>
            </a:r>
            <a:r>
              <a:rPr lang="zh-CN" altLang="en-US" sz="1500" dirty="0">
                <a:latin typeface="+mn-ea"/>
              </a:rPr>
              <a:t>）收到利息时：</a:t>
            </a:r>
            <a:r>
              <a:rPr lang="zh-CN" altLang="en-US" sz="1500" b="1" dirty="0">
                <a:solidFill>
                  <a:srgbClr val="09F709"/>
                </a:solidFill>
                <a:latin typeface="+mn-ea"/>
              </a:rPr>
              <a:t>借：银行存款</a:t>
            </a:r>
            <a:endParaRPr lang="en-US" altLang="zh-CN" sz="1500" b="1" dirty="0">
              <a:solidFill>
                <a:srgbClr val="09F709"/>
              </a:solidFill>
              <a:latin typeface="+mn-ea"/>
            </a:endParaRPr>
          </a:p>
          <a:p>
            <a:pPr>
              <a:buNone/>
            </a:pPr>
            <a:r>
              <a:rPr lang="en-US" altLang="zh-CN" sz="1500" b="1" dirty="0">
                <a:solidFill>
                  <a:srgbClr val="09F709"/>
                </a:solidFill>
                <a:latin typeface="+mn-ea"/>
              </a:rPr>
              <a:t>                   </a:t>
            </a:r>
            <a:r>
              <a:rPr lang="zh-CN" altLang="en-US" sz="1500" b="1" dirty="0">
                <a:solidFill>
                  <a:srgbClr val="09F709"/>
                </a:solidFill>
                <a:latin typeface="+mn-ea"/>
              </a:rPr>
              <a:t>贷：应收利息</a:t>
            </a:r>
            <a:endParaRPr lang="en-US" altLang="zh-CN" sz="1500" b="1" dirty="0">
              <a:solidFill>
                <a:srgbClr val="09F709"/>
              </a:solidFill>
              <a:latin typeface="+mn-ea"/>
            </a:endParaRPr>
          </a:p>
          <a:p>
            <a:pPr>
              <a:buNone/>
            </a:pPr>
            <a:r>
              <a:rPr lang="zh-CN" altLang="en-US" sz="1500" dirty="0">
                <a:latin typeface="+mn-ea"/>
              </a:rPr>
              <a:t>（</a:t>
            </a:r>
            <a:r>
              <a:rPr lang="en-US" altLang="zh-CN" sz="1500" dirty="0">
                <a:latin typeface="+mn-ea"/>
              </a:rPr>
              <a:t>4</a:t>
            </a:r>
            <a:r>
              <a:rPr lang="zh-CN" altLang="en-US" sz="1500" dirty="0">
                <a:latin typeface="+mn-ea"/>
              </a:rPr>
              <a:t>）收回投资时：</a:t>
            </a:r>
            <a:endParaRPr lang="en-US" altLang="zh-CN" sz="1500" dirty="0">
              <a:latin typeface="+mn-ea"/>
            </a:endParaRPr>
          </a:p>
          <a:p>
            <a:pPr>
              <a:buNone/>
            </a:pPr>
            <a:r>
              <a:rPr lang="zh-CN" altLang="en-US" sz="1500" b="1" dirty="0">
                <a:solidFill>
                  <a:srgbClr val="09F709"/>
                </a:solidFill>
                <a:latin typeface="+mn-ea"/>
              </a:rPr>
              <a:t>    借：银行存款</a:t>
            </a:r>
            <a:endParaRPr lang="en-US" altLang="zh-CN" sz="1500" b="1" dirty="0">
              <a:solidFill>
                <a:srgbClr val="09F709"/>
              </a:solidFill>
              <a:latin typeface="+mn-ea"/>
            </a:endParaRPr>
          </a:p>
          <a:p>
            <a:pPr>
              <a:buNone/>
            </a:pPr>
            <a:r>
              <a:rPr lang="en-US" altLang="zh-CN" sz="1500" b="1" dirty="0">
                <a:solidFill>
                  <a:srgbClr val="09F709"/>
                </a:solidFill>
                <a:latin typeface="+mn-ea"/>
              </a:rPr>
              <a:t>      </a:t>
            </a:r>
            <a:r>
              <a:rPr lang="zh-CN" altLang="en-US" sz="1500" b="1" dirty="0">
                <a:solidFill>
                  <a:srgbClr val="09F709"/>
                </a:solidFill>
                <a:latin typeface="+mn-ea"/>
              </a:rPr>
              <a:t>贷：短期投资</a:t>
            </a:r>
            <a:r>
              <a:rPr lang="en-US" altLang="zh-CN" sz="1500" b="1" dirty="0">
                <a:solidFill>
                  <a:srgbClr val="09F709"/>
                </a:solidFill>
                <a:latin typeface="+mn-ea"/>
              </a:rPr>
              <a:t>/</a:t>
            </a:r>
            <a:r>
              <a:rPr lang="zh-CN" altLang="en-US" sz="1500" b="1" dirty="0">
                <a:solidFill>
                  <a:srgbClr val="09F709"/>
                </a:solidFill>
                <a:latin typeface="+mn-ea"/>
              </a:rPr>
              <a:t>长期债券投资</a:t>
            </a:r>
            <a:endParaRPr lang="en-US" altLang="zh-CN" sz="1500" b="1" dirty="0">
              <a:solidFill>
                <a:srgbClr val="09F709"/>
              </a:solidFill>
              <a:latin typeface="+mn-ea"/>
            </a:endParaRPr>
          </a:p>
          <a:p>
            <a:pPr>
              <a:buNone/>
            </a:pPr>
            <a:r>
              <a:rPr lang="zh-CN" altLang="en-US" sz="1500" b="1" dirty="0">
                <a:solidFill>
                  <a:srgbClr val="09F709"/>
                </a:solidFill>
              </a:rPr>
              <a:t>                  专用基金</a:t>
            </a:r>
            <a:r>
              <a:rPr lang="en-US" altLang="zh-CN" sz="1500" b="1" dirty="0">
                <a:solidFill>
                  <a:srgbClr val="09F709"/>
                </a:solidFill>
              </a:rPr>
              <a:t>—</a:t>
            </a:r>
            <a:r>
              <a:rPr lang="zh-CN" altLang="en-US" sz="1500" b="1" dirty="0">
                <a:solidFill>
                  <a:srgbClr val="09F709"/>
                </a:solidFill>
              </a:rPr>
              <a:t>留本基金</a:t>
            </a:r>
            <a:r>
              <a:rPr lang="en-US" altLang="zh-CN" sz="1500" b="1" dirty="0">
                <a:solidFill>
                  <a:srgbClr val="09F709"/>
                </a:solidFill>
              </a:rPr>
              <a:t>—</a:t>
            </a:r>
            <a:r>
              <a:rPr lang="zh-CN" altLang="en-US" sz="1500" b="1" dirty="0">
                <a:solidFill>
                  <a:srgbClr val="09F709"/>
                </a:solidFill>
              </a:rPr>
              <a:t>收益</a:t>
            </a:r>
            <a:r>
              <a:rPr lang="zh-CN" altLang="en-US" sz="1500" b="1" dirty="0">
                <a:solidFill>
                  <a:srgbClr val="FFC000"/>
                </a:solidFill>
              </a:rPr>
              <a:t>（损失记借方）</a:t>
            </a:r>
            <a:endParaRPr lang="en-US" altLang="zh-CN" sz="1500" b="1" dirty="0">
              <a:solidFill>
                <a:srgbClr val="FFC000"/>
              </a:solidFill>
            </a:endParaRPr>
          </a:p>
          <a:p>
            <a:pPr>
              <a:buNone/>
            </a:pPr>
            <a:r>
              <a:rPr lang="zh-CN" altLang="en-US" sz="1500" b="1" dirty="0">
                <a:latin typeface="+mn-ea"/>
              </a:rPr>
              <a:t>同时：</a:t>
            </a:r>
            <a:r>
              <a:rPr lang="zh-CN" altLang="en-US" sz="1500" b="1" dirty="0">
                <a:solidFill>
                  <a:srgbClr val="09F709"/>
                </a:solidFill>
              </a:rPr>
              <a:t>借：专用基金</a:t>
            </a:r>
            <a:r>
              <a:rPr lang="en-US" altLang="zh-CN" sz="1500" b="1" dirty="0">
                <a:solidFill>
                  <a:srgbClr val="09F709"/>
                </a:solidFill>
              </a:rPr>
              <a:t>——</a:t>
            </a:r>
            <a:r>
              <a:rPr lang="zh-CN" altLang="en-US" sz="1500" b="1" dirty="0">
                <a:solidFill>
                  <a:srgbClr val="09F709"/>
                </a:solidFill>
              </a:rPr>
              <a:t>留本基金</a:t>
            </a:r>
            <a:r>
              <a:rPr lang="en-US" altLang="zh-CN" sz="1500" b="1" dirty="0">
                <a:solidFill>
                  <a:srgbClr val="09F709"/>
                </a:solidFill>
              </a:rPr>
              <a:t>——</a:t>
            </a:r>
            <a:r>
              <a:rPr lang="zh-CN" altLang="en-US" sz="1500" b="1" dirty="0">
                <a:solidFill>
                  <a:srgbClr val="09F709"/>
                </a:solidFill>
              </a:rPr>
              <a:t>本金</a:t>
            </a:r>
            <a:r>
              <a:rPr lang="en-US" altLang="zh-CN" sz="1500" b="1" dirty="0">
                <a:solidFill>
                  <a:srgbClr val="09F709"/>
                </a:solidFill>
              </a:rPr>
              <a:t>——</a:t>
            </a:r>
            <a:r>
              <a:rPr lang="zh-CN" altLang="en-US" sz="1500" b="1" dirty="0">
                <a:solidFill>
                  <a:srgbClr val="09F709"/>
                </a:solidFill>
              </a:rPr>
              <a:t>已投资</a:t>
            </a:r>
            <a:endParaRPr lang="en-US" altLang="zh-CN" sz="1500" b="1" dirty="0">
              <a:solidFill>
                <a:srgbClr val="09F709"/>
              </a:solidFill>
            </a:endParaRPr>
          </a:p>
          <a:p>
            <a:pPr>
              <a:buNone/>
            </a:pPr>
            <a:r>
              <a:rPr lang="en-US" altLang="zh-CN" sz="1500" b="1" dirty="0">
                <a:solidFill>
                  <a:srgbClr val="09F709"/>
                </a:solidFill>
              </a:rPr>
              <a:t>                </a:t>
            </a:r>
            <a:r>
              <a:rPr lang="zh-CN" altLang="en-US" sz="1500" b="1" dirty="0">
                <a:solidFill>
                  <a:srgbClr val="09F709"/>
                </a:solidFill>
              </a:rPr>
              <a:t>贷：借：专用基金</a:t>
            </a:r>
            <a:r>
              <a:rPr lang="en-US" altLang="zh-CN" sz="1500" b="1" dirty="0">
                <a:solidFill>
                  <a:srgbClr val="09F709"/>
                </a:solidFill>
              </a:rPr>
              <a:t>——</a:t>
            </a:r>
            <a:r>
              <a:rPr lang="zh-CN" altLang="en-US" sz="1500" b="1" dirty="0">
                <a:solidFill>
                  <a:srgbClr val="09F709"/>
                </a:solidFill>
              </a:rPr>
              <a:t>留本基金</a:t>
            </a:r>
            <a:r>
              <a:rPr lang="en-US" altLang="zh-CN" sz="1500" b="1" dirty="0">
                <a:solidFill>
                  <a:srgbClr val="09F709"/>
                </a:solidFill>
              </a:rPr>
              <a:t>——</a:t>
            </a:r>
            <a:r>
              <a:rPr lang="zh-CN" altLang="en-US" sz="1500" b="1" dirty="0">
                <a:solidFill>
                  <a:srgbClr val="09F709"/>
                </a:solidFill>
              </a:rPr>
              <a:t>本金</a:t>
            </a:r>
            <a:r>
              <a:rPr lang="en-US" altLang="zh-CN" sz="1500" b="1" dirty="0">
                <a:solidFill>
                  <a:srgbClr val="09F709"/>
                </a:solidFill>
              </a:rPr>
              <a:t>——</a:t>
            </a:r>
            <a:r>
              <a:rPr lang="zh-CN" altLang="en-US" sz="1500" b="1" dirty="0">
                <a:solidFill>
                  <a:srgbClr val="09F709"/>
                </a:solidFill>
              </a:rPr>
              <a:t>未投资</a:t>
            </a:r>
            <a:endParaRPr lang="en-US" altLang="zh-CN" sz="1500" dirty="0">
              <a:latin typeface="+mn-ea"/>
            </a:endParaRPr>
          </a:p>
          <a:p>
            <a:pPr>
              <a:buNone/>
            </a:pPr>
            <a:r>
              <a:rPr lang="zh-CN" altLang="en-US" sz="1500" b="1" dirty="0">
                <a:solidFill>
                  <a:srgbClr val="FFFF00"/>
                </a:solidFill>
              </a:rPr>
              <a:t>  注意！！</a:t>
            </a:r>
            <a:r>
              <a:rPr lang="zh-CN" altLang="en-US" sz="1500" b="1" dirty="0">
                <a:solidFill>
                  <a:srgbClr val="FF0000"/>
                </a:solidFill>
              </a:rPr>
              <a:t>以上预算会计不做账。按照协议可以使用留本基金的</a:t>
            </a:r>
            <a:r>
              <a:rPr lang="zh-CN" altLang="en-US" sz="1500" b="1" dirty="0">
                <a:solidFill>
                  <a:srgbClr val="F616E6"/>
                </a:solidFill>
              </a:rPr>
              <a:t>收益（或本金）</a:t>
            </a:r>
            <a:r>
              <a:rPr lang="zh-CN" altLang="en-US" sz="1500" b="1" dirty="0">
                <a:solidFill>
                  <a:srgbClr val="FF0000"/>
                </a:solidFill>
              </a:rPr>
              <a:t>时，先转收入再支出</a:t>
            </a:r>
            <a:endParaRPr lang="en-US" altLang="zh-CN" sz="1500" b="1" dirty="0">
              <a:solidFill>
                <a:srgbClr val="FF0000"/>
              </a:solidFill>
            </a:endParaRPr>
          </a:p>
          <a:p>
            <a:pPr>
              <a:buNone/>
            </a:pPr>
            <a:r>
              <a:rPr lang="zh-CN" altLang="en-US" sz="1500" b="1" dirty="0">
                <a:solidFill>
                  <a:srgbClr val="09F709"/>
                </a:solidFill>
              </a:rPr>
              <a:t>    借：专用基金</a:t>
            </a:r>
            <a:r>
              <a:rPr lang="en-US" altLang="zh-CN" sz="1500" b="1" dirty="0">
                <a:solidFill>
                  <a:srgbClr val="09F709"/>
                </a:solidFill>
              </a:rPr>
              <a:t>——</a:t>
            </a:r>
            <a:r>
              <a:rPr lang="zh-CN" altLang="en-US" sz="1500" b="1" dirty="0">
                <a:solidFill>
                  <a:srgbClr val="09F709"/>
                </a:solidFill>
              </a:rPr>
              <a:t>留本基金</a:t>
            </a:r>
            <a:r>
              <a:rPr lang="en-US" altLang="zh-CN" sz="1500" b="1" dirty="0">
                <a:solidFill>
                  <a:srgbClr val="09F709"/>
                </a:solidFill>
              </a:rPr>
              <a:t>——</a:t>
            </a:r>
            <a:r>
              <a:rPr lang="zh-CN" altLang="en-US" sz="1500" b="1" dirty="0">
                <a:solidFill>
                  <a:srgbClr val="09F709"/>
                </a:solidFill>
              </a:rPr>
              <a:t>本金</a:t>
            </a:r>
            <a:r>
              <a:rPr lang="en-US" altLang="zh-CN" sz="1500" b="1" dirty="0">
                <a:solidFill>
                  <a:srgbClr val="F616E6"/>
                </a:solidFill>
              </a:rPr>
              <a:t>/</a:t>
            </a:r>
            <a:r>
              <a:rPr lang="zh-CN" altLang="en-US" sz="1500" b="1" dirty="0">
                <a:solidFill>
                  <a:srgbClr val="F616E6"/>
                </a:solidFill>
              </a:rPr>
              <a:t>收益</a:t>
            </a:r>
            <a:r>
              <a:rPr lang="en-US" altLang="zh-CN" sz="1500" b="1" dirty="0">
                <a:solidFill>
                  <a:srgbClr val="09F709"/>
                </a:solidFill>
              </a:rPr>
              <a:t>——</a:t>
            </a:r>
            <a:r>
              <a:rPr lang="zh-CN" altLang="en-US" sz="1500" b="1" dirty="0">
                <a:solidFill>
                  <a:srgbClr val="09F709"/>
                </a:solidFill>
              </a:rPr>
              <a:t>未投资</a:t>
            </a:r>
            <a:endParaRPr lang="en-US" altLang="zh-CN" sz="1500" b="1" dirty="0">
              <a:solidFill>
                <a:srgbClr val="09F709"/>
              </a:solidFill>
            </a:endParaRPr>
          </a:p>
          <a:p>
            <a:pPr>
              <a:buNone/>
            </a:pPr>
            <a:r>
              <a:rPr lang="en-US" altLang="zh-CN" sz="1500" b="1" dirty="0">
                <a:solidFill>
                  <a:srgbClr val="09F709"/>
                </a:solidFill>
              </a:rPr>
              <a:t>        </a:t>
            </a:r>
            <a:r>
              <a:rPr lang="zh-CN" altLang="en-US" sz="1500" b="1" dirty="0">
                <a:solidFill>
                  <a:srgbClr val="09F709"/>
                </a:solidFill>
              </a:rPr>
              <a:t>贷：捐赠收入</a:t>
            </a:r>
            <a:endParaRPr lang="en-US" altLang="zh-CN" sz="1500" b="1" dirty="0">
              <a:solidFill>
                <a:srgbClr val="09F709"/>
              </a:solidFill>
            </a:endParaRPr>
          </a:p>
          <a:p>
            <a:pPr>
              <a:buNone/>
            </a:pPr>
            <a:r>
              <a:rPr lang="en-US" altLang="zh-CN" sz="1500" b="1" dirty="0">
                <a:solidFill>
                  <a:srgbClr val="FFFF00"/>
                </a:solidFill>
                <a:latin typeface="隶书" panose="02010509060101010101" pitchFamily="49" charset="-122"/>
                <a:ea typeface="隶书" panose="02010509060101010101" pitchFamily="49" charset="-122"/>
              </a:rPr>
              <a:t>  </a:t>
            </a:r>
            <a:r>
              <a:rPr lang="zh-CN" altLang="en-US" sz="1500" b="1" dirty="0">
                <a:solidFill>
                  <a:srgbClr val="FFFF00"/>
                </a:solidFill>
                <a:latin typeface="隶书" panose="02010509060101010101" pitchFamily="49" charset="-122"/>
                <a:ea typeface="隶书" panose="02010509060101010101" pitchFamily="49" charset="-122"/>
              </a:rPr>
              <a:t>借：资金结存</a:t>
            </a:r>
            <a:r>
              <a:rPr lang="en-US" altLang="zh-CN" sz="1500" b="1" dirty="0">
                <a:solidFill>
                  <a:srgbClr val="FFFF00"/>
                </a:solidFill>
                <a:latin typeface="隶书" panose="02010509060101010101" pitchFamily="49" charset="-122"/>
                <a:ea typeface="隶书" panose="02010509060101010101" pitchFamily="49" charset="-122"/>
              </a:rPr>
              <a:t>——</a:t>
            </a:r>
            <a:r>
              <a:rPr lang="zh-CN" altLang="en-US" sz="1500" b="1" dirty="0">
                <a:solidFill>
                  <a:srgbClr val="FFFF00"/>
                </a:solidFill>
                <a:latin typeface="隶书" panose="02010509060101010101" pitchFamily="49" charset="-122"/>
                <a:ea typeface="隶书" panose="02010509060101010101" pitchFamily="49" charset="-122"/>
              </a:rPr>
              <a:t>货币资金</a:t>
            </a:r>
            <a:endParaRPr lang="en-US" altLang="zh-CN" sz="1500" b="1" dirty="0">
              <a:solidFill>
                <a:srgbClr val="FFFF00"/>
              </a:solidFill>
              <a:latin typeface="隶书" panose="02010509060101010101" pitchFamily="49" charset="-122"/>
              <a:ea typeface="隶书" panose="02010509060101010101" pitchFamily="49" charset="-122"/>
            </a:endParaRPr>
          </a:p>
          <a:p>
            <a:pPr>
              <a:buNone/>
            </a:pPr>
            <a:r>
              <a:rPr lang="en-US" altLang="zh-CN" sz="1500" b="1" dirty="0">
                <a:solidFill>
                  <a:srgbClr val="FFFF00"/>
                </a:solidFill>
                <a:latin typeface="隶书" panose="02010509060101010101" pitchFamily="49" charset="-122"/>
                <a:ea typeface="隶书" panose="02010509060101010101" pitchFamily="49" charset="-122"/>
              </a:rPr>
              <a:t>    </a:t>
            </a:r>
            <a:r>
              <a:rPr lang="zh-CN" altLang="en-US" sz="1500" b="1" dirty="0">
                <a:solidFill>
                  <a:srgbClr val="FFFF00"/>
                </a:solidFill>
                <a:latin typeface="隶书" panose="02010509060101010101" pitchFamily="49" charset="-122"/>
                <a:ea typeface="隶书" panose="02010509060101010101" pitchFamily="49" charset="-122"/>
              </a:rPr>
              <a:t>贷：捐赠预算收入</a:t>
            </a:r>
            <a:endParaRPr lang="zh-CN" altLang="en-US" sz="1500" b="1" dirty="0">
              <a:solidFill>
                <a:srgbClr val="FFFF00"/>
              </a:solidFill>
              <a:latin typeface="隶书" panose="02010509060101010101" pitchFamily="49" charset="-122"/>
              <a:ea typeface="隶书" panose="020105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23628" y="1553753"/>
            <a:ext cx="6696744" cy="4393437"/>
          </a:xfrm>
        </p:spPr>
        <p:txBody>
          <a:bodyPr/>
          <a:lstStyle/>
          <a:p>
            <a:r>
              <a:rPr lang="zh-CN" altLang="en-US" sz="2100" b="1" dirty="0"/>
              <a:t>资产</a:t>
            </a:r>
            <a:r>
              <a:rPr lang="zh-CN" altLang="en-US" sz="2100" dirty="0"/>
              <a:t>的概念（政府财务会计的要素：</a:t>
            </a:r>
            <a:r>
              <a:rPr lang="zh-CN" altLang="en-US" sz="2100" dirty="0">
                <a:solidFill>
                  <a:srgbClr val="09F709"/>
                </a:solidFill>
              </a:rPr>
              <a:t>资产</a:t>
            </a:r>
            <a:r>
              <a:rPr lang="zh-CN" altLang="en-US" sz="2100" dirty="0"/>
              <a:t>、负债、净资产、收入、费用）</a:t>
            </a:r>
            <a:endParaRPr lang="en-US" altLang="zh-CN" sz="2100" dirty="0"/>
          </a:p>
          <a:p>
            <a:pPr>
              <a:buNone/>
            </a:pPr>
            <a:r>
              <a:rPr lang="en-US" altLang="zh-CN" sz="2100" dirty="0"/>
              <a:t>   </a:t>
            </a:r>
            <a:r>
              <a:rPr lang="en-US" altLang="zh-CN" sz="2100" b="1" dirty="0">
                <a:solidFill>
                  <a:srgbClr val="C00000"/>
                </a:solidFill>
              </a:rPr>
              <a:t>     </a:t>
            </a:r>
            <a:r>
              <a:rPr lang="zh-CN" altLang="en-US" sz="2100" b="1" dirty="0"/>
              <a:t>高等学校的</a:t>
            </a:r>
            <a:r>
              <a:rPr lang="zh-CN" altLang="en-US" sz="2100" b="1" dirty="0">
                <a:solidFill>
                  <a:srgbClr val="09F709"/>
                </a:solidFill>
              </a:rPr>
              <a:t>资产</a:t>
            </a:r>
            <a:r>
              <a:rPr lang="zh-CN" altLang="en-US" sz="2100" dirty="0"/>
              <a:t>是指高等学校</a:t>
            </a:r>
            <a:r>
              <a:rPr lang="zh-CN" altLang="en-US" sz="2100" b="1" dirty="0">
                <a:solidFill>
                  <a:srgbClr val="00B0F0"/>
                </a:solidFill>
              </a:rPr>
              <a:t>过去的</a:t>
            </a:r>
            <a:r>
              <a:rPr lang="zh-CN" altLang="en-US" sz="2100" dirty="0"/>
              <a:t>经济业务或者事项形成的，</a:t>
            </a:r>
            <a:r>
              <a:rPr lang="zh-CN" altLang="en-US" sz="2100" b="1" dirty="0">
                <a:solidFill>
                  <a:srgbClr val="F616E6"/>
                </a:solidFill>
              </a:rPr>
              <a:t>由高等学校控制的</a:t>
            </a:r>
            <a:r>
              <a:rPr lang="zh-CN" altLang="en-US" sz="2100" dirty="0"/>
              <a:t>，预期能够产生</a:t>
            </a:r>
            <a:r>
              <a:rPr lang="zh-CN" altLang="en-US" sz="2100" b="1" dirty="0">
                <a:solidFill>
                  <a:srgbClr val="00B0F0"/>
                </a:solidFill>
              </a:rPr>
              <a:t>服务潜力</a:t>
            </a:r>
            <a:r>
              <a:rPr lang="zh-CN" altLang="en-US" sz="2100" dirty="0"/>
              <a:t>或者带来</a:t>
            </a:r>
            <a:r>
              <a:rPr lang="zh-CN" altLang="en-US" sz="2100" b="1" dirty="0">
                <a:solidFill>
                  <a:srgbClr val="00B0F0"/>
                </a:solidFill>
              </a:rPr>
              <a:t>经济利益流入</a:t>
            </a:r>
            <a:r>
              <a:rPr lang="zh-CN" altLang="en-US" sz="2100" dirty="0"/>
              <a:t>的</a:t>
            </a:r>
            <a:r>
              <a:rPr lang="zh-CN" altLang="en-US" sz="2100" b="1" dirty="0">
                <a:solidFill>
                  <a:srgbClr val="00B0F0"/>
                </a:solidFill>
              </a:rPr>
              <a:t>经济资源</a:t>
            </a:r>
            <a:r>
              <a:rPr lang="zh-CN" altLang="en-US" sz="2100" dirty="0"/>
              <a:t>。</a:t>
            </a:r>
            <a:endParaRPr lang="en-US" altLang="zh-CN" sz="2100" dirty="0"/>
          </a:p>
          <a:p>
            <a:pPr>
              <a:buNone/>
            </a:pPr>
            <a:r>
              <a:rPr lang="zh-CN" altLang="en-US" sz="2100" dirty="0"/>
              <a:t>        资产按照流动性，分为</a:t>
            </a:r>
            <a:r>
              <a:rPr lang="zh-CN" altLang="en-US" sz="2100" b="1" dirty="0">
                <a:solidFill>
                  <a:srgbClr val="09F709"/>
                </a:solidFill>
              </a:rPr>
              <a:t>流动资产</a:t>
            </a:r>
            <a:r>
              <a:rPr lang="zh-CN" altLang="en-US" sz="2100" dirty="0"/>
              <a:t>和</a:t>
            </a:r>
            <a:r>
              <a:rPr lang="zh-CN" altLang="en-US" sz="2100" b="1" dirty="0">
                <a:solidFill>
                  <a:srgbClr val="09F709"/>
                </a:solidFill>
              </a:rPr>
              <a:t>非流动资产</a:t>
            </a:r>
            <a:r>
              <a:rPr lang="zh-CN" altLang="en-US" sz="2100" dirty="0"/>
              <a:t>。</a:t>
            </a:r>
            <a:endParaRPr lang="en-US" altLang="zh-CN" sz="2100" dirty="0"/>
          </a:p>
          <a:p>
            <a:pPr>
              <a:buNone/>
            </a:pPr>
            <a:r>
              <a:rPr lang="en-US" altLang="zh-CN" sz="2100" dirty="0"/>
              <a:t>        </a:t>
            </a:r>
            <a:r>
              <a:rPr lang="zh-CN" altLang="en-US" sz="2100" b="1" dirty="0">
                <a:solidFill>
                  <a:srgbClr val="09F709"/>
                </a:solidFill>
              </a:rPr>
              <a:t>流动资产</a:t>
            </a:r>
            <a:r>
              <a:rPr lang="zh-CN" altLang="en-US" sz="2100" dirty="0"/>
              <a:t>：预计在</a:t>
            </a:r>
            <a:r>
              <a:rPr lang="en-US" altLang="zh-CN" sz="2100" dirty="0"/>
              <a:t>1</a:t>
            </a:r>
            <a:r>
              <a:rPr lang="zh-CN" altLang="en-US" sz="2100" dirty="0"/>
              <a:t>年内（含</a:t>
            </a:r>
            <a:r>
              <a:rPr lang="en-US" altLang="zh-CN" sz="2100" dirty="0"/>
              <a:t>1</a:t>
            </a:r>
            <a:r>
              <a:rPr lang="zh-CN" altLang="en-US" sz="2100" dirty="0"/>
              <a:t>年）耗用或者变现的，包括货币资金、短期投资、应收及预付款项、存货等。</a:t>
            </a:r>
            <a:endParaRPr lang="en-US" altLang="zh-CN" sz="2100" dirty="0"/>
          </a:p>
          <a:p>
            <a:pPr>
              <a:buNone/>
            </a:pPr>
            <a:r>
              <a:rPr lang="en-US" altLang="zh-CN" sz="2100" dirty="0"/>
              <a:t>        </a:t>
            </a:r>
            <a:r>
              <a:rPr lang="zh-CN" altLang="en-US" sz="2100" b="1" dirty="0">
                <a:solidFill>
                  <a:srgbClr val="09F709"/>
                </a:solidFill>
              </a:rPr>
              <a:t>非流动资产</a:t>
            </a:r>
            <a:r>
              <a:rPr lang="zh-CN" altLang="en-US" sz="2100" dirty="0"/>
              <a:t>：流动资产以外的，包括固定资产、在建工程、无形资产、长期投资、文物文化资产等。</a:t>
            </a:r>
            <a:endParaRPr lang="en-US" altLang="zh-CN" sz="2100" dirty="0"/>
          </a:p>
          <a:p>
            <a:endParaRPr lang="zh-CN" altLang="en-US" dirty="0"/>
          </a:p>
        </p:txBody>
      </p:sp>
      <p:sp>
        <p:nvSpPr>
          <p:cNvPr id="5" name="标题 1"/>
          <p:cNvSpPr>
            <a:spLocks noGrp="1"/>
          </p:cNvSpPr>
          <p:nvPr>
            <p:ph type="title"/>
          </p:nvPr>
        </p:nvSpPr>
        <p:spPr>
          <a:xfrm>
            <a:off x="4788024" y="857251"/>
            <a:ext cx="3212976" cy="639868"/>
          </a:xfrm>
          <a:noFill/>
          <a:ln>
            <a:no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zh-CN" altLang="en-US" sz="3225" b="1" dirty="0">
                <a:solidFill>
                  <a:srgbClr val="FFC000"/>
                </a:solidFill>
              </a:rPr>
              <a:t>一、资产的概念</a:t>
            </a:r>
            <a:endParaRPr lang="zh-CN" altLang="en-US" sz="3225" b="1" dirty="0">
              <a:solidFill>
                <a:srgbClr val="FFC000"/>
              </a:solidFill>
            </a:endParaRPr>
          </a:p>
        </p:txBody>
      </p:sp>
      <p:sp>
        <p:nvSpPr>
          <p:cNvPr id="6" name="椭圆形标注 5"/>
          <p:cNvSpPr/>
          <p:nvPr/>
        </p:nvSpPr>
        <p:spPr>
          <a:xfrm>
            <a:off x="4572000" y="1928802"/>
            <a:ext cx="1232306" cy="429911"/>
          </a:xfrm>
          <a:prstGeom prst="wedgeEllipseCallout">
            <a:avLst>
              <a:gd name="adj1" fmla="val -42536"/>
              <a:gd name="adj2" fmla="val 124669"/>
            </a:avLst>
          </a:prstGeom>
          <a:solidFill>
            <a:schemeClr val="accent1">
              <a:lumMod val="20000"/>
              <a:lumOff val="80000"/>
            </a:schemeClr>
          </a:solidFill>
          <a:ln>
            <a:solidFill>
              <a:srgbClr val="F61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C00000"/>
                </a:solidFill>
              </a:rPr>
              <a:t>与原概念不同</a:t>
            </a:r>
            <a:endParaRPr lang="zh-CN" altLang="en-US" sz="1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661165" y="857250"/>
            <a:ext cx="4339835" cy="642924"/>
          </a:xfrm>
          <a:noFill/>
          <a:ln>
            <a:noFill/>
          </a:ln>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zh-CN" altLang="en-US" sz="3600" b="1" dirty="0">
                <a:solidFill>
                  <a:srgbClr val="FFC000"/>
                </a:solidFill>
              </a:rPr>
              <a:t>六</a:t>
            </a:r>
            <a:r>
              <a:rPr lang="en-US" altLang="zh-CN" sz="3600" b="1" dirty="0">
                <a:solidFill>
                  <a:srgbClr val="FFC000"/>
                </a:solidFill>
              </a:rPr>
              <a:t>.</a:t>
            </a:r>
            <a:r>
              <a:rPr lang="zh-CN" altLang="en-US" sz="3600" b="1" dirty="0">
                <a:solidFill>
                  <a:srgbClr val="FFC000"/>
                </a:solidFill>
              </a:rPr>
              <a:t>待摊</a:t>
            </a:r>
            <a:r>
              <a:rPr lang="en-US" altLang="zh-CN" sz="3600" b="1" dirty="0">
                <a:solidFill>
                  <a:srgbClr val="FFC000"/>
                </a:solidFill>
              </a:rPr>
              <a:t>/</a:t>
            </a:r>
            <a:r>
              <a:rPr lang="zh-CN" altLang="en-US" sz="3600" b="1" dirty="0">
                <a:solidFill>
                  <a:srgbClr val="FFC000"/>
                </a:solidFill>
              </a:rPr>
              <a:t>长期待摊费用</a:t>
            </a:r>
            <a:endParaRPr lang="zh-CN" altLang="en-US" sz="3600" b="1" dirty="0">
              <a:solidFill>
                <a:srgbClr val="FFC000"/>
              </a:solidFill>
            </a:endParaRPr>
          </a:p>
        </p:txBody>
      </p:sp>
      <p:sp>
        <p:nvSpPr>
          <p:cNvPr id="3" name="内容占位符 2"/>
          <p:cNvSpPr>
            <a:spLocks noGrp="1"/>
          </p:cNvSpPr>
          <p:nvPr>
            <p:ph idx="1"/>
          </p:nvPr>
        </p:nvSpPr>
        <p:spPr>
          <a:xfrm>
            <a:off x="1143000" y="1553752"/>
            <a:ext cx="6858000" cy="4446998"/>
          </a:xfrm>
          <a:solidFill>
            <a:schemeClr val="bg2">
              <a:lumMod val="90000"/>
            </a:schemeClr>
          </a:solidFill>
        </p:spPr>
        <p:txBody>
          <a:bodyPr/>
          <a:lstStyle/>
          <a:p>
            <a:pPr marL="0" indent="0">
              <a:lnSpc>
                <a:spcPct val="110000"/>
              </a:lnSpc>
              <a:buNone/>
            </a:pPr>
            <a:r>
              <a:rPr lang="zh-CN" altLang="en-US" sz="1800" b="1" noProof="1">
                <a:solidFill>
                  <a:srgbClr val="FFFF00"/>
                </a:solidFill>
              </a:rPr>
              <a:t>核算跨期摊配的费用</a:t>
            </a:r>
            <a:endParaRPr lang="en-US" altLang="zh-CN" sz="1800" b="1" noProof="1">
              <a:solidFill>
                <a:srgbClr val="FFFF00"/>
              </a:solidFill>
            </a:endParaRPr>
          </a:p>
          <a:p>
            <a:pPr>
              <a:lnSpc>
                <a:spcPct val="110000"/>
              </a:lnSpc>
            </a:pPr>
            <a:r>
              <a:rPr lang="en-US" altLang="zh-CN" sz="1800" b="1" noProof="1">
                <a:solidFill>
                  <a:srgbClr val="FF9999"/>
                </a:solidFill>
              </a:rPr>
              <a:t>1401 </a:t>
            </a:r>
            <a:r>
              <a:rPr lang="zh-CN" altLang="en-US" sz="1800" b="1" noProof="1">
                <a:solidFill>
                  <a:srgbClr val="FF9999"/>
                </a:solidFill>
                <a:latin typeface="宋体" panose="02010600030101010101" pitchFamily="2" charset="-122"/>
              </a:rPr>
              <a:t>待摊费用：</a:t>
            </a:r>
            <a:r>
              <a:rPr lang="zh-CN" altLang="en-US" sz="1800" dirty="0"/>
              <a:t>已经支付，但应当由本期和以后各期分别负担的分摊期在</a:t>
            </a:r>
            <a:r>
              <a:rPr lang="en-US" altLang="zh-CN" sz="1800" u="sng" dirty="0">
                <a:solidFill>
                  <a:srgbClr val="FF0000"/>
                </a:solidFill>
              </a:rPr>
              <a:t>1</a:t>
            </a:r>
            <a:r>
              <a:rPr lang="zh-CN" altLang="en-US" sz="1800" u="sng" dirty="0">
                <a:solidFill>
                  <a:srgbClr val="FF0000"/>
                </a:solidFill>
              </a:rPr>
              <a:t>年以内（含</a:t>
            </a:r>
            <a:r>
              <a:rPr lang="en-US" altLang="zh-CN" sz="1800" u="sng" dirty="0">
                <a:solidFill>
                  <a:srgbClr val="FF0000"/>
                </a:solidFill>
              </a:rPr>
              <a:t>1</a:t>
            </a:r>
            <a:r>
              <a:rPr lang="zh-CN" altLang="en-US" sz="1800" u="sng" dirty="0">
                <a:solidFill>
                  <a:srgbClr val="FF0000"/>
                </a:solidFill>
              </a:rPr>
              <a:t>年）</a:t>
            </a:r>
            <a:r>
              <a:rPr lang="zh-CN" altLang="en-US" sz="1800" dirty="0"/>
              <a:t>的各项费用</a:t>
            </a:r>
            <a:r>
              <a:rPr lang="zh-CN" altLang="en-US" sz="1800" noProof="1">
                <a:latin typeface="宋体" panose="02010600030101010101" pitchFamily="2" charset="-122"/>
              </a:rPr>
              <a:t>，如预付的保险费、报刊杂志费、租金等。受益期内平均摊销。</a:t>
            </a:r>
            <a:r>
              <a:rPr lang="zh-CN" altLang="en-US" sz="1800" b="1" noProof="1">
                <a:solidFill>
                  <a:srgbClr val="09F709"/>
                </a:solidFill>
                <a:latin typeface="宋体" panose="02010600030101010101" pitchFamily="2" charset="-122"/>
              </a:rPr>
              <a:t>（企业会计准则？）</a:t>
            </a:r>
            <a:endParaRPr lang="en-US" altLang="zh-CN" sz="1800" b="1" noProof="1">
              <a:solidFill>
                <a:srgbClr val="09F709"/>
              </a:solidFill>
              <a:latin typeface="宋体" panose="02010600030101010101" pitchFamily="2" charset="-122"/>
            </a:endParaRPr>
          </a:p>
          <a:p>
            <a:pPr>
              <a:lnSpc>
                <a:spcPct val="110000"/>
              </a:lnSpc>
            </a:pPr>
            <a:r>
              <a:rPr lang="zh-CN" altLang="en-US" sz="1800" dirty="0"/>
              <a:t>明细科目设置：按照待摊费用种类设置，“待摊费用</a:t>
            </a:r>
            <a:r>
              <a:rPr lang="en-US" altLang="zh-CN" sz="1800" dirty="0"/>
              <a:t>——</a:t>
            </a:r>
            <a:r>
              <a:rPr lang="zh-CN" altLang="en-US" sz="1800" dirty="0"/>
              <a:t>预付保险费</a:t>
            </a:r>
            <a:r>
              <a:rPr lang="en-US" altLang="zh-CN" sz="1800" dirty="0"/>
              <a:t>/</a:t>
            </a:r>
            <a:r>
              <a:rPr lang="zh-CN" altLang="en-US" sz="1800" dirty="0"/>
              <a:t>预付租金</a:t>
            </a:r>
            <a:r>
              <a:rPr lang="en-US" altLang="zh-CN" sz="1800" dirty="0"/>
              <a:t>/</a:t>
            </a:r>
            <a:r>
              <a:rPr lang="zh-CN" altLang="en-US" sz="1800" dirty="0"/>
              <a:t>预付报刊杂志费等”。</a:t>
            </a:r>
            <a:endParaRPr lang="en-US" altLang="zh-CN" sz="1800" dirty="0"/>
          </a:p>
          <a:p>
            <a:pPr>
              <a:lnSpc>
                <a:spcPct val="80000"/>
              </a:lnSpc>
              <a:defRPr/>
            </a:pPr>
            <a:r>
              <a:rPr lang="en-US" altLang="zh-CN" sz="1800" b="1" noProof="1">
                <a:solidFill>
                  <a:srgbClr val="FF9999"/>
                </a:solidFill>
                <a:sym typeface="+mn-ea"/>
              </a:rPr>
              <a:t>1901 </a:t>
            </a:r>
            <a:r>
              <a:rPr lang="zh-CN" altLang="en-US" sz="1800" b="1" noProof="1">
                <a:solidFill>
                  <a:srgbClr val="FF9999"/>
                </a:solidFill>
                <a:latin typeface="宋体" panose="02010600030101010101" pitchFamily="2" charset="-122"/>
                <a:sym typeface="+mn-ea"/>
              </a:rPr>
              <a:t>长期待摊费用：</a:t>
            </a:r>
            <a:r>
              <a:rPr lang="zh-CN" altLang="en-US" sz="1800" dirty="0"/>
              <a:t>已经支出，但应由本期和以后各期负担的</a:t>
            </a:r>
            <a:endParaRPr lang="en-US" altLang="zh-CN" sz="1800" dirty="0"/>
          </a:p>
          <a:p>
            <a:pPr>
              <a:lnSpc>
                <a:spcPct val="80000"/>
              </a:lnSpc>
              <a:buNone/>
              <a:defRPr/>
            </a:pPr>
            <a:r>
              <a:rPr lang="zh-CN" altLang="en-US" sz="1800" dirty="0"/>
              <a:t>分摊期限在</a:t>
            </a:r>
            <a:r>
              <a:rPr lang="en-US" altLang="zh-CN" sz="1800" u="sng" dirty="0">
                <a:solidFill>
                  <a:srgbClr val="FF0000"/>
                </a:solidFill>
              </a:rPr>
              <a:t>1</a:t>
            </a:r>
            <a:r>
              <a:rPr lang="zh-CN" altLang="en-US" sz="1800" u="sng" dirty="0">
                <a:solidFill>
                  <a:srgbClr val="FF0000"/>
                </a:solidFill>
              </a:rPr>
              <a:t>年以上（不含</a:t>
            </a:r>
            <a:r>
              <a:rPr lang="en-US" altLang="zh-CN" sz="1800" u="sng" dirty="0">
                <a:solidFill>
                  <a:srgbClr val="FF0000"/>
                </a:solidFill>
              </a:rPr>
              <a:t>1</a:t>
            </a:r>
            <a:r>
              <a:rPr lang="zh-CN" altLang="en-US" sz="1800" u="sng" dirty="0">
                <a:solidFill>
                  <a:srgbClr val="FF0000"/>
                </a:solidFill>
              </a:rPr>
              <a:t>年）</a:t>
            </a:r>
            <a:r>
              <a:rPr lang="zh-CN" altLang="en-US" sz="1800" dirty="0"/>
              <a:t>的各项费用，如经营租赁方式租入</a:t>
            </a:r>
            <a:endParaRPr lang="en-US" altLang="zh-CN" sz="1800" dirty="0"/>
          </a:p>
          <a:p>
            <a:pPr>
              <a:lnSpc>
                <a:spcPct val="80000"/>
              </a:lnSpc>
              <a:buNone/>
              <a:defRPr/>
            </a:pPr>
            <a:r>
              <a:rPr lang="zh-CN" altLang="en-US" sz="1800" dirty="0"/>
              <a:t>的固定资产发生的改良支出、预付的租期超过</a:t>
            </a:r>
            <a:r>
              <a:rPr lang="en-US" altLang="zh-CN" sz="1800" dirty="0"/>
              <a:t>1</a:t>
            </a:r>
            <a:r>
              <a:rPr lang="zh-CN" altLang="en-US" sz="1800" dirty="0"/>
              <a:t>年的房产租金等。 </a:t>
            </a:r>
            <a:endParaRPr lang="en-US" altLang="zh-CN" sz="1800" dirty="0"/>
          </a:p>
          <a:p>
            <a:pPr>
              <a:lnSpc>
                <a:spcPct val="80000"/>
              </a:lnSpc>
              <a:defRPr/>
            </a:pPr>
            <a:r>
              <a:rPr lang="zh-CN" altLang="en-US" sz="1800" dirty="0"/>
              <a:t>明细科目设置：按照费用项目设置</a:t>
            </a:r>
            <a:endParaRPr lang="zh-CN" altLang="en-US" sz="1800" dirty="0"/>
          </a:p>
          <a:p>
            <a:endParaRPr lang="en-US" altLang="zh-CN" dirty="0">
              <a:solidFill>
                <a:srgbClr val="2A2000"/>
              </a:solidFill>
            </a:endParaRPr>
          </a:p>
          <a:p>
            <a:endParaRPr lang="zh-CN" altLang="en-US" dirty="0">
              <a:solidFill>
                <a:srgbClr val="2A2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idx="1"/>
          </p:nvPr>
        </p:nvSpPr>
        <p:spPr>
          <a:xfrm>
            <a:off x="1143000" y="1553752"/>
            <a:ext cx="6858000" cy="4446998"/>
          </a:xfrm>
          <a:solidFill>
            <a:schemeClr val="bg2">
              <a:lumMod val="90000"/>
            </a:schemeClr>
          </a:solidFill>
        </p:spPr>
        <p:txBody>
          <a:bodyPr>
            <a:normAutofit/>
          </a:bodyPr>
          <a:lstStyle/>
          <a:p>
            <a:pPr>
              <a:lnSpc>
                <a:spcPct val="90000"/>
              </a:lnSpc>
              <a:buFont typeface="Wingdings" panose="05000000000000000000" pitchFamily="2" charset="2"/>
              <a:buNone/>
            </a:pPr>
            <a:r>
              <a:rPr lang="zh-CN" altLang="en-US" sz="1800" dirty="0">
                <a:solidFill>
                  <a:srgbClr val="FFC000"/>
                </a:solidFill>
              </a:rPr>
              <a:t>账务处理</a:t>
            </a:r>
            <a:endParaRPr lang="en-US" altLang="zh-CN" sz="1800" dirty="0">
              <a:solidFill>
                <a:srgbClr val="FFC000"/>
              </a:solidFill>
            </a:endParaRPr>
          </a:p>
          <a:p>
            <a:pPr>
              <a:lnSpc>
                <a:spcPct val="90000"/>
              </a:lnSpc>
              <a:buFont typeface="Wingdings" panose="05000000000000000000" pitchFamily="2" charset="2"/>
              <a:buNone/>
            </a:pPr>
            <a:r>
              <a:rPr lang="zh-CN" altLang="en-US" sz="1800" dirty="0"/>
              <a:t>（</a:t>
            </a:r>
            <a:r>
              <a:rPr lang="en-US" altLang="zh-CN" sz="1800" dirty="0"/>
              <a:t>1</a:t>
            </a:r>
            <a:r>
              <a:rPr lang="zh-CN" altLang="en-US" sz="1800" dirty="0"/>
              <a:t>）</a:t>
            </a:r>
            <a:r>
              <a:rPr lang="zh-CN" altLang="en-US" sz="1800" u="sng" dirty="0"/>
              <a:t>发生</a:t>
            </a:r>
            <a:r>
              <a:rPr lang="zh-CN" altLang="en-US" sz="1800" dirty="0"/>
              <a:t>待摊费用时： </a:t>
            </a:r>
            <a:endParaRPr lang="zh-CN" altLang="en-US" sz="1800" dirty="0"/>
          </a:p>
          <a:p>
            <a:pPr>
              <a:lnSpc>
                <a:spcPct val="90000"/>
              </a:lnSpc>
              <a:buFont typeface="Wingdings" panose="05000000000000000000" pitchFamily="2" charset="2"/>
              <a:buNone/>
            </a:pPr>
            <a:r>
              <a:rPr lang="zh-CN" altLang="en-US" sz="1800" b="1" dirty="0">
                <a:solidFill>
                  <a:srgbClr val="09F709"/>
                </a:solidFill>
              </a:rPr>
              <a:t>借：待摊费用</a:t>
            </a:r>
            <a:r>
              <a:rPr lang="en-US" altLang="zh-CN" sz="1800" b="1" dirty="0">
                <a:solidFill>
                  <a:srgbClr val="09F709"/>
                </a:solidFill>
              </a:rPr>
              <a:t>/</a:t>
            </a:r>
            <a:r>
              <a:rPr lang="zh-CN" altLang="en-US" sz="1800" b="1" dirty="0">
                <a:solidFill>
                  <a:srgbClr val="09F709"/>
                </a:solidFill>
              </a:rPr>
              <a:t>长期待摊费用 </a:t>
            </a:r>
            <a:endParaRPr lang="zh-CN" altLang="en-US" sz="1800" b="1" dirty="0">
              <a:solidFill>
                <a:srgbClr val="09F709"/>
              </a:solidFill>
            </a:endParaRPr>
          </a:p>
          <a:p>
            <a:pPr>
              <a:lnSpc>
                <a:spcPct val="90000"/>
              </a:lnSpc>
              <a:buFont typeface="Wingdings" panose="05000000000000000000" pitchFamily="2" charset="2"/>
              <a:buNone/>
            </a:pPr>
            <a:r>
              <a:rPr lang="zh-CN" altLang="en-US" sz="1800" b="1" dirty="0">
                <a:solidFill>
                  <a:srgbClr val="09F709"/>
                </a:solidFill>
              </a:rPr>
              <a:t>    贷：财政拨款收入</a:t>
            </a:r>
            <a:r>
              <a:rPr lang="en-US" altLang="zh-CN" sz="1800" b="1" dirty="0">
                <a:solidFill>
                  <a:srgbClr val="09F709"/>
                </a:solidFill>
              </a:rPr>
              <a:t>/</a:t>
            </a:r>
            <a:r>
              <a:rPr lang="zh-CN" altLang="en-US" sz="1800" b="1" dirty="0">
                <a:solidFill>
                  <a:srgbClr val="09F709"/>
                </a:solidFill>
              </a:rPr>
              <a:t>零余额账户用款额度</a:t>
            </a:r>
            <a:r>
              <a:rPr lang="en-US" altLang="zh-CN" sz="1800" b="1" dirty="0">
                <a:solidFill>
                  <a:srgbClr val="09F709"/>
                </a:solidFill>
              </a:rPr>
              <a:t>/</a:t>
            </a:r>
            <a:r>
              <a:rPr lang="zh-CN" altLang="en-US" sz="1800" b="1" dirty="0">
                <a:solidFill>
                  <a:srgbClr val="09F709"/>
                </a:solidFill>
              </a:rPr>
              <a:t>银行存款等 </a:t>
            </a:r>
            <a:endParaRPr lang="zh-CN" altLang="en-US" sz="1800" b="1" dirty="0">
              <a:solidFill>
                <a:srgbClr val="09F709"/>
              </a:solidFill>
            </a:endParaRPr>
          </a:p>
          <a:p>
            <a:pPr>
              <a:lnSpc>
                <a:spcPct val="90000"/>
              </a:lnSpc>
              <a:buFont typeface="Wingdings" panose="05000000000000000000" pitchFamily="2" charset="2"/>
              <a:buNone/>
            </a:pPr>
            <a:r>
              <a:rPr lang="zh-CN" altLang="en-US" sz="1800" dirty="0">
                <a:solidFill>
                  <a:srgbClr val="FFFF00"/>
                </a:solidFill>
                <a:latin typeface="隶书" panose="02010509060101010101" pitchFamily="49" charset="-122"/>
                <a:ea typeface="隶书" panose="02010509060101010101" pitchFamily="49" charset="-122"/>
              </a:rPr>
              <a:t>借：行政支出</a:t>
            </a:r>
            <a:r>
              <a:rPr lang="en-US" altLang="zh-CN" sz="1800" dirty="0">
                <a:solidFill>
                  <a:srgbClr val="FFFF00"/>
                </a:solidFill>
                <a:latin typeface="隶书" panose="02010509060101010101" pitchFamily="49" charset="-122"/>
                <a:ea typeface="隶书" panose="02010509060101010101" pitchFamily="49" charset="-122"/>
              </a:rPr>
              <a:t>/</a:t>
            </a:r>
            <a:r>
              <a:rPr lang="zh-CN" altLang="en-US" sz="1800" dirty="0">
                <a:solidFill>
                  <a:srgbClr val="FFFF00"/>
                </a:solidFill>
                <a:latin typeface="隶书" panose="02010509060101010101" pitchFamily="49" charset="-122"/>
                <a:ea typeface="隶书" panose="02010509060101010101" pitchFamily="49" charset="-122"/>
              </a:rPr>
              <a:t>事业支出等 </a:t>
            </a:r>
            <a:endParaRPr lang="zh-CN" altLang="en-US" sz="1800" dirty="0">
              <a:solidFill>
                <a:srgbClr val="FFFF00"/>
              </a:solidFill>
              <a:latin typeface="隶书" panose="02010509060101010101" pitchFamily="49" charset="-122"/>
              <a:ea typeface="隶书" panose="02010509060101010101" pitchFamily="49" charset="-122"/>
            </a:endParaRPr>
          </a:p>
          <a:p>
            <a:pPr>
              <a:lnSpc>
                <a:spcPct val="90000"/>
              </a:lnSpc>
              <a:buFont typeface="Wingdings" panose="05000000000000000000" pitchFamily="2" charset="2"/>
              <a:buNone/>
            </a:pPr>
            <a:r>
              <a:rPr lang="zh-CN" altLang="en-US" sz="1800" dirty="0">
                <a:solidFill>
                  <a:srgbClr val="FFFF00"/>
                </a:solidFill>
                <a:latin typeface="隶书" panose="02010509060101010101" pitchFamily="49" charset="-122"/>
                <a:ea typeface="隶书" panose="02010509060101010101" pitchFamily="49" charset="-122"/>
              </a:rPr>
              <a:t>   贷：财政拨款预算收入</a:t>
            </a:r>
            <a:r>
              <a:rPr lang="en-US" altLang="zh-CN" sz="1800" dirty="0">
                <a:solidFill>
                  <a:srgbClr val="FFFF00"/>
                </a:solidFill>
                <a:latin typeface="隶书" panose="02010509060101010101" pitchFamily="49" charset="-122"/>
                <a:ea typeface="隶书" panose="02010509060101010101" pitchFamily="49" charset="-122"/>
              </a:rPr>
              <a:t>/</a:t>
            </a:r>
            <a:r>
              <a:rPr lang="zh-CN" altLang="en-US" sz="1800" dirty="0">
                <a:solidFill>
                  <a:srgbClr val="FFFF00"/>
                </a:solidFill>
                <a:latin typeface="隶书" panose="02010509060101010101" pitchFamily="49" charset="-122"/>
                <a:ea typeface="隶书" panose="02010509060101010101" pitchFamily="49" charset="-122"/>
              </a:rPr>
              <a:t>资金结存</a:t>
            </a:r>
            <a:r>
              <a:rPr lang="zh-CN" altLang="en-US" sz="2100" dirty="0">
                <a:solidFill>
                  <a:srgbClr val="FFFF00"/>
                </a:solidFill>
                <a:latin typeface="隶书" panose="02010509060101010101" pitchFamily="49" charset="-122"/>
                <a:ea typeface="隶书" panose="02010509060101010101" pitchFamily="49" charset="-122"/>
              </a:rPr>
              <a:t> </a:t>
            </a:r>
            <a:endParaRPr lang="zh-CN" altLang="en-US" sz="2100" dirty="0">
              <a:solidFill>
                <a:srgbClr val="FFFF00"/>
              </a:solidFill>
              <a:latin typeface="隶书" panose="02010509060101010101" pitchFamily="49" charset="-122"/>
              <a:ea typeface="隶书" panose="02010509060101010101" pitchFamily="49" charset="-122"/>
            </a:endParaRPr>
          </a:p>
          <a:p>
            <a:pPr>
              <a:lnSpc>
                <a:spcPct val="90000"/>
              </a:lnSpc>
              <a:buFont typeface="Wingdings" panose="05000000000000000000" pitchFamily="2" charset="2"/>
              <a:buNone/>
            </a:pPr>
            <a:r>
              <a:rPr lang="zh-CN" altLang="en-US" sz="1800" u="sng" dirty="0"/>
              <a:t>（</a:t>
            </a:r>
            <a:r>
              <a:rPr lang="en-US" altLang="zh-CN" sz="1800" u="sng" dirty="0"/>
              <a:t>2</a:t>
            </a:r>
            <a:r>
              <a:rPr lang="zh-CN" altLang="en-US" sz="1800" u="sng" dirty="0"/>
              <a:t>）按照受益期限分期平均摊销时</a:t>
            </a:r>
            <a:r>
              <a:rPr lang="zh-CN" altLang="en-US" sz="1800" dirty="0"/>
              <a:t>： </a:t>
            </a:r>
            <a:endParaRPr lang="zh-CN" altLang="en-US" sz="1800" dirty="0"/>
          </a:p>
          <a:p>
            <a:pPr>
              <a:lnSpc>
                <a:spcPct val="90000"/>
              </a:lnSpc>
              <a:buFont typeface="Wingdings" panose="05000000000000000000" pitchFamily="2" charset="2"/>
              <a:buNone/>
            </a:pPr>
            <a:r>
              <a:rPr lang="zh-CN" altLang="en-US" sz="1800" b="1" dirty="0">
                <a:solidFill>
                  <a:srgbClr val="09F709"/>
                </a:solidFill>
              </a:rPr>
              <a:t>借：业务活动费用</a:t>
            </a:r>
            <a:r>
              <a:rPr lang="en-US" altLang="zh-CN" sz="1800" b="1" dirty="0">
                <a:solidFill>
                  <a:srgbClr val="09F709"/>
                </a:solidFill>
              </a:rPr>
              <a:t>/</a:t>
            </a:r>
            <a:r>
              <a:rPr lang="zh-CN" altLang="en-US" sz="1800" b="1" dirty="0">
                <a:solidFill>
                  <a:srgbClr val="09F709"/>
                </a:solidFill>
              </a:rPr>
              <a:t>单位管理费用</a:t>
            </a:r>
            <a:r>
              <a:rPr lang="en-US" altLang="zh-CN" sz="1800" b="1" dirty="0">
                <a:solidFill>
                  <a:srgbClr val="09F709"/>
                </a:solidFill>
              </a:rPr>
              <a:t>/</a:t>
            </a:r>
            <a:r>
              <a:rPr lang="zh-CN" altLang="en-US" sz="1800" b="1" dirty="0">
                <a:solidFill>
                  <a:srgbClr val="09F709"/>
                </a:solidFill>
              </a:rPr>
              <a:t>经营费用等 </a:t>
            </a:r>
            <a:endParaRPr lang="zh-CN" altLang="en-US" sz="1800" b="1" dirty="0">
              <a:solidFill>
                <a:srgbClr val="09F709"/>
              </a:solidFill>
            </a:endParaRPr>
          </a:p>
          <a:p>
            <a:pPr>
              <a:lnSpc>
                <a:spcPct val="90000"/>
              </a:lnSpc>
              <a:buFont typeface="Wingdings" panose="05000000000000000000" pitchFamily="2" charset="2"/>
              <a:buNone/>
            </a:pPr>
            <a:r>
              <a:rPr lang="zh-CN" altLang="en-US" sz="1800" b="1" dirty="0">
                <a:solidFill>
                  <a:srgbClr val="09F709"/>
                </a:solidFill>
              </a:rPr>
              <a:t>   贷：待摊费用</a:t>
            </a:r>
            <a:r>
              <a:rPr lang="en-US" altLang="zh-CN" sz="1800" b="1" dirty="0">
                <a:solidFill>
                  <a:srgbClr val="09F709"/>
                </a:solidFill>
              </a:rPr>
              <a:t>/</a:t>
            </a:r>
            <a:r>
              <a:rPr lang="zh-CN" altLang="en-US" sz="1800" b="1" dirty="0">
                <a:solidFill>
                  <a:srgbClr val="09F709"/>
                </a:solidFill>
              </a:rPr>
              <a:t>长期待摊费用                 </a:t>
            </a:r>
            <a:r>
              <a:rPr lang="en-US" altLang="zh-CN" sz="1800" dirty="0"/>
              <a:t>[</a:t>
            </a:r>
            <a:r>
              <a:rPr lang="zh-CN" altLang="en-US" sz="1800" dirty="0"/>
              <a:t>每期摊销金额</a:t>
            </a:r>
            <a:r>
              <a:rPr lang="en-US" altLang="zh-CN" sz="1800" dirty="0"/>
              <a:t>] </a:t>
            </a:r>
            <a:endParaRPr lang="en-US" altLang="zh-CN" sz="1800" dirty="0"/>
          </a:p>
          <a:p>
            <a:pPr>
              <a:lnSpc>
                <a:spcPct val="90000"/>
              </a:lnSpc>
            </a:pPr>
            <a:r>
              <a:rPr lang="zh-CN" altLang="en-US" sz="1800" u="sng" dirty="0"/>
              <a:t>将摊余金额一次全部转入当期费用时： </a:t>
            </a:r>
            <a:endParaRPr lang="zh-CN" altLang="en-US" sz="1800" u="sng" dirty="0"/>
          </a:p>
          <a:p>
            <a:pPr>
              <a:lnSpc>
                <a:spcPct val="90000"/>
              </a:lnSpc>
              <a:buFont typeface="Wingdings" panose="05000000000000000000" pitchFamily="2" charset="2"/>
              <a:buNone/>
            </a:pPr>
            <a:r>
              <a:rPr lang="zh-CN" altLang="en-US" sz="1800" b="1" dirty="0">
                <a:solidFill>
                  <a:srgbClr val="09F709"/>
                </a:solidFill>
              </a:rPr>
              <a:t>借：业务活动费用</a:t>
            </a:r>
            <a:r>
              <a:rPr lang="en-US" altLang="zh-CN" sz="1800" b="1" dirty="0">
                <a:solidFill>
                  <a:srgbClr val="09F709"/>
                </a:solidFill>
              </a:rPr>
              <a:t>/</a:t>
            </a:r>
            <a:r>
              <a:rPr lang="zh-CN" altLang="en-US" sz="1800" b="1" dirty="0">
                <a:solidFill>
                  <a:srgbClr val="09F709"/>
                </a:solidFill>
              </a:rPr>
              <a:t>单位管理费用</a:t>
            </a:r>
            <a:r>
              <a:rPr lang="en-US" altLang="zh-CN" sz="1800" b="1" dirty="0">
                <a:solidFill>
                  <a:srgbClr val="09F709"/>
                </a:solidFill>
              </a:rPr>
              <a:t>/</a:t>
            </a:r>
            <a:r>
              <a:rPr lang="zh-CN" altLang="en-US" sz="1800" b="1" dirty="0">
                <a:solidFill>
                  <a:srgbClr val="09F709"/>
                </a:solidFill>
              </a:rPr>
              <a:t>经营费 用等 </a:t>
            </a:r>
            <a:endParaRPr lang="zh-CN" altLang="en-US" sz="1800" b="1" dirty="0">
              <a:solidFill>
                <a:srgbClr val="09F709"/>
              </a:solidFill>
            </a:endParaRPr>
          </a:p>
          <a:p>
            <a:pPr>
              <a:lnSpc>
                <a:spcPct val="90000"/>
              </a:lnSpc>
              <a:buFont typeface="Wingdings" panose="05000000000000000000" pitchFamily="2" charset="2"/>
              <a:buNone/>
            </a:pPr>
            <a:r>
              <a:rPr lang="zh-CN" altLang="en-US" sz="1800" b="1" dirty="0">
                <a:solidFill>
                  <a:srgbClr val="09F709"/>
                </a:solidFill>
              </a:rPr>
              <a:t>   贷：待摊费用</a:t>
            </a:r>
            <a:r>
              <a:rPr lang="en-US" altLang="zh-CN" sz="1800" b="1" dirty="0">
                <a:solidFill>
                  <a:srgbClr val="09F709"/>
                </a:solidFill>
              </a:rPr>
              <a:t>/</a:t>
            </a:r>
            <a:r>
              <a:rPr lang="zh-CN" altLang="en-US" sz="1800" b="1" dirty="0">
                <a:solidFill>
                  <a:srgbClr val="09F709"/>
                </a:solidFill>
              </a:rPr>
              <a:t>长期待摊费用               </a:t>
            </a:r>
            <a:r>
              <a:rPr lang="en-US" altLang="zh-CN" sz="1800" dirty="0"/>
              <a:t>[</a:t>
            </a:r>
            <a:r>
              <a:rPr lang="zh-CN" altLang="en-US" sz="1800" dirty="0"/>
              <a:t>全部未摊销金额</a:t>
            </a:r>
            <a:r>
              <a:rPr lang="en-US" altLang="zh-CN" sz="1800" dirty="0"/>
              <a:t>] </a:t>
            </a:r>
            <a:endParaRPr lang="zh-CN" altLang="en-US" sz="1800"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679157" y="857250"/>
            <a:ext cx="3321843" cy="651260"/>
          </a:xfrm>
          <a:noFill/>
          <a:ln>
            <a:no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zh-CN" altLang="en-US" sz="3600" b="1" dirty="0">
                <a:solidFill>
                  <a:srgbClr val="FFC000"/>
                </a:solidFill>
              </a:rPr>
              <a:t>七、无形资产</a:t>
            </a:r>
            <a:endParaRPr lang="zh-CN" altLang="en-US" sz="3600" b="1" dirty="0">
              <a:solidFill>
                <a:srgbClr val="FFC000"/>
              </a:solidFill>
            </a:endParaRPr>
          </a:p>
        </p:txBody>
      </p:sp>
      <p:sp>
        <p:nvSpPr>
          <p:cNvPr id="3" name="内容占位符 2"/>
          <p:cNvSpPr>
            <a:spLocks noGrp="1"/>
          </p:cNvSpPr>
          <p:nvPr>
            <p:ph idx="1"/>
          </p:nvPr>
        </p:nvSpPr>
        <p:spPr>
          <a:xfrm>
            <a:off x="1143000" y="1553752"/>
            <a:ext cx="6858000" cy="4446998"/>
          </a:xfrm>
          <a:solidFill>
            <a:schemeClr val="bg2">
              <a:lumMod val="90000"/>
            </a:schemeClr>
          </a:solidFill>
        </p:spPr>
        <p:txBody>
          <a:bodyPr>
            <a:normAutofit/>
          </a:bodyPr>
          <a:lstStyle/>
          <a:p>
            <a:pPr>
              <a:lnSpc>
                <a:spcPct val="80000"/>
              </a:lnSpc>
              <a:defRPr/>
            </a:pPr>
            <a:r>
              <a:rPr lang="zh-CN" altLang="en-US" sz="2100" b="1" noProof="1">
                <a:solidFill>
                  <a:srgbClr val="FF0000"/>
                </a:solidFill>
                <a:sym typeface="+mn-ea"/>
              </a:rPr>
              <a:t>政府会计准则第</a:t>
            </a:r>
            <a:r>
              <a:rPr lang="en-US" altLang="zh-CN" sz="2100" b="1" noProof="1">
                <a:solidFill>
                  <a:srgbClr val="FF0000"/>
                </a:solidFill>
                <a:sym typeface="+mn-ea"/>
              </a:rPr>
              <a:t>4</a:t>
            </a:r>
            <a:r>
              <a:rPr lang="zh-CN" altLang="en-US" sz="2100" b="1" noProof="1">
                <a:solidFill>
                  <a:srgbClr val="FF0000"/>
                </a:solidFill>
                <a:sym typeface="+mn-ea"/>
              </a:rPr>
              <a:t>号</a:t>
            </a:r>
            <a:r>
              <a:rPr lang="zh-CN" altLang="en-US" sz="2100" dirty="0"/>
              <a:t>（财会</a:t>
            </a:r>
            <a:r>
              <a:rPr lang="en-US" altLang="zh-CN" sz="2100" dirty="0"/>
              <a:t>[2016]12</a:t>
            </a:r>
            <a:r>
              <a:rPr lang="zh-CN" altLang="en-US" sz="2100" dirty="0"/>
              <a:t>号 </a:t>
            </a:r>
            <a:r>
              <a:rPr lang="en-US" altLang="zh-CN" sz="2100" dirty="0"/>
              <a:t>2016</a:t>
            </a:r>
            <a:r>
              <a:rPr lang="zh-CN" altLang="en-US" sz="2100" dirty="0"/>
              <a:t>年</a:t>
            </a:r>
            <a:r>
              <a:rPr lang="en-US" altLang="zh-CN" sz="2100" dirty="0"/>
              <a:t>7</a:t>
            </a:r>
            <a:r>
              <a:rPr lang="zh-CN" altLang="en-US" sz="2100" dirty="0"/>
              <a:t>月</a:t>
            </a:r>
            <a:r>
              <a:rPr lang="en-US" altLang="zh-CN" sz="2100" dirty="0"/>
              <a:t>6</a:t>
            </a:r>
            <a:r>
              <a:rPr lang="zh-CN" altLang="en-US" sz="2100" dirty="0"/>
              <a:t>日）</a:t>
            </a:r>
            <a:endParaRPr lang="en-US" altLang="zh-CN" sz="2100" b="1" noProof="1">
              <a:solidFill>
                <a:srgbClr val="C00000"/>
              </a:solidFill>
              <a:sym typeface="+mn-ea"/>
            </a:endParaRPr>
          </a:p>
          <a:p>
            <a:pPr>
              <a:lnSpc>
                <a:spcPct val="80000"/>
              </a:lnSpc>
              <a:defRPr/>
            </a:pPr>
            <a:r>
              <a:rPr lang="en-US" altLang="zh-CN" sz="2100" b="1" noProof="1">
                <a:solidFill>
                  <a:srgbClr val="FF9999"/>
                </a:solidFill>
                <a:sym typeface="+mn-ea"/>
              </a:rPr>
              <a:t>1701 </a:t>
            </a:r>
            <a:r>
              <a:rPr lang="zh-CN" altLang="en-US" sz="2100" b="1" noProof="1">
                <a:solidFill>
                  <a:srgbClr val="FF9999"/>
                </a:solidFill>
                <a:sym typeface="+mn-ea"/>
              </a:rPr>
              <a:t>无形资产：</a:t>
            </a:r>
            <a:r>
              <a:rPr lang="zh-CN" altLang="en-US" sz="2100" noProof="1">
                <a:sym typeface="+mn-ea"/>
              </a:rPr>
              <a:t>学校控制的没有实物形态的可辨认非</a:t>
            </a:r>
            <a:endParaRPr lang="en-US" altLang="zh-CN" sz="2100" noProof="1">
              <a:sym typeface="+mn-ea"/>
            </a:endParaRPr>
          </a:p>
          <a:p>
            <a:pPr>
              <a:lnSpc>
                <a:spcPct val="80000"/>
              </a:lnSpc>
              <a:buNone/>
              <a:defRPr/>
            </a:pPr>
            <a:r>
              <a:rPr lang="zh-CN" altLang="en-US" sz="2100" noProof="1">
                <a:sym typeface="+mn-ea"/>
              </a:rPr>
              <a:t>货币性支出，如专利权、商标权、著作权、土地使用权、</a:t>
            </a:r>
            <a:endParaRPr lang="en-US" altLang="zh-CN" sz="2100" noProof="1">
              <a:sym typeface="+mn-ea"/>
            </a:endParaRPr>
          </a:p>
          <a:p>
            <a:pPr>
              <a:lnSpc>
                <a:spcPct val="80000"/>
              </a:lnSpc>
              <a:buNone/>
              <a:defRPr/>
            </a:pPr>
            <a:r>
              <a:rPr lang="zh-CN" altLang="en-US" sz="2100" noProof="1">
                <a:sym typeface="+mn-ea"/>
              </a:rPr>
              <a:t>非专利技术等。</a:t>
            </a:r>
            <a:endParaRPr lang="en-US" altLang="zh-CN" sz="2100" noProof="1">
              <a:sym typeface="+mn-ea"/>
            </a:endParaRPr>
          </a:p>
          <a:p>
            <a:pPr>
              <a:lnSpc>
                <a:spcPct val="80000"/>
              </a:lnSpc>
              <a:defRPr/>
            </a:pPr>
            <a:r>
              <a:rPr lang="zh-CN" altLang="en-US" sz="2100" noProof="1">
                <a:solidFill>
                  <a:srgbClr val="00B0F0"/>
                </a:solidFill>
                <a:sym typeface="+mn-ea"/>
              </a:rPr>
              <a:t>土地使用权</a:t>
            </a:r>
            <a:r>
              <a:rPr lang="zh-CN" altLang="en-US" sz="2100" noProof="1">
                <a:sym typeface="+mn-ea"/>
              </a:rPr>
              <a:t>，禁止买卖，可以依法转让。</a:t>
            </a:r>
            <a:r>
              <a:rPr lang="en-US" altLang="zh-CN" sz="2100" noProof="1">
                <a:sym typeface="+mn-ea"/>
              </a:rPr>
              <a:t>《</a:t>
            </a:r>
            <a:r>
              <a:rPr lang="zh-CN" altLang="en-US" sz="2100" noProof="1">
                <a:sym typeface="+mn-ea"/>
              </a:rPr>
              <a:t>土地管理法</a:t>
            </a:r>
            <a:r>
              <a:rPr lang="en-US" altLang="zh-CN" sz="2100" noProof="1">
                <a:sym typeface="+mn-ea"/>
              </a:rPr>
              <a:t>》</a:t>
            </a:r>
            <a:endParaRPr lang="en-US" altLang="zh-CN" sz="2100" noProof="1">
              <a:sym typeface="+mn-ea"/>
            </a:endParaRPr>
          </a:p>
          <a:p>
            <a:pPr>
              <a:lnSpc>
                <a:spcPct val="80000"/>
              </a:lnSpc>
              <a:defRPr/>
            </a:pPr>
            <a:r>
              <a:rPr lang="zh-CN" altLang="en-US" sz="2100" noProof="1">
                <a:solidFill>
                  <a:srgbClr val="00B0F0"/>
                </a:solidFill>
                <a:sym typeface="+mn-ea"/>
              </a:rPr>
              <a:t>非专利技术</a:t>
            </a:r>
            <a:r>
              <a:rPr lang="zh-CN" altLang="en-US" sz="2100" noProof="1">
                <a:sym typeface="+mn-ea"/>
              </a:rPr>
              <a:t>，也称专有技术，</a:t>
            </a:r>
            <a:r>
              <a:rPr lang="zh-CN" altLang="en-US" sz="2100" dirty="0"/>
              <a:t> </a:t>
            </a:r>
            <a:r>
              <a:rPr lang="en-US" altLang="zh-CN" sz="2100" dirty="0"/>
              <a:t>“</a:t>
            </a:r>
            <a:r>
              <a:rPr lang="zh-CN" altLang="en-US" sz="2100" dirty="0"/>
              <a:t>技术诀窍</a:t>
            </a:r>
            <a:r>
              <a:rPr lang="en-US" altLang="zh-CN" sz="2100" dirty="0"/>
              <a:t>”</a:t>
            </a:r>
            <a:r>
              <a:rPr lang="zh-CN" altLang="en-US" sz="2100" dirty="0"/>
              <a:t>。如独特的设计、造型、配方、技术秘密等。</a:t>
            </a:r>
            <a:endParaRPr lang="en-US" altLang="zh-CN" sz="2100" noProof="1">
              <a:sym typeface="+mn-ea"/>
            </a:endParaRPr>
          </a:p>
          <a:p>
            <a:pPr>
              <a:lnSpc>
                <a:spcPct val="80000"/>
              </a:lnSpc>
              <a:defRPr/>
            </a:pPr>
            <a:r>
              <a:rPr lang="zh-CN" altLang="en-US" sz="2100" noProof="1">
                <a:sym typeface="+mn-ea"/>
              </a:rPr>
              <a:t>购入的独立的软件、可区分的房屋建筑物的土地使用权，</a:t>
            </a:r>
            <a:endParaRPr lang="en-US" altLang="zh-CN" sz="2100" noProof="1">
              <a:sym typeface="+mn-ea"/>
            </a:endParaRPr>
          </a:p>
          <a:p>
            <a:pPr>
              <a:lnSpc>
                <a:spcPct val="80000"/>
              </a:lnSpc>
              <a:buNone/>
              <a:defRPr/>
            </a:pPr>
            <a:r>
              <a:rPr lang="zh-CN" altLang="en-US" sz="2100" noProof="1">
                <a:sym typeface="+mn-ea"/>
              </a:rPr>
              <a:t>确认为无形资产，自创的商誉、品牌等不是</a:t>
            </a:r>
            <a:endParaRPr lang="en-US" altLang="zh-CN" sz="2100" noProof="1">
              <a:sym typeface="+mn-ea"/>
            </a:endParaRPr>
          </a:p>
          <a:p>
            <a:pPr>
              <a:lnSpc>
                <a:spcPct val="80000"/>
              </a:lnSpc>
              <a:defRPr/>
            </a:pPr>
            <a:r>
              <a:rPr lang="zh-CN" altLang="en-US" sz="2100" noProof="1">
                <a:sym typeface="+mn-ea"/>
              </a:rPr>
              <a:t>按照类别、项目进行明细核算</a:t>
            </a:r>
            <a:endParaRPr lang="en-US" altLang="zh-CN" sz="2100" noProof="1">
              <a:sym typeface="+mn-ea"/>
            </a:endParaRPr>
          </a:p>
          <a:p>
            <a:pPr>
              <a:lnSpc>
                <a:spcPct val="80000"/>
              </a:lnSpc>
              <a:defRPr/>
            </a:pPr>
            <a:r>
              <a:rPr lang="zh-CN" altLang="en-US" sz="2100" noProof="1">
                <a:solidFill>
                  <a:srgbClr val="FFC000"/>
                </a:solidFill>
                <a:sym typeface="+mn-ea"/>
              </a:rPr>
              <a:t>无形资产的有关信息应当在附注中披露</a:t>
            </a:r>
            <a:endParaRPr lang="en-US" altLang="zh-CN" sz="2100" noProof="1">
              <a:solidFill>
                <a:srgbClr val="FFC000"/>
              </a:solidFill>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143000" y="1553752"/>
            <a:ext cx="6858000" cy="4446998"/>
          </a:xfrm>
          <a:solidFill>
            <a:schemeClr val="bg2">
              <a:lumMod val="90000"/>
            </a:schemeClr>
          </a:solidFill>
        </p:spPr>
        <p:txBody>
          <a:bodyPr>
            <a:normAutofit/>
          </a:bodyPr>
          <a:lstStyle/>
          <a:p>
            <a:r>
              <a:rPr lang="en-US" altLang="zh-CN" sz="2100" b="1" noProof="1">
                <a:solidFill>
                  <a:srgbClr val="FF9999"/>
                </a:solidFill>
                <a:sym typeface="+mn-ea"/>
              </a:rPr>
              <a:t>1702 </a:t>
            </a:r>
            <a:r>
              <a:rPr lang="zh-CN" altLang="en-US" sz="2100" b="1" noProof="1">
                <a:solidFill>
                  <a:srgbClr val="FF9999"/>
                </a:solidFill>
                <a:latin typeface="宋体" panose="02010600030101010101" pitchFamily="2" charset="-122"/>
              </a:rPr>
              <a:t>无形资产累计摊销：</a:t>
            </a:r>
            <a:r>
              <a:rPr lang="zh-CN" altLang="en-US" sz="2100" noProof="1">
                <a:latin typeface="宋体" panose="02010600030101010101" pitchFamily="2" charset="-122"/>
              </a:rPr>
              <a:t>对</a:t>
            </a:r>
            <a:r>
              <a:rPr lang="zh-CN" altLang="en-US" sz="2100" b="1" noProof="1">
                <a:solidFill>
                  <a:srgbClr val="00B0F0"/>
                </a:solidFill>
                <a:latin typeface="宋体" panose="02010600030101010101" pitchFamily="2" charset="-122"/>
              </a:rPr>
              <a:t>使用年限有限</a:t>
            </a:r>
            <a:r>
              <a:rPr lang="zh-CN" altLang="en-US" sz="2100" noProof="1">
                <a:solidFill>
                  <a:srgbClr val="00B0F0"/>
                </a:solidFill>
                <a:latin typeface="宋体" panose="02010600030101010101" pitchFamily="2" charset="-122"/>
              </a:rPr>
              <a:t>的</a:t>
            </a:r>
            <a:r>
              <a:rPr lang="zh-CN" altLang="en-US" sz="2100" noProof="1">
                <a:latin typeface="宋体" panose="02010600030101010101" pitchFamily="2" charset="-122"/>
              </a:rPr>
              <a:t>无形资产计提的累计摊销。是无形资产的</a:t>
            </a:r>
            <a:r>
              <a:rPr lang="zh-CN" altLang="en-US" sz="2100" noProof="1">
                <a:solidFill>
                  <a:srgbClr val="F616E6"/>
                </a:solidFill>
                <a:latin typeface="宋体" panose="02010600030101010101" pitchFamily="2" charset="-122"/>
              </a:rPr>
              <a:t>备抵账户</a:t>
            </a:r>
            <a:r>
              <a:rPr lang="zh-CN" altLang="en-US" sz="2100" noProof="1">
                <a:latin typeface="宋体" panose="02010600030101010101" pitchFamily="2" charset="-122"/>
              </a:rPr>
              <a:t>。</a:t>
            </a:r>
            <a:endParaRPr lang="en-US" altLang="zh-CN" sz="2100" noProof="1">
              <a:latin typeface="宋体" panose="02010600030101010101" pitchFamily="2" charset="-122"/>
            </a:endParaRPr>
          </a:p>
          <a:p>
            <a:pPr marL="0" indent="0">
              <a:buNone/>
            </a:pPr>
            <a:r>
              <a:rPr lang="zh-CN" altLang="en-US" sz="2100" noProof="1">
                <a:latin typeface="宋体" panose="02010600030101010101" pitchFamily="2" charset="-122"/>
              </a:rPr>
              <a:t>      已摊销完和名义金额计量的除外</a:t>
            </a:r>
            <a:endParaRPr lang="en-US" altLang="zh-CN" sz="2100" noProof="1">
              <a:latin typeface="宋体" panose="02010600030101010101" pitchFamily="2" charset="-122"/>
            </a:endParaRPr>
          </a:p>
          <a:p>
            <a:r>
              <a:rPr lang="zh-CN" altLang="en-US" sz="2100" noProof="1">
                <a:latin typeface="宋体" panose="02010600030101010101" pitchFamily="2" charset="-122"/>
              </a:rPr>
              <a:t>摊销年限：取得或形成时确定</a:t>
            </a:r>
            <a:endParaRPr lang="en-US" altLang="zh-CN" sz="2100" noProof="1">
              <a:latin typeface="宋体" panose="02010600030101010101" pitchFamily="2" charset="-122"/>
            </a:endParaRPr>
          </a:p>
          <a:p>
            <a:pPr marL="0" indent="0">
              <a:buNone/>
            </a:pPr>
            <a:r>
              <a:rPr lang="zh-CN" altLang="en-US" sz="2100" noProof="1">
                <a:solidFill>
                  <a:srgbClr val="FFC000"/>
                </a:solidFill>
                <a:latin typeface="宋体" panose="02010600030101010101" pitchFamily="2" charset="-122"/>
              </a:rPr>
              <a:t>摊销年限确定原则：</a:t>
            </a:r>
            <a:r>
              <a:rPr lang="zh-CN" altLang="en-US" sz="2100" noProof="1">
                <a:latin typeface="宋体" panose="02010600030101010101" pitchFamily="2" charset="-122"/>
              </a:rPr>
              <a:t>法律规定有效年限→相关合同或申请书受益年限→</a:t>
            </a:r>
            <a:r>
              <a:rPr lang="zh-CN" altLang="en-US" sz="2100" dirty="0"/>
              <a:t>服务潜力预计年限</a:t>
            </a:r>
            <a:endParaRPr lang="en-US" altLang="zh-CN" sz="2100" dirty="0"/>
          </a:p>
          <a:p>
            <a:r>
              <a:rPr lang="zh-CN" altLang="en-US" sz="2100" dirty="0"/>
              <a:t>后续增加成本的，重新确定摊销成本及年限</a:t>
            </a:r>
            <a:endParaRPr lang="en-US" altLang="zh-CN" sz="2100" dirty="0"/>
          </a:p>
          <a:p>
            <a:r>
              <a:rPr lang="zh-CN" altLang="en-US" sz="2100" dirty="0"/>
              <a:t>单价</a:t>
            </a:r>
            <a:r>
              <a:rPr lang="en-US" altLang="zh-CN" sz="2100" dirty="0"/>
              <a:t>1000</a:t>
            </a:r>
            <a:r>
              <a:rPr lang="zh-CN" altLang="en-US" sz="2100" dirty="0"/>
              <a:t>元以下的，一次性转销</a:t>
            </a:r>
            <a:endParaRPr lang="en-US" altLang="zh-CN" sz="2100" noProof="1">
              <a:latin typeface="宋体" panose="02010600030101010101" pitchFamily="2" charset="-122"/>
            </a:endParaRPr>
          </a:p>
          <a:p>
            <a:r>
              <a:rPr lang="zh-CN" altLang="en-US" sz="2100" noProof="1">
                <a:latin typeface="宋体" panose="02010600030101010101" pitchFamily="2" charset="-122"/>
              </a:rPr>
              <a:t>摊销方法：年限平均法、工作量法，按月摊销</a:t>
            </a:r>
            <a:endParaRPr lang="en-US" altLang="zh-CN" sz="2100" noProof="1">
              <a:latin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2"/>
            <a:ext cx="6858000" cy="4446998"/>
          </a:xfrm>
          <a:solidFill>
            <a:schemeClr val="bg2">
              <a:lumMod val="90000"/>
            </a:schemeClr>
          </a:solidFill>
        </p:spPr>
        <p:txBody>
          <a:bodyPr>
            <a:normAutofit fontScale="92500" lnSpcReduction="20000"/>
          </a:bodyPr>
          <a:lstStyle/>
          <a:p>
            <a:r>
              <a:rPr lang="zh-CN" altLang="en-US" sz="1800" b="1" noProof="1">
                <a:solidFill>
                  <a:srgbClr val="FFC000"/>
                </a:solidFill>
                <a:latin typeface="宋体" panose="02010600030101010101" pitchFamily="2" charset="-122"/>
              </a:rPr>
              <a:t>账务处理</a:t>
            </a:r>
            <a:r>
              <a:rPr lang="zh-CN" altLang="en-US" sz="1800" noProof="1">
                <a:latin typeface="宋体" panose="02010600030101010101" pitchFamily="2" charset="-122"/>
              </a:rPr>
              <a:t>（取得、处置略）</a:t>
            </a:r>
            <a:endParaRPr lang="en-US" altLang="zh-CN" sz="1800" noProof="1">
              <a:latin typeface="宋体" panose="02010600030101010101" pitchFamily="2" charset="-122"/>
            </a:endParaRPr>
          </a:p>
          <a:p>
            <a:r>
              <a:rPr lang="zh-CN" altLang="en-US" sz="1800" noProof="1">
                <a:latin typeface="宋体" panose="02010600030101010101" pitchFamily="2" charset="-122"/>
              </a:rPr>
              <a:t>与无形资产有关的</a:t>
            </a:r>
            <a:r>
              <a:rPr lang="zh-CN" altLang="en-US" sz="1800" b="1" noProof="1">
                <a:solidFill>
                  <a:srgbClr val="FFFF00"/>
                </a:solidFill>
                <a:latin typeface="宋体" panose="02010600030101010101" pitchFamily="2" charset="-122"/>
              </a:rPr>
              <a:t>后续支出</a:t>
            </a:r>
            <a:endParaRPr lang="en-US" altLang="zh-CN" sz="1800" b="1" noProof="1">
              <a:solidFill>
                <a:srgbClr val="FFFF00"/>
              </a:solidFill>
              <a:latin typeface="宋体" panose="02010600030101010101" pitchFamily="2" charset="-122"/>
            </a:endParaRPr>
          </a:p>
          <a:p>
            <a:pPr>
              <a:buNone/>
            </a:pPr>
            <a:r>
              <a:rPr lang="zh-CN" altLang="en-US" sz="1800" noProof="1">
                <a:latin typeface="宋体" panose="02010600030101010101" pitchFamily="2" charset="-122"/>
              </a:rPr>
              <a:t>（</a:t>
            </a:r>
            <a:r>
              <a:rPr lang="en-US" altLang="zh-CN" sz="1800" noProof="1">
                <a:latin typeface="宋体" panose="02010600030101010101" pitchFamily="2" charset="-122"/>
              </a:rPr>
              <a:t>1</a:t>
            </a:r>
            <a:r>
              <a:rPr lang="zh-CN" altLang="en-US" sz="1800" noProof="1">
                <a:latin typeface="宋体" panose="02010600030101010101" pitchFamily="2" charset="-122"/>
              </a:rPr>
              <a:t>）符合无形资产确认条件的（改造等支出）</a:t>
            </a:r>
            <a:endParaRPr lang="en-US" altLang="zh-CN" sz="1800" noProof="1">
              <a:latin typeface="宋体" panose="02010600030101010101" pitchFamily="2" charset="-122"/>
            </a:endParaRPr>
          </a:p>
          <a:p>
            <a:pPr>
              <a:buNone/>
            </a:pPr>
            <a:r>
              <a:rPr lang="en-US" altLang="zh-CN" sz="1800" b="1" noProof="1">
                <a:latin typeface="宋体" panose="02010600030101010101" pitchFamily="2" charset="-122"/>
                <a:ea typeface="宋体" panose="02010600030101010101" pitchFamily="2" charset="-122"/>
              </a:rPr>
              <a:t>①</a:t>
            </a:r>
            <a:r>
              <a:rPr lang="zh-CN" altLang="en-US" sz="1800" b="1" noProof="1">
                <a:solidFill>
                  <a:srgbClr val="09F709"/>
                </a:solidFill>
                <a:latin typeface="宋体" panose="02010600030101010101" pitchFamily="2" charset="-122"/>
              </a:rPr>
              <a:t>借：在建工程（</a:t>
            </a:r>
            <a:r>
              <a:rPr lang="zh-CN" altLang="en-US" sz="1800" b="1" noProof="1">
                <a:solidFill>
                  <a:srgbClr val="F616E6"/>
                </a:solidFill>
                <a:latin typeface="宋体" panose="02010600030101010101" pitchFamily="2" charset="-122"/>
              </a:rPr>
              <a:t>需暂停摊销</a:t>
            </a:r>
            <a:r>
              <a:rPr lang="zh-CN" altLang="en-US" sz="1800" b="1" noProof="1">
                <a:solidFill>
                  <a:srgbClr val="09F709"/>
                </a:solidFill>
                <a:latin typeface="宋体" panose="02010600030101010101" pitchFamily="2" charset="-122"/>
              </a:rPr>
              <a:t>）</a:t>
            </a:r>
            <a:endParaRPr lang="en-US" altLang="zh-CN" sz="1800" b="1" noProof="1">
              <a:solidFill>
                <a:srgbClr val="09F709"/>
              </a:solidFill>
              <a:latin typeface="宋体" panose="02010600030101010101" pitchFamily="2" charset="-122"/>
            </a:endParaRPr>
          </a:p>
          <a:p>
            <a:pPr>
              <a:buNone/>
            </a:pPr>
            <a:r>
              <a:rPr lang="en-US" altLang="zh-CN" sz="1800" b="1" noProof="1">
                <a:solidFill>
                  <a:srgbClr val="09F709"/>
                </a:solidFill>
                <a:latin typeface="宋体" panose="02010600030101010101" pitchFamily="2" charset="-122"/>
              </a:rPr>
              <a:t>      </a:t>
            </a:r>
            <a:r>
              <a:rPr lang="zh-CN" altLang="en-US" sz="1800" b="1" noProof="1">
                <a:solidFill>
                  <a:srgbClr val="09F709"/>
                </a:solidFill>
                <a:latin typeface="宋体" panose="02010600030101010101" pitchFamily="2" charset="-122"/>
              </a:rPr>
              <a:t>无形资产累计摊销</a:t>
            </a:r>
            <a:endParaRPr lang="en-US" altLang="zh-CN" sz="1800" b="1" noProof="1">
              <a:solidFill>
                <a:srgbClr val="09F709"/>
              </a:solidFill>
              <a:latin typeface="宋体" panose="02010600030101010101" pitchFamily="2" charset="-122"/>
            </a:endParaRPr>
          </a:p>
          <a:p>
            <a:pPr>
              <a:buNone/>
            </a:pPr>
            <a:r>
              <a:rPr lang="zh-CN" altLang="en-US" sz="1800" b="1" noProof="1">
                <a:solidFill>
                  <a:srgbClr val="09F709"/>
                </a:solidFill>
                <a:latin typeface="宋体" panose="02010600030101010101" pitchFamily="2" charset="-122"/>
              </a:rPr>
              <a:t>    贷：无形资产</a:t>
            </a:r>
            <a:endParaRPr lang="en-US" altLang="zh-CN" sz="1800" b="1" noProof="1">
              <a:solidFill>
                <a:srgbClr val="09F709"/>
              </a:solidFill>
              <a:latin typeface="宋体" panose="02010600030101010101" pitchFamily="2" charset="-122"/>
            </a:endParaRPr>
          </a:p>
          <a:p>
            <a:pPr>
              <a:buNone/>
            </a:pPr>
            <a:r>
              <a:rPr lang="en-US" altLang="zh-CN" sz="1800" b="1" noProof="1">
                <a:latin typeface="宋体" panose="02010600030101010101" pitchFamily="2" charset="-122"/>
              </a:rPr>
              <a:t>②</a:t>
            </a:r>
            <a:r>
              <a:rPr lang="zh-CN" altLang="en-US" sz="1800" b="1" noProof="1">
                <a:solidFill>
                  <a:srgbClr val="09F709"/>
                </a:solidFill>
                <a:latin typeface="宋体" panose="02010600030101010101" pitchFamily="2" charset="-122"/>
              </a:rPr>
              <a:t>借：在建工程（</a:t>
            </a:r>
            <a:r>
              <a:rPr lang="zh-CN" altLang="en-US" sz="1800" b="1" noProof="1">
                <a:solidFill>
                  <a:srgbClr val="F616E6"/>
                </a:solidFill>
                <a:latin typeface="宋体" panose="02010600030101010101" pitchFamily="2" charset="-122"/>
              </a:rPr>
              <a:t>需暂停摊销</a:t>
            </a:r>
            <a:r>
              <a:rPr lang="zh-CN" altLang="en-US" sz="1800" b="1" noProof="1">
                <a:solidFill>
                  <a:srgbClr val="09F709"/>
                </a:solidFill>
                <a:latin typeface="宋体" panose="02010600030101010101" pitchFamily="2" charset="-122"/>
              </a:rPr>
              <a:t>）</a:t>
            </a:r>
            <a:r>
              <a:rPr lang="en-US" altLang="zh-CN" sz="1800" b="1" noProof="1">
                <a:solidFill>
                  <a:srgbClr val="09F709"/>
                </a:solidFill>
                <a:latin typeface="宋体" panose="02010600030101010101" pitchFamily="2" charset="-122"/>
              </a:rPr>
              <a:t>/</a:t>
            </a:r>
            <a:r>
              <a:rPr lang="zh-CN" altLang="en-US" sz="1800" b="1" noProof="1">
                <a:solidFill>
                  <a:srgbClr val="09F709"/>
                </a:solidFill>
                <a:latin typeface="宋体" panose="02010600030101010101" pitchFamily="2" charset="-122"/>
              </a:rPr>
              <a:t>无形资产（</a:t>
            </a:r>
            <a:r>
              <a:rPr lang="zh-CN" altLang="en-US" sz="1800" b="1" noProof="1">
                <a:solidFill>
                  <a:srgbClr val="66CCFF"/>
                </a:solidFill>
                <a:latin typeface="宋体" panose="02010600030101010101" pitchFamily="2" charset="-122"/>
              </a:rPr>
              <a:t>无需暂停摊销</a:t>
            </a:r>
            <a:r>
              <a:rPr lang="zh-CN" altLang="en-US" sz="1800" b="1" noProof="1">
                <a:solidFill>
                  <a:srgbClr val="09F709"/>
                </a:solidFill>
                <a:latin typeface="宋体" panose="02010600030101010101" pitchFamily="2" charset="-122"/>
              </a:rPr>
              <a:t>）</a:t>
            </a:r>
            <a:endParaRPr lang="en-US" altLang="zh-CN" sz="1800" b="1" noProof="1">
              <a:solidFill>
                <a:srgbClr val="09F709"/>
              </a:solidFill>
              <a:latin typeface="宋体" panose="02010600030101010101" pitchFamily="2" charset="-122"/>
            </a:endParaRPr>
          </a:p>
          <a:p>
            <a:pPr>
              <a:buNone/>
            </a:pPr>
            <a:r>
              <a:rPr lang="en-US" altLang="zh-CN" sz="1800" b="1" noProof="1">
                <a:solidFill>
                  <a:srgbClr val="09F709"/>
                </a:solidFill>
                <a:latin typeface="宋体" panose="02010600030101010101" pitchFamily="2" charset="-122"/>
              </a:rPr>
              <a:t>    </a:t>
            </a:r>
            <a:r>
              <a:rPr lang="zh-CN" altLang="en-US" sz="1800" b="1" noProof="1">
                <a:solidFill>
                  <a:srgbClr val="09F709"/>
                </a:solidFill>
                <a:latin typeface="宋体" panose="02010600030101010101" pitchFamily="2" charset="-122"/>
              </a:rPr>
              <a:t>贷：财政拨款收入</a:t>
            </a:r>
            <a:r>
              <a:rPr lang="en-US" altLang="zh-CN" sz="1800" b="1" noProof="1">
                <a:solidFill>
                  <a:srgbClr val="09F709"/>
                </a:solidFill>
                <a:latin typeface="宋体" panose="02010600030101010101" pitchFamily="2" charset="-122"/>
              </a:rPr>
              <a:t>/</a:t>
            </a:r>
            <a:r>
              <a:rPr lang="zh-CN" altLang="en-US" sz="1800" b="1" noProof="1">
                <a:solidFill>
                  <a:srgbClr val="09F709"/>
                </a:solidFill>
                <a:latin typeface="宋体" panose="02010600030101010101" pitchFamily="2" charset="-122"/>
              </a:rPr>
              <a:t>零余额账户用款额度</a:t>
            </a:r>
            <a:r>
              <a:rPr lang="en-US" altLang="zh-CN" sz="1800" b="1" noProof="1">
                <a:solidFill>
                  <a:srgbClr val="09F709"/>
                </a:solidFill>
                <a:latin typeface="宋体" panose="02010600030101010101" pitchFamily="2" charset="-122"/>
              </a:rPr>
              <a:t>/</a:t>
            </a:r>
            <a:r>
              <a:rPr lang="zh-CN" altLang="en-US" sz="1800" b="1" noProof="1">
                <a:solidFill>
                  <a:srgbClr val="09F709"/>
                </a:solidFill>
                <a:latin typeface="宋体" panose="02010600030101010101" pitchFamily="2" charset="-122"/>
              </a:rPr>
              <a:t>银行存款等</a:t>
            </a:r>
            <a:endParaRPr lang="en-US" altLang="zh-CN" sz="1800" b="1" noProof="1">
              <a:solidFill>
                <a:srgbClr val="09F709"/>
              </a:solidFill>
              <a:latin typeface="宋体" panose="02010600030101010101" pitchFamily="2" charset="-122"/>
            </a:endParaRPr>
          </a:p>
          <a:p>
            <a:pPr>
              <a:buNone/>
            </a:pPr>
            <a:r>
              <a:rPr lang="en-US" altLang="zh-CN" sz="1800" b="1" noProof="1">
                <a:latin typeface="宋体" panose="02010600030101010101" pitchFamily="2" charset="-122"/>
              </a:rPr>
              <a:t>②</a:t>
            </a:r>
            <a:r>
              <a:rPr lang="zh-CN" altLang="en-US" sz="1800" noProof="1">
                <a:solidFill>
                  <a:srgbClr val="FFFF00"/>
                </a:solidFill>
                <a:latin typeface="隶书" panose="02010509060101010101" pitchFamily="49" charset="-122"/>
                <a:ea typeface="隶书" panose="02010509060101010101" pitchFamily="49" charset="-122"/>
              </a:rPr>
              <a:t>借：事业支出</a:t>
            </a:r>
            <a:r>
              <a:rPr lang="en-US" altLang="zh-CN" sz="1800" noProof="1">
                <a:solidFill>
                  <a:srgbClr val="FFFF00"/>
                </a:solidFill>
                <a:latin typeface="隶书" panose="02010509060101010101" pitchFamily="49" charset="-122"/>
                <a:ea typeface="隶书" panose="02010509060101010101" pitchFamily="49" charset="-122"/>
              </a:rPr>
              <a:t>/</a:t>
            </a:r>
            <a:r>
              <a:rPr lang="zh-CN" altLang="en-US" sz="1800" noProof="1">
                <a:solidFill>
                  <a:srgbClr val="FFFF00"/>
                </a:solidFill>
                <a:latin typeface="隶书" panose="02010509060101010101" pitchFamily="49" charset="-122"/>
                <a:ea typeface="隶书" panose="02010509060101010101" pitchFamily="49" charset="-122"/>
              </a:rPr>
              <a:t>经营支出等（实付资金）</a:t>
            </a:r>
            <a:endParaRPr lang="en-US" altLang="zh-CN" sz="1800" noProof="1">
              <a:solidFill>
                <a:srgbClr val="FFFF00"/>
              </a:solidFill>
              <a:latin typeface="隶书" panose="02010509060101010101" pitchFamily="49" charset="-122"/>
              <a:ea typeface="隶书" panose="02010509060101010101" pitchFamily="49" charset="-122"/>
            </a:endParaRPr>
          </a:p>
          <a:p>
            <a:pPr>
              <a:buNone/>
            </a:pPr>
            <a:r>
              <a:rPr lang="en-US" altLang="zh-CN" sz="1800" noProof="1">
                <a:solidFill>
                  <a:srgbClr val="FFFF00"/>
                </a:solidFill>
                <a:latin typeface="隶书" panose="02010509060101010101" pitchFamily="49" charset="-122"/>
                <a:ea typeface="隶书" panose="02010509060101010101" pitchFamily="49" charset="-122"/>
              </a:rPr>
              <a:t>    </a:t>
            </a:r>
            <a:r>
              <a:rPr lang="zh-CN" altLang="en-US" sz="1800" noProof="1">
                <a:solidFill>
                  <a:srgbClr val="FFFF00"/>
                </a:solidFill>
                <a:latin typeface="隶书" panose="02010509060101010101" pitchFamily="49" charset="-122"/>
                <a:ea typeface="隶书" panose="02010509060101010101" pitchFamily="49" charset="-122"/>
              </a:rPr>
              <a:t>贷：财政拨款预算收入</a:t>
            </a:r>
            <a:r>
              <a:rPr lang="en-US" altLang="zh-CN" sz="1800" noProof="1">
                <a:solidFill>
                  <a:srgbClr val="FFFF00"/>
                </a:solidFill>
                <a:latin typeface="隶书" panose="02010509060101010101" pitchFamily="49" charset="-122"/>
                <a:ea typeface="隶书" panose="02010509060101010101" pitchFamily="49" charset="-122"/>
              </a:rPr>
              <a:t>/</a:t>
            </a:r>
            <a:r>
              <a:rPr lang="zh-CN" altLang="en-US" sz="1800" noProof="1">
                <a:solidFill>
                  <a:srgbClr val="FFFF00"/>
                </a:solidFill>
                <a:latin typeface="隶书" panose="02010509060101010101" pitchFamily="49" charset="-122"/>
                <a:ea typeface="隶书" panose="02010509060101010101" pitchFamily="49" charset="-122"/>
              </a:rPr>
              <a:t>资金结存</a:t>
            </a:r>
            <a:endParaRPr lang="en-US" altLang="zh-CN" sz="1800" noProof="1">
              <a:solidFill>
                <a:srgbClr val="FFFF00"/>
              </a:solidFill>
              <a:latin typeface="宋体" panose="02010600030101010101" pitchFamily="2" charset="-122"/>
            </a:endParaRPr>
          </a:p>
          <a:p>
            <a:pPr>
              <a:buNone/>
            </a:pPr>
            <a:r>
              <a:rPr lang="zh-CN" altLang="en-US" sz="1800" noProof="1">
                <a:latin typeface="宋体" panose="02010600030101010101" pitchFamily="2" charset="-122"/>
              </a:rPr>
              <a:t>（</a:t>
            </a:r>
            <a:r>
              <a:rPr lang="en-US" altLang="zh-CN" sz="1800" noProof="1">
                <a:latin typeface="宋体" panose="02010600030101010101" pitchFamily="2" charset="-122"/>
              </a:rPr>
              <a:t>2</a:t>
            </a:r>
            <a:r>
              <a:rPr lang="zh-CN" altLang="en-US" sz="1800" noProof="1">
                <a:latin typeface="宋体" panose="02010600030101010101" pitchFamily="2" charset="-122"/>
              </a:rPr>
              <a:t>）不符合无形资产确认条件的（正常维护使用支出）</a:t>
            </a:r>
            <a:endParaRPr lang="en-US" altLang="zh-CN" sz="1800" noProof="1">
              <a:latin typeface="宋体" panose="02010600030101010101" pitchFamily="2" charset="-122"/>
            </a:endParaRPr>
          </a:p>
          <a:p>
            <a:pPr>
              <a:buNone/>
            </a:pPr>
            <a:r>
              <a:rPr lang="zh-CN" altLang="en-US" sz="1800" b="1" noProof="1">
                <a:solidFill>
                  <a:srgbClr val="09F709"/>
                </a:solidFill>
                <a:latin typeface="宋体" panose="02010600030101010101" pitchFamily="2" charset="-122"/>
              </a:rPr>
              <a:t>借：业务活动费用等</a:t>
            </a:r>
            <a:endParaRPr lang="en-US" altLang="zh-CN" sz="1800" b="1" noProof="1">
              <a:solidFill>
                <a:srgbClr val="09F709"/>
              </a:solidFill>
              <a:latin typeface="宋体" panose="02010600030101010101" pitchFamily="2" charset="-122"/>
            </a:endParaRPr>
          </a:p>
          <a:p>
            <a:pPr>
              <a:buNone/>
            </a:pPr>
            <a:r>
              <a:rPr lang="en-US" altLang="zh-CN" sz="1800" b="1" noProof="1">
                <a:solidFill>
                  <a:srgbClr val="09F709"/>
                </a:solidFill>
                <a:latin typeface="宋体" panose="02010600030101010101" pitchFamily="2" charset="-122"/>
              </a:rPr>
              <a:t>  </a:t>
            </a:r>
            <a:r>
              <a:rPr lang="zh-CN" altLang="en-US" sz="1800" b="1" noProof="1">
                <a:solidFill>
                  <a:srgbClr val="09F709"/>
                </a:solidFill>
                <a:latin typeface="宋体" panose="02010600030101010101" pitchFamily="2" charset="-122"/>
              </a:rPr>
              <a:t>贷：财政拨款收入等</a:t>
            </a:r>
            <a:endParaRPr lang="en-US" altLang="zh-CN" sz="1800" b="1" noProof="1">
              <a:solidFill>
                <a:srgbClr val="09F709"/>
              </a:solidFill>
              <a:latin typeface="宋体" panose="02010600030101010101" pitchFamily="2" charset="-122"/>
            </a:endParaRPr>
          </a:p>
          <a:p>
            <a:pPr>
              <a:buNone/>
            </a:pPr>
            <a:r>
              <a:rPr lang="zh-CN" altLang="en-US" sz="1800" noProof="1">
                <a:solidFill>
                  <a:srgbClr val="FFFF00"/>
                </a:solidFill>
                <a:latin typeface="隶书" panose="02010509060101010101" pitchFamily="49" charset="-122"/>
                <a:ea typeface="隶书" panose="02010509060101010101" pitchFamily="49" charset="-122"/>
              </a:rPr>
              <a:t>借：事业支出等</a:t>
            </a:r>
            <a:endParaRPr lang="en-US" altLang="zh-CN" sz="1800" noProof="1">
              <a:solidFill>
                <a:srgbClr val="FFFF00"/>
              </a:solidFill>
              <a:latin typeface="隶书" panose="02010509060101010101" pitchFamily="49" charset="-122"/>
              <a:ea typeface="隶书" panose="02010509060101010101" pitchFamily="49" charset="-122"/>
            </a:endParaRPr>
          </a:p>
          <a:p>
            <a:pPr>
              <a:buNone/>
            </a:pPr>
            <a:r>
              <a:rPr lang="en-US" altLang="zh-CN" sz="1800" noProof="1">
                <a:solidFill>
                  <a:srgbClr val="FFFF00"/>
                </a:solidFill>
                <a:latin typeface="隶书" panose="02010509060101010101" pitchFamily="49" charset="-122"/>
                <a:ea typeface="隶书" panose="02010509060101010101" pitchFamily="49" charset="-122"/>
              </a:rPr>
              <a:t>  </a:t>
            </a:r>
            <a:r>
              <a:rPr lang="zh-CN" altLang="en-US" sz="1800" noProof="1">
                <a:solidFill>
                  <a:srgbClr val="FFFF00"/>
                </a:solidFill>
                <a:latin typeface="隶书" panose="02010509060101010101" pitchFamily="49" charset="-122"/>
                <a:ea typeface="隶书" panose="02010509060101010101" pitchFamily="49" charset="-122"/>
              </a:rPr>
              <a:t>贷：财政拨款预算收入等</a:t>
            </a:r>
            <a:endParaRPr lang="en-US" altLang="zh-CN" sz="1800" noProof="1">
              <a:solidFill>
                <a:srgbClr val="FFFF00"/>
              </a:solidFill>
              <a:latin typeface="隶书" panose="02010509060101010101" pitchFamily="49" charset="-122"/>
              <a:ea typeface="隶书" panose="02010509060101010101" pitchFamily="49" charset="-122"/>
            </a:endParaRPr>
          </a:p>
          <a:p>
            <a:endParaRPr lang="en-US" altLang="zh-CN" sz="1800" noProof="1">
              <a:latin typeface="宋体" panose="02010600030101010101" pitchFamily="2" charset="-122"/>
            </a:endParaRPr>
          </a:p>
          <a:p>
            <a:endParaRPr lang="en-US" altLang="zh-CN" sz="1800" noProof="1">
              <a:latin typeface="宋体" panose="02010600030101010101" pitchFamily="2" charset="-122"/>
            </a:endParaRPr>
          </a:p>
          <a:p>
            <a:endParaRPr lang="zh-CN" altLang="en-US" sz="1800" noProof="1">
              <a:latin typeface="宋体" panose="02010600030101010101" pitchFamily="2" charset="-122"/>
            </a:endParaRPr>
          </a:p>
          <a:p>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2"/>
            <a:ext cx="6858000" cy="4446998"/>
          </a:xfrm>
          <a:solidFill>
            <a:schemeClr val="bg2">
              <a:lumMod val="90000"/>
            </a:schemeClr>
          </a:solidFill>
        </p:spPr>
        <p:txBody>
          <a:bodyPr>
            <a:normAutofit fontScale="92500" lnSpcReduction="10000"/>
          </a:bodyPr>
          <a:lstStyle/>
          <a:p>
            <a:r>
              <a:rPr lang="en-US" altLang="zh-CN" sz="2100" b="1" noProof="1">
                <a:solidFill>
                  <a:srgbClr val="FF9999"/>
                </a:solidFill>
                <a:sym typeface="+mn-ea"/>
              </a:rPr>
              <a:t>1703 </a:t>
            </a:r>
            <a:r>
              <a:rPr lang="zh-CN" altLang="en-US" sz="2100" b="1" noProof="1">
                <a:solidFill>
                  <a:srgbClr val="FF9999"/>
                </a:solidFill>
                <a:latin typeface="宋体" panose="02010600030101010101" pitchFamily="2" charset="-122"/>
              </a:rPr>
              <a:t>研发支出：</a:t>
            </a:r>
            <a:r>
              <a:rPr lang="zh-CN" altLang="en-US" sz="2100" dirty="0"/>
              <a:t>自行研究开发项目研究阶段和开发阶段发生的</a:t>
            </a:r>
            <a:r>
              <a:rPr lang="zh-CN" altLang="en-US" sz="2100" u="sng" dirty="0"/>
              <a:t>各项支出</a:t>
            </a:r>
            <a:r>
              <a:rPr lang="zh-CN" altLang="en-US" sz="2100" dirty="0"/>
              <a:t>。 不包括：建设项目中的软件研发支出</a:t>
            </a:r>
            <a:r>
              <a:rPr lang="en-US" altLang="zh-CN" sz="2100" dirty="0"/>
              <a:t>—</a:t>
            </a:r>
            <a:r>
              <a:rPr lang="zh-CN" altLang="en-US" sz="2100" dirty="0"/>
              <a:t>“在建工程 ”</a:t>
            </a:r>
            <a:endParaRPr lang="zh-CN" altLang="en-US" sz="2100" dirty="0"/>
          </a:p>
          <a:p>
            <a:pPr>
              <a:lnSpc>
                <a:spcPct val="95000"/>
              </a:lnSpc>
            </a:pPr>
            <a:r>
              <a:rPr lang="zh-CN" altLang="en-US" sz="2100" dirty="0"/>
              <a:t>明细设户：“研究支出”和“开发支出”  </a:t>
            </a:r>
            <a:endParaRPr lang="en-US" altLang="zh-CN" sz="2100" dirty="0"/>
          </a:p>
          <a:p>
            <a:pPr>
              <a:lnSpc>
                <a:spcPct val="95000"/>
              </a:lnSpc>
              <a:buNone/>
            </a:pPr>
            <a:r>
              <a:rPr lang="zh-CN" altLang="en-US" sz="1800" b="1" dirty="0">
                <a:ea typeface="微软雅黑" panose="020B0503020204020204" charset="-122"/>
              </a:rPr>
              <a:t>研究阶段的支出</a:t>
            </a:r>
            <a:r>
              <a:rPr lang="zh-CN" altLang="en-US" sz="2100" dirty="0"/>
              <a:t> </a:t>
            </a:r>
            <a:endParaRPr lang="zh-CN" altLang="en-US" sz="2100" dirty="0"/>
          </a:p>
          <a:p>
            <a:pPr>
              <a:lnSpc>
                <a:spcPct val="95000"/>
              </a:lnSpc>
              <a:buFont typeface="Wingdings" panose="05000000000000000000" pitchFamily="2" charset="2"/>
              <a:buNone/>
            </a:pPr>
            <a:r>
              <a:rPr lang="en-US" altLang="zh-CN" sz="2100" dirty="0"/>
              <a:t>---</a:t>
            </a:r>
            <a:r>
              <a:rPr lang="zh-CN" altLang="en-US" sz="2100" dirty="0"/>
              <a:t>应当按照合理的方法先归集</a:t>
            </a:r>
            <a:endParaRPr lang="zh-CN" altLang="en-US" sz="2100" dirty="0">
              <a:latin typeface="隶书" panose="02010509060101010101" pitchFamily="49" charset="-122"/>
              <a:ea typeface="隶书" panose="02010509060101010101" pitchFamily="49" charset="-122"/>
            </a:endParaRPr>
          </a:p>
          <a:p>
            <a:pPr>
              <a:lnSpc>
                <a:spcPct val="95000"/>
              </a:lnSpc>
              <a:buFont typeface="Wingdings" panose="05000000000000000000" pitchFamily="2" charset="2"/>
              <a:buNone/>
            </a:pPr>
            <a:r>
              <a:rPr lang="zh-CN" altLang="en-US" sz="2100" b="1" dirty="0">
                <a:solidFill>
                  <a:srgbClr val="09F709"/>
                </a:solidFill>
                <a:latin typeface="+mn-ea"/>
              </a:rPr>
              <a:t>借：研发支出</a:t>
            </a:r>
            <a:r>
              <a:rPr lang="en-US" altLang="zh-CN" sz="2100" b="1" dirty="0">
                <a:solidFill>
                  <a:srgbClr val="09F709"/>
                </a:solidFill>
                <a:latin typeface="+mn-ea"/>
              </a:rPr>
              <a:t>——</a:t>
            </a:r>
            <a:r>
              <a:rPr lang="zh-CN" altLang="en-US" sz="2100" b="1" dirty="0">
                <a:solidFill>
                  <a:srgbClr val="09F709"/>
                </a:solidFill>
                <a:latin typeface="+mn-ea"/>
              </a:rPr>
              <a:t>研究支出 </a:t>
            </a:r>
            <a:endParaRPr lang="zh-CN" altLang="en-US" sz="2100" b="1" dirty="0">
              <a:solidFill>
                <a:srgbClr val="09F709"/>
              </a:solidFill>
              <a:latin typeface="+mn-ea"/>
            </a:endParaRPr>
          </a:p>
          <a:p>
            <a:pPr>
              <a:lnSpc>
                <a:spcPct val="95000"/>
              </a:lnSpc>
              <a:buFont typeface="Wingdings" panose="05000000000000000000" pitchFamily="2" charset="2"/>
              <a:buNone/>
            </a:pPr>
            <a:r>
              <a:rPr lang="zh-CN" altLang="en-US" sz="2100" b="1" dirty="0">
                <a:solidFill>
                  <a:srgbClr val="09F709"/>
                </a:solidFill>
                <a:latin typeface="+mn-ea"/>
              </a:rPr>
              <a:t>    贷：应付职工薪酬</a:t>
            </a:r>
            <a:r>
              <a:rPr lang="en-US" altLang="zh-CN" sz="2100" b="1" dirty="0">
                <a:solidFill>
                  <a:srgbClr val="09F709"/>
                </a:solidFill>
                <a:latin typeface="+mn-ea"/>
              </a:rPr>
              <a:t>/</a:t>
            </a:r>
            <a:r>
              <a:rPr lang="zh-CN" altLang="en-US" sz="2100" b="1" dirty="0">
                <a:solidFill>
                  <a:srgbClr val="09F709"/>
                </a:solidFill>
                <a:latin typeface="+mn-ea"/>
              </a:rPr>
              <a:t>库存物品</a:t>
            </a:r>
            <a:r>
              <a:rPr lang="en-US" altLang="zh-CN" sz="2100" b="1" dirty="0">
                <a:solidFill>
                  <a:srgbClr val="09F709"/>
                </a:solidFill>
                <a:latin typeface="+mn-ea"/>
              </a:rPr>
              <a:t>/</a:t>
            </a:r>
            <a:r>
              <a:rPr lang="zh-CN" altLang="en-US" sz="2100" b="1" dirty="0">
                <a:solidFill>
                  <a:srgbClr val="09F709"/>
                </a:solidFill>
                <a:latin typeface="+mn-ea"/>
              </a:rPr>
              <a:t>财政拨款收入</a:t>
            </a:r>
            <a:r>
              <a:rPr lang="en-US" altLang="zh-CN" sz="2100" b="1" dirty="0">
                <a:solidFill>
                  <a:srgbClr val="09F709"/>
                </a:solidFill>
                <a:latin typeface="+mn-ea"/>
              </a:rPr>
              <a:t>/</a:t>
            </a:r>
            <a:r>
              <a:rPr lang="zh-CN" altLang="en-US" sz="2100" b="1" dirty="0">
                <a:solidFill>
                  <a:srgbClr val="09F709"/>
                </a:solidFill>
                <a:latin typeface="+mn-ea"/>
              </a:rPr>
              <a:t>零余额</a:t>
            </a:r>
            <a:r>
              <a:rPr lang="en-US" altLang="zh-CN" sz="2100" b="1" dirty="0">
                <a:solidFill>
                  <a:srgbClr val="09F709"/>
                </a:solidFill>
                <a:latin typeface="+mn-ea"/>
              </a:rPr>
              <a:t>…/</a:t>
            </a:r>
            <a:endParaRPr lang="en-US" altLang="zh-CN" sz="2100" b="1" dirty="0">
              <a:solidFill>
                <a:srgbClr val="09F709"/>
              </a:solidFill>
              <a:latin typeface="+mn-ea"/>
            </a:endParaRPr>
          </a:p>
          <a:p>
            <a:pPr>
              <a:lnSpc>
                <a:spcPct val="95000"/>
              </a:lnSpc>
              <a:buFont typeface="Wingdings" panose="05000000000000000000" pitchFamily="2" charset="2"/>
              <a:buNone/>
            </a:pPr>
            <a:r>
              <a:rPr lang="en-US" altLang="zh-CN" sz="2100" b="1" dirty="0">
                <a:solidFill>
                  <a:srgbClr val="09F709"/>
                </a:solidFill>
                <a:latin typeface="+mn-ea"/>
              </a:rPr>
              <a:t> </a:t>
            </a:r>
            <a:r>
              <a:rPr lang="zh-CN" altLang="en-US" sz="2100" b="1" dirty="0">
                <a:solidFill>
                  <a:srgbClr val="09F709"/>
                </a:solidFill>
                <a:latin typeface="+mn-ea"/>
              </a:rPr>
              <a:t>银行存款等</a:t>
            </a:r>
            <a:endParaRPr lang="en-US" altLang="zh-CN" sz="2100" b="1" dirty="0">
              <a:solidFill>
                <a:srgbClr val="09F709"/>
              </a:solidFill>
              <a:latin typeface="+mn-ea"/>
            </a:endParaRPr>
          </a:p>
          <a:p>
            <a:pPr>
              <a:lnSpc>
                <a:spcPct val="95000"/>
              </a:lnSpc>
              <a:buFont typeface="Wingdings" panose="05000000000000000000" pitchFamily="2" charset="2"/>
              <a:buNone/>
            </a:pPr>
            <a:r>
              <a:rPr lang="zh-CN" altLang="en-US" sz="2100" dirty="0">
                <a:solidFill>
                  <a:srgbClr val="FFFF00"/>
                </a:solidFill>
                <a:latin typeface="+mn-ea"/>
                <a:ea typeface="隶书" panose="02010509060101010101" pitchFamily="49" charset="-122"/>
              </a:rPr>
              <a:t>借：</a:t>
            </a:r>
            <a:r>
              <a:rPr lang="zh-CN" altLang="en-US" sz="2100" dirty="0">
                <a:solidFill>
                  <a:srgbClr val="FFFF00"/>
                </a:solidFill>
                <a:latin typeface="隶书" panose="02010509060101010101" pitchFamily="49" charset="-122"/>
                <a:ea typeface="隶书" panose="02010509060101010101" pitchFamily="49" charset="-122"/>
              </a:rPr>
              <a:t>事业支出</a:t>
            </a:r>
            <a:r>
              <a:rPr lang="en-US" altLang="zh-CN" sz="2100" dirty="0">
                <a:solidFill>
                  <a:srgbClr val="FFFF00"/>
                </a:solidFill>
                <a:latin typeface="隶书" panose="02010509060101010101" pitchFamily="49" charset="-122"/>
                <a:ea typeface="隶书" panose="02010509060101010101" pitchFamily="49" charset="-122"/>
              </a:rPr>
              <a:t>——</a:t>
            </a:r>
            <a:r>
              <a:rPr lang="zh-CN" altLang="en-US" sz="2100" dirty="0">
                <a:solidFill>
                  <a:srgbClr val="FFFF00"/>
                </a:solidFill>
                <a:latin typeface="隶书" panose="02010509060101010101" pitchFamily="49" charset="-122"/>
                <a:ea typeface="隶书" panose="02010509060101010101" pitchFamily="49" charset="-122"/>
              </a:rPr>
              <a:t>科研支出</a:t>
            </a:r>
            <a:r>
              <a:rPr lang="en-US" altLang="zh-CN" sz="2100" dirty="0">
                <a:solidFill>
                  <a:srgbClr val="FFFF00"/>
                </a:solidFill>
                <a:latin typeface="隶书" panose="02010509060101010101" pitchFamily="49" charset="-122"/>
                <a:ea typeface="隶书" panose="02010509060101010101" pitchFamily="49" charset="-122"/>
              </a:rPr>
              <a:t>…</a:t>
            </a:r>
            <a:r>
              <a:rPr lang="zh-CN" altLang="en-US" sz="2100" dirty="0">
                <a:solidFill>
                  <a:srgbClr val="FFFF00"/>
                </a:solidFill>
                <a:latin typeface="隶书" panose="02010509060101010101" pitchFamily="49" charset="-122"/>
                <a:ea typeface="隶书" panose="02010509060101010101" pitchFamily="49" charset="-122"/>
              </a:rPr>
              <a:t>（实付款）</a:t>
            </a:r>
            <a:endParaRPr lang="en-US" altLang="zh-CN" sz="2100" dirty="0">
              <a:solidFill>
                <a:srgbClr val="FFFF00"/>
              </a:solidFill>
              <a:latin typeface="隶书" panose="02010509060101010101" pitchFamily="49" charset="-122"/>
              <a:ea typeface="隶书" panose="02010509060101010101" pitchFamily="49" charset="-122"/>
            </a:endParaRPr>
          </a:p>
          <a:p>
            <a:pPr>
              <a:lnSpc>
                <a:spcPct val="95000"/>
              </a:lnSpc>
              <a:buFont typeface="Wingdings" panose="05000000000000000000" pitchFamily="2" charset="2"/>
              <a:buNone/>
            </a:pPr>
            <a:r>
              <a:rPr lang="en-US" altLang="zh-CN" sz="2100" dirty="0">
                <a:solidFill>
                  <a:srgbClr val="FFFF00"/>
                </a:solidFill>
                <a:latin typeface="隶书" panose="02010509060101010101" pitchFamily="49" charset="-122"/>
                <a:ea typeface="隶书" panose="02010509060101010101" pitchFamily="49" charset="-122"/>
              </a:rPr>
              <a:t>  </a:t>
            </a:r>
            <a:r>
              <a:rPr lang="zh-CN" altLang="en-US" sz="2100" dirty="0">
                <a:solidFill>
                  <a:srgbClr val="FFFF00"/>
                </a:solidFill>
                <a:latin typeface="隶书" panose="02010509060101010101" pitchFamily="49" charset="-122"/>
                <a:ea typeface="隶书" panose="02010509060101010101" pitchFamily="49" charset="-122"/>
              </a:rPr>
              <a:t>贷：财政拨款预算收入</a:t>
            </a:r>
            <a:r>
              <a:rPr lang="en-US" altLang="zh-CN" sz="2100" dirty="0">
                <a:solidFill>
                  <a:srgbClr val="FFFF00"/>
                </a:solidFill>
                <a:latin typeface="隶书" panose="02010509060101010101" pitchFamily="49" charset="-122"/>
                <a:ea typeface="隶书" panose="02010509060101010101" pitchFamily="49" charset="-122"/>
              </a:rPr>
              <a:t>/</a:t>
            </a:r>
            <a:r>
              <a:rPr lang="zh-CN" altLang="en-US" sz="2100" dirty="0">
                <a:solidFill>
                  <a:srgbClr val="FFFF00"/>
                </a:solidFill>
                <a:latin typeface="隶书" panose="02010509060101010101" pitchFamily="49" charset="-122"/>
                <a:ea typeface="隶书" panose="02010509060101010101" pitchFamily="49" charset="-122"/>
              </a:rPr>
              <a:t>资金结存</a:t>
            </a:r>
            <a:endParaRPr lang="en-US" altLang="zh-CN" sz="2100" dirty="0">
              <a:solidFill>
                <a:srgbClr val="FFFF00"/>
              </a:solidFill>
              <a:latin typeface="+mn-ea"/>
            </a:endParaRPr>
          </a:p>
          <a:p>
            <a:pPr>
              <a:lnSpc>
                <a:spcPct val="95000"/>
              </a:lnSpc>
              <a:buFont typeface="Wingdings" panose="05000000000000000000" pitchFamily="2" charset="2"/>
              <a:buNone/>
            </a:pPr>
            <a:r>
              <a:rPr lang="en-US" altLang="zh-CN" sz="2100" dirty="0"/>
              <a:t>---</a:t>
            </a:r>
            <a:r>
              <a:rPr lang="zh-CN" altLang="en-US" sz="2100" dirty="0"/>
              <a:t>月末转入当期费用时：</a:t>
            </a:r>
            <a:r>
              <a:rPr lang="zh-CN" altLang="en-US" sz="2100" b="1" dirty="0">
                <a:solidFill>
                  <a:srgbClr val="09F709"/>
                </a:solidFill>
              </a:rPr>
              <a:t>借：业务活动费用等 </a:t>
            </a:r>
            <a:endParaRPr lang="zh-CN" altLang="en-US" sz="2100" b="1" dirty="0">
              <a:solidFill>
                <a:srgbClr val="09F709"/>
              </a:solidFill>
            </a:endParaRPr>
          </a:p>
          <a:p>
            <a:pPr>
              <a:lnSpc>
                <a:spcPct val="95000"/>
              </a:lnSpc>
              <a:buFont typeface="Wingdings" panose="05000000000000000000" pitchFamily="2" charset="2"/>
              <a:buNone/>
            </a:pPr>
            <a:r>
              <a:rPr lang="zh-CN" altLang="en-US" sz="2100" b="1" dirty="0">
                <a:solidFill>
                  <a:srgbClr val="09F709"/>
                </a:solidFill>
              </a:rPr>
              <a:t>                                           贷：研发支出</a:t>
            </a:r>
            <a:r>
              <a:rPr lang="en-US" altLang="zh-CN" sz="2100" b="1" dirty="0">
                <a:solidFill>
                  <a:srgbClr val="09F709"/>
                </a:solidFill>
              </a:rPr>
              <a:t>---</a:t>
            </a:r>
            <a:r>
              <a:rPr lang="zh-CN" altLang="en-US" sz="2100" b="1" dirty="0">
                <a:solidFill>
                  <a:srgbClr val="09F709"/>
                </a:solidFill>
              </a:rPr>
              <a:t>研究支出 </a:t>
            </a:r>
            <a:endParaRPr lang="zh-CN" altLang="en-US" sz="2100" b="1" dirty="0">
              <a:solidFill>
                <a:srgbClr val="09F709"/>
              </a:solidFill>
            </a:endParaRPr>
          </a:p>
          <a:p>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F36D28C-5098-42DA-A54B-6F79064785B2}" type="datetime1">
              <a:rPr lang="zh-CN" altLang="en-US" smtClean="0"/>
            </a:fld>
            <a:endParaRPr lang="zh-CN" altLang="en-US"/>
          </a:p>
        </p:txBody>
      </p:sp>
      <p:sp>
        <p:nvSpPr>
          <p:cNvPr id="56322" name="Rectangle 3"/>
          <p:cNvSpPr>
            <a:spLocks noGrp="1" noChangeArrowheads="1"/>
          </p:cNvSpPr>
          <p:nvPr>
            <p:ph type="body" idx="4294967295"/>
          </p:nvPr>
        </p:nvSpPr>
        <p:spPr>
          <a:xfrm>
            <a:off x="1143000" y="1553752"/>
            <a:ext cx="6858000" cy="4446998"/>
          </a:xfrm>
          <a:solidFill>
            <a:schemeClr val="bg2">
              <a:lumMod val="90000"/>
            </a:schemeClr>
          </a:solidFill>
        </p:spPr>
        <p:txBody>
          <a:bodyPr>
            <a:normAutofit lnSpcReduction="10000"/>
          </a:bodyPr>
          <a:lstStyle/>
          <a:p>
            <a:pPr>
              <a:lnSpc>
                <a:spcPct val="110000"/>
              </a:lnSpc>
              <a:buNone/>
            </a:pPr>
            <a:r>
              <a:rPr lang="zh-CN" altLang="en-US" sz="1800" b="1" dirty="0">
                <a:ea typeface="微软雅黑" panose="020B0503020204020204" charset="-122"/>
              </a:rPr>
              <a:t>开发阶段的支出</a:t>
            </a:r>
            <a:endParaRPr lang="en-US" altLang="zh-CN" sz="1800" dirty="0">
              <a:ea typeface="微软雅黑" panose="020B0503020204020204" charset="-122"/>
            </a:endParaRPr>
          </a:p>
          <a:p>
            <a:pPr eaLnBrk="1" hangingPunct="1">
              <a:lnSpc>
                <a:spcPct val="110000"/>
              </a:lnSpc>
              <a:buFont typeface="Wingdings" panose="05000000000000000000" pitchFamily="2" charset="2"/>
              <a:buNone/>
            </a:pPr>
            <a:r>
              <a:rPr lang="en-US" altLang="zh-CN" sz="1500" dirty="0">
                <a:ea typeface="微软雅黑" panose="020B0503020204020204" charset="-122"/>
              </a:rPr>
              <a:t>---</a:t>
            </a:r>
            <a:r>
              <a:rPr lang="zh-CN" altLang="en-US" sz="1800" dirty="0"/>
              <a:t>应当按照合理的方法先归集</a:t>
            </a:r>
            <a:endParaRPr lang="zh-CN" altLang="en-US" sz="1800" dirty="0"/>
          </a:p>
          <a:p>
            <a:pPr eaLnBrk="1" hangingPunct="1">
              <a:lnSpc>
                <a:spcPct val="110000"/>
              </a:lnSpc>
              <a:buFont typeface="Wingdings" panose="05000000000000000000" pitchFamily="2" charset="2"/>
              <a:buNone/>
            </a:pPr>
            <a:r>
              <a:rPr lang="zh-CN" altLang="en-US" sz="1800" b="1" dirty="0">
                <a:solidFill>
                  <a:srgbClr val="09F709"/>
                </a:solidFill>
              </a:rPr>
              <a:t>借：研发支出</a:t>
            </a:r>
            <a:r>
              <a:rPr lang="en-US" altLang="zh-CN" sz="1800" b="1" dirty="0">
                <a:solidFill>
                  <a:srgbClr val="09F709"/>
                </a:solidFill>
              </a:rPr>
              <a:t>——</a:t>
            </a:r>
            <a:r>
              <a:rPr lang="zh-CN" altLang="en-US" sz="1800" b="1" dirty="0">
                <a:solidFill>
                  <a:srgbClr val="09F709"/>
                </a:solidFill>
              </a:rPr>
              <a:t>开发支出 </a:t>
            </a:r>
            <a:endParaRPr lang="zh-CN" altLang="en-US" sz="1800" b="1" dirty="0">
              <a:solidFill>
                <a:srgbClr val="09F709"/>
              </a:solidFill>
            </a:endParaRPr>
          </a:p>
          <a:p>
            <a:pPr eaLnBrk="1" hangingPunct="1">
              <a:lnSpc>
                <a:spcPct val="110000"/>
              </a:lnSpc>
              <a:buFont typeface="Wingdings" panose="05000000000000000000" pitchFamily="2" charset="2"/>
              <a:buNone/>
            </a:pPr>
            <a:r>
              <a:rPr lang="zh-CN" altLang="en-US" sz="1800" b="1" dirty="0">
                <a:solidFill>
                  <a:srgbClr val="09F709"/>
                </a:solidFill>
              </a:rPr>
              <a:t>     贷：</a:t>
            </a:r>
            <a:r>
              <a:rPr lang="zh-CN" altLang="en-US" sz="1800" b="1" dirty="0">
                <a:solidFill>
                  <a:srgbClr val="09F709"/>
                </a:solidFill>
                <a:latin typeface="+mn-ea"/>
              </a:rPr>
              <a:t>应付职工薪酬</a:t>
            </a:r>
            <a:r>
              <a:rPr lang="en-US" altLang="zh-CN" sz="1800" b="1" dirty="0">
                <a:solidFill>
                  <a:srgbClr val="09F709"/>
                </a:solidFill>
                <a:latin typeface="+mn-ea"/>
              </a:rPr>
              <a:t>/</a:t>
            </a:r>
            <a:r>
              <a:rPr lang="zh-CN" altLang="en-US" sz="1800" b="1" dirty="0">
                <a:solidFill>
                  <a:srgbClr val="09F709"/>
                </a:solidFill>
                <a:latin typeface="+mn-ea"/>
              </a:rPr>
              <a:t>库存物品</a:t>
            </a:r>
            <a:r>
              <a:rPr lang="en-US" altLang="zh-CN" sz="1800" b="1" dirty="0">
                <a:solidFill>
                  <a:srgbClr val="09F709"/>
                </a:solidFill>
                <a:latin typeface="+mn-ea"/>
              </a:rPr>
              <a:t>/</a:t>
            </a:r>
            <a:r>
              <a:rPr lang="zh-CN" altLang="en-US" sz="1800" b="1" dirty="0">
                <a:solidFill>
                  <a:srgbClr val="09F709"/>
                </a:solidFill>
                <a:latin typeface="+mn-ea"/>
              </a:rPr>
              <a:t>财政拨款收入</a:t>
            </a:r>
            <a:r>
              <a:rPr lang="en-US" altLang="zh-CN" sz="1800" b="1" dirty="0">
                <a:solidFill>
                  <a:srgbClr val="09F709"/>
                </a:solidFill>
                <a:latin typeface="+mn-ea"/>
              </a:rPr>
              <a:t>/</a:t>
            </a:r>
            <a:r>
              <a:rPr lang="zh-CN" altLang="en-US" sz="1800" b="1" dirty="0">
                <a:solidFill>
                  <a:srgbClr val="09F709"/>
                </a:solidFill>
                <a:latin typeface="+mn-ea"/>
              </a:rPr>
              <a:t>零余额</a:t>
            </a:r>
            <a:r>
              <a:rPr lang="en-US" altLang="zh-CN" sz="1800" b="1" dirty="0">
                <a:solidFill>
                  <a:srgbClr val="09F709"/>
                </a:solidFill>
                <a:latin typeface="+mn-ea"/>
              </a:rPr>
              <a:t>../</a:t>
            </a:r>
            <a:r>
              <a:rPr lang="zh-CN" altLang="en-US" sz="1800" b="1" dirty="0">
                <a:solidFill>
                  <a:srgbClr val="09F709"/>
                </a:solidFill>
                <a:latin typeface="+mn-ea"/>
              </a:rPr>
              <a:t>银行存款等</a:t>
            </a:r>
            <a:endParaRPr lang="en-US" altLang="zh-CN" sz="1800" b="1" dirty="0">
              <a:solidFill>
                <a:srgbClr val="09F709"/>
              </a:solidFill>
              <a:latin typeface="+mn-ea"/>
            </a:endParaRPr>
          </a:p>
          <a:p>
            <a:pPr>
              <a:lnSpc>
                <a:spcPct val="95000"/>
              </a:lnSpc>
              <a:buFont typeface="Wingdings" panose="05000000000000000000" pitchFamily="2" charset="2"/>
              <a:buNone/>
            </a:pPr>
            <a:r>
              <a:rPr lang="zh-CN" altLang="en-US" sz="1800" dirty="0">
                <a:solidFill>
                  <a:srgbClr val="FFFF00"/>
                </a:solidFill>
                <a:latin typeface="+mn-ea"/>
                <a:ea typeface="隶书" panose="02010509060101010101" pitchFamily="49" charset="-122"/>
              </a:rPr>
              <a:t>借：</a:t>
            </a:r>
            <a:r>
              <a:rPr lang="zh-CN" altLang="en-US" sz="1800" dirty="0">
                <a:solidFill>
                  <a:srgbClr val="FFFF00"/>
                </a:solidFill>
                <a:latin typeface="隶书" panose="02010509060101010101" pitchFamily="49" charset="-122"/>
                <a:ea typeface="隶书" panose="02010509060101010101" pitchFamily="49" charset="-122"/>
              </a:rPr>
              <a:t>事业支出</a:t>
            </a:r>
            <a:r>
              <a:rPr lang="en-US" altLang="zh-CN" sz="1800" dirty="0">
                <a:solidFill>
                  <a:srgbClr val="FFFF00"/>
                </a:solidFill>
                <a:latin typeface="隶书" panose="02010509060101010101" pitchFamily="49" charset="-122"/>
                <a:ea typeface="隶书" panose="02010509060101010101" pitchFamily="49" charset="-122"/>
              </a:rPr>
              <a:t>——</a:t>
            </a:r>
            <a:r>
              <a:rPr lang="zh-CN" altLang="en-US" sz="1800" dirty="0">
                <a:solidFill>
                  <a:srgbClr val="FFFF00"/>
                </a:solidFill>
                <a:latin typeface="隶书" panose="02010509060101010101" pitchFamily="49" charset="-122"/>
                <a:ea typeface="隶书" panose="02010509060101010101" pitchFamily="49" charset="-122"/>
              </a:rPr>
              <a:t>科研支出</a:t>
            </a:r>
            <a:r>
              <a:rPr lang="en-US" altLang="zh-CN" sz="1800" dirty="0">
                <a:solidFill>
                  <a:srgbClr val="FFFF00"/>
                </a:solidFill>
                <a:latin typeface="隶书" panose="02010509060101010101" pitchFamily="49" charset="-122"/>
                <a:ea typeface="隶书" panose="02010509060101010101" pitchFamily="49" charset="-122"/>
              </a:rPr>
              <a:t>…</a:t>
            </a:r>
            <a:r>
              <a:rPr lang="zh-CN" altLang="en-US" sz="1800" dirty="0">
                <a:solidFill>
                  <a:srgbClr val="FFFF00"/>
                </a:solidFill>
                <a:latin typeface="隶书" panose="02010509060101010101" pitchFamily="49" charset="-122"/>
                <a:ea typeface="隶书" panose="02010509060101010101" pitchFamily="49" charset="-122"/>
              </a:rPr>
              <a:t>（实付款）</a:t>
            </a:r>
            <a:endParaRPr lang="en-US" altLang="zh-CN" sz="1800" dirty="0">
              <a:solidFill>
                <a:srgbClr val="FFFF00"/>
              </a:solidFill>
              <a:latin typeface="隶书" panose="02010509060101010101" pitchFamily="49" charset="-122"/>
              <a:ea typeface="隶书" panose="02010509060101010101" pitchFamily="49" charset="-122"/>
            </a:endParaRPr>
          </a:p>
          <a:p>
            <a:pPr>
              <a:lnSpc>
                <a:spcPct val="95000"/>
              </a:lnSpc>
              <a:buFont typeface="Wingdings" panose="05000000000000000000" pitchFamily="2" charset="2"/>
              <a:buNone/>
            </a:pPr>
            <a:r>
              <a:rPr lang="en-US" altLang="zh-CN" sz="1800" dirty="0">
                <a:solidFill>
                  <a:srgbClr val="FFFF00"/>
                </a:solidFill>
                <a:latin typeface="隶书" panose="02010509060101010101" pitchFamily="49" charset="-122"/>
                <a:ea typeface="隶书" panose="02010509060101010101" pitchFamily="49" charset="-122"/>
              </a:rPr>
              <a:t>  </a:t>
            </a:r>
            <a:r>
              <a:rPr lang="zh-CN" altLang="en-US" sz="1800" dirty="0">
                <a:solidFill>
                  <a:srgbClr val="FFFF00"/>
                </a:solidFill>
                <a:latin typeface="隶书" panose="02010509060101010101" pitchFamily="49" charset="-122"/>
                <a:ea typeface="隶书" panose="02010509060101010101" pitchFamily="49" charset="-122"/>
              </a:rPr>
              <a:t>贷：财政拨款预算收入</a:t>
            </a:r>
            <a:r>
              <a:rPr lang="en-US" altLang="zh-CN" sz="1800" dirty="0">
                <a:solidFill>
                  <a:srgbClr val="FFFF00"/>
                </a:solidFill>
                <a:latin typeface="隶书" panose="02010509060101010101" pitchFamily="49" charset="-122"/>
                <a:ea typeface="隶书" panose="02010509060101010101" pitchFamily="49" charset="-122"/>
              </a:rPr>
              <a:t>/</a:t>
            </a:r>
            <a:r>
              <a:rPr lang="zh-CN" altLang="en-US" sz="1800" dirty="0">
                <a:solidFill>
                  <a:srgbClr val="FFFF00"/>
                </a:solidFill>
                <a:latin typeface="隶书" panose="02010509060101010101" pitchFamily="49" charset="-122"/>
                <a:ea typeface="隶书" panose="02010509060101010101" pitchFamily="49" charset="-122"/>
              </a:rPr>
              <a:t>资金结存</a:t>
            </a:r>
            <a:endParaRPr lang="en-US" altLang="zh-CN" sz="1800" dirty="0">
              <a:solidFill>
                <a:srgbClr val="FFFF00"/>
              </a:solidFill>
              <a:latin typeface="+mn-ea"/>
            </a:endParaRPr>
          </a:p>
          <a:p>
            <a:pPr eaLnBrk="1" hangingPunct="1">
              <a:lnSpc>
                <a:spcPct val="110000"/>
              </a:lnSpc>
              <a:buFont typeface="Wingdings" panose="05000000000000000000" pitchFamily="2" charset="2"/>
              <a:buNone/>
            </a:pPr>
            <a:r>
              <a:rPr lang="en-US" altLang="zh-CN" sz="1800" dirty="0"/>
              <a:t>---</a:t>
            </a:r>
            <a:r>
              <a:rPr lang="zh-CN" altLang="en-US" sz="1800" dirty="0"/>
              <a:t>开发项目完成 ，</a:t>
            </a:r>
            <a:r>
              <a:rPr lang="zh-CN" altLang="en-US" sz="1800" dirty="0">
                <a:solidFill>
                  <a:srgbClr val="FFFF00"/>
                </a:solidFill>
              </a:rPr>
              <a:t>达到预定</a:t>
            </a:r>
            <a:r>
              <a:rPr lang="zh-CN" altLang="en-US" sz="1800" dirty="0"/>
              <a:t>用途形成无形资产： </a:t>
            </a:r>
            <a:endParaRPr lang="zh-CN" altLang="en-US" sz="1800" dirty="0"/>
          </a:p>
          <a:p>
            <a:pPr eaLnBrk="1" hangingPunct="1">
              <a:lnSpc>
                <a:spcPct val="110000"/>
              </a:lnSpc>
              <a:buFont typeface="Wingdings" panose="05000000000000000000" pitchFamily="2" charset="2"/>
              <a:buNone/>
            </a:pPr>
            <a:r>
              <a:rPr lang="zh-CN" altLang="en-US" sz="1800" b="1" dirty="0">
                <a:solidFill>
                  <a:srgbClr val="09F709"/>
                </a:solidFill>
              </a:rPr>
              <a:t>借：无形资产 </a:t>
            </a:r>
            <a:endParaRPr lang="zh-CN" altLang="en-US" sz="1800" b="1" dirty="0">
              <a:solidFill>
                <a:srgbClr val="09F709"/>
              </a:solidFill>
            </a:endParaRPr>
          </a:p>
          <a:p>
            <a:pPr eaLnBrk="1" hangingPunct="1">
              <a:lnSpc>
                <a:spcPct val="110000"/>
              </a:lnSpc>
              <a:buFont typeface="Wingdings" panose="05000000000000000000" pitchFamily="2" charset="2"/>
              <a:buNone/>
            </a:pPr>
            <a:r>
              <a:rPr lang="zh-CN" altLang="en-US" sz="1800" b="1" dirty="0">
                <a:solidFill>
                  <a:srgbClr val="09F709"/>
                </a:solidFill>
              </a:rPr>
              <a:t>    贷：研发支出</a:t>
            </a:r>
            <a:r>
              <a:rPr lang="en-US" altLang="zh-CN" sz="1800" b="1" dirty="0">
                <a:solidFill>
                  <a:srgbClr val="09F709"/>
                </a:solidFill>
              </a:rPr>
              <a:t>——</a:t>
            </a:r>
            <a:r>
              <a:rPr lang="zh-CN" altLang="en-US" sz="1800" b="1" dirty="0">
                <a:solidFill>
                  <a:srgbClr val="09F709"/>
                </a:solidFill>
              </a:rPr>
              <a:t>开发支出 </a:t>
            </a:r>
            <a:endParaRPr lang="zh-CN" altLang="en-US" sz="1800" b="1" dirty="0">
              <a:solidFill>
                <a:srgbClr val="09F709"/>
              </a:solidFill>
            </a:endParaRPr>
          </a:p>
          <a:p>
            <a:pPr eaLnBrk="1" hangingPunct="1">
              <a:lnSpc>
                <a:spcPct val="110000"/>
              </a:lnSpc>
              <a:buFont typeface="Wingdings" panose="05000000000000000000" pitchFamily="2" charset="2"/>
              <a:buNone/>
            </a:pPr>
            <a:r>
              <a:rPr lang="en-US" altLang="zh-CN" sz="1800" dirty="0"/>
              <a:t>---</a:t>
            </a:r>
            <a:r>
              <a:rPr lang="zh-CN" altLang="en-US" sz="1800" dirty="0"/>
              <a:t>年末经评估</a:t>
            </a:r>
            <a:r>
              <a:rPr lang="en-US" altLang="zh-CN" sz="1800" dirty="0"/>
              <a:t>,</a:t>
            </a:r>
            <a:r>
              <a:rPr lang="zh-CN" altLang="en-US" sz="1800" dirty="0"/>
              <a:t>研发项目</a:t>
            </a:r>
            <a:r>
              <a:rPr lang="zh-CN" altLang="en-US" sz="1800" dirty="0">
                <a:solidFill>
                  <a:srgbClr val="FFFF00"/>
                </a:solidFill>
              </a:rPr>
              <a:t>预计不能达到预定</a:t>
            </a:r>
            <a:r>
              <a:rPr lang="zh-CN" altLang="en-US" sz="1800" dirty="0"/>
              <a:t>用途： </a:t>
            </a:r>
            <a:endParaRPr lang="zh-CN" altLang="en-US" sz="1800" dirty="0"/>
          </a:p>
          <a:p>
            <a:pPr eaLnBrk="1" hangingPunct="1">
              <a:lnSpc>
                <a:spcPct val="110000"/>
              </a:lnSpc>
              <a:buFont typeface="Wingdings" panose="05000000000000000000" pitchFamily="2" charset="2"/>
              <a:buNone/>
            </a:pPr>
            <a:r>
              <a:rPr lang="zh-CN" altLang="en-US" sz="1800" b="1" dirty="0">
                <a:solidFill>
                  <a:srgbClr val="00B050"/>
                </a:solidFill>
              </a:rPr>
              <a:t> </a:t>
            </a:r>
            <a:r>
              <a:rPr lang="zh-CN" altLang="en-US" sz="1800" b="1" dirty="0">
                <a:solidFill>
                  <a:srgbClr val="09F709"/>
                </a:solidFill>
              </a:rPr>
              <a:t>借：业务活动费用</a:t>
            </a:r>
            <a:r>
              <a:rPr lang="en-US" altLang="zh-CN" sz="1800" b="1" dirty="0">
                <a:solidFill>
                  <a:srgbClr val="09F709"/>
                </a:solidFill>
              </a:rPr>
              <a:t>——</a:t>
            </a:r>
            <a:r>
              <a:rPr lang="zh-CN" altLang="en-US" sz="1800" b="1" dirty="0">
                <a:solidFill>
                  <a:srgbClr val="09F709"/>
                </a:solidFill>
              </a:rPr>
              <a:t>科研费用 </a:t>
            </a:r>
            <a:endParaRPr lang="zh-CN" altLang="en-US" sz="1800" b="1" dirty="0">
              <a:solidFill>
                <a:srgbClr val="09F709"/>
              </a:solidFill>
            </a:endParaRPr>
          </a:p>
          <a:p>
            <a:pPr eaLnBrk="1" hangingPunct="1">
              <a:lnSpc>
                <a:spcPct val="110000"/>
              </a:lnSpc>
              <a:buFont typeface="Wingdings" panose="05000000000000000000" pitchFamily="2" charset="2"/>
              <a:buNone/>
            </a:pPr>
            <a:r>
              <a:rPr lang="zh-CN" altLang="en-US" sz="1800" b="1" dirty="0">
                <a:solidFill>
                  <a:srgbClr val="09F709"/>
                </a:solidFill>
              </a:rPr>
              <a:t>     贷：研发支出</a:t>
            </a:r>
            <a:r>
              <a:rPr lang="en-US" altLang="zh-CN" sz="1800" b="1" dirty="0">
                <a:solidFill>
                  <a:srgbClr val="09F709"/>
                </a:solidFill>
              </a:rPr>
              <a:t>——</a:t>
            </a:r>
            <a:r>
              <a:rPr lang="zh-CN" altLang="en-US" sz="1800" b="1" dirty="0">
                <a:solidFill>
                  <a:srgbClr val="09F709"/>
                </a:solidFill>
              </a:rPr>
              <a:t>开发支出 </a:t>
            </a:r>
            <a:endParaRPr lang="en-US" sz="1800" b="1" dirty="0">
              <a:solidFill>
                <a:srgbClr val="09F709"/>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3"/>
            <a:ext cx="6858000" cy="4286280"/>
          </a:xfrm>
          <a:solidFill>
            <a:schemeClr val="bg2">
              <a:lumMod val="90000"/>
            </a:schemeClr>
          </a:solidFill>
        </p:spPr>
        <p:txBody>
          <a:bodyPr>
            <a:normAutofit/>
          </a:bodyPr>
          <a:lstStyle/>
          <a:p>
            <a:pPr>
              <a:buNone/>
            </a:pPr>
            <a:r>
              <a:rPr lang="zh-CN" altLang="en-US" sz="2100" b="1" dirty="0">
                <a:ea typeface="微软雅黑" panose="020B0503020204020204" charset="-122"/>
              </a:rPr>
              <a:t>尚未进入开发阶段</a:t>
            </a:r>
            <a:r>
              <a:rPr lang="zh-CN" altLang="en-US" sz="2100" b="1" dirty="0">
                <a:solidFill>
                  <a:srgbClr val="09F709"/>
                </a:solidFill>
                <a:ea typeface="微软雅黑" panose="020B0503020204020204" charset="-122"/>
              </a:rPr>
              <a:t>或者</a:t>
            </a:r>
            <a:r>
              <a:rPr lang="zh-CN" altLang="en-US" sz="2100" b="1" dirty="0">
                <a:solidFill>
                  <a:srgbClr val="FF0000"/>
                </a:solidFill>
                <a:ea typeface="微软雅黑" panose="020B0503020204020204" charset="-122"/>
              </a:rPr>
              <a:t>无法区分研究阶段和开发阶段</a:t>
            </a:r>
            <a:endParaRPr lang="en-US" altLang="zh-CN" sz="2100" b="1" dirty="0">
              <a:solidFill>
                <a:srgbClr val="FF0000"/>
              </a:solidFill>
              <a:ea typeface="微软雅黑" panose="020B0503020204020204" charset="-122"/>
            </a:endParaRPr>
          </a:p>
          <a:p>
            <a:pPr>
              <a:buNone/>
            </a:pPr>
            <a:r>
              <a:rPr lang="en-US" altLang="zh-CN" sz="1800" dirty="0"/>
              <a:t>---</a:t>
            </a:r>
            <a:r>
              <a:rPr lang="zh-CN" altLang="en-US" sz="1800" dirty="0"/>
              <a:t>按照程序取得无形资产</a:t>
            </a:r>
            <a:endParaRPr lang="en-US" altLang="zh-CN" sz="1800" dirty="0"/>
          </a:p>
          <a:p>
            <a:pPr>
              <a:buNone/>
            </a:pPr>
            <a:r>
              <a:rPr lang="zh-CN" altLang="en-US" sz="1800" b="1" dirty="0">
                <a:solidFill>
                  <a:srgbClr val="09F709"/>
                </a:solidFill>
              </a:rPr>
              <a:t>借：无形资产</a:t>
            </a:r>
            <a:r>
              <a:rPr lang="en-US" altLang="zh-CN" sz="1800" b="1" dirty="0">
                <a:solidFill>
                  <a:srgbClr val="09F709"/>
                </a:solidFill>
              </a:rPr>
              <a:t>——</a:t>
            </a:r>
            <a:r>
              <a:rPr lang="zh-CN" altLang="en-US" sz="1800" b="1" dirty="0">
                <a:solidFill>
                  <a:srgbClr val="09F709"/>
                </a:solidFill>
              </a:rPr>
              <a:t>专利权等（依法取得时发生的费用）</a:t>
            </a:r>
            <a:endParaRPr lang="en-US" altLang="zh-CN" sz="1800" b="1" dirty="0">
              <a:solidFill>
                <a:srgbClr val="09F709"/>
              </a:solidFill>
            </a:endParaRPr>
          </a:p>
          <a:p>
            <a:pPr>
              <a:buNone/>
            </a:pPr>
            <a:r>
              <a:rPr lang="en-US" altLang="zh-CN" sz="1800" b="1" dirty="0">
                <a:solidFill>
                  <a:srgbClr val="09F709"/>
                </a:solidFill>
              </a:rPr>
              <a:t>    </a:t>
            </a:r>
            <a:r>
              <a:rPr lang="zh-CN" altLang="en-US" sz="1800" b="1" dirty="0">
                <a:solidFill>
                  <a:srgbClr val="09F709"/>
                </a:solidFill>
              </a:rPr>
              <a:t>贷：财政拨款收入</a:t>
            </a:r>
            <a:r>
              <a:rPr lang="en-US" altLang="zh-CN" sz="1800" b="1" dirty="0">
                <a:solidFill>
                  <a:srgbClr val="09F709"/>
                </a:solidFill>
              </a:rPr>
              <a:t>/</a:t>
            </a:r>
            <a:r>
              <a:rPr lang="zh-CN" altLang="en-US" sz="1800" b="1" dirty="0">
                <a:solidFill>
                  <a:srgbClr val="09F709"/>
                </a:solidFill>
              </a:rPr>
              <a:t>零余额</a:t>
            </a:r>
            <a:r>
              <a:rPr lang="en-US" altLang="zh-CN" sz="1800" b="1" dirty="0">
                <a:solidFill>
                  <a:srgbClr val="09F709"/>
                </a:solidFill>
              </a:rPr>
              <a:t>…/</a:t>
            </a:r>
            <a:r>
              <a:rPr lang="zh-CN" altLang="en-US" sz="1800" b="1" dirty="0">
                <a:solidFill>
                  <a:srgbClr val="09F709"/>
                </a:solidFill>
              </a:rPr>
              <a:t>银行存款等</a:t>
            </a:r>
            <a:endParaRPr lang="en-US" altLang="zh-CN" sz="1800" b="1" dirty="0">
              <a:solidFill>
                <a:srgbClr val="09F709"/>
              </a:solidFill>
            </a:endParaRPr>
          </a:p>
          <a:p>
            <a:pPr>
              <a:buNone/>
            </a:pPr>
            <a:r>
              <a:rPr lang="zh-CN" altLang="en-US" sz="1800" dirty="0">
                <a:solidFill>
                  <a:srgbClr val="FFFF00"/>
                </a:solidFill>
                <a:latin typeface="隶书" panose="02010509060101010101" pitchFamily="49" charset="-122"/>
                <a:ea typeface="隶书" panose="02010509060101010101" pitchFamily="49" charset="-122"/>
              </a:rPr>
              <a:t>借：事业支出</a:t>
            </a:r>
            <a:r>
              <a:rPr lang="en-US" altLang="zh-CN" sz="1800" dirty="0">
                <a:solidFill>
                  <a:srgbClr val="FFFF00"/>
                </a:solidFill>
                <a:latin typeface="隶书" panose="02010509060101010101" pitchFamily="49" charset="-122"/>
                <a:ea typeface="隶书" panose="02010509060101010101" pitchFamily="49" charset="-122"/>
              </a:rPr>
              <a:t>——</a:t>
            </a:r>
            <a:r>
              <a:rPr lang="zh-CN" altLang="en-US" sz="1800" dirty="0">
                <a:solidFill>
                  <a:srgbClr val="FFFF00"/>
                </a:solidFill>
                <a:latin typeface="隶书" panose="02010509060101010101" pitchFamily="49" charset="-122"/>
                <a:ea typeface="隶书" panose="02010509060101010101" pitchFamily="49" charset="-122"/>
              </a:rPr>
              <a:t>科研支出</a:t>
            </a:r>
            <a:r>
              <a:rPr lang="en-US" altLang="zh-CN" sz="1800" dirty="0">
                <a:solidFill>
                  <a:srgbClr val="FFFF00"/>
                </a:solidFill>
                <a:latin typeface="隶书" panose="02010509060101010101" pitchFamily="49" charset="-122"/>
                <a:ea typeface="隶书" panose="02010509060101010101" pitchFamily="49" charset="-122"/>
              </a:rPr>
              <a:t>…</a:t>
            </a:r>
            <a:r>
              <a:rPr lang="zh-CN" altLang="en-US" sz="1800" dirty="0">
                <a:solidFill>
                  <a:srgbClr val="FFFF00"/>
                </a:solidFill>
                <a:latin typeface="隶书" panose="02010509060101010101" pitchFamily="49" charset="-122"/>
                <a:ea typeface="隶书" panose="02010509060101010101" pitchFamily="49" charset="-122"/>
              </a:rPr>
              <a:t>（</a:t>
            </a:r>
            <a:r>
              <a:rPr lang="zh-CN" altLang="en-US" sz="1800" b="1" dirty="0">
                <a:solidFill>
                  <a:srgbClr val="FFFF00"/>
                </a:solidFill>
                <a:latin typeface="隶书" panose="02010509060101010101" pitchFamily="49" charset="-122"/>
                <a:ea typeface="隶书" panose="02010509060101010101" pitchFamily="49" charset="-122"/>
              </a:rPr>
              <a:t>依法取得时发生的费用</a:t>
            </a:r>
            <a:r>
              <a:rPr lang="zh-CN" altLang="en-US" sz="1800" dirty="0">
                <a:solidFill>
                  <a:srgbClr val="FFFF00"/>
                </a:solidFill>
                <a:latin typeface="隶书" panose="02010509060101010101" pitchFamily="49" charset="-122"/>
                <a:ea typeface="隶书" panose="02010509060101010101" pitchFamily="49" charset="-122"/>
              </a:rPr>
              <a:t>）</a:t>
            </a:r>
            <a:endParaRPr lang="en-US" altLang="zh-CN" sz="1800" dirty="0">
              <a:solidFill>
                <a:srgbClr val="FFFF00"/>
              </a:solidFill>
              <a:latin typeface="隶书" panose="02010509060101010101" pitchFamily="49" charset="-122"/>
              <a:ea typeface="隶书" panose="02010509060101010101" pitchFamily="49" charset="-122"/>
            </a:endParaRPr>
          </a:p>
          <a:p>
            <a:pPr>
              <a:buNone/>
            </a:pPr>
            <a:r>
              <a:rPr lang="en-US" altLang="zh-CN" sz="1800" dirty="0">
                <a:solidFill>
                  <a:srgbClr val="FFFF00"/>
                </a:solidFill>
                <a:latin typeface="隶书" panose="02010509060101010101" pitchFamily="49" charset="-122"/>
                <a:ea typeface="隶书" panose="02010509060101010101" pitchFamily="49" charset="-122"/>
              </a:rPr>
              <a:t>    </a:t>
            </a:r>
            <a:r>
              <a:rPr lang="zh-CN" altLang="en-US" sz="1800" dirty="0">
                <a:solidFill>
                  <a:srgbClr val="FFFF00"/>
                </a:solidFill>
                <a:latin typeface="隶书" panose="02010509060101010101" pitchFamily="49" charset="-122"/>
                <a:ea typeface="隶书" panose="02010509060101010101" pitchFamily="49" charset="-122"/>
              </a:rPr>
              <a:t>贷：财政拨款预算收入</a:t>
            </a:r>
            <a:r>
              <a:rPr lang="en-US" altLang="zh-CN" sz="1800" dirty="0">
                <a:solidFill>
                  <a:srgbClr val="FFFF00"/>
                </a:solidFill>
                <a:latin typeface="隶书" panose="02010509060101010101" pitchFamily="49" charset="-122"/>
                <a:ea typeface="隶书" panose="02010509060101010101" pitchFamily="49" charset="-122"/>
              </a:rPr>
              <a:t>/</a:t>
            </a:r>
            <a:r>
              <a:rPr lang="zh-CN" altLang="en-US" sz="1800" dirty="0">
                <a:solidFill>
                  <a:srgbClr val="FFFF00"/>
                </a:solidFill>
                <a:latin typeface="隶书" panose="02010509060101010101" pitchFamily="49" charset="-122"/>
                <a:ea typeface="隶书" panose="02010509060101010101" pitchFamily="49" charset="-122"/>
              </a:rPr>
              <a:t>资金结存</a:t>
            </a:r>
            <a:endParaRPr lang="en-US" altLang="zh-CN" sz="1800" dirty="0">
              <a:solidFill>
                <a:srgbClr val="FFFF00"/>
              </a:solidFill>
              <a:latin typeface="隶书" panose="02010509060101010101" pitchFamily="49" charset="-122"/>
              <a:ea typeface="隶书" panose="02010509060101010101" pitchFamily="49" charset="-122"/>
            </a:endParaRPr>
          </a:p>
          <a:p>
            <a:pPr>
              <a:buNone/>
            </a:pPr>
            <a:r>
              <a:rPr lang="en-US" altLang="zh-CN" sz="1800" dirty="0">
                <a:latin typeface="+mn-ea"/>
              </a:rPr>
              <a:t>---</a:t>
            </a:r>
            <a:r>
              <a:rPr lang="zh-CN" altLang="en-US" sz="1800" dirty="0">
                <a:latin typeface="+mn-ea"/>
              </a:rPr>
              <a:t>结转研发支出时</a:t>
            </a:r>
            <a:endParaRPr lang="en-US" altLang="zh-CN" sz="1800" dirty="0">
              <a:latin typeface="+mn-ea"/>
            </a:endParaRPr>
          </a:p>
          <a:p>
            <a:pPr>
              <a:lnSpc>
                <a:spcPct val="110000"/>
              </a:lnSpc>
              <a:buNone/>
            </a:pPr>
            <a:r>
              <a:rPr lang="zh-CN" altLang="en-US" sz="1800" b="1" dirty="0">
                <a:solidFill>
                  <a:srgbClr val="09F709"/>
                </a:solidFill>
              </a:rPr>
              <a:t>借：业务活动费用</a:t>
            </a:r>
            <a:r>
              <a:rPr lang="en-US" altLang="zh-CN" sz="1800" b="1" dirty="0">
                <a:solidFill>
                  <a:srgbClr val="09F709"/>
                </a:solidFill>
              </a:rPr>
              <a:t>——</a:t>
            </a:r>
            <a:r>
              <a:rPr lang="zh-CN" altLang="en-US" sz="1800" b="1" dirty="0">
                <a:solidFill>
                  <a:srgbClr val="09F709"/>
                </a:solidFill>
              </a:rPr>
              <a:t>科研费用 </a:t>
            </a:r>
            <a:endParaRPr lang="zh-CN" altLang="en-US" sz="1800" b="1" dirty="0">
              <a:solidFill>
                <a:srgbClr val="09F709"/>
              </a:solidFill>
            </a:endParaRPr>
          </a:p>
          <a:p>
            <a:pPr>
              <a:lnSpc>
                <a:spcPct val="110000"/>
              </a:lnSpc>
              <a:buNone/>
            </a:pPr>
            <a:r>
              <a:rPr lang="zh-CN" altLang="en-US" sz="1800" b="1" dirty="0">
                <a:solidFill>
                  <a:srgbClr val="09F709"/>
                </a:solidFill>
              </a:rPr>
              <a:t>     贷：研发支出</a:t>
            </a:r>
            <a:endParaRPr lang="en-US" altLang="zh-CN" sz="1800" b="1" dirty="0">
              <a:solidFill>
                <a:srgbClr val="09F709"/>
              </a:solidFill>
            </a:endParaRPr>
          </a:p>
          <a:p>
            <a:pPr>
              <a:lnSpc>
                <a:spcPct val="110000"/>
              </a:lnSpc>
              <a:buNone/>
            </a:pPr>
            <a:endParaRPr lang="en-US" sz="2100" b="1" dirty="0">
              <a:solidFill>
                <a:srgbClr val="00B050"/>
              </a:solidFill>
            </a:endParaRPr>
          </a:p>
          <a:p>
            <a:pPr>
              <a:buNone/>
            </a:pPr>
            <a:endParaRPr lang="zh-CN" altLang="en-US" dirty="0">
              <a:solidFill>
                <a:srgbClr val="F616E6"/>
              </a:solidFill>
              <a:latin typeface="隶书" panose="02010509060101010101" pitchFamily="49" charset="-122"/>
              <a:ea typeface="隶书" panose="02010509060101010101" pitchFamily="49"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2"/>
            <a:ext cx="6858000" cy="4139819"/>
          </a:xfrm>
          <a:solidFill>
            <a:schemeClr val="bg2">
              <a:lumMod val="90000"/>
            </a:schemeClr>
          </a:solidFill>
        </p:spPr>
        <p:txBody>
          <a:bodyPr/>
          <a:lstStyle/>
          <a:p>
            <a:r>
              <a:rPr lang="zh-CN" altLang="en-US" sz="1800" dirty="0">
                <a:solidFill>
                  <a:srgbClr val="FFFF00"/>
                </a:solidFill>
                <a:latin typeface="黑体" panose="02010609060101010101" pitchFamily="49" charset="-122"/>
                <a:ea typeface="黑体" panose="02010609060101010101" pitchFamily="49" charset="-122"/>
              </a:rPr>
              <a:t>特殊情况：</a:t>
            </a:r>
            <a:r>
              <a:rPr lang="zh-CN" altLang="en-US" sz="1800" dirty="0">
                <a:latin typeface="黑体" panose="02010609060101010101" pitchFamily="49" charset="-122"/>
                <a:ea typeface="黑体" panose="02010609060101010101" pitchFamily="49" charset="-122"/>
              </a:rPr>
              <a:t>没有专门的科研项目，也没有明显的研究开发，工作实践中取得（如同取得专有技术），如利用自身知识积累等取得的著作权、实践中取得的技术秘密等</a:t>
            </a:r>
            <a:endParaRPr lang="en-US" altLang="zh-CN" sz="1800" dirty="0">
              <a:latin typeface="黑体" panose="02010609060101010101" pitchFamily="49" charset="-122"/>
              <a:ea typeface="黑体" panose="02010609060101010101" pitchFamily="49" charset="-122"/>
            </a:endParaRPr>
          </a:p>
          <a:p>
            <a:pPr>
              <a:buNone/>
            </a:pPr>
            <a:r>
              <a:rPr lang="en-US" altLang="zh-CN" sz="1800" dirty="0"/>
              <a:t>---</a:t>
            </a:r>
            <a:r>
              <a:rPr lang="zh-CN" altLang="en-US" sz="1800" dirty="0"/>
              <a:t>依法取得无形资产时</a:t>
            </a:r>
            <a:endParaRPr lang="en-US" altLang="zh-CN" sz="1800" dirty="0"/>
          </a:p>
          <a:p>
            <a:pPr>
              <a:buNone/>
            </a:pPr>
            <a:r>
              <a:rPr lang="zh-CN" altLang="en-US" sz="1800" b="1" dirty="0">
                <a:solidFill>
                  <a:srgbClr val="09F709"/>
                </a:solidFill>
              </a:rPr>
              <a:t>借：无形资产</a:t>
            </a:r>
            <a:r>
              <a:rPr lang="en-US" altLang="zh-CN" sz="1800" b="1" dirty="0">
                <a:solidFill>
                  <a:srgbClr val="09F709"/>
                </a:solidFill>
              </a:rPr>
              <a:t>——</a:t>
            </a:r>
            <a:r>
              <a:rPr lang="zh-CN" altLang="en-US" sz="1800" b="1" dirty="0">
                <a:solidFill>
                  <a:srgbClr val="09F709"/>
                </a:solidFill>
              </a:rPr>
              <a:t>著作权等</a:t>
            </a:r>
            <a:endParaRPr lang="en-US" altLang="zh-CN" sz="1800" b="1" dirty="0">
              <a:solidFill>
                <a:srgbClr val="09F709"/>
              </a:solidFill>
            </a:endParaRPr>
          </a:p>
          <a:p>
            <a:pPr>
              <a:buNone/>
            </a:pPr>
            <a:r>
              <a:rPr lang="en-US" altLang="zh-CN" sz="1800" b="1" dirty="0">
                <a:solidFill>
                  <a:srgbClr val="09F709"/>
                </a:solidFill>
              </a:rPr>
              <a:t>    </a:t>
            </a:r>
            <a:r>
              <a:rPr lang="zh-CN" altLang="en-US" sz="1800" b="1" dirty="0">
                <a:solidFill>
                  <a:srgbClr val="09F709"/>
                </a:solidFill>
              </a:rPr>
              <a:t>贷：银行存款等</a:t>
            </a:r>
            <a:endParaRPr lang="en-US" altLang="zh-CN" sz="1800" b="1" dirty="0">
              <a:solidFill>
                <a:srgbClr val="09F709"/>
              </a:solidFill>
            </a:endParaRPr>
          </a:p>
          <a:p>
            <a:pPr>
              <a:buNone/>
            </a:pPr>
            <a:r>
              <a:rPr lang="zh-CN" altLang="en-US" sz="1800" dirty="0">
                <a:solidFill>
                  <a:srgbClr val="FFFF00"/>
                </a:solidFill>
                <a:latin typeface="隶书" panose="02010509060101010101" pitchFamily="49" charset="-122"/>
                <a:ea typeface="隶书" panose="02010509060101010101" pitchFamily="49" charset="-122"/>
              </a:rPr>
              <a:t>借：事业支出</a:t>
            </a:r>
            <a:r>
              <a:rPr lang="en-US" altLang="zh-CN" sz="1800" dirty="0">
                <a:solidFill>
                  <a:srgbClr val="FFFF00"/>
                </a:solidFill>
                <a:latin typeface="隶书" panose="02010509060101010101" pitchFamily="49" charset="-122"/>
                <a:ea typeface="隶书" panose="02010509060101010101" pitchFamily="49" charset="-122"/>
              </a:rPr>
              <a:t>——</a:t>
            </a:r>
            <a:r>
              <a:rPr lang="zh-CN" altLang="en-US" sz="1800" dirty="0">
                <a:solidFill>
                  <a:srgbClr val="FFFF00"/>
                </a:solidFill>
                <a:latin typeface="隶书" panose="02010509060101010101" pitchFamily="49" charset="-122"/>
                <a:ea typeface="隶书" panose="02010509060101010101" pitchFamily="49" charset="-122"/>
              </a:rPr>
              <a:t>教育支出</a:t>
            </a:r>
            <a:r>
              <a:rPr lang="en-US" altLang="zh-CN" sz="1800" dirty="0">
                <a:solidFill>
                  <a:srgbClr val="FFFF00"/>
                </a:solidFill>
                <a:latin typeface="隶书" panose="02010509060101010101" pitchFamily="49" charset="-122"/>
                <a:ea typeface="隶书" panose="02010509060101010101" pitchFamily="49" charset="-122"/>
              </a:rPr>
              <a:t>——</a:t>
            </a:r>
            <a:r>
              <a:rPr lang="zh-CN" altLang="en-US" sz="1800" dirty="0">
                <a:solidFill>
                  <a:srgbClr val="FFFF00"/>
                </a:solidFill>
                <a:latin typeface="隶书" panose="02010509060101010101" pitchFamily="49" charset="-122"/>
                <a:ea typeface="隶书" panose="02010509060101010101" pitchFamily="49" charset="-122"/>
              </a:rPr>
              <a:t>其他资金支出等</a:t>
            </a:r>
            <a:r>
              <a:rPr lang="en-US" altLang="zh-CN" sz="1800" dirty="0">
                <a:solidFill>
                  <a:srgbClr val="FFFF00"/>
                </a:solidFill>
                <a:latin typeface="隶书" panose="02010509060101010101" pitchFamily="49" charset="-122"/>
                <a:ea typeface="隶书" panose="02010509060101010101" pitchFamily="49" charset="-122"/>
              </a:rPr>
              <a:t>…</a:t>
            </a:r>
            <a:endParaRPr lang="en-US" altLang="zh-CN" sz="1800" dirty="0">
              <a:solidFill>
                <a:srgbClr val="FFFF00"/>
              </a:solidFill>
              <a:latin typeface="隶书" panose="02010509060101010101" pitchFamily="49" charset="-122"/>
              <a:ea typeface="隶书" panose="02010509060101010101" pitchFamily="49" charset="-122"/>
            </a:endParaRPr>
          </a:p>
          <a:p>
            <a:pPr>
              <a:buNone/>
            </a:pPr>
            <a:r>
              <a:rPr lang="en-US" altLang="zh-CN" sz="1800" dirty="0">
                <a:solidFill>
                  <a:srgbClr val="FFFF00"/>
                </a:solidFill>
                <a:latin typeface="隶书" panose="02010509060101010101" pitchFamily="49" charset="-122"/>
                <a:ea typeface="隶书" panose="02010509060101010101" pitchFamily="49" charset="-122"/>
              </a:rPr>
              <a:t>  </a:t>
            </a:r>
            <a:r>
              <a:rPr lang="zh-CN" altLang="en-US" sz="1800" dirty="0">
                <a:solidFill>
                  <a:srgbClr val="FFFF00"/>
                </a:solidFill>
                <a:latin typeface="隶书" panose="02010509060101010101" pitchFamily="49" charset="-122"/>
                <a:ea typeface="隶书" panose="02010509060101010101" pitchFamily="49" charset="-122"/>
              </a:rPr>
              <a:t>贷：资金结存</a:t>
            </a:r>
            <a:r>
              <a:rPr lang="en-US" altLang="zh-CN" sz="1800" dirty="0">
                <a:solidFill>
                  <a:srgbClr val="FFFF00"/>
                </a:solidFill>
                <a:latin typeface="隶书" panose="02010509060101010101" pitchFamily="49" charset="-122"/>
                <a:ea typeface="隶书" panose="02010509060101010101" pitchFamily="49" charset="-122"/>
              </a:rPr>
              <a:t>——</a:t>
            </a:r>
            <a:r>
              <a:rPr lang="zh-CN" altLang="en-US" sz="1800" dirty="0">
                <a:solidFill>
                  <a:srgbClr val="FFFF00"/>
                </a:solidFill>
                <a:latin typeface="隶书" panose="02010509060101010101" pitchFamily="49" charset="-122"/>
                <a:ea typeface="隶书" panose="02010509060101010101" pitchFamily="49" charset="-122"/>
              </a:rPr>
              <a:t>货币资金等</a:t>
            </a:r>
            <a:endParaRPr lang="en-US" altLang="zh-CN" sz="1800" dirty="0">
              <a:solidFill>
                <a:srgbClr val="FFFF00"/>
              </a:solidFill>
              <a:latin typeface="隶书" panose="02010509060101010101" pitchFamily="49" charset="-122"/>
              <a:ea typeface="隶书" panose="02010509060101010101" pitchFamily="49" charset="-122"/>
            </a:endParaRPr>
          </a:p>
          <a:p>
            <a:pPr>
              <a:buNone/>
            </a:pPr>
            <a:endParaRPr lang="en-US" altLang="zh-CN" sz="1800" dirty="0">
              <a:latin typeface="黑体" panose="02010609060101010101" pitchFamily="49" charset="-122"/>
              <a:ea typeface="黑体" panose="02010609060101010101" pitchFamily="49" charset="-122"/>
            </a:endParaRPr>
          </a:p>
          <a:p>
            <a:endParaRPr lang="zh-CN" altLang="en-US" b="1" dirty="0">
              <a:latin typeface="黑体" panose="02010609060101010101" pitchFamily="49" charset="-122"/>
              <a:ea typeface="黑体" panose="02010609060101010101" pitchFamily="49"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647007" y="857250"/>
            <a:ext cx="3353993" cy="651260"/>
          </a:xfrm>
          <a:noFill/>
          <a:ln>
            <a:no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zh-CN" altLang="en-US" sz="3600" b="1" dirty="0">
                <a:solidFill>
                  <a:srgbClr val="FFC000"/>
                </a:solidFill>
              </a:rPr>
              <a:t>八、其他资产</a:t>
            </a:r>
            <a:endParaRPr lang="zh-CN" altLang="en-US" sz="3600" b="1" dirty="0">
              <a:solidFill>
                <a:srgbClr val="FFC000"/>
              </a:solidFill>
            </a:endParaRPr>
          </a:p>
        </p:txBody>
      </p:sp>
      <p:sp>
        <p:nvSpPr>
          <p:cNvPr id="3" name="内容占位符 2"/>
          <p:cNvSpPr>
            <a:spLocks noGrp="1"/>
          </p:cNvSpPr>
          <p:nvPr>
            <p:ph idx="1"/>
          </p:nvPr>
        </p:nvSpPr>
        <p:spPr>
          <a:xfrm>
            <a:off x="1143000" y="1607331"/>
            <a:ext cx="6858000" cy="4393419"/>
          </a:xfrm>
          <a:solidFill>
            <a:schemeClr val="bg2">
              <a:lumMod val="90000"/>
            </a:schemeClr>
          </a:solidFill>
          <a:ln>
            <a:noFill/>
          </a:ln>
        </p:spPr>
        <p:txBody>
          <a:bodyPr/>
          <a:lstStyle/>
          <a:p>
            <a:r>
              <a:rPr lang="en-US" altLang="zh-CN" sz="1800" b="1" noProof="1">
                <a:solidFill>
                  <a:srgbClr val="FF9999"/>
                </a:solidFill>
              </a:rPr>
              <a:t>1821 </a:t>
            </a:r>
            <a:r>
              <a:rPr lang="zh-CN" altLang="en-US" sz="1800" b="1" noProof="1">
                <a:solidFill>
                  <a:srgbClr val="FF9999"/>
                </a:solidFill>
              </a:rPr>
              <a:t>文物文化资产：</a:t>
            </a:r>
            <a:r>
              <a:rPr lang="zh-CN" altLang="en-US" sz="1800" noProof="1"/>
              <a:t>为满足</a:t>
            </a:r>
            <a:r>
              <a:rPr lang="zh-CN" altLang="en-US" sz="1800" u="sng" noProof="1">
                <a:solidFill>
                  <a:srgbClr val="FF0000"/>
                </a:solidFill>
              </a:rPr>
              <a:t>社会公共需求</a:t>
            </a:r>
            <a:r>
              <a:rPr lang="zh-CN" altLang="en-US" sz="1800" noProof="1"/>
              <a:t>而控制的用于展览、教育或研究等目的的历史文物、艺术品以及其他具有文化或历史价值并作长期或永久保存的典藏等。</a:t>
            </a:r>
            <a:endParaRPr lang="zh-CN" altLang="en-US" sz="1800" noProof="1"/>
          </a:p>
          <a:p>
            <a:pPr>
              <a:lnSpc>
                <a:spcPct val="90000"/>
              </a:lnSpc>
            </a:pPr>
            <a:r>
              <a:rPr lang="en-US" altLang="zh-CN" sz="1800" b="1" noProof="1">
                <a:solidFill>
                  <a:srgbClr val="FF9999"/>
                </a:solidFill>
              </a:rPr>
              <a:t>1891 </a:t>
            </a:r>
            <a:r>
              <a:rPr lang="zh-CN" altLang="en-US" sz="1800" b="1" noProof="1">
                <a:solidFill>
                  <a:srgbClr val="FF9999"/>
                </a:solidFill>
              </a:rPr>
              <a:t>受托代理资产：</a:t>
            </a:r>
            <a:r>
              <a:rPr lang="zh-CN" altLang="en-US" sz="1800" dirty="0">
                <a:ea typeface="黑体" panose="02010609060101010101" pitchFamily="49" charset="-122"/>
              </a:rPr>
              <a:t>接受委托</a:t>
            </a:r>
            <a:r>
              <a:rPr lang="zh-CN" altLang="en-US" sz="1800" dirty="0">
                <a:latin typeface="黑体" panose="02010609060101010101" pitchFamily="49" charset="-122"/>
                <a:ea typeface="黑体" panose="02010609060101010101" pitchFamily="49" charset="-122"/>
              </a:rPr>
              <a:t>方</a:t>
            </a:r>
            <a:r>
              <a:rPr lang="zh-CN" altLang="en-US" sz="1800" dirty="0"/>
              <a:t>委托管理的各项资产（包括代管款项） </a:t>
            </a:r>
            <a:endParaRPr lang="en-US" altLang="zh-CN" sz="1800" dirty="0"/>
          </a:p>
          <a:p>
            <a:pPr>
              <a:lnSpc>
                <a:spcPct val="90000"/>
              </a:lnSpc>
              <a:buNone/>
            </a:pPr>
            <a:r>
              <a:rPr lang="en-US" altLang="zh-CN" sz="1800" dirty="0"/>
              <a:t>    ◆</a:t>
            </a:r>
            <a:r>
              <a:rPr lang="zh-CN" altLang="en-US" sz="1800" dirty="0"/>
              <a:t>受托转赠物资        </a:t>
            </a:r>
            <a:r>
              <a:rPr lang="en-US" altLang="zh-CN" sz="1800" dirty="0"/>
              <a:t>[</a:t>
            </a:r>
            <a:r>
              <a:rPr lang="zh-CN" altLang="en-US" sz="1800" dirty="0"/>
              <a:t>见（</a:t>
            </a:r>
            <a:r>
              <a:rPr lang="en-US" altLang="zh-CN" sz="1800" dirty="0"/>
              <a:t>1</a:t>
            </a:r>
            <a:r>
              <a:rPr lang="zh-CN" altLang="en-US" sz="1800" dirty="0"/>
              <a:t>）</a:t>
            </a:r>
            <a:r>
              <a:rPr lang="en-US" altLang="zh-CN" sz="1800" dirty="0"/>
              <a:t>]</a:t>
            </a:r>
            <a:endParaRPr lang="en-US" altLang="zh-CN" sz="1800" dirty="0"/>
          </a:p>
          <a:p>
            <a:pPr>
              <a:lnSpc>
                <a:spcPct val="90000"/>
              </a:lnSpc>
              <a:buNone/>
            </a:pPr>
            <a:r>
              <a:rPr lang="en-US" altLang="zh-CN" sz="1800" dirty="0"/>
              <a:t>    ◆</a:t>
            </a:r>
            <a:r>
              <a:rPr lang="zh-CN" altLang="en-US" sz="1800" dirty="0"/>
              <a:t>受托存储保管物资 </a:t>
            </a:r>
            <a:r>
              <a:rPr lang="en-US" altLang="zh-CN" sz="1800" dirty="0"/>
              <a:t>[</a:t>
            </a:r>
            <a:r>
              <a:rPr lang="zh-CN" altLang="en-US" sz="1800" dirty="0"/>
              <a:t>见（</a:t>
            </a:r>
            <a:r>
              <a:rPr lang="en-US" altLang="zh-CN" sz="1800" dirty="0"/>
              <a:t>2</a:t>
            </a:r>
            <a:r>
              <a:rPr lang="zh-CN" altLang="en-US" sz="1800" dirty="0"/>
              <a:t>）</a:t>
            </a:r>
            <a:r>
              <a:rPr lang="en-US" altLang="zh-CN" sz="1800" dirty="0"/>
              <a:t>]</a:t>
            </a:r>
            <a:endParaRPr lang="en-US" altLang="zh-CN" sz="1800" dirty="0"/>
          </a:p>
          <a:p>
            <a:pPr>
              <a:lnSpc>
                <a:spcPct val="90000"/>
              </a:lnSpc>
              <a:buNone/>
            </a:pPr>
            <a:r>
              <a:rPr lang="en-US" altLang="zh-CN" sz="1800" dirty="0"/>
              <a:t>    ◆</a:t>
            </a:r>
            <a:r>
              <a:rPr lang="zh-CN" altLang="en-US" sz="1800" dirty="0"/>
              <a:t>罚没物资               </a:t>
            </a:r>
            <a:r>
              <a:rPr lang="en-US" altLang="zh-CN" sz="1800" dirty="0"/>
              <a:t>[</a:t>
            </a:r>
            <a:r>
              <a:rPr lang="zh-CN" altLang="en-US" sz="1800" dirty="0"/>
              <a:t>见（</a:t>
            </a:r>
            <a:r>
              <a:rPr lang="en-US" altLang="zh-CN" sz="1800" dirty="0"/>
              <a:t>3</a:t>
            </a:r>
            <a:r>
              <a:rPr lang="zh-CN" altLang="en-US" sz="1800" dirty="0"/>
              <a:t>）</a:t>
            </a:r>
            <a:r>
              <a:rPr lang="en-US" altLang="zh-CN" sz="1800" dirty="0"/>
              <a:t>]</a:t>
            </a:r>
            <a:endParaRPr lang="zh-CN" altLang="en-US" sz="1800" dirty="0"/>
          </a:p>
          <a:p>
            <a:pPr>
              <a:lnSpc>
                <a:spcPct val="90000"/>
              </a:lnSpc>
              <a:buFont typeface="Wingdings" panose="05000000000000000000" pitchFamily="2" charset="2"/>
              <a:buNone/>
            </a:pPr>
            <a:r>
              <a:rPr lang="zh-CN" altLang="en-US" sz="1800" b="1" dirty="0">
                <a:solidFill>
                  <a:srgbClr val="00B0F0"/>
                </a:solidFill>
              </a:rPr>
              <a:t>受托代理资产为现金和银行存款的，通过 “</a:t>
            </a:r>
            <a:r>
              <a:rPr lang="zh-CN" altLang="en-US" sz="1800" b="1" dirty="0">
                <a:solidFill>
                  <a:srgbClr val="F616E6"/>
                </a:solidFill>
              </a:rPr>
              <a:t>库存现金</a:t>
            </a:r>
            <a:r>
              <a:rPr lang="zh-CN" altLang="en-US" sz="1800" b="1" dirty="0">
                <a:solidFill>
                  <a:srgbClr val="00B0F0"/>
                </a:solidFill>
              </a:rPr>
              <a:t>” 、 “</a:t>
            </a:r>
            <a:r>
              <a:rPr lang="zh-CN" altLang="en-US" sz="1800" b="1" dirty="0">
                <a:solidFill>
                  <a:srgbClr val="F616E6"/>
                </a:solidFill>
              </a:rPr>
              <a:t>银行存款</a:t>
            </a:r>
            <a:r>
              <a:rPr lang="zh-CN" altLang="en-US" sz="1800" b="1" dirty="0">
                <a:solidFill>
                  <a:srgbClr val="00B0F0"/>
                </a:solidFill>
              </a:rPr>
              <a:t>”科目核算</a:t>
            </a:r>
            <a:r>
              <a:rPr lang="zh-CN" altLang="en-US" sz="1800" dirty="0">
                <a:solidFill>
                  <a:srgbClr val="00B0F0"/>
                </a:solidFill>
              </a:rPr>
              <a:t> </a:t>
            </a:r>
            <a:r>
              <a:rPr lang="zh-CN" altLang="en-US" sz="1800" b="1" dirty="0">
                <a:solidFill>
                  <a:srgbClr val="00B0F0"/>
                </a:solidFill>
              </a:rPr>
              <a:t>，其明细科目通过</a:t>
            </a:r>
            <a:r>
              <a:rPr lang="zh-CN" altLang="en-US" sz="1800" b="1" dirty="0">
                <a:solidFill>
                  <a:srgbClr val="09F709"/>
                </a:solidFill>
              </a:rPr>
              <a:t>“受托代理资产”</a:t>
            </a:r>
            <a:r>
              <a:rPr lang="zh-CN" altLang="en-US" sz="1800" b="1" dirty="0">
                <a:solidFill>
                  <a:srgbClr val="00B0F0"/>
                </a:solidFill>
              </a:rPr>
              <a:t>核算</a:t>
            </a:r>
            <a:endParaRPr lang="zh-CN" altLang="en-US" sz="1800" b="1" dirty="0">
              <a:solidFill>
                <a:srgbClr val="00B0F0"/>
              </a:solidFill>
            </a:endParaRPr>
          </a:p>
          <a:p>
            <a:pPr>
              <a:lnSpc>
                <a:spcPct val="90000"/>
              </a:lnSpc>
              <a:buFont typeface="Wingdings" panose="05000000000000000000" pitchFamily="2" charset="2"/>
              <a:buNone/>
            </a:pPr>
            <a:r>
              <a:rPr lang="en-US" altLang="zh-CN" sz="1800" dirty="0"/>
              <a:t>• </a:t>
            </a:r>
            <a:r>
              <a:rPr lang="zh-CN" altLang="en-US" sz="1800" dirty="0"/>
              <a:t>受托代理资产入账成本的确定 </a:t>
            </a:r>
            <a:endParaRPr lang="zh-CN" altLang="en-US" sz="1800" dirty="0"/>
          </a:p>
          <a:p>
            <a:pPr>
              <a:lnSpc>
                <a:spcPct val="90000"/>
              </a:lnSpc>
              <a:buNone/>
            </a:pPr>
            <a:r>
              <a:rPr lang="en-US" altLang="zh-CN" sz="1800" dirty="0"/>
              <a:t>    ◆ </a:t>
            </a:r>
            <a:r>
              <a:rPr lang="zh-CN" altLang="en-US" sz="1800" dirty="0"/>
              <a:t>有关凭据注明的金额 </a:t>
            </a:r>
            <a:endParaRPr lang="zh-CN" altLang="en-US" sz="1800" dirty="0"/>
          </a:p>
          <a:p>
            <a:pPr>
              <a:lnSpc>
                <a:spcPct val="90000"/>
              </a:lnSpc>
              <a:buNone/>
            </a:pPr>
            <a:r>
              <a:rPr lang="en-US" altLang="zh-CN" sz="1800" dirty="0"/>
              <a:t>    ◆</a:t>
            </a:r>
            <a:r>
              <a:rPr lang="zh-CN" altLang="en-US" sz="1800" dirty="0"/>
              <a:t>罚没物资成本无法可靠确定的，设置</a:t>
            </a:r>
            <a:r>
              <a:rPr lang="zh-CN" altLang="en-US" sz="1800" u="sng" dirty="0"/>
              <a:t>备查簿</a:t>
            </a:r>
            <a:r>
              <a:rPr lang="zh-CN" altLang="en-US" sz="1800" dirty="0"/>
              <a:t>登记 </a:t>
            </a:r>
            <a:endParaRPr lang="zh-CN" altLang="en-US" sz="1800" dirty="0"/>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期占位符 8"/>
          <p:cNvSpPr>
            <a:spLocks noGrp="1"/>
          </p:cNvSpPr>
          <p:nvPr>
            <p:ph type="dt" sz="half" idx="10"/>
          </p:nvPr>
        </p:nvSpPr>
        <p:spPr/>
        <p:txBody>
          <a:bodyPr/>
          <a:lstStyle/>
          <a:p>
            <a:fld id="{B58F092A-3448-4602-A38F-40405B9D1056}" type="datetime1">
              <a:rPr lang="zh-CN" altLang="en-US" smtClean="0"/>
            </a:fld>
            <a:endParaRPr lang="zh-CN" altLang="en-US"/>
          </a:p>
        </p:txBody>
      </p:sp>
      <p:sp>
        <p:nvSpPr>
          <p:cNvPr id="34818" name="Rectangle 5"/>
          <p:cNvSpPr>
            <a:spLocks noGrp="1"/>
          </p:cNvSpPr>
          <p:nvPr>
            <p:ph type="body" sz="half" idx="4294967295"/>
          </p:nvPr>
        </p:nvSpPr>
        <p:spPr>
          <a:xfrm>
            <a:off x="1250134" y="1553766"/>
            <a:ext cx="3294152" cy="4446984"/>
          </a:xfrm>
          <a:solidFill>
            <a:schemeClr val="bg2">
              <a:lumMod val="90000"/>
            </a:schemeClr>
          </a:solid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vert="horz" lIns="51448" tIns="25724" rIns="51448" bIns="25724" rtlCol="0">
            <a:normAutofit lnSpcReduction="10000"/>
          </a:bodyPr>
          <a:lstStyle/>
          <a:p>
            <a:pPr>
              <a:lnSpc>
                <a:spcPct val="80000"/>
              </a:lnSpc>
              <a:buNone/>
            </a:pPr>
            <a:r>
              <a:rPr lang="zh-CN" altLang="en-US" sz="2100" b="1" dirty="0">
                <a:solidFill>
                  <a:srgbClr val="F616E6"/>
                </a:solidFill>
                <a:latin typeface="隶书" panose="02010509060101010101" pitchFamily="49" charset="-122"/>
                <a:ea typeface="隶书" panose="02010509060101010101" pitchFamily="49" charset="-122"/>
              </a:rPr>
              <a:t>资产科目</a:t>
            </a:r>
            <a:endParaRPr lang="zh-CN" altLang="en-US" sz="2100" b="1" dirty="0">
              <a:solidFill>
                <a:srgbClr val="F616E6"/>
              </a:solidFill>
              <a:latin typeface="隶书" panose="02010509060101010101" pitchFamily="49" charset="-122"/>
              <a:ea typeface="隶书" panose="02010509060101010101" pitchFamily="49" charset="-122"/>
            </a:endParaRPr>
          </a:p>
          <a:p>
            <a:pPr>
              <a:lnSpc>
                <a:spcPct val="80000"/>
              </a:lnSpc>
            </a:pPr>
            <a:r>
              <a:rPr lang="en-US" altLang="zh-CN" sz="1350" b="1" dirty="0">
                <a:solidFill>
                  <a:schemeClr val="accent1">
                    <a:lumMod val="40000"/>
                    <a:lumOff val="60000"/>
                  </a:schemeClr>
                </a:solidFill>
              </a:rPr>
              <a:t>1001 </a:t>
            </a:r>
            <a:r>
              <a:rPr lang="zh-CN" altLang="en-US" sz="1350" b="1" dirty="0">
                <a:solidFill>
                  <a:schemeClr val="accent1">
                    <a:lumMod val="40000"/>
                    <a:lumOff val="60000"/>
                  </a:schemeClr>
                </a:solidFill>
              </a:rPr>
              <a:t>库存现金</a:t>
            </a:r>
            <a:endParaRPr lang="zh-CN" altLang="en-US" sz="1350" b="1" dirty="0">
              <a:solidFill>
                <a:schemeClr val="accent1">
                  <a:lumMod val="40000"/>
                  <a:lumOff val="60000"/>
                </a:schemeClr>
              </a:solidFill>
            </a:endParaRPr>
          </a:p>
          <a:p>
            <a:pPr>
              <a:lnSpc>
                <a:spcPct val="80000"/>
              </a:lnSpc>
            </a:pPr>
            <a:r>
              <a:rPr lang="en-US" altLang="zh-CN" sz="1350" b="1" dirty="0">
                <a:solidFill>
                  <a:schemeClr val="accent1">
                    <a:lumMod val="40000"/>
                    <a:lumOff val="60000"/>
                  </a:schemeClr>
                </a:solidFill>
              </a:rPr>
              <a:t>1002 </a:t>
            </a:r>
            <a:r>
              <a:rPr lang="zh-CN" altLang="en-US" sz="1350" b="1" dirty="0">
                <a:solidFill>
                  <a:schemeClr val="accent1">
                    <a:lumMod val="40000"/>
                    <a:lumOff val="60000"/>
                  </a:schemeClr>
                </a:solidFill>
              </a:rPr>
              <a:t>银行存款</a:t>
            </a:r>
            <a:endParaRPr lang="zh-CN" altLang="en-US" sz="1350" b="1" dirty="0">
              <a:solidFill>
                <a:schemeClr val="accent1">
                  <a:lumMod val="40000"/>
                  <a:lumOff val="60000"/>
                </a:schemeClr>
              </a:solidFill>
            </a:endParaRPr>
          </a:p>
          <a:p>
            <a:pPr>
              <a:lnSpc>
                <a:spcPct val="80000"/>
              </a:lnSpc>
            </a:pPr>
            <a:r>
              <a:rPr lang="en-US" altLang="zh-CN" sz="1350" b="1" dirty="0">
                <a:solidFill>
                  <a:schemeClr val="accent1">
                    <a:lumMod val="40000"/>
                    <a:lumOff val="60000"/>
                  </a:schemeClr>
                </a:solidFill>
              </a:rPr>
              <a:t>1011 </a:t>
            </a:r>
            <a:r>
              <a:rPr lang="zh-CN" altLang="en-US" sz="1350" b="1" dirty="0">
                <a:solidFill>
                  <a:schemeClr val="accent1">
                    <a:lumMod val="40000"/>
                    <a:lumOff val="60000"/>
                  </a:schemeClr>
                </a:solidFill>
              </a:rPr>
              <a:t>零余额账户用款额度</a:t>
            </a:r>
            <a:endParaRPr lang="zh-CN" altLang="en-US" sz="1350" b="1" dirty="0">
              <a:solidFill>
                <a:schemeClr val="accent1">
                  <a:lumMod val="40000"/>
                  <a:lumOff val="60000"/>
                </a:schemeClr>
              </a:solidFill>
            </a:endParaRPr>
          </a:p>
          <a:p>
            <a:pPr>
              <a:lnSpc>
                <a:spcPct val="80000"/>
              </a:lnSpc>
            </a:pPr>
            <a:r>
              <a:rPr lang="en-US" altLang="zh-CN" sz="1350" b="1" dirty="0">
                <a:solidFill>
                  <a:schemeClr val="accent1">
                    <a:lumMod val="40000"/>
                    <a:lumOff val="60000"/>
                  </a:schemeClr>
                </a:solidFill>
              </a:rPr>
              <a:t>1021 </a:t>
            </a:r>
            <a:r>
              <a:rPr lang="zh-CN" altLang="en-US" sz="1350" b="1" dirty="0">
                <a:solidFill>
                  <a:schemeClr val="accent1">
                    <a:lumMod val="40000"/>
                    <a:lumOff val="60000"/>
                  </a:schemeClr>
                </a:solidFill>
              </a:rPr>
              <a:t>其他货币资金</a:t>
            </a:r>
            <a:endParaRPr lang="zh-CN" altLang="en-US" sz="1350" b="1" dirty="0">
              <a:solidFill>
                <a:schemeClr val="accent1">
                  <a:lumMod val="40000"/>
                  <a:lumOff val="60000"/>
                </a:schemeClr>
              </a:solidFill>
            </a:endParaRPr>
          </a:p>
          <a:p>
            <a:pPr>
              <a:lnSpc>
                <a:spcPct val="80000"/>
              </a:lnSpc>
            </a:pPr>
            <a:r>
              <a:rPr lang="en-US" altLang="zh-CN" sz="1350" b="1" dirty="0">
                <a:solidFill>
                  <a:schemeClr val="accent1">
                    <a:lumMod val="40000"/>
                    <a:lumOff val="60000"/>
                  </a:schemeClr>
                </a:solidFill>
              </a:rPr>
              <a:t>1101 </a:t>
            </a:r>
            <a:r>
              <a:rPr lang="zh-CN" altLang="en-US" sz="1350" b="1" dirty="0">
                <a:solidFill>
                  <a:schemeClr val="accent1">
                    <a:lumMod val="40000"/>
                    <a:lumOff val="60000"/>
                  </a:schemeClr>
                </a:solidFill>
                <a:latin typeface="+mn-ea"/>
              </a:rPr>
              <a:t>短期投资</a:t>
            </a:r>
            <a:endParaRPr lang="zh-CN" altLang="en-US" sz="1350" b="1" dirty="0">
              <a:solidFill>
                <a:schemeClr val="accent1">
                  <a:lumMod val="40000"/>
                  <a:lumOff val="60000"/>
                </a:schemeClr>
              </a:solidFill>
              <a:latin typeface="+mn-ea"/>
            </a:endParaRPr>
          </a:p>
          <a:p>
            <a:pPr>
              <a:lnSpc>
                <a:spcPct val="80000"/>
              </a:lnSpc>
            </a:pPr>
            <a:r>
              <a:rPr lang="en-US" altLang="zh-CN" sz="1350" b="1" dirty="0">
                <a:solidFill>
                  <a:schemeClr val="accent1">
                    <a:lumMod val="40000"/>
                    <a:lumOff val="60000"/>
                  </a:schemeClr>
                </a:solidFill>
              </a:rPr>
              <a:t>1201 </a:t>
            </a:r>
            <a:r>
              <a:rPr lang="zh-CN" altLang="en-US" sz="1350" b="1" dirty="0">
                <a:solidFill>
                  <a:schemeClr val="accent1">
                    <a:lumMod val="40000"/>
                    <a:lumOff val="60000"/>
                  </a:schemeClr>
                </a:solidFill>
              </a:rPr>
              <a:t>财政应返还额度</a:t>
            </a:r>
            <a:endParaRPr lang="zh-CN" altLang="en-US" sz="1350" b="1" dirty="0">
              <a:solidFill>
                <a:schemeClr val="accent1">
                  <a:lumMod val="40000"/>
                  <a:lumOff val="60000"/>
                </a:schemeClr>
              </a:solidFill>
            </a:endParaRPr>
          </a:p>
          <a:p>
            <a:pPr>
              <a:lnSpc>
                <a:spcPct val="80000"/>
              </a:lnSpc>
            </a:pPr>
            <a:r>
              <a:rPr lang="en-US" altLang="zh-CN" sz="1350" b="1" dirty="0">
                <a:solidFill>
                  <a:schemeClr val="accent1">
                    <a:lumMod val="40000"/>
                    <a:lumOff val="60000"/>
                  </a:schemeClr>
                </a:solidFill>
              </a:rPr>
              <a:t>    ——</a:t>
            </a:r>
            <a:r>
              <a:rPr lang="zh-CN" altLang="en-US" sz="1350" b="1" dirty="0">
                <a:solidFill>
                  <a:schemeClr val="accent1">
                    <a:lumMod val="40000"/>
                    <a:lumOff val="60000"/>
                  </a:schemeClr>
                </a:solidFill>
              </a:rPr>
              <a:t>财政直接支付</a:t>
            </a:r>
            <a:endParaRPr lang="zh-CN" altLang="en-US" sz="1350" b="1" dirty="0">
              <a:solidFill>
                <a:schemeClr val="accent1">
                  <a:lumMod val="40000"/>
                  <a:lumOff val="60000"/>
                </a:schemeClr>
              </a:solidFill>
            </a:endParaRPr>
          </a:p>
          <a:p>
            <a:pPr>
              <a:lnSpc>
                <a:spcPct val="80000"/>
              </a:lnSpc>
            </a:pPr>
            <a:r>
              <a:rPr lang="en-US" altLang="zh-CN" sz="1350" b="1" dirty="0">
                <a:solidFill>
                  <a:schemeClr val="accent1">
                    <a:lumMod val="40000"/>
                    <a:lumOff val="60000"/>
                  </a:schemeClr>
                </a:solidFill>
              </a:rPr>
              <a:t>    ——</a:t>
            </a:r>
            <a:r>
              <a:rPr lang="zh-CN" altLang="en-US" sz="1350" b="1" dirty="0">
                <a:solidFill>
                  <a:schemeClr val="accent1">
                    <a:lumMod val="40000"/>
                    <a:lumOff val="60000"/>
                  </a:schemeClr>
                </a:solidFill>
              </a:rPr>
              <a:t>财政授权支付</a:t>
            </a:r>
            <a:endParaRPr lang="zh-CN" altLang="en-US" sz="1350" b="1" dirty="0">
              <a:solidFill>
                <a:schemeClr val="accent1">
                  <a:lumMod val="40000"/>
                  <a:lumOff val="60000"/>
                </a:schemeClr>
              </a:solidFill>
            </a:endParaRPr>
          </a:p>
          <a:p>
            <a:pPr>
              <a:lnSpc>
                <a:spcPct val="80000"/>
              </a:lnSpc>
            </a:pPr>
            <a:r>
              <a:rPr lang="en-US" altLang="zh-CN" sz="1350" b="1" dirty="0">
                <a:solidFill>
                  <a:schemeClr val="accent1">
                    <a:lumMod val="40000"/>
                    <a:lumOff val="60000"/>
                  </a:schemeClr>
                </a:solidFill>
              </a:rPr>
              <a:t>1211 </a:t>
            </a:r>
            <a:r>
              <a:rPr lang="zh-CN" altLang="en-US" sz="1350" b="1" dirty="0">
                <a:solidFill>
                  <a:schemeClr val="accent1">
                    <a:lumMod val="40000"/>
                    <a:lumOff val="60000"/>
                  </a:schemeClr>
                </a:solidFill>
              </a:rPr>
              <a:t>应收票据</a:t>
            </a:r>
            <a:endParaRPr lang="zh-CN" altLang="en-US" sz="1350" b="1" dirty="0">
              <a:solidFill>
                <a:schemeClr val="accent1">
                  <a:lumMod val="40000"/>
                  <a:lumOff val="60000"/>
                </a:schemeClr>
              </a:solidFill>
            </a:endParaRPr>
          </a:p>
          <a:p>
            <a:pPr>
              <a:lnSpc>
                <a:spcPct val="80000"/>
              </a:lnSpc>
            </a:pPr>
            <a:r>
              <a:rPr lang="en-US" altLang="zh-CN" sz="1350" b="1" dirty="0">
                <a:solidFill>
                  <a:schemeClr val="accent1">
                    <a:lumMod val="40000"/>
                    <a:lumOff val="60000"/>
                  </a:schemeClr>
                </a:solidFill>
              </a:rPr>
              <a:t>1212 </a:t>
            </a:r>
            <a:r>
              <a:rPr lang="zh-CN" altLang="en-US" sz="1350" b="1" dirty="0">
                <a:solidFill>
                  <a:schemeClr val="accent1">
                    <a:lumMod val="40000"/>
                    <a:lumOff val="60000"/>
                  </a:schemeClr>
                </a:solidFill>
              </a:rPr>
              <a:t>应收账款</a:t>
            </a:r>
            <a:endParaRPr lang="zh-CN" altLang="en-US" sz="1350" b="1" dirty="0">
              <a:solidFill>
                <a:schemeClr val="accent1">
                  <a:lumMod val="40000"/>
                  <a:lumOff val="60000"/>
                </a:schemeClr>
              </a:solidFill>
            </a:endParaRPr>
          </a:p>
          <a:p>
            <a:pPr>
              <a:lnSpc>
                <a:spcPct val="80000"/>
              </a:lnSpc>
            </a:pPr>
            <a:r>
              <a:rPr lang="en-US" altLang="zh-CN" sz="1350" b="1" dirty="0">
                <a:solidFill>
                  <a:schemeClr val="accent1">
                    <a:lumMod val="40000"/>
                    <a:lumOff val="60000"/>
                  </a:schemeClr>
                </a:solidFill>
              </a:rPr>
              <a:t>1214 </a:t>
            </a:r>
            <a:r>
              <a:rPr lang="zh-CN" altLang="en-US" sz="1350" b="1" dirty="0">
                <a:solidFill>
                  <a:schemeClr val="accent1">
                    <a:lumMod val="40000"/>
                    <a:lumOff val="60000"/>
                  </a:schemeClr>
                </a:solidFill>
              </a:rPr>
              <a:t>预付账款</a:t>
            </a:r>
            <a:endParaRPr lang="zh-CN" altLang="en-US" sz="1350" b="1" dirty="0">
              <a:solidFill>
                <a:schemeClr val="accent1">
                  <a:lumMod val="40000"/>
                  <a:lumOff val="60000"/>
                </a:schemeClr>
              </a:solidFill>
            </a:endParaRPr>
          </a:p>
          <a:p>
            <a:pPr>
              <a:lnSpc>
                <a:spcPct val="80000"/>
              </a:lnSpc>
            </a:pPr>
            <a:r>
              <a:rPr lang="en-US" altLang="zh-CN" sz="1350" b="1" dirty="0">
                <a:solidFill>
                  <a:schemeClr val="bg2">
                    <a:lumMod val="20000"/>
                    <a:lumOff val="80000"/>
                  </a:schemeClr>
                </a:solidFill>
              </a:rPr>
              <a:t>1215 </a:t>
            </a:r>
            <a:r>
              <a:rPr lang="zh-CN" altLang="en-US" sz="1350" b="1" dirty="0">
                <a:solidFill>
                  <a:schemeClr val="bg2">
                    <a:lumMod val="20000"/>
                    <a:lumOff val="80000"/>
                  </a:schemeClr>
                </a:solidFill>
              </a:rPr>
              <a:t>应收股利</a:t>
            </a:r>
            <a:endParaRPr lang="zh-CN" altLang="en-US" sz="1350" b="1" dirty="0">
              <a:solidFill>
                <a:schemeClr val="bg2">
                  <a:lumMod val="20000"/>
                  <a:lumOff val="80000"/>
                </a:schemeClr>
              </a:solidFill>
            </a:endParaRPr>
          </a:p>
          <a:p>
            <a:pPr>
              <a:lnSpc>
                <a:spcPct val="80000"/>
              </a:lnSpc>
            </a:pPr>
            <a:r>
              <a:rPr lang="en-US" altLang="zh-CN" sz="1350" b="1" dirty="0">
                <a:solidFill>
                  <a:schemeClr val="bg2">
                    <a:lumMod val="20000"/>
                    <a:lumOff val="80000"/>
                  </a:schemeClr>
                </a:solidFill>
              </a:rPr>
              <a:t>1216 </a:t>
            </a:r>
            <a:r>
              <a:rPr lang="zh-CN" altLang="en-US" sz="1350" b="1" dirty="0">
                <a:solidFill>
                  <a:schemeClr val="bg2">
                    <a:lumMod val="20000"/>
                    <a:lumOff val="80000"/>
                  </a:schemeClr>
                </a:solidFill>
              </a:rPr>
              <a:t>应收利息</a:t>
            </a:r>
            <a:endParaRPr lang="zh-CN" altLang="en-US" sz="1350" b="1" dirty="0">
              <a:solidFill>
                <a:schemeClr val="bg2">
                  <a:lumMod val="20000"/>
                  <a:lumOff val="80000"/>
                </a:schemeClr>
              </a:solidFill>
            </a:endParaRPr>
          </a:p>
          <a:p>
            <a:pPr>
              <a:lnSpc>
                <a:spcPct val="80000"/>
              </a:lnSpc>
            </a:pPr>
            <a:r>
              <a:rPr lang="en-US" altLang="zh-CN" sz="1350" b="1" dirty="0">
                <a:solidFill>
                  <a:schemeClr val="accent1">
                    <a:lumMod val="40000"/>
                    <a:lumOff val="60000"/>
                  </a:schemeClr>
                </a:solidFill>
              </a:rPr>
              <a:t>1218 </a:t>
            </a:r>
            <a:r>
              <a:rPr lang="zh-CN" altLang="en-US" sz="1350" b="1" dirty="0">
                <a:solidFill>
                  <a:schemeClr val="accent1">
                    <a:lumMod val="40000"/>
                    <a:lumOff val="60000"/>
                  </a:schemeClr>
                </a:solidFill>
              </a:rPr>
              <a:t>其他应收款</a:t>
            </a:r>
            <a:endParaRPr lang="zh-CN" altLang="en-US" sz="1350" b="1" dirty="0">
              <a:solidFill>
                <a:schemeClr val="accent1">
                  <a:lumMod val="40000"/>
                  <a:lumOff val="60000"/>
                </a:schemeClr>
              </a:solidFill>
            </a:endParaRPr>
          </a:p>
          <a:p>
            <a:pPr>
              <a:lnSpc>
                <a:spcPct val="80000"/>
              </a:lnSpc>
            </a:pPr>
            <a:r>
              <a:rPr lang="en-US" altLang="zh-CN" sz="1350" b="1" dirty="0">
                <a:solidFill>
                  <a:schemeClr val="bg2">
                    <a:lumMod val="20000"/>
                    <a:lumOff val="80000"/>
                  </a:schemeClr>
                </a:solidFill>
              </a:rPr>
              <a:t>1219 </a:t>
            </a:r>
            <a:r>
              <a:rPr lang="zh-CN" altLang="en-US" sz="1350" b="1" dirty="0">
                <a:solidFill>
                  <a:schemeClr val="bg2">
                    <a:lumMod val="20000"/>
                    <a:lumOff val="80000"/>
                  </a:schemeClr>
                </a:solidFill>
              </a:rPr>
              <a:t>坏账准备</a:t>
            </a:r>
            <a:endParaRPr lang="zh-CN" altLang="en-US" sz="1350" b="1" dirty="0">
              <a:solidFill>
                <a:schemeClr val="bg2">
                  <a:lumMod val="20000"/>
                  <a:lumOff val="80000"/>
                </a:schemeClr>
              </a:solidFill>
            </a:endParaRPr>
          </a:p>
          <a:p>
            <a:pPr>
              <a:lnSpc>
                <a:spcPct val="80000"/>
              </a:lnSpc>
            </a:pPr>
            <a:r>
              <a:rPr lang="en-US" altLang="zh-CN" sz="1350" b="1" dirty="0">
                <a:solidFill>
                  <a:srgbClr val="FFFF00"/>
                </a:solidFill>
              </a:rPr>
              <a:t>1301 </a:t>
            </a:r>
            <a:r>
              <a:rPr lang="zh-CN" altLang="en-US" sz="1350" b="1" dirty="0">
                <a:solidFill>
                  <a:srgbClr val="FFFF00"/>
                </a:solidFill>
              </a:rPr>
              <a:t>在途物品</a:t>
            </a:r>
            <a:endParaRPr lang="zh-CN" altLang="en-US" sz="1350" b="1" dirty="0">
              <a:solidFill>
                <a:srgbClr val="FFFF00"/>
              </a:solidFill>
            </a:endParaRPr>
          </a:p>
          <a:p>
            <a:pPr>
              <a:lnSpc>
                <a:spcPct val="80000"/>
              </a:lnSpc>
            </a:pPr>
            <a:r>
              <a:rPr lang="en-US" altLang="zh-CN" sz="1350" b="1" dirty="0">
                <a:solidFill>
                  <a:srgbClr val="FFFF00"/>
                </a:solidFill>
                <a:sym typeface="宋体" panose="02010600030101010101" pitchFamily="2" charset="-122"/>
              </a:rPr>
              <a:t>1302 </a:t>
            </a:r>
            <a:r>
              <a:rPr lang="zh-CN" altLang="en-US" sz="1350" b="1" dirty="0">
                <a:solidFill>
                  <a:srgbClr val="FFFF00"/>
                </a:solidFill>
                <a:sym typeface="宋体" panose="02010600030101010101" pitchFamily="2" charset="-122"/>
              </a:rPr>
              <a:t>库存物品       </a:t>
            </a:r>
            <a:endParaRPr lang="en-US" altLang="zh-CN" sz="1350" b="1" dirty="0">
              <a:solidFill>
                <a:srgbClr val="FFFF00"/>
              </a:solidFill>
              <a:sym typeface="宋体" panose="02010600030101010101" pitchFamily="2" charset="-122"/>
            </a:endParaRPr>
          </a:p>
          <a:p>
            <a:pPr>
              <a:lnSpc>
                <a:spcPct val="80000"/>
              </a:lnSpc>
            </a:pPr>
            <a:r>
              <a:rPr lang="en-US" altLang="zh-CN" sz="1350" b="1" dirty="0">
                <a:solidFill>
                  <a:srgbClr val="FFFF00"/>
                </a:solidFill>
                <a:sym typeface="宋体" panose="02010600030101010101" pitchFamily="2" charset="-122"/>
              </a:rPr>
              <a:t>1303 </a:t>
            </a:r>
            <a:r>
              <a:rPr lang="zh-CN" altLang="en-US" sz="1350" b="1" dirty="0">
                <a:solidFill>
                  <a:srgbClr val="FFFF00"/>
                </a:solidFill>
                <a:sym typeface="宋体" panose="02010600030101010101" pitchFamily="2" charset="-122"/>
              </a:rPr>
              <a:t>加工物品</a:t>
            </a:r>
            <a:endParaRPr lang="zh-CN" altLang="en-US" sz="1350" b="1" dirty="0">
              <a:solidFill>
                <a:srgbClr val="FFFF00"/>
              </a:solidFill>
            </a:endParaRPr>
          </a:p>
          <a:p>
            <a:pPr>
              <a:lnSpc>
                <a:spcPct val="80000"/>
              </a:lnSpc>
            </a:pPr>
            <a:endParaRPr lang="zh-CN" altLang="en-US" sz="1200" b="1" dirty="0">
              <a:solidFill>
                <a:srgbClr val="FFFFFF"/>
              </a:solidFill>
            </a:endParaRPr>
          </a:p>
          <a:p>
            <a:pPr>
              <a:lnSpc>
                <a:spcPct val="80000"/>
              </a:lnSpc>
            </a:pPr>
            <a:endParaRPr lang="zh-CN" altLang="en-US" sz="1500" b="1" dirty="0">
              <a:solidFill>
                <a:srgbClr val="C00000"/>
              </a:solidFill>
            </a:endParaRPr>
          </a:p>
          <a:p>
            <a:pPr>
              <a:lnSpc>
                <a:spcPct val="80000"/>
              </a:lnSpc>
            </a:pPr>
            <a:endParaRPr lang="en-US" altLang="zh-CN" b="1" dirty="0"/>
          </a:p>
        </p:txBody>
      </p:sp>
      <p:sp>
        <p:nvSpPr>
          <p:cNvPr id="48132" name="Rectangle 6"/>
          <p:cNvSpPr>
            <a:spLocks noGrp="1"/>
          </p:cNvSpPr>
          <p:nvPr>
            <p:ph type="body" sz="half" idx="4294967295"/>
          </p:nvPr>
        </p:nvSpPr>
        <p:spPr>
          <a:xfrm>
            <a:off x="4679157" y="1553766"/>
            <a:ext cx="3214710" cy="4446984"/>
          </a:xfrm>
          <a:solidFill>
            <a:schemeClr val="bg2">
              <a:lumMod val="90000"/>
            </a:schemeClr>
          </a:solid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vert="horz" lIns="51448" tIns="25724" rIns="51448" bIns="25724" rtlCol="0">
            <a:normAutofit lnSpcReduction="10000"/>
          </a:bodyPr>
          <a:lstStyle>
            <a:lvl1pPr lvl="0">
              <a:defRPr sz="2800"/>
            </a:lvl1pPr>
            <a:lvl2pPr lvl="1">
              <a:defRPr sz="2400"/>
            </a:lvl2pPr>
            <a:lvl3pPr lvl="2">
              <a:defRPr sz="2000"/>
            </a:lvl3pPr>
            <a:lvl4pPr lvl="3">
              <a:defRPr sz="1800"/>
            </a:lvl4pPr>
            <a:lvl5pPr lvl="4">
              <a:defRPr sz="1800"/>
            </a:lvl5pPr>
          </a:lstStyle>
          <a:p>
            <a:pPr marL="0" indent="0">
              <a:lnSpc>
                <a:spcPct val="80000"/>
              </a:lnSpc>
              <a:buNone/>
              <a:defRPr/>
            </a:pPr>
            <a:r>
              <a:rPr lang="en-US" altLang="zh-CN" sz="1200" b="1" noProof="1">
                <a:solidFill>
                  <a:srgbClr val="FFFFFF"/>
                </a:solidFill>
                <a:latin typeface="宋体" panose="02010600030101010101" pitchFamily="2" charset="-122"/>
              </a:rPr>
              <a:t>   </a:t>
            </a:r>
            <a:endParaRPr lang="zh-CN" altLang="en-US" sz="1350" b="1" noProof="1">
              <a:solidFill>
                <a:srgbClr val="00B0F0"/>
              </a:solidFill>
              <a:latin typeface="宋体" panose="02010600030101010101" pitchFamily="2" charset="-122"/>
            </a:endParaRPr>
          </a:p>
          <a:p>
            <a:pPr>
              <a:lnSpc>
                <a:spcPct val="80000"/>
              </a:lnSpc>
              <a:defRPr/>
            </a:pPr>
            <a:r>
              <a:rPr lang="en-US" altLang="zh-CN" sz="1350" b="1" noProof="1">
                <a:solidFill>
                  <a:schemeClr val="bg2">
                    <a:lumMod val="20000"/>
                    <a:lumOff val="80000"/>
                  </a:schemeClr>
                </a:solidFill>
              </a:rPr>
              <a:t>1401 </a:t>
            </a:r>
            <a:r>
              <a:rPr lang="zh-CN" altLang="en-US" sz="1350" b="1" noProof="1">
                <a:solidFill>
                  <a:schemeClr val="bg2">
                    <a:lumMod val="20000"/>
                    <a:lumOff val="80000"/>
                  </a:schemeClr>
                </a:solidFill>
                <a:latin typeface="宋体" panose="02010600030101010101" pitchFamily="2" charset="-122"/>
              </a:rPr>
              <a:t>待摊费用</a:t>
            </a:r>
            <a:endParaRPr lang="en-US" altLang="zh-CN" sz="1350" b="1" noProof="1">
              <a:solidFill>
                <a:schemeClr val="bg2">
                  <a:lumMod val="20000"/>
                  <a:lumOff val="80000"/>
                </a:schemeClr>
              </a:solidFill>
              <a:latin typeface="宋体" panose="02010600030101010101" pitchFamily="2" charset="-122"/>
            </a:endParaRPr>
          </a:p>
          <a:p>
            <a:pPr>
              <a:lnSpc>
                <a:spcPct val="80000"/>
              </a:lnSpc>
              <a:defRPr/>
            </a:pPr>
            <a:r>
              <a:rPr lang="en-US" altLang="zh-CN" sz="1350" b="1" noProof="1">
                <a:solidFill>
                  <a:srgbClr val="FFFF00"/>
                </a:solidFill>
              </a:rPr>
              <a:t>1501 </a:t>
            </a:r>
            <a:r>
              <a:rPr lang="zh-CN" altLang="en-US" sz="1350" b="1" noProof="1">
                <a:solidFill>
                  <a:srgbClr val="FFFF00"/>
                </a:solidFill>
                <a:latin typeface="+mn-ea"/>
              </a:rPr>
              <a:t>长期股权投资    </a:t>
            </a:r>
            <a:endParaRPr lang="zh-CN" altLang="en-US" sz="1350" b="1" noProof="1">
              <a:solidFill>
                <a:srgbClr val="FFFF00"/>
              </a:solidFill>
              <a:latin typeface="+mn-ea"/>
            </a:endParaRPr>
          </a:p>
          <a:p>
            <a:pPr>
              <a:lnSpc>
                <a:spcPct val="80000"/>
              </a:lnSpc>
              <a:defRPr/>
            </a:pPr>
            <a:r>
              <a:rPr lang="en-US" altLang="zh-CN" sz="1350" b="1" noProof="1">
                <a:solidFill>
                  <a:srgbClr val="FFFF00"/>
                </a:solidFill>
              </a:rPr>
              <a:t>1502 </a:t>
            </a:r>
            <a:r>
              <a:rPr lang="zh-CN" altLang="en-US" sz="1350" b="1" noProof="1">
                <a:solidFill>
                  <a:srgbClr val="FFFF00"/>
                </a:solidFill>
                <a:latin typeface="+mn-ea"/>
              </a:rPr>
              <a:t>长期债券投资</a:t>
            </a:r>
            <a:endParaRPr lang="zh-CN" altLang="en-US" sz="1350" b="1" noProof="1">
              <a:solidFill>
                <a:srgbClr val="FFFF00"/>
              </a:solidFill>
              <a:latin typeface="+mn-ea"/>
            </a:endParaRPr>
          </a:p>
          <a:p>
            <a:pPr>
              <a:lnSpc>
                <a:spcPct val="80000"/>
              </a:lnSpc>
              <a:defRPr/>
            </a:pPr>
            <a:r>
              <a:rPr lang="en-US" altLang="zh-CN" sz="1350" b="1" noProof="1">
                <a:solidFill>
                  <a:schemeClr val="accent1">
                    <a:lumMod val="40000"/>
                    <a:lumOff val="60000"/>
                  </a:schemeClr>
                </a:solidFill>
                <a:sym typeface="+mn-ea"/>
              </a:rPr>
              <a:t>1601 </a:t>
            </a:r>
            <a:r>
              <a:rPr lang="zh-CN" altLang="en-US" sz="1350" b="1" noProof="1">
                <a:solidFill>
                  <a:schemeClr val="accent1">
                    <a:lumMod val="40000"/>
                    <a:lumOff val="60000"/>
                  </a:schemeClr>
                </a:solidFill>
                <a:sym typeface="+mn-ea"/>
              </a:rPr>
              <a:t>固定资产</a:t>
            </a:r>
            <a:endParaRPr lang="zh-CN" altLang="en-US" sz="1350" b="1" noProof="1">
              <a:solidFill>
                <a:schemeClr val="accent1">
                  <a:lumMod val="40000"/>
                  <a:lumOff val="60000"/>
                </a:schemeClr>
              </a:solidFill>
            </a:endParaRPr>
          </a:p>
          <a:p>
            <a:pPr>
              <a:lnSpc>
                <a:spcPct val="80000"/>
              </a:lnSpc>
              <a:defRPr/>
            </a:pPr>
            <a:r>
              <a:rPr lang="en-US" altLang="zh-CN" sz="1350" b="1" noProof="1">
                <a:solidFill>
                  <a:schemeClr val="accent1">
                    <a:lumMod val="40000"/>
                    <a:lumOff val="60000"/>
                  </a:schemeClr>
                </a:solidFill>
                <a:sym typeface="+mn-ea"/>
              </a:rPr>
              <a:t>1602 </a:t>
            </a:r>
            <a:r>
              <a:rPr lang="zh-CN" altLang="en-US" sz="1350" b="1" noProof="1">
                <a:solidFill>
                  <a:schemeClr val="accent1">
                    <a:lumMod val="40000"/>
                    <a:lumOff val="60000"/>
                  </a:schemeClr>
                </a:solidFill>
                <a:sym typeface="+mn-ea"/>
              </a:rPr>
              <a:t>固定资产累计折旧</a:t>
            </a:r>
            <a:endParaRPr lang="zh-CN" altLang="en-US" sz="1350" b="1" noProof="1">
              <a:solidFill>
                <a:schemeClr val="accent1">
                  <a:lumMod val="40000"/>
                  <a:lumOff val="60000"/>
                </a:schemeClr>
              </a:solidFill>
              <a:sym typeface="+mn-ea"/>
            </a:endParaRPr>
          </a:p>
          <a:p>
            <a:pPr>
              <a:lnSpc>
                <a:spcPct val="80000"/>
              </a:lnSpc>
              <a:defRPr/>
            </a:pPr>
            <a:r>
              <a:rPr lang="en-US" altLang="zh-CN" sz="1350" b="1" noProof="1">
                <a:solidFill>
                  <a:schemeClr val="bg2">
                    <a:lumMod val="20000"/>
                    <a:lumOff val="80000"/>
                  </a:schemeClr>
                </a:solidFill>
                <a:sym typeface="+mn-ea"/>
              </a:rPr>
              <a:t>1611 </a:t>
            </a:r>
            <a:r>
              <a:rPr lang="zh-CN" altLang="en-US" sz="1350" b="1" noProof="1">
                <a:solidFill>
                  <a:schemeClr val="bg2">
                    <a:lumMod val="20000"/>
                    <a:lumOff val="80000"/>
                  </a:schemeClr>
                </a:solidFill>
                <a:sym typeface="+mn-ea"/>
              </a:rPr>
              <a:t>工程物资</a:t>
            </a:r>
            <a:endParaRPr lang="zh-CN" altLang="en-US" sz="1350" b="1" noProof="1">
              <a:solidFill>
                <a:schemeClr val="bg2">
                  <a:lumMod val="20000"/>
                  <a:lumOff val="80000"/>
                </a:schemeClr>
              </a:solidFill>
              <a:sym typeface="+mn-ea"/>
            </a:endParaRPr>
          </a:p>
          <a:p>
            <a:pPr>
              <a:lnSpc>
                <a:spcPct val="80000"/>
              </a:lnSpc>
              <a:defRPr/>
            </a:pPr>
            <a:r>
              <a:rPr lang="en-US" altLang="zh-CN" sz="1350" b="1" noProof="1">
                <a:solidFill>
                  <a:schemeClr val="accent1">
                    <a:lumMod val="40000"/>
                    <a:lumOff val="60000"/>
                  </a:schemeClr>
                </a:solidFill>
                <a:sym typeface="+mn-ea"/>
              </a:rPr>
              <a:t>1603 </a:t>
            </a:r>
            <a:r>
              <a:rPr lang="zh-CN" altLang="en-US" sz="1350" b="1" noProof="1">
                <a:solidFill>
                  <a:schemeClr val="accent1">
                    <a:lumMod val="40000"/>
                    <a:lumOff val="60000"/>
                  </a:schemeClr>
                </a:solidFill>
                <a:sym typeface="+mn-ea"/>
              </a:rPr>
              <a:t>在建工程</a:t>
            </a:r>
            <a:endParaRPr lang="zh-CN" altLang="en-US" sz="1350" b="1" noProof="1">
              <a:solidFill>
                <a:schemeClr val="accent1">
                  <a:lumMod val="40000"/>
                  <a:lumOff val="60000"/>
                </a:schemeClr>
              </a:solidFill>
              <a:sym typeface="+mn-ea"/>
            </a:endParaRPr>
          </a:p>
          <a:p>
            <a:pPr>
              <a:lnSpc>
                <a:spcPct val="80000"/>
              </a:lnSpc>
              <a:defRPr/>
            </a:pPr>
            <a:r>
              <a:rPr lang="en-US" altLang="zh-CN" sz="1350" b="1" noProof="1">
                <a:solidFill>
                  <a:schemeClr val="accent1">
                    <a:lumMod val="40000"/>
                    <a:lumOff val="60000"/>
                  </a:schemeClr>
                </a:solidFill>
                <a:sym typeface="+mn-ea"/>
              </a:rPr>
              <a:t>1701 </a:t>
            </a:r>
            <a:r>
              <a:rPr lang="zh-CN" altLang="en-US" sz="1350" b="1" noProof="1">
                <a:solidFill>
                  <a:schemeClr val="accent1">
                    <a:lumMod val="40000"/>
                    <a:lumOff val="60000"/>
                  </a:schemeClr>
                </a:solidFill>
                <a:sym typeface="+mn-ea"/>
              </a:rPr>
              <a:t>无形资产</a:t>
            </a:r>
            <a:endParaRPr lang="zh-CN" altLang="en-US" sz="1350" b="1" noProof="1">
              <a:solidFill>
                <a:schemeClr val="accent1">
                  <a:lumMod val="40000"/>
                  <a:lumOff val="60000"/>
                </a:schemeClr>
              </a:solidFill>
            </a:endParaRPr>
          </a:p>
          <a:p>
            <a:pPr>
              <a:lnSpc>
                <a:spcPct val="80000"/>
              </a:lnSpc>
              <a:defRPr/>
            </a:pPr>
            <a:r>
              <a:rPr lang="en-US" altLang="zh-CN" sz="1350" b="1" noProof="1">
                <a:solidFill>
                  <a:schemeClr val="accent1">
                    <a:lumMod val="40000"/>
                    <a:lumOff val="60000"/>
                  </a:schemeClr>
                </a:solidFill>
                <a:sym typeface="+mn-ea"/>
              </a:rPr>
              <a:t>1702 </a:t>
            </a:r>
            <a:r>
              <a:rPr lang="zh-CN" altLang="en-US" sz="1350" b="1" noProof="1">
                <a:solidFill>
                  <a:schemeClr val="accent1">
                    <a:lumMod val="40000"/>
                    <a:lumOff val="60000"/>
                  </a:schemeClr>
                </a:solidFill>
                <a:latin typeface="宋体" panose="02010600030101010101" pitchFamily="2" charset="-122"/>
              </a:rPr>
              <a:t>无形资产累计摊销</a:t>
            </a:r>
            <a:endParaRPr lang="zh-CN" altLang="en-US" sz="1350" b="1" noProof="1">
              <a:solidFill>
                <a:schemeClr val="accent1">
                  <a:lumMod val="40000"/>
                  <a:lumOff val="60000"/>
                </a:schemeClr>
              </a:solidFill>
              <a:latin typeface="宋体" panose="02010600030101010101" pitchFamily="2" charset="-122"/>
            </a:endParaRPr>
          </a:p>
          <a:p>
            <a:pPr>
              <a:lnSpc>
                <a:spcPct val="80000"/>
              </a:lnSpc>
              <a:defRPr/>
            </a:pPr>
            <a:r>
              <a:rPr lang="en-US" altLang="zh-CN" sz="1350" b="1" noProof="1">
                <a:solidFill>
                  <a:schemeClr val="bg2">
                    <a:lumMod val="20000"/>
                    <a:lumOff val="80000"/>
                  </a:schemeClr>
                </a:solidFill>
                <a:sym typeface="+mn-ea"/>
              </a:rPr>
              <a:t>1703 </a:t>
            </a:r>
            <a:r>
              <a:rPr lang="zh-CN" altLang="en-US" sz="1350" b="1" noProof="1">
                <a:solidFill>
                  <a:schemeClr val="bg2">
                    <a:lumMod val="20000"/>
                    <a:lumOff val="80000"/>
                  </a:schemeClr>
                </a:solidFill>
                <a:latin typeface="宋体" panose="02010600030101010101" pitchFamily="2" charset="-122"/>
              </a:rPr>
              <a:t>研发支出</a:t>
            </a:r>
            <a:endParaRPr lang="zh-CN" altLang="en-US" sz="1350" b="1" noProof="1">
              <a:solidFill>
                <a:schemeClr val="bg2">
                  <a:lumMod val="20000"/>
                  <a:lumOff val="80000"/>
                </a:schemeClr>
              </a:solidFill>
              <a:latin typeface="宋体" panose="02010600030101010101" pitchFamily="2" charset="-122"/>
            </a:endParaRPr>
          </a:p>
          <a:p>
            <a:pPr>
              <a:lnSpc>
                <a:spcPct val="80000"/>
              </a:lnSpc>
              <a:defRPr/>
            </a:pPr>
            <a:r>
              <a:rPr lang="zh-CN" altLang="en-US" sz="1350" b="1" noProof="1">
                <a:solidFill>
                  <a:srgbClr val="00B050"/>
                </a:solidFill>
                <a:latin typeface="隶书" panose="02010509060101010101" pitchFamily="49" charset="-122"/>
                <a:ea typeface="隶书" panose="02010509060101010101" pitchFamily="49" charset="-122"/>
              </a:rPr>
              <a:t>公共基础设施</a:t>
            </a:r>
            <a:endParaRPr lang="zh-CN" altLang="en-US" sz="1350" b="1" noProof="1">
              <a:solidFill>
                <a:srgbClr val="00B050"/>
              </a:solidFill>
              <a:latin typeface="隶书" panose="02010509060101010101" pitchFamily="49" charset="-122"/>
              <a:ea typeface="隶书" panose="02010509060101010101" pitchFamily="49" charset="-122"/>
            </a:endParaRPr>
          </a:p>
          <a:p>
            <a:pPr>
              <a:lnSpc>
                <a:spcPct val="80000"/>
              </a:lnSpc>
              <a:defRPr/>
            </a:pPr>
            <a:r>
              <a:rPr lang="zh-CN" altLang="en-US" sz="1350" b="1" noProof="1">
                <a:solidFill>
                  <a:srgbClr val="00B050"/>
                </a:solidFill>
                <a:latin typeface="隶书" panose="02010509060101010101" pitchFamily="49" charset="-122"/>
                <a:ea typeface="隶书" panose="02010509060101010101" pitchFamily="49" charset="-122"/>
              </a:rPr>
              <a:t>公共基础设施累计折旧（摊销）</a:t>
            </a:r>
            <a:endParaRPr lang="zh-CN" altLang="en-US" sz="1350" b="1" noProof="1">
              <a:solidFill>
                <a:srgbClr val="00B050"/>
              </a:solidFill>
              <a:latin typeface="隶书" panose="02010509060101010101" pitchFamily="49" charset="-122"/>
              <a:ea typeface="隶书" panose="02010509060101010101" pitchFamily="49" charset="-122"/>
            </a:endParaRPr>
          </a:p>
          <a:p>
            <a:pPr>
              <a:lnSpc>
                <a:spcPct val="80000"/>
              </a:lnSpc>
              <a:defRPr/>
            </a:pPr>
            <a:r>
              <a:rPr lang="zh-CN" altLang="en-US" sz="1350" b="1" noProof="1">
                <a:solidFill>
                  <a:srgbClr val="00B050"/>
                </a:solidFill>
                <a:latin typeface="隶书" panose="02010509060101010101" pitchFamily="49" charset="-122"/>
                <a:ea typeface="隶书" panose="02010509060101010101" pitchFamily="49" charset="-122"/>
                <a:sym typeface="+mn-ea"/>
              </a:rPr>
              <a:t>政府储备物资</a:t>
            </a:r>
            <a:endParaRPr lang="zh-CN" altLang="en-US" sz="1350" b="1" noProof="1">
              <a:solidFill>
                <a:srgbClr val="00B050"/>
              </a:solidFill>
              <a:latin typeface="隶书" panose="02010509060101010101" pitchFamily="49" charset="-122"/>
              <a:ea typeface="隶书" panose="02010509060101010101" pitchFamily="49" charset="-122"/>
            </a:endParaRPr>
          </a:p>
          <a:p>
            <a:pPr>
              <a:lnSpc>
                <a:spcPct val="80000"/>
              </a:lnSpc>
              <a:defRPr/>
            </a:pPr>
            <a:r>
              <a:rPr lang="en-US" altLang="zh-CN" sz="1350" b="1" noProof="1">
                <a:solidFill>
                  <a:schemeClr val="bg2">
                    <a:lumMod val="20000"/>
                    <a:lumOff val="80000"/>
                  </a:schemeClr>
                </a:solidFill>
              </a:rPr>
              <a:t>1821 </a:t>
            </a:r>
            <a:r>
              <a:rPr lang="zh-CN" altLang="en-US" sz="1350" b="1" noProof="1">
                <a:solidFill>
                  <a:schemeClr val="bg2">
                    <a:lumMod val="20000"/>
                    <a:lumOff val="80000"/>
                  </a:schemeClr>
                </a:solidFill>
              </a:rPr>
              <a:t>文物文化资产</a:t>
            </a:r>
            <a:endParaRPr lang="zh-CN" altLang="en-US" sz="1350" b="1" noProof="1">
              <a:solidFill>
                <a:schemeClr val="bg2">
                  <a:lumMod val="20000"/>
                  <a:lumOff val="80000"/>
                </a:schemeClr>
              </a:solidFill>
            </a:endParaRPr>
          </a:p>
          <a:p>
            <a:pPr>
              <a:lnSpc>
                <a:spcPct val="80000"/>
              </a:lnSpc>
              <a:defRPr/>
            </a:pPr>
            <a:r>
              <a:rPr lang="zh-CN" altLang="en-US" sz="1350" b="1" noProof="1">
                <a:solidFill>
                  <a:srgbClr val="00B050"/>
                </a:solidFill>
                <a:latin typeface="隶书" panose="02010509060101010101" pitchFamily="49" charset="-122"/>
                <a:ea typeface="隶书" panose="02010509060101010101" pitchFamily="49" charset="-122"/>
              </a:rPr>
              <a:t>保障性住房</a:t>
            </a:r>
            <a:endParaRPr lang="zh-CN" altLang="en-US" sz="1350" b="1" noProof="1">
              <a:solidFill>
                <a:srgbClr val="00B050"/>
              </a:solidFill>
              <a:latin typeface="隶书" panose="02010509060101010101" pitchFamily="49" charset="-122"/>
              <a:ea typeface="隶书" panose="02010509060101010101" pitchFamily="49" charset="-122"/>
            </a:endParaRPr>
          </a:p>
          <a:p>
            <a:pPr>
              <a:lnSpc>
                <a:spcPct val="80000"/>
              </a:lnSpc>
              <a:defRPr/>
            </a:pPr>
            <a:r>
              <a:rPr lang="zh-CN" altLang="en-US" sz="1350" b="1" noProof="1">
                <a:solidFill>
                  <a:srgbClr val="00B050"/>
                </a:solidFill>
                <a:latin typeface="隶书" panose="02010509060101010101" pitchFamily="49" charset="-122"/>
                <a:ea typeface="隶书" panose="02010509060101010101" pitchFamily="49" charset="-122"/>
              </a:rPr>
              <a:t>保障性住房累计折旧</a:t>
            </a:r>
            <a:endParaRPr lang="zh-CN" altLang="en-US" sz="1350" b="1" noProof="1">
              <a:solidFill>
                <a:srgbClr val="00B050"/>
              </a:solidFill>
              <a:latin typeface="隶书" panose="02010509060101010101" pitchFamily="49" charset="-122"/>
              <a:ea typeface="隶书" panose="02010509060101010101" pitchFamily="49" charset="-122"/>
            </a:endParaRPr>
          </a:p>
          <a:p>
            <a:pPr>
              <a:lnSpc>
                <a:spcPct val="80000"/>
              </a:lnSpc>
              <a:defRPr/>
            </a:pPr>
            <a:r>
              <a:rPr lang="en-US" altLang="zh-CN" sz="1350" b="1" noProof="1">
                <a:solidFill>
                  <a:schemeClr val="bg2">
                    <a:lumMod val="20000"/>
                    <a:lumOff val="80000"/>
                  </a:schemeClr>
                </a:solidFill>
              </a:rPr>
              <a:t>1891 </a:t>
            </a:r>
            <a:r>
              <a:rPr lang="zh-CN" altLang="en-US" sz="1350" b="1" noProof="1">
                <a:solidFill>
                  <a:schemeClr val="bg2">
                    <a:lumMod val="20000"/>
                    <a:lumOff val="80000"/>
                  </a:schemeClr>
                </a:solidFill>
              </a:rPr>
              <a:t>受托代理资产</a:t>
            </a:r>
            <a:endParaRPr lang="zh-CN" altLang="en-US" sz="1350" b="1" noProof="1">
              <a:solidFill>
                <a:schemeClr val="bg2">
                  <a:lumMod val="20000"/>
                  <a:lumOff val="80000"/>
                </a:schemeClr>
              </a:solidFill>
            </a:endParaRPr>
          </a:p>
          <a:p>
            <a:pPr>
              <a:lnSpc>
                <a:spcPct val="80000"/>
              </a:lnSpc>
              <a:defRPr/>
            </a:pPr>
            <a:r>
              <a:rPr lang="en-US" altLang="zh-CN" sz="1350" b="1" noProof="1">
                <a:solidFill>
                  <a:schemeClr val="bg2">
                    <a:lumMod val="20000"/>
                    <a:lumOff val="80000"/>
                  </a:schemeClr>
                </a:solidFill>
                <a:sym typeface="+mn-ea"/>
              </a:rPr>
              <a:t>1901 </a:t>
            </a:r>
            <a:r>
              <a:rPr lang="zh-CN" altLang="en-US" sz="1350" b="1" noProof="1">
                <a:solidFill>
                  <a:schemeClr val="bg2">
                    <a:lumMod val="20000"/>
                    <a:lumOff val="80000"/>
                  </a:schemeClr>
                </a:solidFill>
                <a:latin typeface="宋体" panose="02010600030101010101" pitchFamily="2" charset="-122"/>
                <a:sym typeface="+mn-ea"/>
              </a:rPr>
              <a:t>长期待摊费用</a:t>
            </a:r>
            <a:endParaRPr lang="zh-CN" altLang="en-US" sz="1350" b="1" noProof="1">
              <a:solidFill>
                <a:schemeClr val="bg2">
                  <a:lumMod val="20000"/>
                  <a:lumOff val="80000"/>
                </a:schemeClr>
              </a:solidFill>
              <a:latin typeface="宋体" panose="02010600030101010101" pitchFamily="2" charset="-122"/>
            </a:endParaRPr>
          </a:p>
          <a:p>
            <a:pPr>
              <a:lnSpc>
                <a:spcPct val="80000"/>
              </a:lnSpc>
              <a:defRPr/>
            </a:pPr>
            <a:r>
              <a:rPr lang="en-US" altLang="zh-CN" sz="1350" b="1" noProof="1">
                <a:solidFill>
                  <a:schemeClr val="accent1">
                    <a:lumMod val="40000"/>
                    <a:lumOff val="60000"/>
                  </a:schemeClr>
                </a:solidFill>
                <a:sym typeface="+mn-ea"/>
              </a:rPr>
              <a:t>1902 </a:t>
            </a:r>
            <a:r>
              <a:rPr lang="zh-CN" altLang="en-US" sz="1350" b="1" noProof="1">
                <a:solidFill>
                  <a:schemeClr val="accent1">
                    <a:lumMod val="40000"/>
                    <a:lumOff val="60000"/>
                  </a:schemeClr>
                </a:solidFill>
                <a:latin typeface="宋体" panose="02010600030101010101" pitchFamily="2" charset="-122"/>
                <a:sym typeface="+mn-ea"/>
              </a:rPr>
              <a:t>待处理财产损溢</a:t>
            </a:r>
            <a:endParaRPr lang="zh-CN" altLang="en-US" sz="1350" b="1" noProof="1">
              <a:solidFill>
                <a:schemeClr val="accent1">
                  <a:lumMod val="40000"/>
                  <a:lumOff val="60000"/>
                </a:schemeClr>
              </a:solidFill>
              <a:latin typeface="宋体" panose="02010600030101010101" pitchFamily="2" charset="-122"/>
              <a:sym typeface="+mn-ea"/>
            </a:endParaRPr>
          </a:p>
          <a:p>
            <a:pPr>
              <a:lnSpc>
                <a:spcPct val="80000"/>
              </a:lnSpc>
              <a:defRPr/>
            </a:pPr>
            <a:endParaRPr lang="zh-CN" altLang="en-US" sz="1200" b="1" noProof="1">
              <a:solidFill>
                <a:srgbClr val="FFFFFF"/>
              </a:solidFill>
              <a:latin typeface="宋体" panose="02010600030101010101" pitchFamily="2" charset="-122"/>
              <a:sym typeface="+mn-ea"/>
            </a:endParaRPr>
          </a:p>
        </p:txBody>
      </p:sp>
      <p:sp>
        <p:nvSpPr>
          <p:cNvPr id="4" name="右大括号 3"/>
          <p:cNvSpPr/>
          <p:nvPr/>
        </p:nvSpPr>
        <p:spPr>
          <a:xfrm>
            <a:off x="2689395" y="5198337"/>
            <a:ext cx="107157" cy="535785"/>
          </a:xfrm>
          <a:prstGeom prst="rightBrace">
            <a:avLst/>
          </a:prstGeom>
          <a:noFill/>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dirty="0">
              <a:solidFill>
                <a:srgbClr val="7030A0"/>
              </a:solidFill>
            </a:endParaRPr>
          </a:p>
        </p:txBody>
      </p:sp>
      <p:sp>
        <p:nvSpPr>
          <p:cNvPr id="5" name="右大括号 4"/>
          <p:cNvSpPr/>
          <p:nvPr/>
        </p:nvSpPr>
        <p:spPr>
          <a:xfrm>
            <a:off x="6447247" y="1981114"/>
            <a:ext cx="53579" cy="375050"/>
          </a:xfrm>
          <a:prstGeom prst="righ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7" name="圆角矩形 6"/>
          <p:cNvSpPr/>
          <p:nvPr/>
        </p:nvSpPr>
        <p:spPr>
          <a:xfrm>
            <a:off x="6576936" y="1971907"/>
            <a:ext cx="781146" cy="267893"/>
          </a:xfrm>
          <a:prstGeom prst="roundRect">
            <a:avLst/>
          </a:prstGeom>
          <a:solidFill>
            <a:schemeClr val="bg2">
              <a:lumMod val="9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FF9999"/>
                </a:solidFill>
                <a:latin typeface="华文隶书" panose="02010800040101010101" pitchFamily="2" charset="-122"/>
                <a:ea typeface="华文隶书" panose="02010800040101010101" pitchFamily="2" charset="-122"/>
              </a:rPr>
              <a:t>长期投资</a:t>
            </a:r>
            <a:endParaRPr lang="zh-CN" altLang="en-US" sz="1200" b="1" dirty="0">
              <a:solidFill>
                <a:srgbClr val="FF9999"/>
              </a:solidFill>
              <a:latin typeface="华文隶书" panose="02010800040101010101" pitchFamily="2" charset="-122"/>
              <a:ea typeface="华文隶书" panose="02010800040101010101" pitchFamily="2" charset="-122"/>
            </a:endParaRPr>
          </a:p>
        </p:txBody>
      </p:sp>
      <p:sp>
        <p:nvSpPr>
          <p:cNvPr id="8" name="圆角矩形 7"/>
          <p:cNvSpPr/>
          <p:nvPr/>
        </p:nvSpPr>
        <p:spPr>
          <a:xfrm>
            <a:off x="2885233" y="5304559"/>
            <a:ext cx="696521" cy="214314"/>
          </a:xfrm>
          <a:prstGeom prst="roundRect">
            <a:avLst/>
          </a:prstGeom>
          <a:solidFill>
            <a:schemeClr val="bg2">
              <a:lumMod val="9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solidFill>
                  <a:schemeClr val="accent1">
                    <a:lumMod val="40000"/>
                    <a:lumOff val="60000"/>
                  </a:schemeClr>
                </a:solidFill>
                <a:latin typeface="华文隶书" panose="02010800040101010101" pitchFamily="2" charset="-122"/>
                <a:ea typeface="华文隶书" panose="02010800040101010101" pitchFamily="2" charset="-122"/>
              </a:rPr>
              <a:t>存货</a:t>
            </a:r>
            <a:endParaRPr lang="zh-CN" altLang="en-US" sz="1350" b="1" dirty="0">
              <a:solidFill>
                <a:schemeClr val="accent1">
                  <a:lumMod val="40000"/>
                  <a:lumOff val="60000"/>
                </a:schemeClr>
              </a:solidFill>
              <a:latin typeface="华文隶书" panose="02010800040101010101" pitchFamily="2" charset="-122"/>
              <a:ea typeface="华文隶书" panose="02010800040101010101" pitchFamily="2" charset="-122"/>
            </a:endParaRPr>
          </a:p>
        </p:txBody>
      </p:sp>
      <p:sp>
        <p:nvSpPr>
          <p:cNvPr id="3" name="椭圆 2"/>
          <p:cNvSpPr/>
          <p:nvPr/>
        </p:nvSpPr>
        <p:spPr>
          <a:xfrm>
            <a:off x="2696754" y="4179099"/>
            <a:ext cx="317698" cy="322718"/>
          </a:xfrm>
          <a:prstGeom prst="ellipse">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rgbClr val="FF0000"/>
                </a:solidFill>
              </a:rPr>
              <a:t>新</a:t>
            </a:r>
            <a:endParaRPr lang="zh-CN" altLang="en-US" sz="1350" dirty="0">
              <a:solidFill>
                <a:srgbClr val="FF0000"/>
              </a:solidFill>
            </a:endParaRPr>
          </a:p>
        </p:txBody>
      </p:sp>
      <p:sp>
        <p:nvSpPr>
          <p:cNvPr id="13" name="椭圆 12"/>
          <p:cNvSpPr/>
          <p:nvPr/>
        </p:nvSpPr>
        <p:spPr>
          <a:xfrm>
            <a:off x="6447249" y="4554148"/>
            <a:ext cx="317698" cy="322718"/>
          </a:xfrm>
          <a:prstGeom prst="ellipse">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rgbClr val="FF0000"/>
                </a:solidFill>
              </a:rPr>
              <a:t>新</a:t>
            </a:r>
            <a:endParaRPr lang="zh-CN" altLang="en-US" sz="1350" dirty="0">
              <a:solidFill>
                <a:srgbClr val="FF0000"/>
              </a:solidFill>
            </a:endParaRPr>
          </a:p>
        </p:txBody>
      </p:sp>
      <p:sp>
        <p:nvSpPr>
          <p:cNvPr id="14" name="椭圆 13"/>
          <p:cNvSpPr/>
          <p:nvPr/>
        </p:nvSpPr>
        <p:spPr>
          <a:xfrm>
            <a:off x="6125778" y="3696892"/>
            <a:ext cx="317698" cy="322718"/>
          </a:xfrm>
          <a:prstGeom prst="ellipse">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rgbClr val="FF0000"/>
                </a:solidFill>
              </a:rPr>
              <a:t>新</a:t>
            </a:r>
            <a:endParaRPr lang="zh-CN" altLang="en-US" sz="1350" dirty="0">
              <a:solidFill>
                <a:srgbClr val="FF0000"/>
              </a:solidFill>
            </a:endParaRPr>
          </a:p>
        </p:txBody>
      </p:sp>
      <p:sp>
        <p:nvSpPr>
          <p:cNvPr id="15" name="椭圆 14"/>
          <p:cNvSpPr/>
          <p:nvPr/>
        </p:nvSpPr>
        <p:spPr>
          <a:xfrm>
            <a:off x="6125778" y="2786058"/>
            <a:ext cx="317698" cy="322718"/>
          </a:xfrm>
          <a:prstGeom prst="ellipse">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rgbClr val="FF0000"/>
                </a:solidFill>
              </a:rPr>
              <a:t>新</a:t>
            </a:r>
            <a:endParaRPr lang="zh-CN" altLang="en-US" sz="1350" dirty="0">
              <a:solidFill>
                <a:srgbClr val="FF0000"/>
              </a:solidFill>
            </a:endParaRPr>
          </a:p>
        </p:txBody>
      </p:sp>
      <p:sp>
        <p:nvSpPr>
          <p:cNvPr id="16" name="椭圆 15"/>
          <p:cNvSpPr/>
          <p:nvPr/>
        </p:nvSpPr>
        <p:spPr>
          <a:xfrm>
            <a:off x="6125778" y="1660909"/>
            <a:ext cx="317698" cy="322718"/>
          </a:xfrm>
          <a:prstGeom prst="ellipse">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rgbClr val="FF0000"/>
                </a:solidFill>
              </a:rPr>
              <a:t>新</a:t>
            </a:r>
            <a:endParaRPr lang="zh-CN" altLang="en-US" sz="1350" dirty="0">
              <a:solidFill>
                <a:srgbClr val="FF0000"/>
              </a:solidFill>
            </a:endParaRPr>
          </a:p>
        </p:txBody>
      </p:sp>
      <p:sp>
        <p:nvSpPr>
          <p:cNvPr id="17" name="椭圆 16"/>
          <p:cNvSpPr/>
          <p:nvPr/>
        </p:nvSpPr>
        <p:spPr>
          <a:xfrm>
            <a:off x="6500827" y="5143512"/>
            <a:ext cx="317698" cy="322718"/>
          </a:xfrm>
          <a:prstGeom prst="ellipse">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rgbClr val="FF0000"/>
                </a:solidFill>
              </a:rPr>
              <a:t>新</a:t>
            </a:r>
            <a:endParaRPr lang="zh-CN" altLang="en-US" sz="1350" dirty="0">
              <a:solidFill>
                <a:srgbClr val="FF0000"/>
              </a:solidFill>
            </a:endParaRPr>
          </a:p>
        </p:txBody>
      </p:sp>
      <p:sp>
        <p:nvSpPr>
          <p:cNvPr id="18" name="椭圆 17"/>
          <p:cNvSpPr/>
          <p:nvPr/>
        </p:nvSpPr>
        <p:spPr>
          <a:xfrm>
            <a:off x="2696754" y="4875619"/>
            <a:ext cx="317698" cy="322718"/>
          </a:xfrm>
          <a:prstGeom prst="ellipse">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rgbClr val="FF0000"/>
                </a:solidFill>
              </a:rPr>
              <a:t>新</a:t>
            </a:r>
            <a:endParaRPr lang="zh-CN" altLang="en-US" sz="1350" dirty="0">
              <a:solidFill>
                <a:srgbClr val="FF0000"/>
              </a:solidFill>
            </a:endParaRPr>
          </a:p>
        </p:txBody>
      </p:sp>
      <p:sp>
        <p:nvSpPr>
          <p:cNvPr id="19" name="椭圆 18"/>
          <p:cNvSpPr/>
          <p:nvPr/>
        </p:nvSpPr>
        <p:spPr>
          <a:xfrm>
            <a:off x="2696753" y="4393413"/>
            <a:ext cx="321471" cy="322718"/>
          </a:xfrm>
          <a:prstGeom prst="ellipse">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rgbClr val="FF0000"/>
                </a:solidFill>
              </a:rPr>
              <a:t>新</a:t>
            </a:r>
            <a:endParaRPr lang="zh-CN" altLang="en-US" sz="1350" dirty="0">
              <a:solidFill>
                <a:srgbClr val="FF0000"/>
              </a:solidFill>
            </a:endParaRPr>
          </a:p>
        </p:txBody>
      </p:sp>
      <p:sp>
        <p:nvSpPr>
          <p:cNvPr id="20" name="椭圆 19"/>
          <p:cNvSpPr/>
          <p:nvPr/>
        </p:nvSpPr>
        <p:spPr>
          <a:xfrm>
            <a:off x="6500827" y="5411404"/>
            <a:ext cx="317698" cy="322718"/>
          </a:xfrm>
          <a:prstGeom prst="ellipse">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rgbClr val="FF0000"/>
                </a:solidFill>
              </a:rPr>
              <a:t>新</a:t>
            </a:r>
            <a:endParaRPr lang="zh-CN" altLang="en-US" sz="135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6F1EE03-CC25-4FF8-B0DD-E674EC8300A5}" type="datetime1">
              <a:rPr lang="zh-CN" altLang="en-US" smtClean="0"/>
            </a:fld>
            <a:endParaRPr lang="zh-CN" altLang="en-US"/>
          </a:p>
        </p:txBody>
      </p:sp>
      <p:sp>
        <p:nvSpPr>
          <p:cNvPr id="64514" name="Rectangle 3"/>
          <p:cNvSpPr>
            <a:spLocks noGrp="1" noChangeArrowheads="1"/>
          </p:cNvSpPr>
          <p:nvPr>
            <p:ph type="body" idx="4294967295"/>
          </p:nvPr>
        </p:nvSpPr>
        <p:spPr>
          <a:xfrm>
            <a:off x="1143000" y="1553754"/>
            <a:ext cx="6858000" cy="4661312"/>
          </a:xfrm>
          <a:solidFill>
            <a:schemeClr val="bg2">
              <a:lumMod val="90000"/>
            </a:schemeClr>
          </a:solidFill>
        </p:spPr>
        <p:txBody>
          <a:bodyPr>
            <a:normAutofit fontScale="92500" lnSpcReduction="20000"/>
          </a:bodyPr>
          <a:lstStyle/>
          <a:p>
            <a:pPr>
              <a:lnSpc>
                <a:spcPct val="90000"/>
              </a:lnSpc>
              <a:buNone/>
            </a:pPr>
            <a:r>
              <a:rPr lang="zh-CN" altLang="en-US" sz="1800" dirty="0"/>
              <a:t>（</a:t>
            </a:r>
            <a:r>
              <a:rPr lang="en-US" altLang="zh-CN" sz="1800" dirty="0"/>
              <a:t>1</a:t>
            </a:r>
            <a:r>
              <a:rPr lang="zh-CN" altLang="en-US" sz="1800" dirty="0"/>
              <a:t>）</a:t>
            </a:r>
            <a:r>
              <a:rPr lang="en-US" altLang="zh-CN" sz="1800" dirty="0"/>
              <a:t>-1</a:t>
            </a:r>
            <a:r>
              <a:rPr lang="zh-CN" altLang="en-US" sz="1800" dirty="0"/>
              <a:t>接受委托人委托</a:t>
            </a:r>
            <a:r>
              <a:rPr lang="en-US" altLang="zh-CN" sz="1800" dirty="0"/>
              <a:t>(</a:t>
            </a:r>
            <a:r>
              <a:rPr lang="zh-CN" altLang="en-US" sz="1800" dirty="0"/>
              <a:t>转赠</a:t>
            </a:r>
            <a:r>
              <a:rPr lang="en-US" altLang="zh-CN" sz="1800" dirty="0"/>
              <a:t>)</a:t>
            </a:r>
            <a:r>
              <a:rPr lang="zh-CN" altLang="en-US" sz="1800" dirty="0"/>
              <a:t>管理的物资：</a:t>
            </a:r>
            <a:r>
              <a:rPr lang="zh-CN" altLang="en-US" sz="1800" b="1" dirty="0">
                <a:solidFill>
                  <a:srgbClr val="09F709"/>
                </a:solidFill>
              </a:rPr>
              <a:t>借：受托代理资产 </a:t>
            </a:r>
            <a:endParaRPr lang="zh-CN" altLang="en-US" sz="1800" b="1" dirty="0">
              <a:solidFill>
                <a:srgbClr val="09F709"/>
              </a:solidFill>
            </a:endParaRPr>
          </a:p>
          <a:p>
            <a:pPr>
              <a:lnSpc>
                <a:spcPct val="90000"/>
              </a:lnSpc>
              <a:buNone/>
            </a:pPr>
            <a:r>
              <a:rPr lang="zh-CN" altLang="en-US" sz="1800" b="1" dirty="0">
                <a:solidFill>
                  <a:srgbClr val="09F709"/>
                </a:solidFill>
              </a:rPr>
              <a:t>                                                                        贷：受托代理负债 </a:t>
            </a:r>
            <a:endParaRPr lang="zh-CN" altLang="en-US" sz="1800" dirty="0"/>
          </a:p>
          <a:p>
            <a:pPr eaLnBrk="1" hangingPunct="1">
              <a:lnSpc>
                <a:spcPct val="90000"/>
              </a:lnSpc>
              <a:buNone/>
            </a:pPr>
            <a:r>
              <a:rPr lang="zh-CN" altLang="en-US" sz="1800" dirty="0"/>
              <a:t>       支付由受托单位承担相关的费用： </a:t>
            </a:r>
            <a:endParaRPr lang="zh-CN" altLang="en-US" sz="1800" dirty="0"/>
          </a:p>
          <a:p>
            <a:pPr eaLnBrk="1" hangingPunct="1">
              <a:lnSpc>
                <a:spcPct val="90000"/>
              </a:lnSpc>
              <a:buFont typeface="Wingdings" panose="05000000000000000000" pitchFamily="2" charset="2"/>
              <a:buNone/>
            </a:pPr>
            <a:r>
              <a:rPr lang="zh-CN" altLang="en-US" sz="1800" b="1" dirty="0">
                <a:solidFill>
                  <a:srgbClr val="09F709"/>
                </a:solidFill>
              </a:rPr>
              <a:t>      借：其他费用等 </a:t>
            </a:r>
            <a:endParaRPr lang="zh-CN" altLang="en-US" sz="1800" b="1" dirty="0">
              <a:solidFill>
                <a:srgbClr val="09F709"/>
              </a:solidFill>
            </a:endParaRPr>
          </a:p>
          <a:p>
            <a:pPr eaLnBrk="1" hangingPunct="1">
              <a:lnSpc>
                <a:spcPct val="90000"/>
              </a:lnSpc>
              <a:buFont typeface="Wingdings" panose="05000000000000000000" pitchFamily="2" charset="2"/>
              <a:buNone/>
            </a:pPr>
            <a:r>
              <a:rPr lang="zh-CN" altLang="en-US" sz="1800" b="1" dirty="0">
                <a:solidFill>
                  <a:srgbClr val="09F709"/>
                </a:solidFill>
              </a:rPr>
              <a:t>        贷：财政拨款收入</a:t>
            </a:r>
            <a:r>
              <a:rPr lang="en-US" altLang="zh-CN" sz="1800" b="1" dirty="0">
                <a:solidFill>
                  <a:srgbClr val="09F709"/>
                </a:solidFill>
              </a:rPr>
              <a:t>/</a:t>
            </a:r>
            <a:r>
              <a:rPr lang="zh-CN" altLang="en-US" sz="1800" b="1" dirty="0">
                <a:solidFill>
                  <a:srgbClr val="09F709"/>
                </a:solidFill>
              </a:rPr>
              <a:t>零余额账户用款额度</a:t>
            </a:r>
            <a:r>
              <a:rPr lang="en-US" altLang="zh-CN" sz="1800" b="1" dirty="0">
                <a:solidFill>
                  <a:srgbClr val="09F709"/>
                </a:solidFill>
              </a:rPr>
              <a:t>/</a:t>
            </a:r>
            <a:r>
              <a:rPr lang="zh-CN" altLang="en-US" sz="1800" b="1" dirty="0">
                <a:solidFill>
                  <a:srgbClr val="09F709"/>
                </a:solidFill>
              </a:rPr>
              <a:t>银行存款等 </a:t>
            </a:r>
            <a:endParaRPr lang="zh-CN" altLang="en-US" sz="1800" b="1" dirty="0">
              <a:solidFill>
                <a:srgbClr val="09F709"/>
              </a:solidFill>
            </a:endParaRPr>
          </a:p>
          <a:p>
            <a:pPr eaLnBrk="1" hangingPunct="1">
              <a:lnSpc>
                <a:spcPct val="90000"/>
              </a:lnSpc>
              <a:buFont typeface="Wingdings" panose="05000000000000000000" pitchFamily="2" charset="2"/>
              <a:buNone/>
            </a:pPr>
            <a:r>
              <a:rPr lang="zh-CN" altLang="en-US" sz="1800" dirty="0">
                <a:solidFill>
                  <a:srgbClr val="F616E6"/>
                </a:solidFill>
                <a:latin typeface="隶书" panose="02010509060101010101" pitchFamily="49" charset="-122"/>
                <a:ea typeface="隶书" panose="02010509060101010101" pitchFamily="49" charset="-122"/>
              </a:rPr>
              <a:t>    </a:t>
            </a:r>
            <a:r>
              <a:rPr lang="zh-CN" altLang="en-US" sz="1800" dirty="0">
                <a:solidFill>
                  <a:srgbClr val="FFFF00"/>
                </a:solidFill>
                <a:latin typeface="隶书" panose="02010509060101010101" pitchFamily="49" charset="-122"/>
                <a:ea typeface="隶书" panose="02010509060101010101" pitchFamily="49" charset="-122"/>
              </a:rPr>
              <a:t>借：其他支出 </a:t>
            </a:r>
            <a:r>
              <a:rPr lang="en-US" altLang="zh-CN" sz="1950" b="1" dirty="0">
                <a:solidFill>
                  <a:srgbClr val="F616E6"/>
                </a:solidFill>
                <a:latin typeface="隶书" panose="02010509060101010101" pitchFamily="49" charset="-122"/>
                <a:ea typeface="隶书" panose="02010509060101010101" pitchFamily="49" charset="-122"/>
              </a:rPr>
              <a:t>[</a:t>
            </a:r>
            <a:r>
              <a:rPr lang="zh-CN" altLang="en-US" sz="1950" dirty="0">
                <a:solidFill>
                  <a:srgbClr val="F616E6"/>
                </a:solidFill>
                <a:latin typeface="隶书" panose="02010509060101010101" pitchFamily="49" charset="-122"/>
                <a:ea typeface="隶书" panose="02010509060101010101" pitchFamily="49" charset="-122"/>
              </a:rPr>
              <a:t>实际支付的相关税费、运输费等</a:t>
            </a:r>
            <a:r>
              <a:rPr lang="en-US" altLang="zh-CN" sz="1950" b="1" dirty="0">
                <a:solidFill>
                  <a:srgbClr val="F616E6"/>
                </a:solidFill>
                <a:latin typeface="隶书" panose="02010509060101010101" pitchFamily="49" charset="-122"/>
                <a:ea typeface="隶书" panose="02010509060101010101" pitchFamily="49" charset="-122"/>
              </a:rPr>
              <a:t>]</a:t>
            </a:r>
            <a:endParaRPr lang="en-US" altLang="zh-CN" sz="1950" b="1" dirty="0">
              <a:solidFill>
                <a:srgbClr val="F616E6"/>
              </a:solidFill>
              <a:latin typeface="隶书" panose="02010509060101010101" pitchFamily="49" charset="-122"/>
              <a:ea typeface="隶书" panose="02010509060101010101" pitchFamily="49" charset="-122"/>
            </a:endParaRPr>
          </a:p>
          <a:p>
            <a:pPr eaLnBrk="1" hangingPunct="1">
              <a:lnSpc>
                <a:spcPct val="90000"/>
              </a:lnSpc>
              <a:buFont typeface="Wingdings" panose="05000000000000000000" pitchFamily="2" charset="2"/>
              <a:buNone/>
            </a:pPr>
            <a:r>
              <a:rPr lang="en-US" altLang="zh-CN" sz="1800" dirty="0">
                <a:solidFill>
                  <a:srgbClr val="FFFF00"/>
                </a:solidFill>
                <a:latin typeface="隶书" panose="02010509060101010101" pitchFamily="49" charset="-122"/>
                <a:ea typeface="隶书" panose="02010509060101010101" pitchFamily="49" charset="-122"/>
              </a:rPr>
              <a:t>     </a:t>
            </a:r>
            <a:r>
              <a:rPr lang="zh-CN" altLang="en-US" sz="1800" dirty="0">
                <a:solidFill>
                  <a:srgbClr val="FFFF00"/>
                </a:solidFill>
                <a:latin typeface="隶书" panose="02010509060101010101" pitchFamily="49" charset="-122"/>
                <a:ea typeface="隶书" panose="02010509060101010101" pitchFamily="49" charset="-122"/>
              </a:rPr>
              <a:t>贷：财政拨款预算收入</a:t>
            </a:r>
            <a:r>
              <a:rPr lang="en-US" altLang="zh-CN" sz="1800" dirty="0">
                <a:solidFill>
                  <a:srgbClr val="FFFF00"/>
                </a:solidFill>
                <a:latin typeface="隶书" panose="02010509060101010101" pitchFamily="49" charset="-122"/>
                <a:ea typeface="隶书" panose="02010509060101010101" pitchFamily="49" charset="-122"/>
              </a:rPr>
              <a:t>/</a:t>
            </a:r>
            <a:r>
              <a:rPr lang="zh-CN" altLang="en-US" sz="1800" dirty="0">
                <a:solidFill>
                  <a:srgbClr val="FFFF00"/>
                </a:solidFill>
                <a:latin typeface="隶书" panose="02010509060101010101" pitchFamily="49" charset="-122"/>
                <a:ea typeface="隶书" panose="02010509060101010101" pitchFamily="49" charset="-122"/>
              </a:rPr>
              <a:t>资金结存 </a:t>
            </a:r>
            <a:endParaRPr lang="zh-CN" altLang="en-US" sz="1800" dirty="0">
              <a:solidFill>
                <a:srgbClr val="FFFF00"/>
              </a:solidFill>
              <a:latin typeface="隶书" panose="02010509060101010101" pitchFamily="49" charset="-122"/>
              <a:ea typeface="隶书" panose="02010509060101010101" pitchFamily="49" charset="-122"/>
            </a:endParaRPr>
          </a:p>
          <a:p>
            <a:pPr eaLnBrk="1" hangingPunct="1">
              <a:lnSpc>
                <a:spcPct val="90000"/>
              </a:lnSpc>
              <a:buFont typeface="Wingdings" panose="05000000000000000000" pitchFamily="2" charset="2"/>
              <a:buNone/>
            </a:pPr>
            <a:r>
              <a:rPr lang="zh-CN" altLang="en-US" sz="1800" dirty="0"/>
              <a:t>（</a:t>
            </a:r>
            <a:r>
              <a:rPr lang="en-US" altLang="zh-CN" sz="1800" dirty="0"/>
              <a:t>1</a:t>
            </a:r>
            <a:r>
              <a:rPr lang="zh-CN" altLang="en-US" sz="1800" dirty="0"/>
              <a:t>）</a:t>
            </a:r>
            <a:r>
              <a:rPr lang="en-US" altLang="zh-CN" sz="1800" dirty="0"/>
              <a:t> -2</a:t>
            </a:r>
            <a:r>
              <a:rPr lang="zh-CN" altLang="en-US" sz="1800" dirty="0"/>
              <a:t>根据委托人要求交付受托物资时 （与前分录相反）：</a:t>
            </a:r>
            <a:endParaRPr lang="zh-CN" altLang="en-US" sz="1800" dirty="0"/>
          </a:p>
          <a:p>
            <a:pPr eaLnBrk="1" hangingPunct="1">
              <a:lnSpc>
                <a:spcPct val="90000"/>
              </a:lnSpc>
              <a:buFont typeface="Wingdings" panose="05000000000000000000" pitchFamily="2" charset="2"/>
              <a:buNone/>
            </a:pPr>
            <a:r>
              <a:rPr lang="zh-CN" altLang="en-US" sz="1800" b="1" dirty="0">
                <a:solidFill>
                  <a:srgbClr val="09F709"/>
                </a:solidFill>
              </a:rPr>
              <a:t>借：受托代理负债 </a:t>
            </a:r>
            <a:endParaRPr lang="zh-CN" altLang="en-US" sz="1800" b="1" dirty="0">
              <a:solidFill>
                <a:srgbClr val="09F709"/>
              </a:solidFill>
            </a:endParaRPr>
          </a:p>
          <a:p>
            <a:pPr eaLnBrk="1" hangingPunct="1">
              <a:lnSpc>
                <a:spcPct val="90000"/>
              </a:lnSpc>
              <a:buFont typeface="Wingdings" panose="05000000000000000000" pitchFamily="2" charset="2"/>
              <a:buNone/>
            </a:pPr>
            <a:r>
              <a:rPr lang="zh-CN" altLang="en-US" sz="1800" b="1" dirty="0">
                <a:solidFill>
                  <a:srgbClr val="09F709"/>
                </a:solidFill>
              </a:rPr>
              <a:t>    贷：受托代理资产 </a:t>
            </a:r>
            <a:endParaRPr lang="en-US" altLang="zh-CN" sz="1800" b="1" dirty="0">
              <a:solidFill>
                <a:srgbClr val="09F709"/>
              </a:solidFill>
            </a:endParaRPr>
          </a:p>
          <a:p>
            <a:pPr>
              <a:lnSpc>
                <a:spcPct val="115000"/>
              </a:lnSpc>
              <a:buNone/>
            </a:pPr>
            <a:r>
              <a:rPr lang="zh-CN" altLang="en-US" sz="1800" dirty="0"/>
              <a:t>或</a:t>
            </a:r>
            <a:r>
              <a:rPr lang="zh-CN" altLang="en-US" sz="1800" dirty="0">
                <a:sym typeface="Wingdings" panose="05000000000000000000" pitchFamily="2" charset="2"/>
              </a:rPr>
              <a:t>（</a:t>
            </a:r>
            <a:r>
              <a:rPr lang="en-US" altLang="zh-CN" sz="1800" dirty="0">
                <a:sym typeface="Wingdings" panose="05000000000000000000" pitchFamily="2" charset="2"/>
              </a:rPr>
              <a:t>1</a:t>
            </a:r>
            <a:r>
              <a:rPr lang="zh-CN" altLang="en-US" sz="1800" dirty="0">
                <a:sym typeface="Wingdings" panose="05000000000000000000" pitchFamily="2" charset="2"/>
              </a:rPr>
              <a:t>）</a:t>
            </a:r>
            <a:r>
              <a:rPr lang="en-US" altLang="zh-CN" sz="1800" dirty="0"/>
              <a:t>-2</a:t>
            </a:r>
            <a:r>
              <a:rPr lang="zh-CN" altLang="en-US" sz="1800" dirty="0"/>
              <a:t>转赠物资的委托人取消了对捐赠物资的转赠要求，且</a:t>
            </a:r>
            <a:r>
              <a:rPr lang="zh-CN" altLang="en-US" sz="1800" u="sng" dirty="0"/>
              <a:t>不再收回</a:t>
            </a:r>
            <a:r>
              <a:rPr lang="zh-CN" altLang="en-US" sz="1800" dirty="0"/>
              <a:t>捐赠物资的： </a:t>
            </a:r>
            <a:endParaRPr lang="zh-CN" altLang="en-US" sz="1800" dirty="0"/>
          </a:p>
          <a:p>
            <a:pPr>
              <a:lnSpc>
                <a:spcPct val="115000"/>
              </a:lnSpc>
              <a:buNone/>
            </a:pPr>
            <a:r>
              <a:rPr lang="zh-CN" altLang="en-US" sz="1800" b="1" dirty="0">
                <a:solidFill>
                  <a:srgbClr val="09F709"/>
                </a:solidFill>
              </a:rPr>
              <a:t>借：受托代理负债</a:t>
            </a:r>
            <a:endParaRPr lang="zh-CN" altLang="en-US" sz="1800" b="1" dirty="0">
              <a:solidFill>
                <a:srgbClr val="09F709"/>
              </a:solidFill>
            </a:endParaRPr>
          </a:p>
          <a:p>
            <a:pPr>
              <a:lnSpc>
                <a:spcPct val="115000"/>
              </a:lnSpc>
              <a:buNone/>
            </a:pPr>
            <a:r>
              <a:rPr lang="zh-CN" altLang="en-US" sz="1800" b="1" dirty="0">
                <a:solidFill>
                  <a:srgbClr val="09F709"/>
                </a:solidFill>
              </a:rPr>
              <a:t>      贷：受托代理资产</a:t>
            </a:r>
            <a:endParaRPr lang="zh-CN" altLang="en-US" sz="1800" b="1" dirty="0">
              <a:solidFill>
                <a:srgbClr val="09F709"/>
              </a:solidFill>
            </a:endParaRPr>
          </a:p>
          <a:p>
            <a:pPr>
              <a:lnSpc>
                <a:spcPct val="115000"/>
              </a:lnSpc>
              <a:buNone/>
            </a:pPr>
            <a:r>
              <a:rPr lang="zh-CN" altLang="en-US" sz="1800" b="1" dirty="0">
                <a:solidFill>
                  <a:srgbClr val="09F709"/>
                </a:solidFill>
              </a:rPr>
              <a:t>借：库存物品</a:t>
            </a:r>
            <a:r>
              <a:rPr lang="en-US" altLang="zh-CN" sz="1800" b="1" dirty="0">
                <a:solidFill>
                  <a:srgbClr val="09F709"/>
                </a:solidFill>
              </a:rPr>
              <a:t>/</a:t>
            </a:r>
            <a:r>
              <a:rPr lang="zh-CN" altLang="en-US" sz="1800" b="1" dirty="0">
                <a:solidFill>
                  <a:srgbClr val="09F709"/>
                </a:solidFill>
              </a:rPr>
              <a:t>固定资产等</a:t>
            </a:r>
            <a:endParaRPr lang="zh-CN" altLang="en-US" sz="1800" b="1" dirty="0">
              <a:solidFill>
                <a:srgbClr val="09F709"/>
              </a:solidFill>
            </a:endParaRPr>
          </a:p>
          <a:p>
            <a:pPr>
              <a:lnSpc>
                <a:spcPct val="115000"/>
              </a:lnSpc>
              <a:buNone/>
            </a:pPr>
            <a:r>
              <a:rPr lang="zh-CN" altLang="en-US" sz="1800" b="1" dirty="0">
                <a:solidFill>
                  <a:srgbClr val="09F709"/>
                </a:solidFill>
              </a:rPr>
              <a:t>   贷：其他收入                         </a:t>
            </a:r>
            <a:r>
              <a:rPr lang="zh-CN" altLang="en-US" sz="1800" b="1" dirty="0">
                <a:solidFill>
                  <a:srgbClr val="F616E6"/>
                </a:solidFill>
              </a:rPr>
              <a:t>预算会计？？？</a:t>
            </a:r>
            <a:endParaRPr lang="zh-CN" altLang="en-US" sz="1800" b="1" dirty="0">
              <a:solidFill>
                <a:srgbClr val="F616E6"/>
              </a:solidFill>
            </a:endParaRPr>
          </a:p>
          <a:p>
            <a:pPr eaLnBrk="1" hangingPunct="1">
              <a:lnSpc>
                <a:spcPct val="90000"/>
              </a:lnSpc>
              <a:buFont typeface="Wingdings" panose="05000000000000000000" pitchFamily="2" charset="2"/>
              <a:buNone/>
            </a:pPr>
            <a:endParaRPr lang="zh-CN" altLang="en-US" sz="1800" b="1" dirty="0">
              <a:solidFill>
                <a:srgbClr val="00B05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idx="1"/>
          </p:nvPr>
        </p:nvSpPr>
        <p:spPr>
          <a:xfrm>
            <a:off x="1143000" y="1553754"/>
            <a:ext cx="6858000" cy="4500376"/>
          </a:xfrm>
          <a:solidFill>
            <a:schemeClr val="bg2">
              <a:lumMod val="90000"/>
            </a:schemeClr>
          </a:solidFill>
        </p:spPr>
        <p:txBody>
          <a:bodyPr/>
          <a:lstStyle/>
          <a:p>
            <a:pPr>
              <a:lnSpc>
                <a:spcPct val="90000"/>
              </a:lnSpc>
              <a:buFont typeface="Wingdings" panose="05000000000000000000" pitchFamily="2" charset="2"/>
              <a:buNone/>
            </a:pPr>
            <a:r>
              <a:rPr lang="zh-CN" altLang="en-US" sz="1800" dirty="0"/>
              <a:t>（</a:t>
            </a:r>
            <a:r>
              <a:rPr lang="en-US" altLang="zh-CN" sz="1800" dirty="0"/>
              <a:t>2</a:t>
            </a:r>
            <a:r>
              <a:rPr lang="zh-CN" altLang="en-US" sz="1800" dirty="0"/>
              <a:t>）受托储存保管物资  </a:t>
            </a:r>
            <a:r>
              <a:rPr lang="zh-CN" altLang="en-US" sz="2100" dirty="0"/>
              <a:t>①</a:t>
            </a:r>
            <a:r>
              <a:rPr lang="zh-CN" altLang="en-US" sz="1800" dirty="0">
                <a:solidFill>
                  <a:srgbClr val="FF0000"/>
                </a:solidFill>
              </a:rPr>
              <a:t>接受</a:t>
            </a:r>
            <a:r>
              <a:rPr lang="zh-CN" altLang="en-US" sz="1800" dirty="0"/>
              <a:t>委托人委托储存</a:t>
            </a:r>
            <a:r>
              <a:rPr lang="zh-CN" altLang="en-US" sz="1800" dirty="0">
                <a:solidFill>
                  <a:srgbClr val="FF0000"/>
                </a:solidFill>
              </a:rPr>
              <a:t>保管的物资</a:t>
            </a:r>
            <a:r>
              <a:rPr lang="en-US" altLang="zh-CN" sz="1800" dirty="0">
                <a:solidFill>
                  <a:srgbClr val="FF0000"/>
                </a:solidFill>
              </a:rPr>
              <a:t>: </a:t>
            </a:r>
            <a:endParaRPr lang="en-US" altLang="zh-CN" sz="1800" dirty="0">
              <a:solidFill>
                <a:srgbClr val="FF0000"/>
              </a:solidFill>
            </a:endParaRPr>
          </a:p>
          <a:p>
            <a:pPr>
              <a:lnSpc>
                <a:spcPct val="90000"/>
              </a:lnSpc>
              <a:buFont typeface="Wingdings" panose="05000000000000000000" pitchFamily="2" charset="2"/>
              <a:buNone/>
            </a:pPr>
            <a:r>
              <a:rPr lang="zh-CN" altLang="en-US" sz="1800" b="1" dirty="0">
                <a:solidFill>
                  <a:srgbClr val="09F709"/>
                </a:solidFill>
              </a:rPr>
              <a:t>借：受托代理资产 </a:t>
            </a:r>
            <a:endParaRPr lang="zh-CN" altLang="en-US" sz="1800" b="1" dirty="0">
              <a:solidFill>
                <a:srgbClr val="09F709"/>
              </a:solidFill>
            </a:endParaRPr>
          </a:p>
          <a:p>
            <a:pPr>
              <a:lnSpc>
                <a:spcPct val="90000"/>
              </a:lnSpc>
              <a:buFont typeface="Wingdings" panose="05000000000000000000" pitchFamily="2" charset="2"/>
              <a:buNone/>
            </a:pPr>
            <a:r>
              <a:rPr lang="zh-CN" altLang="en-US" sz="1800" b="1" dirty="0">
                <a:solidFill>
                  <a:srgbClr val="09F709"/>
                </a:solidFill>
              </a:rPr>
              <a:t>    贷：受托代理负债 </a:t>
            </a:r>
            <a:r>
              <a:rPr lang="en-US" altLang="zh-CN" sz="1800" b="1" dirty="0">
                <a:solidFill>
                  <a:srgbClr val="09F709"/>
                </a:solidFill>
              </a:rPr>
              <a:t> </a:t>
            </a:r>
            <a:endParaRPr lang="zh-CN" altLang="en-US" sz="1800" b="1" dirty="0">
              <a:solidFill>
                <a:srgbClr val="09F709"/>
              </a:solidFill>
            </a:endParaRPr>
          </a:p>
          <a:p>
            <a:pPr>
              <a:lnSpc>
                <a:spcPct val="90000"/>
              </a:lnSpc>
              <a:buFont typeface="Wingdings" panose="05000000000000000000" pitchFamily="2" charset="2"/>
              <a:buNone/>
            </a:pPr>
            <a:r>
              <a:rPr lang="en-US" altLang="zh-CN" sz="1800" dirty="0"/>
              <a:t>--</a:t>
            </a:r>
            <a:r>
              <a:rPr lang="zh-CN" altLang="en-US" sz="1800" dirty="0"/>
              <a:t>支付由受托单位</a:t>
            </a:r>
            <a:r>
              <a:rPr lang="zh-CN" altLang="en-US" sz="1800" dirty="0">
                <a:solidFill>
                  <a:srgbClr val="FF0000"/>
                </a:solidFill>
              </a:rPr>
              <a:t>承担</a:t>
            </a:r>
            <a:r>
              <a:rPr lang="zh-CN" altLang="en-US" sz="1800" dirty="0"/>
              <a:t>的与受托储保的物资</a:t>
            </a:r>
            <a:r>
              <a:rPr lang="zh-CN" altLang="en-US" sz="1800" dirty="0">
                <a:solidFill>
                  <a:srgbClr val="FF0000"/>
                </a:solidFill>
              </a:rPr>
              <a:t>相关的运输</a:t>
            </a:r>
            <a:r>
              <a:rPr lang="en-US" altLang="zh-CN" sz="1800" dirty="0">
                <a:solidFill>
                  <a:srgbClr val="FF0000"/>
                </a:solidFill>
              </a:rPr>
              <a:t>/</a:t>
            </a:r>
            <a:r>
              <a:rPr lang="zh-CN" altLang="en-US" sz="1800" dirty="0"/>
              <a:t>保管</a:t>
            </a:r>
            <a:r>
              <a:rPr lang="zh-CN" altLang="en-US" sz="1800" dirty="0">
                <a:solidFill>
                  <a:srgbClr val="FF0000"/>
                </a:solidFill>
              </a:rPr>
              <a:t>费</a:t>
            </a:r>
            <a:r>
              <a:rPr lang="en-US" altLang="zh-CN" sz="1800" dirty="0">
                <a:solidFill>
                  <a:srgbClr val="FF0000"/>
                </a:solidFill>
              </a:rPr>
              <a:t>: </a:t>
            </a:r>
            <a:endParaRPr lang="en-US" altLang="zh-CN" sz="1800" dirty="0">
              <a:solidFill>
                <a:srgbClr val="FF0000"/>
              </a:solidFill>
            </a:endParaRPr>
          </a:p>
          <a:p>
            <a:pPr>
              <a:lnSpc>
                <a:spcPct val="90000"/>
              </a:lnSpc>
              <a:buFont typeface="Wingdings" panose="05000000000000000000" pitchFamily="2" charset="2"/>
              <a:buNone/>
            </a:pPr>
            <a:r>
              <a:rPr lang="zh-CN" altLang="en-US" sz="1800" b="1" dirty="0">
                <a:solidFill>
                  <a:srgbClr val="09F709"/>
                </a:solidFill>
              </a:rPr>
              <a:t>借：其他费用等 </a:t>
            </a:r>
            <a:endParaRPr lang="zh-CN" altLang="en-US" sz="1800" b="1" dirty="0">
              <a:solidFill>
                <a:srgbClr val="09F709"/>
              </a:solidFill>
            </a:endParaRPr>
          </a:p>
          <a:p>
            <a:pPr>
              <a:lnSpc>
                <a:spcPct val="90000"/>
              </a:lnSpc>
              <a:buFont typeface="Wingdings" panose="05000000000000000000" pitchFamily="2" charset="2"/>
              <a:buNone/>
            </a:pPr>
            <a:r>
              <a:rPr lang="zh-CN" altLang="en-US" sz="1800" b="1" dirty="0">
                <a:solidFill>
                  <a:srgbClr val="09F709"/>
                </a:solidFill>
              </a:rPr>
              <a:t>    贷：财政拨款收入</a:t>
            </a:r>
            <a:r>
              <a:rPr lang="en-US" altLang="zh-CN" sz="1800" b="1" dirty="0">
                <a:solidFill>
                  <a:srgbClr val="09F709"/>
                </a:solidFill>
              </a:rPr>
              <a:t>/</a:t>
            </a:r>
            <a:r>
              <a:rPr lang="zh-CN" altLang="en-US" sz="1800" b="1" dirty="0">
                <a:solidFill>
                  <a:srgbClr val="09F709"/>
                </a:solidFill>
              </a:rPr>
              <a:t>零余额账户用款额度</a:t>
            </a:r>
            <a:r>
              <a:rPr lang="en-US" altLang="zh-CN" sz="1800" b="1" dirty="0">
                <a:solidFill>
                  <a:srgbClr val="09F709"/>
                </a:solidFill>
              </a:rPr>
              <a:t>/</a:t>
            </a:r>
            <a:r>
              <a:rPr lang="zh-CN" altLang="en-US" sz="1800" b="1" dirty="0">
                <a:solidFill>
                  <a:srgbClr val="09F709"/>
                </a:solidFill>
              </a:rPr>
              <a:t>银行存款等 </a:t>
            </a:r>
            <a:endParaRPr lang="zh-CN" altLang="en-US" sz="1800" b="1" dirty="0">
              <a:solidFill>
                <a:srgbClr val="09F709"/>
              </a:solidFill>
            </a:endParaRPr>
          </a:p>
          <a:p>
            <a:pPr>
              <a:lnSpc>
                <a:spcPct val="90000"/>
              </a:lnSpc>
              <a:buFont typeface="Wingdings" panose="05000000000000000000" pitchFamily="2" charset="2"/>
              <a:buNone/>
            </a:pPr>
            <a:r>
              <a:rPr lang="zh-CN" altLang="en-US" sz="1800" dirty="0">
                <a:solidFill>
                  <a:srgbClr val="FFFF00"/>
                </a:solidFill>
                <a:latin typeface="隶书" panose="02010509060101010101" pitchFamily="49" charset="-122"/>
                <a:ea typeface="隶书" panose="02010509060101010101" pitchFamily="49" charset="-122"/>
              </a:rPr>
              <a:t>借：其他支出等 </a:t>
            </a:r>
            <a:r>
              <a:rPr lang="en-US" altLang="zh-CN" sz="1800" dirty="0">
                <a:solidFill>
                  <a:srgbClr val="FFFF00"/>
                </a:solidFill>
                <a:latin typeface="隶书" panose="02010509060101010101" pitchFamily="49" charset="-122"/>
                <a:ea typeface="隶书" panose="02010509060101010101" pitchFamily="49" charset="-122"/>
              </a:rPr>
              <a:t>[</a:t>
            </a:r>
            <a:r>
              <a:rPr lang="zh-CN" altLang="en-US" sz="1800" dirty="0">
                <a:solidFill>
                  <a:srgbClr val="FFFF00"/>
                </a:solidFill>
                <a:latin typeface="隶书" panose="02010509060101010101" pitchFamily="49" charset="-122"/>
                <a:ea typeface="隶书" panose="02010509060101010101" pitchFamily="49" charset="-122"/>
              </a:rPr>
              <a:t>实际支付的运输费、保管费等</a:t>
            </a:r>
            <a:r>
              <a:rPr lang="en-US" altLang="zh-CN" sz="1800" dirty="0">
                <a:solidFill>
                  <a:srgbClr val="FFFF00"/>
                </a:solidFill>
                <a:latin typeface="隶书" panose="02010509060101010101" pitchFamily="49" charset="-122"/>
                <a:ea typeface="隶书" panose="02010509060101010101" pitchFamily="49" charset="-122"/>
              </a:rPr>
              <a:t>] </a:t>
            </a:r>
            <a:endParaRPr lang="en-US" altLang="zh-CN" sz="1800" dirty="0">
              <a:solidFill>
                <a:srgbClr val="FFFF00"/>
              </a:solidFill>
              <a:latin typeface="隶书" panose="02010509060101010101" pitchFamily="49" charset="-122"/>
              <a:ea typeface="隶书" panose="02010509060101010101" pitchFamily="49" charset="-122"/>
            </a:endParaRPr>
          </a:p>
          <a:p>
            <a:pPr>
              <a:lnSpc>
                <a:spcPct val="90000"/>
              </a:lnSpc>
              <a:buFont typeface="Wingdings" panose="05000000000000000000" pitchFamily="2" charset="2"/>
              <a:buNone/>
            </a:pPr>
            <a:r>
              <a:rPr lang="zh-CN" altLang="en-US" sz="1800" dirty="0">
                <a:solidFill>
                  <a:srgbClr val="FFFF00"/>
                </a:solidFill>
                <a:latin typeface="隶书" panose="02010509060101010101" pitchFamily="49" charset="-122"/>
                <a:ea typeface="隶书" panose="02010509060101010101" pitchFamily="49" charset="-122"/>
              </a:rPr>
              <a:t>    贷：财政拨款预算收入</a:t>
            </a:r>
            <a:r>
              <a:rPr lang="en-US" altLang="zh-CN" sz="1800" dirty="0">
                <a:solidFill>
                  <a:srgbClr val="FFFF00"/>
                </a:solidFill>
                <a:latin typeface="隶书" panose="02010509060101010101" pitchFamily="49" charset="-122"/>
                <a:ea typeface="隶书" panose="02010509060101010101" pitchFamily="49" charset="-122"/>
              </a:rPr>
              <a:t>/</a:t>
            </a:r>
            <a:r>
              <a:rPr lang="zh-CN" altLang="en-US" sz="1800" dirty="0">
                <a:solidFill>
                  <a:srgbClr val="FFFF00"/>
                </a:solidFill>
                <a:latin typeface="隶书" panose="02010509060101010101" pitchFamily="49" charset="-122"/>
                <a:ea typeface="隶书" panose="02010509060101010101" pitchFamily="49" charset="-122"/>
              </a:rPr>
              <a:t>资金结存 </a:t>
            </a:r>
            <a:endParaRPr lang="zh-CN" altLang="en-US" sz="1800" dirty="0">
              <a:solidFill>
                <a:srgbClr val="FFFF00"/>
              </a:solidFill>
              <a:latin typeface="隶书" panose="02010509060101010101" pitchFamily="49" charset="-122"/>
              <a:ea typeface="隶书" panose="02010509060101010101" pitchFamily="49" charset="-122"/>
            </a:endParaRPr>
          </a:p>
          <a:p>
            <a:pPr>
              <a:lnSpc>
                <a:spcPct val="110000"/>
              </a:lnSpc>
              <a:buFont typeface="Wingdings" panose="05000000000000000000" pitchFamily="2" charset="2"/>
              <a:buNone/>
            </a:pPr>
            <a:r>
              <a:rPr lang="zh-CN" altLang="en-US" sz="1800" dirty="0"/>
              <a:t>②根据委托人要求</a:t>
            </a:r>
            <a:r>
              <a:rPr lang="zh-CN" altLang="en-US" sz="1800" dirty="0">
                <a:solidFill>
                  <a:srgbClr val="FF0000"/>
                </a:solidFill>
              </a:rPr>
              <a:t>交付</a:t>
            </a:r>
            <a:r>
              <a:rPr lang="zh-CN" altLang="en-US" sz="1800" dirty="0"/>
              <a:t>受托储存保管的</a:t>
            </a:r>
            <a:r>
              <a:rPr lang="zh-CN" altLang="en-US" sz="1800" dirty="0">
                <a:solidFill>
                  <a:srgbClr val="FF0000"/>
                </a:solidFill>
              </a:rPr>
              <a:t>物资</a:t>
            </a:r>
            <a:r>
              <a:rPr lang="zh-CN" altLang="en-US" sz="1800" dirty="0"/>
              <a:t>时</a:t>
            </a:r>
            <a:r>
              <a:rPr lang="en-US" altLang="zh-CN" sz="1800" dirty="0"/>
              <a:t>: </a:t>
            </a:r>
            <a:endParaRPr lang="en-US" altLang="zh-CN" sz="1800" dirty="0"/>
          </a:p>
          <a:p>
            <a:pPr>
              <a:lnSpc>
                <a:spcPct val="110000"/>
              </a:lnSpc>
              <a:buFont typeface="Wingdings" panose="05000000000000000000" pitchFamily="2" charset="2"/>
              <a:buNone/>
            </a:pPr>
            <a:r>
              <a:rPr lang="zh-CN" altLang="en-US" sz="1800" b="1" dirty="0">
                <a:solidFill>
                  <a:srgbClr val="09F709"/>
                </a:solidFill>
              </a:rPr>
              <a:t>借：受托代理负债 </a:t>
            </a:r>
            <a:endParaRPr lang="zh-CN" altLang="en-US" sz="1800" b="1" dirty="0">
              <a:solidFill>
                <a:srgbClr val="09F709"/>
              </a:solidFill>
            </a:endParaRPr>
          </a:p>
          <a:p>
            <a:pPr>
              <a:lnSpc>
                <a:spcPct val="110000"/>
              </a:lnSpc>
              <a:buFont typeface="Wingdings" panose="05000000000000000000" pitchFamily="2" charset="2"/>
              <a:buNone/>
            </a:pPr>
            <a:r>
              <a:rPr lang="zh-CN" altLang="en-US" sz="1800" b="1" dirty="0">
                <a:solidFill>
                  <a:srgbClr val="09F709"/>
                </a:solidFill>
              </a:rPr>
              <a:t>   贷：受托代理资产 </a:t>
            </a:r>
            <a:endParaRPr lang="zh-CN" altLang="en-US" sz="1800" b="1" dirty="0">
              <a:solidFill>
                <a:srgbClr val="09F709"/>
              </a:solidFill>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a:xfrm>
            <a:off x="1143000" y="1553752"/>
            <a:ext cx="6858000" cy="4446998"/>
          </a:xfrm>
          <a:solidFill>
            <a:schemeClr val="bg2">
              <a:lumMod val="90000"/>
            </a:schemeClr>
          </a:solidFill>
        </p:spPr>
        <p:txBody>
          <a:bodyPr/>
          <a:lstStyle/>
          <a:p>
            <a:pPr>
              <a:lnSpc>
                <a:spcPct val="110000"/>
              </a:lnSpc>
              <a:buNone/>
            </a:pPr>
            <a:r>
              <a:rPr lang="zh-CN" altLang="en-US" sz="1800" dirty="0"/>
              <a:t>（</a:t>
            </a:r>
            <a:r>
              <a:rPr lang="en-US" altLang="zh-CN" sz="1800" dirty="0"/>
              <a:t>3</a:t>
            </a:r>
            <a:r>
              <a:rPr lang="zh-CN" altLang="en-US" sz="1800" dirty="0"/>
              <a:t>）按照规定处置罚没物资</a:t>
            </a:r>
            <a:endParaRPr lang="en-US" altLang="zh-CN" sz="1800" dirty="0"/>
          </a:p>
          <a:p>
            <a:pPr>
              <a:lnSpc>
                <a:spcPct val="110000"/>
              </a:lnSpc>
              <a:buNone/>
            </a:pPr>
            <a:r>
              <a:rPr lang="zh-CN" altLang="en-US" sz="1500" dirty="0">
                <a:solidFill>
                  <a:schemeClr val="bg1"/>
                </a:solidFill>
              </a:rPr>
              <a:t> </a:t>
            </a:r>
            <a:r>
              <a:rPr lang="en-US" altLang="zh-CN" sz="1500" dirty="0"/>
              <a:t>-</a:t>
            </a:r>
            <a:r>
              <a:rPr lang="en-US" altLang="zh-CN" sz="1800" dirty="0"/>
              <a:t>--</a:t>
            </a:r>
            <a:r>
              <a:rPr lang="zh-CN" altLang="en-US" sz="1800" dirty="0"/>
              <a:t>①取得罚没物资时：</a:t>
            </a:r>
            <a:endParaRPr lang="zh-CN" altLang="en-US" sz="1800" dirty="0"/>
          </a:p>
          <a:p>
            <a:pPr eaLnBrk="1" hangingPunct="1">
              <a:lnSpc>
                <a:spcPct val="110000"/>
              </a:lnSpc>
              <a:buFont typeface="Wingdings" panose="05000000000000000000" pitchFamily="2" charset="2"/>
              <a:buNone/>
            </a:pPr>
            <a:r>
              <a:rPr lang="zh-CN" altLang="en-US" sz="1800" b="1" dirty="0">
                <a:solidFill>
                  <a:srgbClr val="09F709"/>
                </a:solidFill>
              </a:rPr>
              <a:t>借：受托代理资产 </a:t>
            </a:r>
            <a:endParaRPr lang="zh-CN" altLang="en-US" sz="1800" b="1" dirty="0">
              <a:solidFill>
                <a:srgbClr val="09F709"/>
              </a:solidFill>
            </a:endParaRPr>
          </a:p>
          <a:p>
            <a:pPr eaLnBrk="1" hangingPunct="1">
              <a:lnSpc>
                <a:spcPct val="110000"/>
              </a:lnSpc>
              <a:buFont typeface="Wingdings" panose="05000000000000000000" pitchFamily="2" charset="2"/>
              <a:buNone/>
            </a:pPr>
            <a:r>
              <a:rPr lang="zh-CN" altLang="en-US" sz="1800" b="1" dirty="0">
                <a:solidFill>
                  <a:srgbClr val="09F709"/>
                </a:solidFill>
              </a:rPr>
              <a:t>    贷：受托代理负债 </a:t>
            </a:r>
            <a:endParaRPr lang="en-US" altLang="zh-CN" sz="1800" b="1" dirty="0">
              <a:solidFill>
                <a:srgbClr val="09F709"/>
              </a:solidFill>
            </a:endParaRPr>
          </a:p>
          <a:p>
            <a:pPr eaLnBrk="1" hangingPunct="1">
              <a:lnSpc>
                <a:spcPct val="110000"/>
              </a:lnSpc>
              <a:buFont typeface="Wingdings" panose="05000000000000000000" pitchFamily="2" charset="2"/>
              <a:buNone/>
            </a:pPr>
            <a:r>
              <a:rPr lang="zh-CN" altLang="en-US" sz="1800" dirty="0">
                <a:solidFill>
                  <a:srgbClr val="FF9966"/>
                </a:solidFill>
              </a:rPr>
              <a:t> </a:t>
            </a:r>
            <a:r>
              <a:rPr lang="en-US" altLang="zh-CN" sz="1800" dirty="0"/>
              <a:t>---②</a:t>
            </a:r>
            <a:r>
              <a:rPr lang="zh-CN" altLang="en-US" sz="1800" dirty="0"/>
              <a:t>按照规定</a:t>
            </a:r>
            <a:r>
              <a:rPr lang="zh-CN" altLang="en-US" sz="1800" dirty="0">
                <a:solidFill>
                  <a:srgbClr val="00B0F0"/>
                </a:solidFill>
              </a:rPr>
              <a:t>处置</a:t>
            </a:r>
            <a:r>
              <a:rPr lang="zh-CN" altLang="en-US" sz="1800" dirty="0"/>
              <a:t>罚没物资时：</a:t>
            </a:r>
            <a:endParaRPr lang="zh-CN" altLang="en-US" sz="1800" dirty="0"/>
          </a:p>
          <a:p>
            <a:pPr eaLnBrk="1" hangingPunct="1">
              <a:lnSpc>
                <a:spcPct val="110000"/>
              </a:lnSpc>
              <a:buFont typeface="Wingdings" panose="05000000000000000000" pitchFamily="2" charset="2"/>
              <a:buNone/>
            </a:pPr>
            <a:r>
              <a:rPr lang="zh-CN" altLang="en-US" sz="1800" b="1" dirty="0">
                <a:solidFill>
                  <a:srgbClr val="09F709"/>
                </a:solidFill>
              </a:rPr>
              <a:t>借：受托代理负债 </a:t>
            </a:r>
            <a:endParaRPr lang="zh-CN" altLang="en-US" sz="1800" b="1" dirty="0">
              <a:solidFill>
                <a:srgbClr val="09F709"/>
              </a:solidFill>
            </a:endParaRPr>
          </a:p>
          <a:p>
            <a:pPr eaLnBrk="1" hangingPunct="1">
              <a:lnSpc>
                <a:spcPct val="110000"/>
              </a:lnSpc>
              <a:buFont typeface="Wingdings" panose="05000000000000000000" pitchFamily="2" charset="2"/>
              <a:buNone/>
            </a:pPr>
            <a:r>
              <a:rPr lang="zh-CN" altLang="en-US" sz="1800" b="1" dirty="0">
                <a:solidFill>
                  <a:srgbClr val="09F709"/>
                </a:solidFill>
              </a:rPr>
              <a:t>     贷：受托代理资产 </a:t>
            </a:r>
            <a:endParaRPr lang="zh-CN" altLang="en-US" sz="1800" b="1" dirty="0">
              <a:solidFill>
                <a:srgbClr val="09F709"/>
              </a:solidFill>
            </a:endParaRPr>
          </a:p>
          <a:p>
            <a:pPr eaLnBrk="1" hangingPunct="1">
              <a:lnSpc>
                <a:spcPct val="110000"/>
              </a:lnSpc>
              <a:buFont typeface="Wingdings" panose="05000000000000000000" pitchFamily="2" charset="2"/>
              <a:buNone/>
            </a:pPr>
            <a:r>
              <a:rPr lang="en-US" altLang="zh-CN" sz="1800" dirty="0"/>
              <a:t>    ---</a:t>
            </a:r>
            <a:r>
              <a:rPr lang="zh-CN" altLang="en-US" sz="1800" dirty="0"/>
              <a:t>处置时</a:t>
            </a:r>
            <a:r>
              <a:rPr lang="zh-CN" altLang="en-US" sz="1800" dirty="0">
                <a:solidFill>
                  <a:srgbClr val="00B0F0"/>
                </a:solidFill>
              </a:rPr>
              <a:t>取得款项</a:t>
            </a:r>
            <a:r>
              <a:rPr lang="zh-CN" altLang="en-US" sz="1800" dirty="0"/>
              <a:t>的：</a:t>
            </a:r>
            <a:r>
              <a:rPr lang="zh-CN" altLang="en-US" sz="1800" dirty="0">
                <a:solidFill>
                  <a:schemeClr val="bg1"/>
                </a:solidFill>
              </a:rPr>
              <a:t>    </a:t>
            </a:r>
            <a:endParaRPr lang="zh-CN" altLang="en-US" sz="1800" dirty="0">
              <a:solidFill>
                <a:schemeClr val="bg1"/>
              </a:solidFill>
            </a:endParaRPr>
          </a:p>
          <a:p>
            <a:pPr eaLnBrk="1" hangingPunct="1">
              <a:lnSpc>
                <a:spcPct val="110000"/>
              </a:lnSpc>
              <a:buFont typeface="Wingdings" panose="05000000000000000000" pitchFamily="2" charset="2"/>
              <a:buNone/>
            </a:pPr>
            <a:r>
              <a:rPr lang="zh-CN" altLang="en-US" sz="1800" dirty="0">
                <a:solidFill>
                  <a:schemeClr val="bg1"/>
                </a:solidFill>
              </a:rPr>
              <a:t> </a:t>
            </a:r>
            <a:r>
              <a:rPr lang="zh-CN" altLang="en-US" sz="1800" b="1" dirty="0">
                <a:solidFill>
                  <a:srgbClr val="09F709"/>
                </a:solidFill>
              </a:rPr>
              <a:t>借：银行存款等 </a:t>
            </a:r>
            <a:endParaRPr lang="zh-CN" altLang="en-US" sz="1800" b="1" dirty="0">
              <a:solidFill>
                <a:srgbClr val="09F709"/>
              </a:solidFill>
            </a:endParaRPr>
          </a:p>
          <a:p>
            <a:pPr eaLnBrk="1" hangingPunct="1">
              <a:lnSpc>
                <a:spcPct val="110000"/>
              </a:lnSpc>
              <a:buFont typeface="Wingdings" panose="05000000000000000000" pitchFamily="2" charset="2"/>
              <a:buNone/>
            </a:pPr>
            <a:r>
              <a:rPr lang="zh-CN" altLang="en-US" sz="1800" b="1" dirty="0">
                <a:solidFill>
                  <a:srgbClr val="09F709"/>
                </a:solidFill>
              </a:rPr>
              <a:t>     贷：</a:t>
            </a:r>
            <a:r>
              <a:rPr lang="zh-CN" altLang="en-US" sz="1800" b="1" dirty="0">
                <a:solidFill>
                  <a:srgbClr val="FF0000"/>
                </a:solidFill>
              </a:rPr>
              <a:t>应缴财政款 </a:t>
            </a:r>
            <a:endParaRPr lang="en-US" altLang="zh-CN" sz="1800" b="1" dirty="0">
              <a:solidFill>
                <a:srgbClr val="FF0000"/>
              </a:solidFill>
            </a:endParaRPr>
          </a:p>
          <a:p>
            <a:pPr eaLnBrk="1" hangingPunct="1">
              <a:lnSpc>
                <a:spcPct val="110000"/>
              </a:lnSpc>
              <a:buFont typeface="Wingdings" panose="05000000000000000000" pitchFamily="2" charset="2"/>
              <a:buNone/>
            </a:pPr>
            <a:r>
              <a:rPr lang="zh-CN" altLang="en-US" sz="1800" b="1" dirty="0">
                <a:solidFill>
                  <a:srgbClr val="F616E6"/>
                </a:solidFill>
              </a:rPr>
              <a:t>       思考：委托资产方如何进行账务处理？？？</a:t>
            </a:r>
            <a:endParaRPr lang="zh-CN" altLang="en-US" sz="1800" b="1" dirty="0">
              <a:solidFill>
                <a:srgbClr val="F616E6"/>
              </a:solidFill>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2"/>
            <a:ext cx="6858000" cy="4446998"/>
          </a:xfrm>
          <a:solidFill>
            <a:schemeClr val="bg2">
              <a:lumMod val="90000"/>
            </a:schemeClr>
          </a:solidFill>
        </p:spPr>
        <p:txBody>
          <a:bodyPr>
            <a:normAutofit fontScale="85000" lnSpcReduction="20000"/>
          </a:bodyPr>
          <a:lstStyle/>
          <a:p>
            <a:pPr>
              <a:buNone/>
            </a:pPr>
            <a:r>
              <a:rPr lang="zh-CN" altLang="en-US" sz="2100" b="1" dirty="0">
                <a:solidFill>
                  <a:srgbClr val="FFC000"/>
                </a:solidFill>
              </a:rPr>
              <a:t>受托代理</a:t>
            </a:r>
            <a:r>
              <a:rPr lang="zh-CN" altLang="en-US" sz="2100" b="1" dirty="0">
                <a:solidFill>
                  <a:srgbClr val="FF0000"/>
                </a:solidFill>
              </a:rPr>
              <a:t>资金</a:t>
            </a:r>
            <a:r>
              <a:rPr lang="zh-CN" altLang="en-US" sz="2100" b="1" dirty="0">
                <a:solidFill>
                  <a:srgbClr val="FFC000"/>
                </a:solidFill>
              </a:rPr>
              <a:t>（代管款项）的有关账务处理</a:t>
            </a:r>
            <a:endParaRPr lang="en-US" altLang="zh-CN" sz="2100" b="1" dirty="0">
              <a:solidFill>
                <a:srgbClr val="FFC000"/>
              </a:solidFill>
            </a:endParaRPr>
          </a:p>
          <a:p>
            <a:pPr>
              <a:buNone/>
            </a:pPr>
            <a:r>
              <a:rPr lang="zh-CN" altLang="en-US" sz="2100" dirty="0"/>
              <a:t>（</a:t>
            </a:r>
            <a:r>
              <a:rPr lang="en-US" altLang="zh-CN" sz="2100" dirty="0"/>
              <a:t>1</a:t>
            </a:r>
            <a:r>
              <a:rPr lang="zh-CN" altLang="en-US" sz="2100" dirty="0"/>
              <a:t>）收到受托代理资金时</a:t>
            </a:r>
            <a:endParaRPr lang="en-US" altLang="zh-CN" sz="2100" dirty="0"/>
          </a:p>
          <a:p>
            <a:pPr>
              <a:buNone/>
            </a:pPr>
            <a:r>
              <a:rPr lang="zh-CN" altLang="en-US" sz="2100" b="1" dirty="0">
                <a:solidFill>
                  <a:srgbClr val="09F709"/>
                </a:solidFill>
              </a:rPr>
              <a:t>借：库存现金</a:t>
            </a:r>
            <a:r>
              <a:rPr lang="en-US" altLang="zh-CN" sz="2100" b="1" dirty="0">
                <a:solidFill>
                  <a:srgbClr val="09F709"/>
                </a:solidFill>
              </a:rPr>
              <a:t>/</a:t>
            </a:r>
            <a:r>
              <a:rPr lang="zh-CN" altLang="en-US" sz="2100" b="1" dirty="0">
                <a:solidFill>
                  <a:srgbClr val="09F709"/>
                </a:solidFill>
              </a:rPr>
              <a:t>银行存款</a:t>
            </a:r>
            <a:r>
              <a:rPr lang="en-US" altLang="zh-CN" sz="2100" b="1" dirty="0">
                <a:solidFill>
                  <a:srgbClr val="09F709"/>
                </a:solidFill>
              </a:rPr>
              <a:t>——</a:t>
            </a:r>
            <a:r>
              <a:rPr lang="zh-CN" altLang="en-US" sz="2100" b="1" dirty="0">
                <a:solidFill>
                  <a:srgbClr val="09F709"/>
                </a:solidFill>
              </a:rPr>
              <a:t>受托代理资产</a:t>
            </a:r>
            <a:endParaRPr lang="en-US" altLang="zh-CN" sz="2100" b="1" dirty="0">
              <a:solidFill>
                <a:srgbClr val="09F709"/>
              </a:solidFill>
            </a:endParaRPr>
          </a:p>
          <a:p>
            <a:pPr>
              <a:buNone/>
            </a:pPr>
            <a:r>
              <a:rPr lang="en-US" altLang="zh-CN" sz="2100" b="1" dirty="0">
                <a:solidFill>
                  <a:srgbClr val="09F709"/>
                </a:solidFill>
              </a:rPr>
              <a:t>    </a:t>
            </a:r>
            <a:r>
              <a:rPr lang="zh-CN" altLang="en-US" sz="2100" b="1" dirty="0">
                <a:solidFill>
                  <a:srgbClr val="09F709"/>
                </a:solidFill>
              </a:rPr>
              <a:t>贷：受托代理负债</a:t>
            </a:r>
            <a:endParaRPr lang="en-US" altLang="zh-CN" sz="2100" b="1" dirty="0">
              <a:solidFill>
                <a:srgbClr val="09F709"/>
              </a:solidFill>
            </a:endParaRPr>
          </a:p>
          <a:p>
            <a:pPr>
              <a:buNone/>
            </a:pPr>
            <a:r>
              <a:rPr lang="zh-CN" altLang="en-US" sz="2100" dirty="0"/>
              <a:t>（</a:t>
            </a:r>
            <a:r>
              <a:rPr lang="en-US" altLang="zh-CN" sz="2100" dirty="0"/>
              <a:t>2</a:t>
            </a:r>
            <a:r>
              <a:rPr lang="zh-CN" altLang="en-US" sz="2100" dirty="0"/>
              <a:t>）发生受托代理资金的应收及暂付款时</a:t>
            </a:r>
            <a:endParaRPr lang="en-US" altLang="zh-CN" sz="2100" dirty="0"/>
          </a:p>
          <a:p>
            <a:pPr>
              <a:buNone/>
            </a:pPr>
            <a:r>
              <a:rPr lang="zh-CN" altLang="en-US" sz="1800" dirty="0">
                <a:solidFill>
                  <a:schemeClr val="bg1"/>
                </a:solidFill>
              </a:rPr>
              <a:t>   </a:t>
            </a:r>
            <a:r>
              <a:rPr lang="en-US" altLang="zh-CN" sz="1800" dirty="0"/>
              <a:t>-</a:t>
            </a:r>
            <a:r>
              <a:rPr lang="en-US" altLang="zh-CN" sz="2100" dirty="0"/>
              <a:t>--</a:t>
            </a:r>
            <a:r>
              <a:rPr lang="zh-CN" altLang="en-US" sz="2100" dirty="0"/>
              <a:t>①发生时</a:t>
            </a:r>
            <a:endParaRPr lang="en-US" altLang="zh-CN" sz="2100" dirty="0"/>
          </a:p>
          <a:p>
            <a:pPr>
              <a:buNone/>
            </a:pPr>
            <a:r>
              <a:rPr lang="zh-CN" altLang="en-US" sz="2100" b="1" dirty="0">
                <a:solidFill>
                  <a:srgbClr val="09F709"/>
                </a:solidFill>
              </a:rPr>
              <a:t>借：</a:t>
            </a:r>
            <a:r>
              <a:rPr lang="zh-CN" altLang="en-US" sz="2100" b="1" dirty="0">
                <a:solidFill>
                  <a:srgbClr val="F616E6"/>
                </a:solidFill>
              </a:rPr>
              <a:t>受托代理资产</a:t>
            </a:r>
            <a:r>
              <a:rPr lang="en-US" altLang="zh-CN" sz="2100" b="1" dirty="0">
                <a:solidFill>
                  <a:srgbClr val="09F709"/>
                </a:solidFill>
              </a:rPr>
              <a:t>——</a:t>
            </a:r>
            <a:r>
              <a:rPr lang="zh-CN" altLang="en-US" sz="2100" b="1" dirty="0">
                <a:solidFill>
                  <a:srgbClr val="09F709"/>
                </a:solidFill>
              </a:rPr>
              <a:t>应收及暂付款</a:t>
            </a:r>
            <a:endParaRPr lang="en-US" altLang="zh-CN" sz="2100" b="1" dirty="0">
              <a:solidFill>
                <a:srgbClr val="09F709"/>
              </a:solidFill>
            </a:endParaRPr>
          </a:p>
          <a:p>
            <a:pPr>
              <a:buNone/>
            </a:pPr>
            <a:r>
              <a:rPr lang="en-US" altLang="zh-CN" sz="2100" b="1" dirty="0">
                <a:solidFill>
                  <a:srgbClr val="09F709"/>
                </a:solidFill>
              </a:rPr>
              <a:t>    </a:t>
            </a:r>
            <a:r>
              <a:rPr lang="zh-CN" altLang="en-US" sz="2100" b="1" dirty="0">
                <a:solidFill>
                  <a:srgbClr val="09F709"/>
                </a:solidFill>
              </a:rPr>
              <a:t>贷：银行存款</a:t>
            </a:r>
            <a:r>
              <a:rPr lang="en-US" altLang="zh-CN" sz="2100" b="1" dirty="0">
                <a:solidFill>
                  <a:srgbClr val="09F709"/>
                </a:solidFill>
              </a:rPr>
              <a:t>/</a:t>
            </a:r>
            <a:r>
              <a:rPr lang="zh-CN" altLang="en-US" sz="2100" b="1" dirty="0">
                <a:solidFill>
                  <a:srgbClr val="09F709"/>
                </a:solidFill>
              </a:rPr>
              <a:t>库存现金</a:t>
            </a:r>
            <a:r>
              <a:rPr lang="en-US" altLang="zh-CN" sz="2100" b="1" dirty="0">
                <a:solidFill>
                  <a:srgbClr val="09F709"/>
                </a:solidFill>
              </a:rPr>
              <a:t>——</a:t>
            </a:r>
            <a:r>
              <a:rPr lang="zh-CN" altLang="en-US" sz="2100" b="1" dirty="0">
                <a:solidFill>
                  <a:srgbClr val="09F709"/>
                </a:solidFill>
              </a:rPr>
              <a:t>受托代理资产</a:t>
            </a:r>
            <a:endParaRPr lang="en-US" altLang="zh-CN" sz="2100" b="1" dirty="0">
              <a:solidFill>
                <a:srgbClr val="09F709"/>
              </a:solidFill>
            </a:endParaRPr>
          </a:p>
          <a:p>
            <a:pPr>
              <a:buNone/>
            </a:pPr>
            <a:r>
              <a:rPr lang="en-US" altLang="zh-CN" sz="2100" dirty="0"/>
              <a:t>  ---②</a:t>
            </a:r>
            <a:r>
              <a:rPr lang="zh-CN" altLang="en-US" sz="2100" dirty="0"/>
              <a:t>报销支付时</a:t>
            </a:r>
            <a:endParaRPr lang="en-US" altLang="zh-CN" sz="2100" dirty="0"/>
          </a:p>
          <a:p>
            <a:pPr>
              <a:buNone/>
            </a:pPr>
            <a:r>
              <a:rPr lang="zh-CN" altLang="en-US" sz="2100" b="1" dirty="0">
                <a:solidFill>
                  <a:srgbClr val="09F709"/>
                </a:solidFill>
              </a:rPr>
              <a:t>借：受托代理负债</a:t>
            </a:r>
            <a:endParaRPr lang="en-US" altLang="zh-CN" sz="2100" b="1" dirty="0">
              <a:solidFill>
                <a:srgbClr val="09F709"/>
              </a:solidFill>
            </a:endParaRPr>
          </a:p>
          <a:p>
            <a:pPr>
              <a:buNone/>
            </a:pPr>
            <a:r>
              <a:rPr lang="en-US" altLang="zh-CN" sz="2100" b="1" dirty="0">
                <a:solidFill>
                  <a:srgbClr val="09F709"/>
                </a:solidFill>
              </a:rPr>
              <a:t>    </a:t>
            </a:r>
            <a:r>
              <a:rPr lang="zh-CN" altLang="en-US" sz="2100" b="1" dirty="0">
                <a:solidFill>
                  <a:srgbClr val="09F709"/>
                </a:solidFill>
              </a:rPr>
              <a:t>贷：受托代理资产</a:t>
            </a:r>
            <a:r>
              <a:rPr lang="en-US" altLang="zh-CN" sz="2100" b="1" dirty="0">
                <a:solidFill>
                  <a:srgbClr val="09F709"/>
                </a:solidFill>
              </a:rPr>
              <a:t>——</a:t>
            </a:r>
            <a:r>
              <a:rPr lang="zh-CN" altLang="en-US" sz="2100" b="1" dirty="0">
                <a:solidFill>
                  <a:srgbClr val="09F709"/>
                </a:solidFill>
              </a:rPr>
              <a:t>应收及暂付款</a:t>
            </a:r>
            <a:endParaRPr lang="en-US" altLang="zh-CN" sz="2100" b="1" dirty="0">
              <a:solidFill>
                <a:srgbClr val="09F709"/>
              </a:solidFill>
            </a:endParaRPr>
          </a:p>
          <a:p>
            <a:pPr>
              <a:buNone/>
            </a:pPr>
            <a:r>
              <a:rPr lang="zh-CN" altLang="en-US" sz="2100" dirty="0"/>
              <a:t>（</a:t>
            </a:r>
            <a:r>
              <a:rPr lang="en-US" altLang="zh-CN" sz="2100" dirty="0"/>
              <a:t>3</a:t>
            </a:r>
            <a:r>
              <a:rPr lang="zh-CN" altLang="en-US" sz="2100" dirty="0"/>
              <a:t>）发生使用受托代理资金购置固定资产或无形资产时</a:t>
            </a:r>
            <a:endParaRPr lang="en-US" altLang="zh-CN" sz="2100" dirty="0"/>
          </a:p>
          <a:p>
            <a:pPr>
              <a:buNone/>
            </a:pPr>
            <a:r>
              <a:rPr lang="zh-CN" altLang="en-US" sz="2100" b="1" dirty="0">
                <a:solidFill>
                  <a:srgbClr val="09F709"/>
                </a:solidFill>
              </a:rPr>
              <a:t>借：</a:t>
            </a:r>
            <a:r>
              <a:rPr lang="zh-CN" altLang="en-US" sz="2100" b="1" dirty="0">
                <a:solidFill>
                  <a:srgbClr val="F616E6"/>
                </a:solidFill>
              </a:rPr>
              <a:t>受托代理资产</a:t>
            </a:r>
            <a:r>
              <a:rPr lang="en-US" altLang="zh-CN" sz="2100" b="1" dirty="0">
                <a:solidFill>
                  <a:srgbClr val="09F709"/>
                </a:solidFill>
              </a:rPr>
              <a:t>——</a:t>
            </a:r>
            <a:r>
              <a:rPr lang="zh-CN" altLang="en-US" sz="2100" b="1" dirty="0">
                <a:solidFill>
                  <a:srgbClr val="09F709"/>
                </a:solidFill>
              </a:rPr>
              <a:t>固定资产</a:t>
            </a:r>
            <a:r>
              <a:rPr lang="en-US" altLang="zh-CN" sz="2100" b="1" dirty="0">
                <a:solidFill>
                  <a:srgbClr val="09F709"/>
                </a:solidFill>
              </a:rPr>
              <a:t>/</a:t>
            </a:r>
            <a:r>
              <a:rPr lang="zh-CN" altLang="en-US" sz="2100" b="1" dirty="0">
                <a:solidFill>
                  <a:srgbClr val="09F709"/>
                </a:solidFill>
              </a:rPr>
              <a:t>无形资产</a:t>
            </a:r>
            <a:endParaRPr lang="en-US" altLang="zh-CN" sz="2100" b="1" dirty="0">
              <a:solidFill>
                <a:srgbClr val="09F709"/>
              </a:solidFill>
            </a:endParaRPr>
          </a:p>
          <a:p>
            <a:pPr>
              <a:buNone/>
            </a:pPr>
            <a:r>
              <a:rPr lang="en-US" altLang="zh-CN" sz="2100" b="1" dirty="0">
                <a:solidFill>
                  <a:srgbClr val="09F709"/>
                </a:solidFill>
              </a:rPr>
              <a:t>    </a:t>
            </a:r>
            <a:r>
              <a:rPr lang="zh-CN" altLang="en-US" sz="2100" b="1" dirty="0">
                <a:solidFill>
                  <a:srgbClr val="09F709"/>
                </a:solidFill>
              </a:rPr>
              <a:t>贷：银行存款</a:t>
            </a:r>
            <a:r>
              <a:rPr lang="en-US" altLang="zh-CN" sz="2100" b="1" dirty="0">
                <a:solidFill>
                  <a:srgbClr val="09F709"/>
                </a:solidFill>
              </a:rPr>
              <a:t>/</a:t>
            </a:r>
            <a:r>
              <a:rPr lang="zh-CN" altLang="en-US" sz="2100" b="1" dirty="0">
                <a:solidFill>
                  <a:srgbClr val="09F709"/>
                </a:solidFill>
              </a:rPr>
              <a:t>库存现金</a:t>
            </a:r>
            <a:r>
              <a:rPr lang="en-US" altLang="zh-CN" sz="2100" b="1" dirty="0">
                <a:solidFill>
                  <a:srgbClr val="09F709"/>
                </a:solidFill>
              </a:rPr>
              <a:t>——</a:t>
            </a:r>
            <a:r>
              <a:rPr lang="zh-CN" altLang="en-US" sz="2100" b="1" dirty="0">
                <a:solidFill>
                  <a:srgbClr val="09F709"/>
                </a:solidFill>
              </a:rPr>
              <a:t>受托代理资产</a:t>
            </a:r>
            <a:endParaRPr lang="en-US" altLang="zh-CN" sz="2100" b="1" dirty="0">
              <a:solidFill>
                <a:srgbClr val="09F709"/>
              </a:solidFill>
            </a:endParaRPr>
          </a:p>
          <a:p>
            <a:pPr>
              <a:buNone/>
            </a:pPr>
            <a:endParaRPr lang="en-US" altLang="zh-CN" sz="2100" dirty="0"/>
          </a:p>
          <a:p>
            <a:pPr>
              <a:buNone/>
            </a:pPr>
            <a:endParaRPr lang="en-US" altLang="zh-CN" sz="2100" dirty="0"/>
          </a:p>
          <a:p>
            <a:pPr>
              <a:buNone/>
            </a:pPr>
            <a:endParaRPr lang="zh-CN"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968478" y="857250"/>
            <a:ext cx="3032522" cy="651260"/>
          </a:xfrm>
          <a:noFill/>
          <a:ln>
            <a:no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zh-CN" altLang="en-US" sz="3600" b="1" dirty="0">
                <a:solidFill>
                  <a:srgbClr val="FFC000"/>
                </a:solidFill>
              </a:rPr>
              <a:t>九、资产清查</a:t>
            </a:r>
            <a:endParaRPr lang="zh-CN" altLang="en-US" sz="3600" b="1" dirty="0">
              <a:solidFill>
                <a:srgbClr val="FFC000"/>
              </a:solidFill>
            </a:endParaRPr>
          </a:p>
        </p:txBody>
      </p:sp>
      <p:sp>
        <p:nvSpPr>
          <p:cNvPr id="3" name="内容占位符 2"/>
          <p:cNvSpPr>
            <a:spLocks noGrp="1"/>
          </p:cNvSpPr>
          <p:nvPr>
            <p:ph idx="1"/>
          </p:nvPr>
        </p:nvSpPr>
        <p:spPr>
          <a:xfrm>
            <a:off x="1143000" y="1553752"/>
            <a:ext cx="6858000" cy="4232702"/>
          </a:xfrm>
          <a:solidFill>
            <a:schemeClr val="bg2">
              <a:lumMod val="90000"/>
            </a:schemeClr>
          </a:solidFill>
        </p:spPr>
        <p:txBody>
          <a:bodyPr>
            <a:normAutofit/>
          </a:bodyPr>
          <a:lstStyle/>
          <a:p>
            <a:pPr>
              <a:defRPr/>
            </a:pPr>
            <a:r>
              <a:rPr lang="zh-CN" altLang="en-US" sz="1800" b="1" dirty="0" smtClean="0">
                <a:solidFill>
                  <a:srgbClr val="FFFF00"/>
                </a:solidFill>
              </a:rPr>
              <a:t>账实相符</a:t>
            </a:r>
            <a:endParaRPr lang="en-US" altLang="zh-CN" sz="1800" b="1" dirty="0" smtClean="0">
              <a:solidFill>
                <a:srgbClr val="FFFF00"/>
              </a:solidFill>
            </a:endParaRPr>
          </a:p>
          <a:p>
            <a:pPr>
              <a:defRPr/>
            </a:pPr>
            <a:r>
              <a:rPr lang="zh-CN" altLang="en-US" sz="1800" dirty="0" smtClean="0"/>
              <a:t>主要</a:t>
            </a:r>
            <a:r>
              <a:rPr lang="zh-CN" altLang="en-US" sz="1800" dirty="0"/>
              <a:t>业务事项</a:t>
            </a:r>
            <a:endParaRPr lang="en-US" altLang="zh-CN" sz="1800" dirty="0"/>
          </a:p>
          <a:p>
            <a:pPr lvl="1">
              <a:defRPr/>
            </a:pPr>
            <a:r>
              <a:rPr lang="zh-CN" altLang="en-US" sz="1800" dirty="0"/>
              <a:t>盘盈</a:t>
            </a:r>
            <a:endParaRPr lang="en-US" altLang="zh-CN" sz="1800" dirty="0"/>
          </a:p>
          <a:p>
            <a:pPr lvl="1">
              <a:defRPr/>
            </a:pPr>
            <a:r>
              <a:rPr lang="zh-CN" altLang="en-US" sz="1800" dirty="0"/>
              <a:t>盘亏（毁损、报废）</a:t>
            </a:r>
            <a:endParaRPr lang="en-US" altLang="zh-CN" sz="1800" dirty="0"/>
          </a:p>
          <a:p>
            <a:pPr>
              <a:defRPr/>
            </a:pPr>
            <a:r>
              <a:rPr lang="zh-CN" altLang="en-US" sz="1800" dirty="0"/>
              <a:t>账务处理</a:t>
            </a:r>
            <a:endParaRPr lang="en-US" altLang="zh-CN" sz="1800" dirty="0"/>
          </a:p>
          <a:p>
            <a:pPr lvl="1">
              <a:defRPr/>
            </a:pPr>
            <a:r>
              <a:rPr lang="zh-CN" altLang="en-US" sz="1800" dirty="0"/>
              <a:t>通过“待处理财产损溢”科目</a:t>
            </a:r>
            <a:endParaRPr lang="en-US" altLang="zh-CN" sz="1800" dirty="0"/>
          </a:p>
          <a:p>
            <a:pPr lvl="2">
              <a:defRPr/>
            </a:pPr>
            <a:r>
              <a:rPr lang="zh-CN" altLang="en-US" sz="1800" dirty="0"/>
              <a:t>按照待处理的</a:t>
            </a:r>
            <a:r>
              <a:rPr lang="zh-CN" altLang="en-US" sz="1800" dirty="0">
                <a:solidFill>
                  <a:srgbClr val="00B0F0"/>
                </a:solidFill>
              </a:rPr>
              <a:t>资产项目</a:t>
            </a:r>
            <a:r>
              <a:rPr lang="zh-CN" altLang="en-US" sz="1800" dirty="0"/>
              <a:t>明细核算，如货币资金、固定资产、无形资产、库存物品等等；</a:t>
            </a:r>
            <a:endParaRPr lang="en-US" altLang="zh-CN" sz="1800" dirty="0"/>
          </a:p>
          <a:p>
            <a:pPr lvl="2">
              <a:defRPr/>
            </a:pPr>
            <a:r>
              <a:rPr lang="zh-CN" altLang="en-US" sz="1800" dirty="0"/>
              <a:t>设置“待处理财产价值”、“处理净收入”明细科目</a:t>
            </a:r>
            <a:endParaRPr lang="en-US" altLang="zh-CN" sz="1800" dirty="0"/>
          </a:p>
          <a:p>
            <a:pPr lvl="1">
              <a:defRPr/>
            </a:pPr>
            <a:r>
              <a:rPr lang="zh-CN" altLang="en-US" sz="1800" dirty="0"/>
              <a:t>一般先记入本科目，按规定</a:t>
            </a:r>
            <a:r>
              <a:rPr lang="zh-CN" altLang="en-US" sz="1800" dirty="0">
                <a:solidFill>
                  <a:srgbClr val="F616E6"/>
                </a:solidFill>
              </a:rPr>
              <a:t>报经批准后</a:t>
            </a:r>
            <a:r>
              <a:rPr lang="zh-CN" altLang="en-US" sz="1800" dirty="0"/>
              <a:t>及时进行账务处理</a:t>
            </a:r>
            <a:endParaRPr lang="zh-CN" altLang="en-US" sz="1800" dirty="0"/>
          </a:p>
          <a:p>
            <a:endParaRPr lang="zh-CN" altLang="en-US" sz="1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2"/>
            <a:ext cx="6858000" cy="4446998"/>
          </a:xfrm>
          <a:solidFill>
            <a:schemeClr val="bg2">
              <a:lumMod val="90000"/>
            </a:schemeClr>
          </a:solidFill>
        </p:spPr>
        <p:txBody>
          <a:bodyPr/>
          <a:lstStyle/>
          <a:p>
            <a:pPr>
              <a:defRPr/>
            </a:pPr>
            <a:r>
              <a:rPr lang="zh-CN" altLang="en-US" sz="1800" dirty="0">
                <a:solidFill>
                  <a:srgbClr val="F616E6"/>
                </a:solidFill>
              </a:rPr>
              <a:t>盘盈</a:t>
            </a:r>
            <a:r>
              <a:rPr lang="zh-CN" altLang="en-US" sz="1800" dirty="0"/>
              <a:t>的非现金资产</a:t>
            </a:r>
            <a:endParaRPr lang="en-US" altLang="zh-CN" sz="1800" dirty="0"/>
          </a:p>
          <a:p>
            <a:pPr lvl="1">
              <a:defRPr/>
            </a:pPr>
            <a:r>
              <a:rPr lang="zh-CN" altLang="en-US" sz="1800" dirty="0"/>
              <a:t>如何确认入账成本？</a:t>
            </a:r>
            <a:endParaRPr lang="en-US" altLang="zh-CN" sz="1800" dirty="0"/>
          </a:p>
          <a:p>
            <a:pPr lvl="2">
              <a:defRPr/>
            </a:pPr>
            <a:r>
              <a:rPr lang="zh-CN" altLang="en-US" sz="1800" dirty="0"/>
              <a:t>四个层次（凭据、评估价、重置成本、</a:t>
            </a:r>
            <a:r>
              <a:rPr lang="zh-CN" altLang="en-US" sz="1800" b="1" dirty="0">
                <a:solidFill>
                  <a:srgbClr val="F616E6"/>
                </a:solidFill>
              </a:rPr>
              <a:t>名义价</a:t>
            </a:r>
            <a:r>
              <a:rPr lang="zh-CN" altLang="en-US" sz="1800" dirty="0"/>
              <a:t>）</a:t>
            </a:r>
            <a:endParaRPr lang="en-US" altLang="zh-CN" sz="1800" dirty="0"/>
          </a:p>
          <a:p>
            <a:pPr lvl="3">
              <a:defRPr/>
            </a:pPr>
            <a:r>
              <a:rPr lang="zh-CN" altLang="en-US" sz="1800" dirty="0"/>
              <a:t>存货、固定资产、无形资产</a:t>
            </a:r>
            <a:endParaRPr lang="en-US" altLang="zh-CN" sz="1800" dirty="0"/>
          </a:p>
          <a:p>
            <a:pPr lvl="2">
              <a:defRPr/>
            </a:pPr>
            <a:r>
              <a:rPr lang="zh-CN" altLang="en-US" sz="1800" dirty="0"/>
              <a:t>三个层次（凭据、评估价、重置成本）</a:t>
            </a:r>
            <a:endParaRPr lang="en-US" altLang="zh-CN" sz="1800" dirty="0"/>
          </a:p>
          <a:p>
            <a:pPr lvl="3">
              <a:defRPr/>
            </a:pPr>
            <a:r>
              <a:rPr lang="zh-CN" altLang="en-US" sz="1800" dirty="0"/>
              <a:t>文物文化资产</a:t>
            </a:r>
            <a:endParaRPr lang="en-US" altLang="zh-CN" sz="1800" dirty="0"/>
          </a:p>
          <a:p>
            <a:pPr lvl="3">
              <a:defRPr/>
            </a:pPr>
            <a:r>
              <a:rPr lang="zh-CN" altLang="zh-CN" sz="1800" dirty="0"/>
              <a:t>成本无法可靠取得的，单位应当设置</a:t>
            </a:r>
            <a:r>
              <a:rPr lang="zh-CN" altLang="zh-CN" sz="1800" dirty="0">
                <a:solidFill>
                  <a:srgbClr val="00B0F0"/>
                </a:solidFill>
              </a:rPr>
              <a:t>备查簿</a:t>
            </a:r>
            <a:r>
              <a:rPr lang="zh-CN" altLang="zh-CN" sz="1800" dirty="0"/>
              <a:t>进行登记，待成本确定后按照规定及时入账。</a:t>
            </a:r>
            <a:endParaRPr lang="zh-CN" altLang="zh-CN" sz="1800" dirty="0"/>
          </a:p>
          <a:p>
            <a:pPr lvl="3">
              <a:defRPr/>
            </a:pPr>
            <a:endParaRPr lang="en-US" altLang="zh-CN" sz="1800" dirty="0"/>
          </a:p>
          <a:p>
            <a:pPr marL="257175" lvl="1" indent="0">
              <a:buNone/>
              <a:defRPr/>
            </a:pPr>
            <a:r>
              <a:rPr lang="zh-CN" altLang="en-US" sz="1800" b="1" dirty="0">
                <a:solidFill>
                  <a:srgbClr val="FF0000"/>
                </a:solidFill>
              </a:rPr>
              <a:t>关注！！！</a:t>
            </a:r>
            <a:r>
              <a:rPr lang="zh-CN" altLang="en-US" sz="1800" b="1" dirty="0">
                <a:solidFill>
                  <a:srgbClr val="FFFF00"/>
                </a:solidFill>
              </a:rPr>
              <a:t>名义金额的使用范围</a:t>
            </a:r>
            <a:endParaRPr lang="en-US" altLang="zh-CN" sz="1800" b="1" dirty="0">
              <a:solidFill>
                <a:srgbClr val="FFFF00"/>
              </a:solidFill>
            </a:endParaRPr>
          </a:p>
          <a:p>
            <a:pPr marL="257175" lvl="1" indent="0">
              <a:buNone/>
              <a:defRPr/>
            </a:pPr>
            <a:r>
              <a:rPr lang="en-US" altLang="zh-CN" sz="1800" b="1" dirty="0">
                <a:solidFill>
                  <a:srgbClr val="FFFF00"/>
                </a:solidFill>
              </a:rPr>
              <a:t>           </a:t>
            </a:r>
            <a:r>
              <a:rPr lang="zh-CN" altLang="en-US" sz="1800" b="1" dirty="0">
                <a:solidFill>
                  <a:srgbClr val="FF0000"/>
                </a:solidFill>
              </a:rPr>
              <a:t>问：</a:t>
            </a:r>
            <a:r>
              <a:rPr lang="zh-CN" altLang="en-US" sz="1800" b="1" dirty="0">
                <a:solidFill>
                  <a:srgbClr val="FFFF00"/>
                </a:solidFill>
              </a:rPr>
              <a:t>取得一批（两个以上）名义金额入账的资产？？</a:t>
            </a:r>
            <a:endParaRPr lang="zh-CN" altLang="en-US" sz="1800" b="1" dirty="0">
              <a:solidFill>
                <a:srgbClr val="FFFF00"/>
              </a:solidFill>
            </a:endParaRPr>
          </a:p>
          <a:p>
            <a:endParaRPr lang="zh-CN"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1357291" y="1571612"/>
          <a:ext cx="6643709" cy="4286279"/>
        </p:xfrm>
        <a:graphic>
          <a:graphicData uri="http://schemas.openxmlformats.org/drawingml/2006/table">
            <a:tbl>
              <a:tblPr/>
              <a:tblGrid>
                <a:gridCol w="694099"/>
                <a:gridCol w="538958"/>
                <a:gridCol w="631699"/>
                <a:gridCol w="854808"/>
                <a:gridCol w="3924145"/>
              </a:tblGrid>
              <a:tr h="1267898">
                <a:tc rowSpan="4">
                  <a:txBody>
                    <a:bodyPr/>
                    <a:lstStyle/>
                    <a:p>
                      <a:pPr algn="l">
                        <a:spcAft>
                          <a:spcPts val="0"/>
                        </a:spcAft>
                      </a:pPr>
                      <a:r>
                        <a:rPr lang="zh-CN" sz="1800" b="1" kern="0" dirty="0">
                          <a:solidFill>
                            <a:srgbClr val="FF0000"/>
                          </a:solidFill>
                          <a:latin typeface="+mn-ea"/>
                          <a:ea typeface="+mn-ea"/>
                          <a:cs typeface="Times New Roman" panose="02020603050405020304"/>
                        </a:rPr>
                        <a:t>盘盈</a:t>
                      </a:r>
                      <a:r>
                        <a:rPr lang="zh-CN" sz="1800" kern="0" dirty="0">
                          <a:latin typeface="+mn-ea"/>
                          <a:ea typeface="+mn-ea"/>
                          <a:cs typeface="Times New Roman" panose="02020603050405020304"/>
                        </a:rPr>
                        <a:t>的非现金资产</a:t>
                      </a:r>
                      <a:endParaRPr lang="zh-CN" sz="1800" kern="100" dirty="0">
                        <a:latin typeface="+mn-ea"/>
                        <a:ea typeface="+mn-ea"/>
                        <a:cs typeface="Times New Roman" panose="02020603050405020304"/>
                      </a:endParaRPr>
                    </a:p>
                  </a:txBody>
                  <a:tcPr marL="23530" marR="2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3">
                  <a:txBody>
                    <a:bodyPr/>
                    <a:lstStyle/>
                    <a:p>
                      <a:pPr algn="l">
                        <a:spcAft>
                          <a:spcPts val="0"/>
                        </a:spcAft>
                      </a:pPr>
                      <a:endParaRPr lang="en-US" altLang="zh-CN" sz="1800" kern="100" dirty="0">
                        <a:latin typeface="+mn-ea"/>
                        <a:ea typeface="+mn-ea"/>
                        <a:cs typeface="Times New Roman" panose="02020603050405020304"/>
                      </a:endParaRPr>
                    </a:p>
                    <a:p>
                      <a:pPr algn="l">
                        <a:spcAft>
                          <a:spcPts val="0"/>
                        </a:spcAft>
                      </a:pPr>
                      <a:r>
                        <a:rPr lang="zh-CN" sz="1800" kern="100" dirty="0">
                          <a:latin typeface="+mn-ea"/>
                          <a:ea typeface="+mn-ea"/>
                          <a:cs typeface="Times New Roman" panose="02020603050405020304"/>
                        </a:rPr>
                        <a:t>转入待处理财产时</a:t>
                      </a:r>
                      <a:endParaRPr lang="zh-CN" sz="1800" kern="100" dirty="0">
                        <a:latin typeface="+mn-ea"/>
                        <a:ea typeface="+mn-ea"/>
                        <a:cs typeface="Times New Roman" panose="02020603050405020304"/>
                      </a:endParaRPr>
                    </a:p>
                  </a:txBody>
                  <a:tcPr marL="23530" marR="2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cPr/>
                </a:tc>
                <a:tc hMerge="1">
                  <a:tcPr/>
                </a:tc>
                <a:tc>
                  <a:txBody>
                    <a:bodyPr/>
                    <a:lstStyle/>
                    <a:p>
                      <a:pPr algn="l">
                        <a:spcAft>
                          <a:spcPts val="0"/>
                        </a:spcAft>
                      </a:pPr>
                      <a:r>
                        <a:rPr lang="zh-CN" sz="1800" kern="0" dirty="0">
                          <a:latin typeface="+mn-ea"/>
                          <a:ea typeface="+mn-ea"/>
                          <a:cs typeface="Times New Roman" panose="02020603050405020304"/>
                        </a:rPr>
                        <a:t>借：库存物品</a:t>
                      </a:r>
                      <a:r>
                        <a:rPr lang="en-US" sz="1800" kern="0" dirty="0">
                          <a:latin typeface="+mn-ea"/>
                          <a:ea typeface="+mn-ea"/>
                          <a:cs typeface="Times New Roman" panose="02020603050405020304"/>
                        </a:rPr>
                        <a:t>/</a:t>
                      </a:r>
                      <a:r>
                        <a:rPr lang="zh-CN" sz="1800" kern="0" dirty="0">
                          <a:latin typeface="+mn-ea"/>
                          <a:ea typeface="+mn-ea"/>
                          <a:cs typeface="Times New Roman" panose="02020603050405020304"/>
                        </a:rPr>
                        <a:t>固定资产</a:t>
                      </a:r>
                      <a:r>
                        <a:rPr lang="en-US" sz="1800" kern="0" dirty="0">
                          <a:latin typeface="+mn-ea"/>
                          <a:ea typeface="+mn-ea"/>
                          <a:cs typeface="Times New Roman" panose="02020603050405020304"/>
                        </a:rPr>
                        <a:t>/</a:t>
                      </a:r>
                      <a:r>
                        <a:rPr lang="zh-CN" sz="1800" kern="0" dirty="0">
                          <a:latin typeface="+mn-ea"/>
                          <a:ea typeface="+mn-ea"/>
                          <a:cs typeface="Times New Roman" panose="02020603050405020304"/>
                        </a:rPr>
                        <a:t>无形资产</a:t>
                      </a:r>
                      <a:r>
                        <a:rPr lang="en-US" sz="1800" kern="0" dirty="0">
                          <a:latin typeface="+mn-ea"/>
                          <a:ea typeface="+mn-ea"/>
                          <a:cs typeface="Times New Roman" panose="02020603050405020304"/>
                        </a:rPr>
                        <a:t>/</a:t>
                      </a:r>
                      <a:r>
                        <a:rPr lang="zh-CN" sz="1800" kern="0" dirty="0">
                          <a:latin typeface="+mn-ea"/>
                          <a:ea typeface="+mn-ea"/>
                          <a:cs typeface="Times New Roman" panose="02020603050405020304"/>
                        </a:rPr>
                        <a:t>文物文化资产等</a:t>
                      </a:r>
                      <a:endParaRPr lang="zh-CN" sz="1800" kern="100" dirty="0">
                        <a:latin typeface="+mn-ea"/>
                        <a:ea typeface="+mn-ea"/>
                        <a:cs typeface="Times New Roman" panose="02020603050405020304"/>
                      </a:endParaRPr>
                    </a:p>
                    <a:p>
                      <a:pPr indent="66675" algn="l">
                        <a:spcAft>
                          <a:spcPts val="0"/>
                        </a:spcAft>
                      </a:pPr>
                      <a:r>
                        <a:rPr lang="en-US" sz="1800" kern="0" dirty="0">
                          <a:latin typeface="+mn-ea"/>
                          <a:ea typeface="+mn-ea"/>
                          <a:cs typeface="Times New Roman" panose="02020603050405020304"/>
                        </a:rPr>
                        <a:t>      </a:t>
                      </a:r>
                      <a:r>
                        <a:rPr lang="zh-CN" sz="1800" kern="0" dirty="0">
                          <a:latin typeface="+mn-ea"/>
                          <a:ea typeface="+mn-ea"/>
                          <a:cs typeface="Times New Roman" panose="02020603050405020304"/>
                        </a:rPr>
                        <a:t>贷：待处理财产损溢</a:t>
                      </a:r>
                      <a:r>
                        <a:rPr lang="en-US" sz="1800" kern="0" dirty="0">
                          <a:latin typeface="+mn-ea"/>
                          <a:ea typeface="+mn-ea"/>
                          <a:cs typeface="Times New Roman" panose="02020603050405020304"/>
                        </a:rPr>
                        <a:t>  </a:t>
                      </a:r>
                      <a:endParaRPr lang="zh-CN" sz="1800" kern="100" dirty="0">
                        <a:latin typeface="+mn-ea"/>
                        <a:ea typeface="+mn-ea"/>
                        <a:cs typeface="Times New Roman" panose="02020603050405020304"/>
                      </a:endParaRPr>
                    </a:p>
                  </a:txBody>
                  <a:tcPr marL="23530" marR="2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006127">
                <a:tc vMerge="1">
                  <a:tcPr/>
                </a:tc>
                <a:tc rowSpan="3">
                  <a:txBody>
                    <a:bodyPr/>
                    <a:lstStyle/>
                    <a:p>
                      <a:pPr algn="l">
                        <a:spcAft>
                          <a:spcPts val="0"/>
                        </a:spcAft>
                        <a:buFont typeface="Arial" panose="020B0604020202020204" pitchFamily="34" charset="0"/>
                        <a:buNone/>
                      </a:pPr>
                      <a:endParaRPr lang="en-US" altLang="zh-CN" sz="1800" kern="100" dirty="0">
                        <a:latin typeface="+mn-ea"/>
                        <a:ea typeface="+mn-ea"/>
                        <a:cs typeface="Times New Roman" panose="02020603050405020304"/>
                      </a:endParaRPr>
                    </a:p>
                    <a:p>
                      <a:pPr algn="l">
                        <a:spcAft>
                          <a:spcPts val="0"/>
                        </a:spcAft>
                        <a:buFont typeface="Arial" panose="020B0604020202020204" pitchFamily="34" charset="0"/>
                        <a:buNone/>
                      </a:pPr>
                      <a:endParaRPr lang="en-US" altLang="zh-CN" sz="1800" kern="100" dirty="0">
                        <a:latin typeface="+mn-ea"/>
                        <a:ea typeface="+mn-ea"/>
                        <a:cs typeface="Times New Roman" panose="02020603050405020304"/>
                      </a:endParaRPr>
                    </a:p>
                    <a:p>
                      <a:pPr algn="l">
                        <a:spcAft>
                          <a:spcPts val="0"/>
                        </a:spcAft>
                        <a:buFont typeface="Arial" panose="020B0604020202020204" pitchFamily="34" charset="0"/>
                        <a:buNone/>
                      </a:pPr>
                      <a:r>
                        <a:rPr lang="zh-CN" sz="1800" kern="100" dirty="0">
                          <a:latin typeface="+mn-ea"/>
                          <a:ea typeface="+mn-ea"/>
                          <a:cs typeface="Times New Roman" panose="02020603050405020304"/>
                        </a:rPr>
                        <a:t>报经批准后</a:t>
                      </a:r>
                      <a:endParaRPr lang="en-US" altLang="zh-CN" sz="1800" kern="100" dirty="0">
                        <a:latin typeface="+mn-ea"/>
                        <a:ea typeface="+mn-ea"/>
                        <a:cs typeface="Times New Roman" panose="02020603050405020304"/>
                      </a:endParaRPr>
                    </a:p>
                    <a:p>
                      <a:pPr algn="l">
                        <a:spcAft>
                          <a:spcPts val="0"/>
                        </a:spcAft>
                        <a:buFont typeface="Arial" panose="020B0604020202020204" pitchFamily="34" charset="0"/>
                        <a:buNone/>
                      </a:pPr>
                      <a:r>
                        <a:rPr lang="zh-CN" sz="1800" kern="100" dirty="0">
                          <a:solidFill>
                            <a:srgbClr val="F616E6"/>
                          </a:solidFill>
                          <a:latin typeface="+mn-ea"/>
                          <a:ea typeface="+mn-ea"/>
                          <a:cs typeface="Times New Roman" panose="02020603050405020304"/>
                        </a:rPr>
                        <a:t>处理</a:t>
                      </a:r>
                      <a:r>
                        <a:rPr lang="zh-CN" sz="1800" kern="100" dirty="0">
                          <a:latin typeface="+mn-ea"/>
                          <a:ea typeface="+mn-ea"/>
                          <a:cs typeface="Times New Roman" panose="02020603050405020304"/>
                        </a:rPr>
                        <a:t>时</a:t>
                      </a:r>
                      <a:endParaRPr lang="zh-CN" sz="1800" kern="100" dirty="0">
                        <a:latin typeface="+mn-ea"/>
                        <a:ea typeface="+mn-ea"/>
                        <a:cs typeface="Times New Roman" panose="02020603050405020304"/>
                      </a:endParaRPr>
                    </a:p>
                    <a:p>
                      <a:pPr algn="l">
                        <a:spcAft>
                          <a:spcPts val="0"/>
                        </a:spcAft>
                        <a:buFont typeface="Arial" panose="020B0604020202020204" pitchFamily="34" charset="0"/>
                        <a:buNone/>
                      </a:pPr>
                      <a:r>
                        <a:rPr lang="en-US" sz="1800" kern="100" dirty="0">
                          <a:latin typeface="+mn-ea"/>
                          <a:ea typeface="+mn-ea"/>
                          <a:cs typeface="Times New Roman" panose="02020603050405020304"/>
                        </a:rPr>
                        <a:t>    </a:t>
                      </a:r>
                      <a:endParaRPr lang="zh-CN" sz="1800" kern="100" dirty="0">
                        <a:latin typeface="+mn-ea"/>
                        <a:ea typeface="+mn-ea"/>
                        <a:cs typeface="Times New Roman" panose="02020603050405020304"/>
                      </a:endParaRPr>
                    </a:p>
                  </a:txBody>
                  <a:tcPr marL="23530" marR="2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algn="l">
                        <a:spcAft>
                          <a:spcPts val="0"/>
                        </a:spcAft>
                        <a:buFont typeface="Arial" panose="020B0604020202020204" pitchFamily="34" charset="0"/>
                        <a:buNone/>
                      </a:pPr>
                      <a:endParaRPr lang="en-US" altLang="zh-CN" sz="1800" kern="100" dirty="0">
                        <a:solidFill>
                          <a:srgbClr val="00B0F0"/>
                        </a:solidFill>
                        <a:latin typeface="+mn-ea"/>
                        <a:ea typeface="+mn-ea"/>
                        <a:cs typeface="Times New Roman" panose="02020603050405020304"/>
                      </a:endParaRPr>
                    </a:p>
                    <a:p>
                      <a:pPr algn="l">
                        <a:spcAft>
                          <a:spcPts val="0"/>
                        </a:spcAft>
                        <a:buFont typeface="Arial" panose="020B0604020202020204" pitchFamily="34" charset="0"/>
                        <a:buNone/>
                      </a:pPr>
                      <a:r>
                        <a:rPr lang="zh-CN" sz="1800" kern="100" dirty="0">
                          <a:solidFill>
                            <a:schemeClr val="tx1"/>
                          </a:solidFill>
                          <a:latin typeface="+mn-ea"/>
                          <a:ea typeface="+mn-ea"/>
                          <a:cs typeface="Times New Roman" panose="02020603050405020304"/>
                        </a:rPr>
                        <a:t>对于流动资产</a:t>
                      </a:r>
                      <a:r>
                        <a:rPr lang="zh-CN" altLang="en-US" sz="1800" kern="100" dirty="0">
                          <a:solidFill>
                            <a:srgbClr val="00B0F0"/>
                          </a:solidFill>
                          <a:latin typeface="+mn-ea"/>
                          <a:ea typeface="+mn-ea"/>
                          <a:cs typeface="Times New Roman" panose="02020603050405020304"/>
                        </a:rPr>
                        <a:t>（存货）</a:t>
                      </a:r>
                      <a:endParaRPr lang="zh-CN" sz="1800" kern="100" dirty="0">
                        <a:solidFill>
                          <a:srgbClr val="00B0F0"/>
                        </a:solidFill>
                        <a:latin typeface="+mn-ea"/>
                        <a:ea typeface="+mn-ea"/>
                        <a:cs typeface="Times New Roman" panose="02020603050405020304"/>
                      </a:endParaRPr>
                    </a:p>
                  </a:txBody>
                  <a:tcPr marL="23530" marR="2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cPr/>
                </a:tc>
                <a:tc>
                  <a:txBody>
                    <a:bodyPr/>
                    <a:lstStyle/>
                    <a:p>
                      <a:pPr algn="l">
                        <a:spcAft>
                          <a:spcPts val="0"/>
                        </a:spcAft>
                        <a:buFont typeface="Arial" panose="020B0604020202020204" pitchFamily="34" charset="0"/>
                        <a:buNone/>
                      </a:pPr>
                      <a:r>
                        <a:rPr lang="zh-CN" sz="1800" kern="0" dirty="0">
                          <a:solidFill>
                            <a:srgbClr val="09F709"/>
                          </a:solidFill>
                          <a:latin typeface="+mn-ea"/>
                          <a:ea typeface="+mn-ea"/>
                          <a:cs typeface="Times New Roman" panose="02020603050405020304"/>
                        </a:rPr>
                        <a:t>借：待处理财产损溢</a:t>
                      </a:r>
                      <a:endParaRPr lang="zh-CN" sz="1800" kern="100" dirty="0">
                        <a:solidFill>
                          <a:srgbClr val="09F709"/>
                        </a:solidFill>
                        <a:latin typeface="+mn-ea"/>
                        <a:ea typeface="+mn-ea"/>
                        <a:cs typeface="Times New Roman" panose="02020603050405020304"/>
                      </a:endParaRPr>
                    </a:p>
                    <a:p>
                      <a:pPr indent="133350" algn="l">
                        <a:spcAft>
                          <a:spcPts val="0"/>
                        </a:spcAft>
                        <a:buFont typeface="Arial" panose="020B0604020202020204" pitchFamily="34" charset="0"/>
                        <a:buNone/>
                      </a:pPr>
                      <a:r>
                        <a:rPr lang="en-US" sz="1800" kern="0" dirty="0">
                          <a:solidFill>
                            <a:srgbClr val="09F709"/>
                          </a:solidFill>
                          <a:latin typeface="+mn-ea"/>
                          <a:ea typeface="+mn-ea"/>
                          <a:cs typeface="Times New Roman" panose="02020603050405020304"/>
                        </a:rPr>
                        <a:t>      </a:t>
                      </a:r>
                      <a:r>
                        <a:rPr lang="zh-CN" sz="1800" kern="0" dirty="0">
                          <a:solidFill>
                            <a:srgbClr val="09F709"/>
                          </a:solidFill>
                          <a:latin typeface="+mn-ea"/>
                          <a:ea typeface="+mn-ea"/>
                          <a:cs typeface="Times New Roman" panose="02020603050405020304"/>
                        </a:rPr>
                        <a:t>贷：单位管理费用</a:t>
                      </a:r>
                      <a:endParaRPr lang="zh-CN" sz="1800" kern="100" dirty="0">
                        <a:solidFill>
                          <a:srgbClr val="09F709"/>
                        </a:solidFill>
                        <a:latin typeface="+mn-ea"/>
                        <a:ea typeface="+mn-ea"/>
                        <a:cs typeface="Times New Roman" panose="02020603050405020304"/>
                      </a:endParaRPr>
                    </a:p>
                    <a:p>
                      <a:pPr indent="466725" algn="l">
                        <a:spcAft>
                          <a:spcPts val="0"/>
                        </a:spcAft>
                        <a:buFont typeface="Arial" panose="020B0604020202020204" pitchFamily="34" charset="0"/>
                        <a:buNone/>
                      </a:pPr>
                      <a:r>
                        <a:rPr lang="en-US" sz="1800" kern="0" dirty="0">
                          <a:solidFill>
                            <a:srgbClr val="0070C0"/>
                          </a:solidFill>
                          <a:latin typeface="+mn-ea"/>
                          <a:ea typeface="+mn-ea"/>
                          <a:cs typeface="Times New Roman" panose="02020603050405020304"/>
                        </a:rPr>
                        <a:t>          </a:t>
                      </a:r>
                      <a:endParaRPr lang="zh-CN" sz="1800" kern="100" dirty="0">
                        <a:solidFill>
                          <a:srgbClr val="0070C0"/>
                        </a:solidFill>
                        <a:latin typeface="+mn-ea"/>
                        <a:ea typeface="+mn-ea"/>
                        <a:cs typeface="Times New Roman" panose="02020603050405020304"/>
                      </a:endParaRPr>
                    </a:p>
                  </a:txBody>
                  <a:tcPr marL="23530" marR="2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006127">
                <a:tc vMerge="1">
                  <a:tcPr/>
                </a:tc>
                <a:tc vMerge="1">
                  <a:tcPr/>
                </a:tc>
                <a:tc rowSpan="2">
                  <a:txBody>
                    <a:bodyPr/>
                    <a:lstStyle/>
                    <a:p>
                      <a:pPr algn="l">
                        <a:spcAft>
                          <a:spcPts val="0"/>
                        </a:spcAft>
                        <a:buFont typeface="Arial" panose="020B0604020202020204" pitchFamily="34" charset="0"/>
                        <a:buNone/>
                      </a:pPr>
                      <a:r>
                        <a:rPr lang="zh-CN" sz="1800" kern="100" dirty="0">
                          <a:latin typeface="+mn-ea"/>
                          <a:ea typeface="+mn-ea"/>
                          <a:cs typeface="Times New Roman" panose="02020603050405020304"/>
                        </a:rPr>
                        <a:t>对于非流动资产</a:t>
                      </a:r>
                      <a:endParaRPr lang="zh-CN" sz="1800" kern="100" dirty="0">
                        <a:latin typeface="+mn-ea"/>
                        <a:ea typeface="+mn-ea"/>
                        <a:cs typeface="Times New Roman" panose="02020603050405020304"/>
                      </a:endParaRPr>
                    </a:p>
                  </a:txBody>
                  <a:tcPr marL="23530" marR="2353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spcAft>
                          <a:spcPts val="0"/>
                        </a:spcAft>
                        <a:buFont typeface="Arial" panose="020B0604020202020204" pitchFamily="34" charset="0"/>
                        <a:buNone/>
                      </a:pPr>
                      <a:r>
                        <a:rPr lang="zh-CN" altLang="en-US" sz="1800" kern="100" dirty="0">
                          <a:latin typeface="+mn-ea"/>
                          <a:ea typeface="+mn-ea"/>
                          <a:cs typeface="Times New Roman" panose="02020603050405020304"/>
                        </a:rPr>
                        <a:t>以前年度取得的</a:t>
                      </a:r>
                      <a:endParaRPr lang="zh-CN" sz="1800" kern="100" dirty="0">
                        <a:latin typeface="+mn-ea"/>
                        <a:ea typeface="+mn-ea"/>
                        <a:cs typeface="Times New Roman" panose="02020603050405020304"/>
                      </a:endParaRPr>
                    </a:p>
                  </a:txBody>
                  <a:tcPr marL="23530" marR="2353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spcAft>
                          <a:spcPts val="0"/>
                        </a:spcAft>
                        <a:buFont typeface="Arial" panose="020B0604020202020204" pitchFamily="34" charset="0"/>
                        <a:buNone/>
                      </a:pPr>
                      <a:r>
                        <a:rPr lang="zh-CN" sz="1800" kern="0" dirty="0">
                          <a:latin typeface="+mn-ea"/>
                          <a:ea typeface="+mn-ea"/>
                          <a:cs typeface="Times New Roman" panose="02020603050405020304"/>
                        </a:rPr>
                        <a:t>借：待处理财产损溢</a:t>
                      </a:r>
                      <a:endParaRPr lang="zh-CN" sz="1800" kern="100" dirty="0">
                        <a:latin typeface="+mn-ea"/>
                        <a:ea typeface="+mn-ea"/>
                        <a:cs typeface="Times New Roman" panose="02020603050405020304"/>
                      </a:endParaRPr>
                    </a:p>
                    <a:p>
                      <a:pPr algn="l">
                        <a:spcAft>
                          <a:spcPts val="0"/>
                        </a:spcAft>
                        <a:buFont typeface="Arial" panose="020B0604020202020204" pitchFamily="34" charset="0"/>
                        <a:buNone/>
                      </a:pPr>
                      <a:r>
                        <a:rPr lang="en-US" sz="1800" kern="0" dirty="0">
                          <a:latin typeface="+mn-ea"/>
                          <a:ea typeface="+mn-ea"/>
                          <a:cs typeface="Times New Roman" panose="02020603050405020304"/>
                        </a:rPr>
                        <a:t>        </a:t>
                      </a:r>
                      <a:r>
                        <a:rPr lang="zh-CN" sz="1800" kern="0" dirty="0">
                          <a:latin typeface="+mn-ea"/>
                          <a:ea typeface="+mn-ea"/>
                          <a:cs typeface="Times New Roman" panose="02020603050405020304"/>
                        </a:rPr>
                        <a:t>贷：</a:t>
                      </a:r>
                      <a:r>
                        <a:rPr lang="zh-CN" sz="1800" kern="0" dirty="0">
                          <a:solidFill>
                            <a:srgbClr val="FF0000"/>
                          </a:solidFill>
                          <a:latin typeface="+mn-ea"/>
                          <a:ea typeface="+mn-ea"/>
                          <a:cs typeface="Times New Roman" panose="02020603050405020304"/>
                        </a:rPr>
                        <a:t>以前年度盈余调整</a:t>
                      </a:r>
                      <a:endParaRPr lang="zh-CN" sz="1800" kern="100" dirty="0">
                        <a:solidFill>
                          <a:srgbClr val="FF0000"/>
                        </a:solidFill>
                        <a:latin typeface="+mn-ea"/>
                        <a:ea typeface="+mn-ea"/>
                        <a:cs typeface="Times New Roman" panose="02020603050405020304"/>
                      </a:endParaRPr>
                    </a:p>
                  </a:txBody>
                  <a:tcPr marL="23530" marR="2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006127">
                <a:tc vMerge="1">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31373" marR="3137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1800" kern="100" dirty="0">
                          <a:latin typeface="+mn-ea"/>
                          <a:ea typeface="+mn-ea"/>
                          <a:cs typeface="Times New Roman" panose="02020603050405020304"/>
                        </a:rPr>
                        <a:t>本年取得的</a:t>
                      </a:r>
                      <a:endParaRPr lang="zh-CN" sz="1800" kern="100" dirty="0">
                        <a:latin typeface="+mn-ea"/>
                        <a:ea typeface="+mn-ea"/>
                        <a:cs typeface="Times New Roman" panose="02020603050405020304"/>
                      </a:endParaRPr>
                    </a:p>
                  </a:txBody>
                  <a:tcPr marL="23530" marR="2353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spcAft>
                          <a:spcPts val="0"/>
                        </a:spcAft>
                        <a:buFont typeface="Arial" panose="020B0604020202020204" pitchFamily="34" charset="0"/>
                        <a:buNone/>
                      </a:pPr>
                      <a:r>
                        <a:rPr lang="zh-CN" altLang="en-US" sz="1800" kern="100" dirty="0">
                          <a:latin typeface="楷体" panose="02010609060101010101" pitchFamily="49" charset="-122"/>
                          <a:ea typeface="楷体" panose="02010609060101010101" pitchFamily="49" charset="-122"/>
                          <a:cs typeface="Times New Roman" panose="02020603050405020304"/>
                        </a:rPr>
                        <a:t>按照当年取得相关资产进行账务处理</a:t>
                      </a:r>
                      <a:endParaRPr lang="zh-CN" sz="1800" kern="100" dirty="0">
                        <a:latin typeface="楷体" panose="02010609060101010101" pitchFamily="49" charset="-122"/>
                        <a:ea typeface="楷体" panose="02010609060101010101" pitchFamily="49" charset="-122"/>
                        <a:cs typeface="Times New Roman" panose="02020603050405020304"/>
                      </a:endParaRPr>
                    </a:p>
                  </a:txBody>
                  <a:tcPr marL="23530" marR="2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p:cNvGraphicFramePr>
            <a:graphicFrameLocks noGrp="1"/>
          </p:cNvGraphicFramePr>
          <p:nvPr>
            <p:ph idx="1"/>
          </p:nvPr>
        </p:nvGraphicFramePr>
        <p:xfrm>
          <a:off x="1143000" y="1592796"/>
          <a:ext cx="6858001" cy="4727178"/>
        </p:xfrm>
        <a:graphic>
          <a:graphicData uri="http://schemas.openxmlformats.org/drawingml/2006/table">
            <a:tbl>
              <a:tblPr/>
              <a:tblGrid>
                <a:gridCol w="2286000"/>
                <a:gridCol w="2985044"/>
                <a:gridCol w="1586957"/>
              </a:tblGrid>
              <a:tr h="290532">
                <a:tc>
                  <a:txBody>
                    <a:bodyPr/>
                    <a:lstStyle/>
                    <a:p>
                      <a:pPr algn="just">
                        <a:spcAft>
                          <a:spcPts val="0"/>
                        </a:spcAft>
                      </a:pPr>
                      <a:endParaRPr lang="en-US" sz="18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zh-CN" sz="1800" kern="100" dirty="0">
                          <a:latin typeface="Calibri" panose="020F0502020204030204"/>
                          <a:ea typeface="宋体" panose="02010600030101010101" pitchFamily="2" charset="-122"/>
                          <a:cs typeface="Times New Roman" panose="02020603050405020304"/>
                        </a:rPr>
                        <a:t>财务会计</a:t>
                      </a:r>
                      <a:endParaRPr lang="zh-CN" sz="18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zh-CN" sz="1800" kern="100" dirty="0">
                          <a:latin typeface="Calibri" panose="020F0502020204030204"/>
                          <a:ea typeface="宋体" panose="02010600030101010101" pitchFamily="2" charset="-122"/>
                          <a:cs typeface="Times New Roman" panose="02020603050405020304"/>
                        </a:rPr>
                        <a:t>预算会计</a:t>
                      </a:r>
                      <a:endParaRPr lang="zh-CN" sz="18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995098">
                <a:tc rowSpan="2">
                  <a:txBody>
                    <a:bodyPr/>
                    <a:lstStyle/>
                    <a:p>
                      <a:pPr algn="just">
                        <a:spcAft>
                          <a:spcPts val="0"/>
                        </a:spcAft>
                      </a:pPr>
                      <a:r>
                        <a:rPr lang="zh-CN" sz="1800" b="1" kern="100" dirty="0">
                          <a:latin typeface="Calibri" panose="020F0502020204030204"/>
                          <a:ea typeface="宋体" panose="02010600030101010101" pitchFamily="2" charset="-122"/>
                          <a:cs typeface="Times New Roman" panose="02020603050405020304"/>
                        </a:rPr>
                        <a:t>某</a:t>
                      </a:r>
                      <a:r>
                        <a:rPr lang="zh-CN" altLang="en-US" sz="1800" b="1" kern="100" dirty="0">
                          <a:latin typeface="Calibri" panose="020F0502020204030204"/>
                          <a:ea typeface="宋体" panose="02010600030101010101" pitchFamily="2" charset="-122"/>
                          <a:cs typeface="Times New Roman" panose="02020603050405020304"/>
                        </a:rPr>
                        <a:t>事业</a:t>
                      </a:r>
                      <a:r>
                        <a:rPr lang="zh-CN" sz="1800" b="1" kern="100" dirty="0">
                          <a:latin typeface="Calibri" panose="020F0502020204030204"/>
                          <a:ea typeface="宋体" panose="02010600030101010101" pitchFamily="2" charset="-122"/>
                          <a:cs typeface="Times New Roman" panose="02020603050405020304"/>
                        </a:rPr>
                        <a:t>单位</a:t>
                      </a:r>
                      <a:r>
                        <a:rPr lang="en-US" sz="1800" b="1" kern="100" dirty="0">
                          <a:latin typeface="Calibri" panose="020F0502020204030204"/>
                          <a:ea typeface="宋体" panose="02010600030101010101" pitchFamily="2" charset="-122"/>
                          <a:cs typeface="Times New Roman" panose="02020603050405020304"/>
                        </a:rPr>
                        <a:t>2019</a:t>
                      </a:r>
                      <a:r>
                        <a:rPr lang="zh-CN" sz="1800" b="1" kern="100" dirty="0">
                          <a:latin typeface="Calibri" panose="020F0502020204030204"/>
                          <a:ea typeface="宋体" panose="02010600030101010101" pitchFamily="2" charset="-122"/>
                          <a:cs typeface="Times New Roman" panose="02020603050405020304"/>
                        </a:rPr>
                        <a:t>年年末盘盈</a:t>
                      </a:r>
                      <a:r>
                        <a:rPr lang="en-US" sz="1800" b="1" kern="100" dirty="0">
                          <a:latin typeface="Calibri" panose="020F0502020204030204"/>
                          <a:ea typeface="宋体" panose="02010600030101010101" pitchFamily="2" charset="-122"/>
                          <a:cs typeface="Times New Roman" panose="02020603050405020304"/>
                        </a:rPr>
                        <a:t>C</a:t>
                      </a:r>
                      <a:r>
                        <a:rPr lang="zh-CN" sz="1800" b="1" kern="100" dirty="0">
                          <a:latin typeface="Calibri" panose="020F0502020204030204"/>
                          <a:ea typeface="宋体" panose="02010600030101010101" pitchFamily="2" charset="-122"/>
                          <a:cs typeface="Times New Roman" panose="02020603050405020304"/>
                        </a:rPr>
                        <a:t>材料</a:t>
                      </a:r>
                      <a:r>
                        <a:rPr lang="en-US" sz="1800" b="1" kern="100" dirty="0">
                          <a:latin typeface="Calibri" panose="020F0502020204030204"/>
                          <a:ea typeface="宋体" panose="02010600030101010101" pitchFamily="2" charset="-122"/>
                          <a:cs typeface="Times New Roman" panose="02020603050405020304"/>
                        </a:rPr>
                        <a:t>300</a:t>
                      </a:r>
                      <a:r>
                        <a:rPr lang="zh-CN" sz="1800" b="1" kern="100" dirty="0">
                          <a:latin typeface="Calibri" panose="020F0502020204030204"/>
                          <a:ea typeface="宋体" panose="02010600030101010101" pitchFamily="2" charset="-122"/>
                          <a:cs typeface="Times New Roman" panose="02020603050405020304"/>
                        </a:rPr>
                        <a:t>元，</a:t>
                      </a:r>
                      <a:endParaRPr lang="zh-CN" sz="18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zh-CN" sz="1800" kern="100" dirty="0">
                          <a:latin typeface="Calibri" panose="020F0502020204030204"/>
                          <a:ea typeface="宋体" panose="02010600030101010101" pitchFamily="2" charset="-122"/>
                          <a:cs typeface="Times New Roman" panose="02020603050405020304"/>
                        </a:rPr>
                        <a:t>借：库存物品</a:t>
                      </a:r>
                      <a:r>
                        <a:rPr lang="en-US" sz="1800" kern="100" dirty="0">
                          <a:latin typeface="Calibri" panose="020F0502020204030204"/>
                          <a:ea typeface="宋体" panose="02010600030101010101" pitchFamily="2" charset="-122"/>
                          <a:cs typeface="Times New Roman" panose="02020603050405020304"/>
                        </a:rPr>
                        <a:t>——C</a:t>
                      </a:r>
                      <a:r>
                        <a:rPr lang="zh-CN" altLang="en-US" sz="1800" kern="100" dirty="0">
                          <a:latin typeface="Calibri" panose="020F0502020204030204"/>
                          <a:ea typeface="宋体" panose="02010600030101010101" pitchFamily="2" charset="-122"/>
                          <a:cs typeface="Times New Roman" panose="02020603050405020304"/>
                        </a:rPr>
                        <a:t>材料</a:t>
                      </a:r>
                      <a:r>
                        <a:rPr lang="en-US" sz="1800" kern="100" dirty="0">
                          <a:latin typeface="Calibri" panose="020F0502020204030204"/>
                          <a:ea typeface="宋体" panose="02010600030101010101" pitchFamily="2" charset="-122"/>
                          <a:cs typeface="Times New Roman" panose="02020603050405020304"/>
                        </a:rPr>
                        <a:t>   300</a:t>
                      </a:r>
                      <a:endParaRPr lang="zh-CN" sz="18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1800" kern="100" dirty="0">
                          <a:latin typeface="Calibri" panose="020F0502020204030204"/>
                          <a:ea typeface="宋体" panose="02010600030101010101" pitchFamily="2" charset="-122"/>
                          <a:cs typeface="Times New Roman" panose="02020603050405020304"/>
                        </a:rPr>
                        <a:t>  </a:t>
                      </a:r>
                      <a:r>
                        <a:rPr lang="zh-CN" sz="1800" kern="100" dirty="0">
                          <a:latin typeface="Calibri" panose="020F0502020204030204"/>
                          <a:ea typeface="宋体" panose="02010600030101010101" pitchFamily="2" charset="-122"/>
                          <a:cs typeface="Times New Roman" panose="02020603050405020304"/>
                        </a:rPr>
                        <a:t>贷：待处理财产损溢</a:t>
                      </a:r>
                      <a:r>
                        <a:rPr lang="en-US" altLang="zh-CN" sz="1800" kern="100" dirty="0">
                          <a:latin typeface="Calibri" panose="020F0502020204030204"/>
                          <a:ea typeface="宋体" panose="02010600030101010101" pitchFamily="2" charset="-122"/>
                          <a:cs typeface="Times New Roman" panose="02020603050405020304"/>
                        </a:rPr>
                        <a:t>——</a:t>
                      </a:r>
                      <a:r>
                        <a:rPr lang="zh-CN" altLang="en-US" sz="1800" kern="100" dirty="0">
                          <a:latin typeface="Calibri" panose="020F0502020204030204"/>
                          <a:ea typeface="宋体" panose="02010600030101010101" pitchFamily="2" charset="-122"/>
                          <a:cs typeface="Times New Roman" panose="02020603050405020304"/>
                        </a:rPr>
                        <a:t>库存物品         </a:t>
                      </a:r>
                      <a:r>
                        <a:rPr lang="zh-CN" altLang="en-US" sz="1800" kern="100" baseline="0" dirty="0">
                          <a:latin typeface="Calibri" panose="020F0502020204030204"/>
                          <a:ea typeface="宋体" panose="02010600030101010101" pitchFamily="2" charset="-122"/>
                          <a:cs typeface="Times New Roman" panose="02020603050405020304"/>
                        </a:rPr>
                        <a:t>                </a:t>
                      </a:r>
                      <a:r>
                        <a:rPr lang="en-US" sz="1800" kern="100" dirty="0">
                          <a:latin typeface="Calibri" panose="020F0502020204030204"/>
                          <a:ea typeface="宋体" panose="02010600030101010101" pitchFamily="2" charset="-122"/>
                          <a:cs typeface="Times New Roman" panose="02020603050405020304"/>
                        </a:rPr>
                        <a:t>           300</a:t>
                      </a:r>
                      <a:endParaRPr lang="zh-CN" sz="18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2">
                  <a:txBody>
                    <a:bodyPr/>
                    <a:lstStyle/>
                    <a:p>
                      <a:pPr algn="just">
                        <a:spcAft>
                          <a:spcPts val="0"/>
                        </a:spcAft>
                      </a:pPr>
                      <a:r>
                        <a:rPr lang="zh-CN" sz="1800" kern="100" dirty="0">
                          <a:latin typeface="Calibri" panose="020F0502020204030204"/>
                          <a:ea typeface="宋体" panose="02010600030101010101" pitchFamily="2" charset="-122"/>
                          <a:cs typeface="Times New Roman" panose="02020603050405020304"/>
                        </a:rPr>
                        <a:t>不作账务处理</a:t>
                      </a:r>
                      <a:endParaRPr lang="zh-CN" sz="18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995098">
                <a:tc vMerge="1">
                  <a:tcPr/>
                </a:tc>
                <a:tc>
                  <a:txBody>
                    <a:bodyPr/>
                    <a:lstStyle/>
                    <a:p>
                      <a:pPr marL="200025" indent="-200025" algn="just">
                        <a:spcAft>
                          <a:spcPts val="0"/>
                        </a:spcAft>
                      </a:pPr>
                      <a:r>
                        <a:rPr lang="zh-CN" sz="1800" kern="100" dirty="0">
                          <a:latin typeface="Calibri" panose="020F0502020204030204"/>
                          <a:ea typeface="宋体" panose="02010600030101010101" pitchFamily="2" charset="-122"/>
                          <a:cs typeface="Times New Roman" panose="02020603050405020304"/>
                        </a:rPr>
                        <a:t>借：待处理财产损溢</a:t>
                      </a:r>
                      <a:r>
                        <a:rPr lang="en-US" altLang="zh-CN" sz="1800" kern="100" dirty="0">
                          <a:latin typeface="Calibri" panose="020F0502020204030204"/>
                          <a:ea typeface="宋体" panose="02010600030101010101" pitchFamily="2" charset="-122"/>
                          <a:cs typeface="Times New Roman" panose="02020603050405020304"/>
                        </a:rPr>
                        <a:t>——</a:t>
                      </a:r>
                      <a:r>
                        <a:rPr lang="zh-CN" altLang="en-US" sz="1800" kern="100" dirty="0">
                          <a:latin typeface="Calibri" panose="020F0502020204030204"/>
                          <a:ea typeface="宋体" panose="02010600030101010101" pitchFamily="2" charset="-122"/>
                          <a:cs typeface="Times New Roman" panose="02020603050405020304"/>
                        </a:rPr>
                        <a:t>库存物品                    </a:t>
                      </a:r>
                      <a:r>
                        <a:rPr lang="en-US" sz="1800" kern="100" dirty="0">
                          <a:latin typeface="Calibri" panose="020F0502020204030204"/>
                          <a:ea typeface="宋体" panose="02010600030101010101" pitchFamily="2" charset="-122"/>
                          <a:cs typeface="Times New Roman" panose="02020603050405020304"/>
                        </a:rPr>
                        <a:t>   300 </a:t>
                      </a:r>
                      <a:endParaRPr lang="zh-CN" sz="1800" kern="100" dirty="0">
                        <a:latin typeface="Calibri" panose="020F0502020204030204"/>
                        <a:ea typeface="宋体" panose="02010600030101010101" pitchFamily="2" charset="-122"/>
                        <a:cs typeface="Times New Roman" panose="02020603050405020304"/>
                      </a:endParaRPr>
                    </a:p>
                    <a:p>
                      <a:pPr marL="200025" algn="just">
                        <a:spcAft>
                          <a:spcPts val="0"/>
                        </a:spcAft>
                      </a:pPr>
                      <a:r>
                        <a:rPr lang="zh-CN" sz="1800" kern="100" dirty="0">
                          <a:latin typeface="Calibri" panose="020F0502020204030204"/>
                          <a:ea typeface="宋体" panose="02010600030101010101" pitchFamily="2" charset="-122"/>
                          <a:cs typeface="Times New Roman" panose="02020603050405020304"/>
                        </a:rPr>
                        <a:t>贷：</a:t>
                      </a:r>
                      <a:r>
                        <a:rPr lang="zh-CN" altLang="en-US" sz="1800" kern="100" dirty="0">
                          <a:latin typeface="Calibri" panose="020F0502020204030204"/>
                          <a:ea typeface="宋体" panose="02010600030101010101" pitchFamily="2" charset="-122"/>
                          <a:cs typeface="Times New Roman" panose="02020603050405020304"/>
                        </a:rPr>
                        <a:t>单位</a:t>
                      </a:r>
                      <a:r>
                        <a:rPr lang="zh-CN" sz="1800" kern="100" dirty="0">
                          <a:latin typeface="Calibri" panose="020F0502020204030204"/>
                          <a:ea typeface="宋体" panose="02010600030101010101" pitchFamily="2" charset="-122"/>
                          <a:cs typeface="Times New Roman" panose="02020603050405020304"/>
                        </a:rPr>
                        <a:t>活动费用</a:t>
                      </a:r>
                      <a:r>
                        <a:rPr lang="en-US" sz="1800" kern="100" dirty="0">
                          <a:latin typeface="Calibri" panose="020F0502020204030204"/>
                          <a:ea typeface="宋体" panose="02010600030101010101" pitchFamily="2" charset="-122"/>
                          <a:cs typeface="Times New Roman" panose="02020603050405020304"/>
                        </a:rPr>
                        <a:t>   300                                               </a:t>
                      </a:r>
                      <a:endParaRPr lang="zh-CN" sz="18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vMerge="1">
                  <a:tcPr/>
                </a:tc>
              </a:tr>
              <a:tr h="959633">
                <a:tc rowSpan="2">
                  <a:txBody>
                    <a:bodyPr/>
                    <a:lstStyle/>
                    <a:p>
                      <a:pPr algn="just">
                        <a:spcAft>
                          <a:spcPts val="0"/>
                        </a:spcAft>
                      </a:pPr>
                      <a:r>
                        <a:rPr lang="zh-CN" sz="1800" b="1" kern="100" dirty="0">
                          <a:latin typeface="Calibri" panose="020F0502020204030204"/>
                          <a:ea typeface="宋体" panose="02010600030101010101" pitchFamily="2" charset="-122"/>
                          <a:cs typeface="Times New Roman" panose="02020603050405020304"/>
                        </a:rPr>
                        <a:t>某</a:t>
                      </a:r>
                      <a:r>
                        <a:rPr lang="zh-CN" altLang="en-US" sz="1800" b="1" kern="100" dirty="0">
                          <a:latin typeface="Calibri" panose="020F0502020204030204"/>
                          <a:ea typeface="宋体" panose="02010600030101010101" pitchFamily="2" charset="-122"/>
                          <a:cs typeface="Times New Roman" panose="02020603050405020304"/>
                        </a:rPr>
                        <a:t>事业</a:t>
                      </a:r>
                      <a:r>
                        <a:rPr lang="zh-CN" sz="1800" b="1" kern="100" dirty="0">
                          <a:latin typeface="Calibri" panose="020F0502020204030204"/>
                          <a:ea typeface="宋体" panose="02010600030101010101" pitchFamily="2" charset="-122"/>
                          <a:cs typeface="Times New Roman" panose="02020603050405020304"/>
                        </a:rPr>
                        <a:t>单位盘盈一台以前年度的设备，</a:t>
                      </a:r>
                      <a:r>
                        <a:rPr lang="en-US" altLang="zh-CN" sz="1800" b="1" kern="100" dirty="0">
                          <a:latin typeface="Calibri" panose="020F0502020204030204"/>
                          <a:ea typeface="宋体" panose="02010600030101010101" pitchFamily="2" charset="-122"/>
                          <a:cs typeface="Times New Roman" panose="02020603050405020304"/>
                        </a:rPr>
                        <a:t>  </a:t>
                      </a:r>
                      <a:r>
                        <a:rPr lang="zh-CN" sz="1800" b="1" kern="100" dirty="0">
                          <a:latin typeface="Calibri" panose="020F0502020204030204"/>
                          <a:ea typeface="宋体" panose="02010600030101010101" pitchFamily="2" charset="-122"/>
                          <a:cs typeface="Times New Roman" panose="02020603050405020304"/>
                        </a:rPr>
                        <a:t>评估价</a:t>
                      </a:r>
                      <a:r>
                        <a:rPr lang="en-US" sz="1800" b="1" kern="100" dirty="0">
                          <a:latin typeface="Calibri" panose="020F0502020204030204"/>
                          <a:ea typeface="宋体" panose="02010600030101010101" pitchFamily="2" charset="-122"/>
                          <a:cs typeface="Times New Roman" panose="02020603050405020304"/>
                        </a:rPr>
                        <a:t>10</a:t>
                      </a:r>
                      <a:r>
                        <a:rPr lang="zh-CN" sz="1800" b="1" kern="100" dirty="0">
                          <a:latin typeface="Calibri" panose="020F0502020204030204"/>
                          <a:ea typeface="宋体" panose="02010600030101010101" pitchFamily="2" charset="-122"/>
                          <a:cs typeface="Times New Roman" panose="02020603050405020304"/>
                        </a:rPr>
                        <a:t>万元，折旧</a:t>
                      </a:r>
                      <a:r>
                        <a:rPr lang="en-US" sz="1800" b="1" kern="100" dirty="0">
                          <a:latin typeface="Calibri" panose="020F0502020204030204"/>
                          <a:ea typeface="宋体" panose="02010600030101010101" pitchFamily="2" charset="-122"/>
                          <a:cs typeface="Times New Roman" panose="02020603050405020304"/>
                        </a:rPr>
                        <a:t>3</a:t>
                      </a:r>
                      <a:r>
                        <a:rPr lang="zh-CN" sz="1800" b="1" kern="100" dirty="0">
                          <a:latin typeface="Calibri" panose="020F0502020204030204"/>
                          <a:ea typeface="宋体" panose="02010600030101010101" pitchFamily="2" charset="-122"/>
                          <a:cs typeface="Times New Roman" panose="02020603050405020304"/>
                        </a:rPr>
                        <a:t>万元</a:t>
                      </a:r>
                      <a:endParaRPr lang="zh-CN" sz="18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zh-CN" sz="1800" kern="100" dirty="0">
                          <a:latin typeface="Calibri" panose="020F0502020204030204"/>
                          <a:ea typeface="宋体" panose="02010600030101010101" pitchFamily="2" charset="-122"/>
                          <a:cs typeface="Times New Roman" panose="02020603050405020304"/>
                        </a:rPr>
                        <a:t>借：固定资产 </a:t>
                      </a:r>
                      <a:r>
                        <a:rPr lang="en-US" sz="1800" kern="100" dirty="0">
                          <a:latin typeface="Calibri" panose="020F0502020204030204"/>
                          <a:ea typeface="宋体" panose="02010600030101010101" pitchFamily="2" charset="-122"/>
                          <a:cs typeface="Times New Roman" panose="02020603050405020304"/>
                        </a:rPr>
                        <a:t>   7 </a:t>
                      </a:r>
                      <a:endParaRPr lang="zh-CN" sz="18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1800" kern="100" dirty="0">
                          <a:latin typeface="Calibri" panose="020F0502020204030204"/>
                          <a:ea typeface="宋体" panose="02010600030101010101" pitchFamily="2" charset="-122"/>
                          <a:cs typeface="Times New Roman" panose="02020603050405020304"/>
                        </a:rPr>
                        <a:t>  </a:t>
                      </a:r>
                      <a:r>
                        <a:rPr lang="zh-CN" sz="1800" kern="100" dirty="0">
                          <a:latin typeface="Calibri" panose="020F0502020204030204"/>
                          <a:ea typeface="宋体" panose="02010600030101010101" pitchFamily="2" charset="-122"/>
                          <a:cs typeface="Times New Roman" panose="02020603050405020304"/>
                        </a:rPr>
                        <a:t>贷：待处理财产损溢</a:t>
                      </a:r>
                      <a:r>
                        <a:rPr lang="en-US" altLang="zh-CN" sz="1800" kern="100" dirty="0">
                          <a:latin typeface="Calibri" panose="020F0502020204030204"/>
                          <a:ea typeface="宋体" panose="02010600030101010101" pitchFamily="2" charset="-122"/>
                          <a:cs typeface="Times New Roman" panose="02020603050405020304"/>
                        </a:rPr>
                        <a:t>——</a:t>
                      </a:r>
                      <a:r>
                        <a:rPr lang="zh-CN" altLang="en-US" sz="1800" kern="100" dirty="0">
                          <a:latin typeface="Calibri" panose="020F0502020204030204"/>
                          <a:ea typeface="宋体" panose="02010600030101010101" pitchFamily="2" charset="-122"/>
                          <a:cs typeface="Times New Roman" panose="02020603050405020304"/>
                        </a:rPr>
                        <a:t>固定资产               </a:t>
                      </a:r>
                      <a:r>
                        <a:rPr lang="en-US" sz="1800" kern="100" dirty="0">
                          <a:latin typeface="Calibri" panose="020F0502020204030204"/>
                          <a:ea typeface="宋体" panose="02010600030101010101" pitchFamily="2" charset="-122"/>
                          <a:cs typeface="Times New Roman" panose="02020603050405020304"/>
                        </a:rPr>
                        <a:t>    7</a:t>
                      </a:r>
                      <a:endParaRPr lang="zh-CN" sz="18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2">
                  <a:txBody>
                    <a:bodyPr/>
                    <a:lstStyle/>
                    <a:p>
                      <a:pPr algn="just">
                        <a:spcAft>
                          <a:spcPts val="0"/>
                        </a:spcAft>
                      </a:pPr>
                      <a:r>
                        <a:rPr lang="zh-CN" sz="1800" kern="100" dirty="0">
                          <a:latin typeface="Calibri" panose="020F0502020204030204"/>
                          <a:ea typeface="宋体" panose="02010600030101010101" pitchFamily="2" charset="-122"/>
                          <a:cs typeface="Times New Roman" panose="02020603050405020304"/>
                        </a:rPr>
                        <a:t>不作账务处理</a:t>
                      </a:r>
                      <a:r>
                        <a:rPr lang="en-US" sz="1800" kern="100" dirty="0">
                          <a:latin typeface="Calibri" panose="020F0502020204030204"/>
                          <a:ea typeface="宋体" panose="02010600030101010101" pitchFamily="2" charset="-122"/>
                          <a:cs typeface="Times New Roman" panose="02020603050405020304"/>
                        </a:rPr>
                        <a:t>        </a:t>
                      </a:r>
                      <a:endParaRPr lang="zh-CN" sz="18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384635">
                <a:tc vMerge="1">
                  <a:tcPr/>
                </a:tc>
                <a:tc>
                  <a:txBody>
                    <a:bodyPr/>
                    <a:lstStyle/>
                    <a:p>
                      <a:pPr algn="just">
                        <a:spcAft>
                          <a:spcPts val="0"/>
                        </a:spcAft>
                      </a:pPr>
                      <a:endParaRPr lang="en-US" sz="1800" kern="100" dirty="0">
                        <a:latin typeface="Calibri" panose="020F0502020204030204"/>
                        <a:ea typeface="宋体" panose="02010600030101010101" pitchFamily="2" charset="-122"/>
                        <a:cs typeface="Times New Roman" panose="02020603050405020304"/>
                      </a:endParaRPr>
                    </a:p>
                    <a:p>
                      <a:pPr algn="just">
                        <a:spcAft>
                          <a:spcPts val="0"/>
                        </a:spcAft>
                      </a:pPr>
                      <a:r>
                        <a:rPr lang="zh-CN" sz="1800" kern="100" dirty="0">
                          <a:latin typeface="Calibri" panose="020F0502020204030204"/>
                          <a:ea typeface="宋体" panose="02010600030101010101" pitchFamily="2" charset="-122"/>
                          <a:cs typeface="Times New Roman" panose="02020603050405020304"/>
                        </a:rPr>
                        <a:t>借：待处理财产损溢</a:t>
                      </a:r>
                      <a:r>
                        <a:rPr lang="en-US" altLang="zh-CN" sz="1800" kern="100" dirty="0">
                          <a:latin typeface="Calibri" panose="020F0502020204030204"/>
                          <a:ea typeface="宋体" panose="02010600030101010101" pitchFamily="2" charset="-122"/>
                          <a:cs typeface="Times New Roman" panose="02020603050405020304"/>
                        </a:rPr>
                        <a:t>——</a:t>
                      </a:r>
                      <a:r>
                        <a:rPr lang="zh-CN" altLang="en-US" sz="1800" kern="100" dirty="0">
                          <a:latin typeface="Calibri" panose="020F0502020204030204"/>
                          <a:ea typeface="宋体" panose="02010600030101010101" pitchFamily="2" charset="-122"/>
                          <a:cs typeface="Times New Roman" panose="02020603050405020304"/>
                        </a:rPr>
                        <a:t>固定资产                  </a:t>
                      </a:r>
                      <a:r>
                        <a:rPr lang="en-US" sz="1800" kern="100" dirty="0">
                          <a:latin typeface="Calibri" panose="020F0502020204030204"/>
                          <a:ea typeface="宋体" panose="02010600030101010101" pitchFamily="2" charset="-122"/>
                          <a:cs typeface="Times New Roman" panose="02020603050405020304"/>
                        </a:rPr>
                        <a:t>  7 </a:t>
                      </a:r>
                      <a:endParaRPr lang="zh-CN" sz="18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1800" kern="100" dirty="0">
                          <a:latin typeface="Calibri" panose="020F0502020204030204"/>
                          <a:ea typeface="宋体" panose="02010600030101010101" pitchFamily="2" charset="-122"/>
                          <a:cs typeface="Times New Roman" panose="02020603050405020304"/>
                        </a:rPr>
                        <a:t>  </a:t>
                      </a:r>
                      <a:r>
                        <a:rPr lang="zh-CN" sz="1800" kern="100" dirty="0">
                          <a:latin typeface="Calibri" panose="020F0502020204030204"/>
                          <a:ea typeface="宋体" panose="02010600030101010101" pitchFamily="2" charset="-122"/>
                          <a:cs typeface="Times New Roman" panose="02020603050405020304"/>
                        </a:rPr>
                        <a:t>贷：以前年度</a:t>
                      </a:r>
                      <a:r>
                        <a:rPr lang="zh-CN" altLang="en-US" sz="1800" kern="100" dirty="0">
                          <a:latin typeface="Calibri" panose="020F0502020204030204"/>
                          <a:ea typeface="宋体" panose="02010600030101010101" pitchFamily="2" charset="-122"/>
                          <a:cs typeface="Times New Roman" panose="02020603050405020304"/>
                        </a:rPr>
                        <a:t>盈余</a:t>
                      </a:r>
                      <a:r>
                        <a:rPr lang="zh-CN" sz="1800" kern="100" dirty="0">
                          <a:latin typeface="Calibri" panose="020F0502020204030204"/>
                          <a:ea typeface="宋体" panose="02010600030101010101" pitchFamily="2" charset="-122"/>
                          <a:cs typeface="Times New Roman" panose="02020603050405020304"/>
                        </a:rPr>
                        <a:t>调整</a:t>
                      </a:r>
                      <a:r>
                        <a:rPr lang="en-US" sz="1800" kern="100" dirty="0">
                          <a:latin typeface="Calibri" panose="020F0502020204030204"/>
                          <a:ea typeface="宋体" panose="02010600030101010101" pitchFamily="2" charset="-122"/>
                          <a:cs typeface="Times New Roman" panose="02020603050405020304"/>
                        </a:rPr>
                        <a:t>   7</a:t>
                      </a:r>
                      <a:endParaRPr lang="zh-CN" sz="1800" kern="100" dirty="0">
                        <a:latin typeface="Calibri" panose="020F0502020204030204"/>
                        <a:ea typeface="宋体" panose="02010600030101010101" pitchFamily="2" charset="-122"/>
                        <a:cs typeface="Times New Roman" panose="02020603050405020304"/>
                      </a:endParaRPr>
                    </a:p>
                    <a:p>
                      <a:pPr algn="just">
                        <a:spcAft>
                          <a:spcPts val="0"/>
                        </a:spcAft>
                      </a:pPr>
                      <a:r>
                        <a:rPr lang="en-US" sz="1800" kern="100" dirty="0">
                          <a:latin typeface="Calibri" panose="020F0502020204030204"/>
                          <a:ea typeface="宋体" panose="02010600030101010101" pitchFamily="2" charset="-122"/>
                          <a:cs typeface="Times New Roman" panose="02020603050405020304"/>
                        </a:rPr>
                        <a:t>    </a:t>
                      </a:r>
                      <a:endParaRPr lang="zh-CN" sz="18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vMerge="1">
                  <a:tcPr/>
                </a:tc>
              </a:tr>
            </a:tbl>
          </a:graphicData>
        </a:graphic>
      </p:graphicFrame>
      <p:sp>
        <p:nvSpPr>
          <p:cNvPr id="93210" name="Rectangle 1"/>
          <p:cNvSpPr>
            <a:spLocks noChangeArrowheads="1"/>
          </p:cNvSpPr>
          <p:nvPr/>
        </p:nvSpPr>
        <p:spPr bwMode="auto">
          <a:xfrm>
            <a:off x="1143001" y="845709"/>
            <a:ext cx="184731" cy="300082"/>
          </a:xfrm>
          <a:prstGeom prst="rect">
            <a:avLst/>
          </a:prstGeom>
          <a:noFill/>
          <a:ln w="9525">
            <a:noFill/>
            <a:miter lim="800000"/>
          </a:ln>
        </p:spPr>
        <p:txBody>
          <a:bodyPr wrap="none" anchor="ctr">
            <a:spAutoFit/>
          </a:bodyPr>
          <a:lstStyle/>
          <a:p>
            <a:pPr algn="l">
              <a:buFontTx/>
              <a:buNone/>
            </a:pPr>
            <a:endParaRPr lang="zh-CN" altLang="zh-CN" sz="1350">
              <a:latin typeface="Arial" panose="020B0604020202020204" pitchFamily="34" charset="0"/>
              <a:ea typeface="宋体" panose="0201060003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10869" y="1553753"/>
            <a:ext cx="6429420" cy="321471"/>
          </a:xfrm>
          <a:solidFill>
            <a:schemeClr val="bg2"/>
          </a:solidFill>
        </p:spPr>
        <p:txBody>
          <a:bodyPr rtlCol="0">
            <a:normAutofit fontScale="92500" lnSpcReduction="20000"/>
          </a:bodyPr>
          <a:lstStyle/>
          <a:p>
            <a:pPr>
              <a:defRPr/>
            </a:pPr>
            <a:r>
              <a:rPr lang="zh-CN" altLang="en-US" sz="1800" b="1" dirty="0">
                <a:solidFill>
                  <a:srgbClr val="FFFF00"/>
                </a:solidFill>
              </a:rPr>
              <a:t>盘亏</a:t>
            </a:r>
            <a:r>
              <a:rPr lang="zh-CN" altLang="zh-CN" sz="1800" kern="100" dirty="0">
                <a:solidFill>
                  <a:srgbClr val="FF0000"/>
                </a:solidFill>
                <a:latin typeface="黑体" panose="02010609060101010101" pitchFamily="49" charset="-122"/>
                <a:ea typeface="黑体" panose="02010609060101010101" pitchFamily="49" charset="-122"/>
                <a:cs typeface="Times New Roman" panose="02020603050405020304"/>
              </a:rPr>
              <a:t>或毁损、报废</a:t>
            </a:r>
            <a:r>
              <a:rPr lang="zh-CN" altLang="zh-CN" sz="1800" kern="100" dirty="0">
                <a:latin typeface="黑体" panose="02010609060101010101" pitchFamily="49" charset="-122"/>
                <a:ea typeface="黑体" panose="02010609060101010101" pitchFamily="49" charset="-122"/>
                <a:cs typeface="Times New Roman" panose="02020603050405020304"/>
              </a:rPr>
              <a:t>的</a:t>
            </a:r>
            <a:r>
              <a:rPr lang="zh-CN" altLang="en-US" sz="1800" dirty="0"/>
              <a:t>的非现金资产</a:t>
            </a:r>
            <a:endParaRPr lang="zh-CN" altLang="en-US" sz="1800" dirty="0"/>
          </a:p>
        </p:txBody>
      </p:sp>
      <p:graphicFrame>
        <p:nvGraphicFramePr>
          <p:cNvPr id="7" name="表格 6"/>
          <p:cNvGraphicFramePr>
            <a:graphicFrameLocks noGrp="1"/>
          </p:cNvGraphicFramePr>
          <p:nvPr/>
        </p:nvGraphicFramePr>
        <p:xfrm>
          <a:off x="1143000" y="1928802"/>
          <a:ext cx="6858001" cy="4071948"/>
        </p:xfrm>
        <a:graphic>
          <a:graphicData uri="http://schemas.openxmlformats.org/drawingml/2006/table">
            <a:tbl>
              <a:tblPr/>
              <a:tblGrid>
                <a:gridCol w="1708223"/>
                <a:gridCol w="5149778"/>
              </a:tblGrid>
              <a:tr h="1221886">
                <a:tc>
                  <a:txBody>
                    <a:bodyPr/>
                    <a:lstStyle/>
                    <a:p>
                      <a:pPr algn="l">
                        <a:spcAft>
                          <a:spcPts val="0"/>
                        </a:spcAft>
                      </a:pPr>
                      <a:endParaRPr lang="en-US" altLang="zh-CN" sz="1500" kern="100" dirty="0">
                        <a:latin typeface="+mn-ea"/>
                        <a:ea typeface="+mn-ea"/>
                        <a:cs typeface="Times New Roman" panose="02020603050405020304"/>
                      </a:endParaRPr>
                    </a:p>
                    <a:p>
                      <a:pPr algn="l">
                        <a:spcAft>
                          <a:spcPts val="0"/>
                        </a:spcAft>
                      </a:pPr>
                      <a:endParaRPr lang="en-US" altLang="zh-CN" sz="1500" kern="100" dirty="0">
                        <a:latin typeface="+mn-ea"/>
                        <a:ea typeface="+mn-ea"/>
                        <a:cs typeface="Times New Roman" panose="02020603050405020304"/>
                      </a:endParaRPr>
                    </a:p>
                    <a:p>
                      <a:pPr algn="l">
                        <a:spcAft>
                          <a:spcPts val="0"/>
                        </a:spcAft>
                      </a:pPr>
                      <a:r>
                        <a:rPr lang="zh-CN" sz="1500" kern="100" dirty="0">
                          <a:latin typeface="+mn-ea"/>
                          <a:ea typeface="+mn-ea"/>
                          <a:cs typeface="Times New Roman" panose="02020603050405020304"/>
                        </a:rPr>
                        <a:t>转入待处理财产时</a:t>
                      </a:r>
                      <a:endParaRPr lang="zh-CN" sz="1500" kern="100" dirty="0">
                        <a:latin typeface="+mn-ea"/>
                        <a:ea typeface="+mn-ea"/>
                        <a:cs typeface="Times New Roman" panose="02020603050405020304"/>
                      </a:endParaRPr>
                    </a:p>
                  </a:txBody>
                  <a:tcPr marL="23530" marR="2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spcAft>
                          <a:spcPts val="0"/>
                        </a:spcAft>
                      </a:pPr>
                      <a:r>
                        <a:rPr lang="zh-CN" sz="1500" kern="0" dirty="0">
                          <a:latin typeface="+mn-ea"/>
                          <a:ea typeface="+mn-ea"/>
                          <a:cs typeface="Times New Roman" panose="02020603050405020304"/>
                        </a:rPr>
                        <a:t>借：待处理财产损溢——待处理财产价值</a:t>
                      </a:r>
                      <a:endParaRPr lang="zh-CN" sz="1500" kern="100" dirty="0">
                        <a:latin typeface="+mn-ea"/>
                        <a:ea typeface="+mn-ea"/>
                        <a:cs typeface="Times New Roman" panose="02020603050405020304"/>
                      </a:endParaRPr>
                    </a:p>
                    <a:p>
                      <a:pPr indent="266700" algn="l">
                        <a:spcAft>
                          <a:spcPts val="0"/>
                        </a:spcAft>
                      </a:pPr>
                      <a:r>
                        <a:rPr lang="en-US" altLang="zh-CN" sz="1500" kern="0" dirty="0">
                          <a:latin typeface="+mn-ea"/>
                          <a:ea typeface="+mn-ea"/>
                          <a:cs typeface="Times New Roman" panose="02020603050405020304"/>
                        </a:rPr>
                        <a:t>  </a:t>
                      </a:r>
                      <a:r>
                        <a:rPr lang="zh-CN" sz="1500" kern="0" dirty="0">
                          <a:latin typeface="+mn-ea"/>
                          <a:ea typeface="+mn-ea"/>
                          <a:cs typeface="Times New Roman" panose="02020603050405020304"/>
                        </a:rPr>
                        <a:t>固定资产累计折旧</a:t>
                      </a:r>
                      <a:r>
                        <a:rPr lang="en-US" sz="1500" kern="0" dirty="0">
                          <a:latin typeface="+mn-ea"/>
                          <a:ea typeface="+mn-ea"/>
                          <a:cs typeface="Times New Roman" panose="02020603050405020304"/>
                        </a:rPr>
                        <a:t>/</a:t>
                      </a:r>
                      <a:r>
                        <a:rPr lang="zh-CN" sz="1500" kern="0" dirty="0">
                          <a:latin typeface="+mn-ea"/>
                          <a:ea typeface="+mn-ea"/>
                          <a:cs typeface="Times New Roman" panose="02020603050405020304"/>
                        </a:rPr>
                        <a:t>无形资产累计摊销</a:t>
                      </a:r>
                      <a:endParaRPr lang="zh-CN" sz="1500" kern="100" dirty="0">
                        <a:latin typeface="+mn-ea"/>
                        <a:ea typeface="+mn-ea"/>
                        <a:cs typeface="Times New Roman" panose="02020603050405020304"/>
                      </a:endParaRPr>
                    </a:p>
                    <a:p>
                      <a:pPr indent="266700" algn="l">
                        <a:spcAft>
                          <a:spcPts val="0"/>
                        </a:spcAft>
                      </a:pPr>
                      <a:r>
                        <a:rPr lang="en-US" altLang="zh-CN" sz="1500" kern="0" dirty="0">
                          <a:latin typeface="+mn-ea"/>
                          <a:ea typeface="+mn-ea"/>
                          <a:cs typeface="Times New Roman" panose="02020603050405020304"/>
                        </a:rPr>
                        <a:t>  </a:t>
                      </a:r>
                      <a:r>
                        <a:rPr lang="zh-CN" sz="1500" kern="0" dirty="0">
                          <a:latin typeface="+mn-ea"/>
                          <a:ea typeface="+mn-ea"/>
                          <a:cs typeface="Times New Roman" panose="02020603050405020304"/>
                        </a:rPr>
                        <a:t>贷：</a:t>
                      </a:r>
                      <a:r>
                        <a:rPr lang="zh-CN" sz="1500" kern="0" dirty="0">
                          <a:solidFill>
                            <a:srgbClr val="00B0F0"/>
                          </a:solidFill>
                          <a:latin typeface="+mn-ea"/>
                          <a:ea typeface="+mn-ea"/>
                          <a:cs typeface="Times New Roman" panose="02020603050405020304"/>
                        </a:rPr>
                        <a:t>库存物品</a:t>
                      </a:r>
                      <a:r>
                        <a:rPr lang="en-US" sz="1500" kern="0" dirty="0">
                          <a:latin typeface="+mn-ea"/>
                          <a:ea typeface="+mn-ea"/>
                          <a:cs typeface="Times New Roman" panose="02020603050405020304"/>
                        </a:rPr>
                        <a:t>/</a:t>
                      </a:r>
                      <a:r>
                        <a:rPr lang="zh-CN" sz="1500" kern="0" dirty="0">
                          <a:latin typeface="+mn-ea"/>
                          <a:ea typeface="+mn-ea"/>
                          <a:cs typeface="Times New Roman" panose="02020603050405020304"/>
                        </a:rPr>
                        <a:t>固定资产</a:t>
                      </a:r>
                      <a:r>
                        <a:rPr lang="en-US" sz="1500" kern="0" dirty="0">
                          <a:latin typeface="+mn-ea"/>
                          <a:ea typeface="+mn-ea"/>
                          <a:cs typeface="Times New Roman" panose="02020603050405020304"/>
                        </a:rPr>
                        <a:t>/</a:t>
                      </a:r>
                      <a:r>
                        <a:rPr lang="zh-CN" sz="1500" kern="0" dirty="0">
                          <a:latin typeface="+mn-ea"/>
                          <a:ea typeface="+mn-ea"/>
                          <a:cs typeface="Times New Roman" panose="02020603050405020304"/>
                        </a:rPr>
                        <a:t>无形资产</a:t>
                      </a:r>
                      <a:r>
                        <a:rPr lang="en-US" sz="1500" kern="0" dirty="0">
                          <a:latin typeface="+mn-ea"/>
                          <a:ea typeface="+mn-ea"/>
                          <a:cs typeface="Times New Roman" panose="02020603050405020304"/>
                        </a:rPr>
                        <a:t>/</a:t>
                      </a:r>
                      <a:r>
                        <a:rPr lang="zh-CN" sz="1500" kern="0" dirty="0">
                          <a:solidFill>
                            <a:srgbClr val="00B0F0"/>
                          </a:solidFill>
                          <a:latin typeface="+mn-ea"/>
                          <a:ea typeface="+mn-ea"/>
                          <a:cs typeface="Times New Roman" panose="02020603050405020304"/>
                        </a:rPr>
                        <a:t>文物文化资产</a:t>
                      </a:r>
                      <a:endParaRPr lang="zh-CN" sz="1500" kern="100" dirty="0">
                        <a:solidFill>
                          <a:srgbClr val="00B0F0"/>
                        </a:solidFill>
                        <a:latin typeface="+mn-ea"/>
                        <a:ea typeface="+mn-ea"/>
                        <a:cs typeface="Times New Roman" panose="02020603050405020304"/>
                      </a:endParaRPr>
                    </a:p>
                  </a:txBody>
                  <a:tcPr marL="23530" marR="2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600491">
                <a:tc>
                  <a:txBody>
                    <a:bodyPr/>
                    <a:lstStyle/>
                    <a:p>
                      <a:pPr algn="l">
                        <a:spcAft>
                          <a:spcPts val="0"/>
                        </a:spcAft>
                      </a:pPr>
                      <a:r>
                        <a:rPr lang="zh-CN" sz="1500" kern="100" dirty="0">
                          <a:latin typeface="+mn-ea"/>
                          <a:ea typeface="+mn-ea"/>
                          <a:cs typeface="Times New Roman" panose="02020603050405020304"/>
                        </a:rPr>
                        <a:t>报经批准处理时</a:t>
                      </a:r>
                      <a:endParaRPr lang="zh-CN" sz="1500" kern="100" dirty="0">
                        <a:latin typeface="+mn-ea"/>
                        <a:ea typeface="+mn-ea"/>
                        <a:cs typeface="Times New Roman" panose="02020603050405020304"/>
                      </a:endParaRPr>
                    </a:p>
                  </a:txBody>
                  <a:tcPr marL="23530" marR="2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133350" indent="-133350" algn="l">
                        <a:spcAft>
                          <a:spcPts val="0"/>
                        </a:spcAft>
                      </a:pPr>
                      <a:r>
                        <a:rPr lang="zh-CN" sz="1500" kern="0" dirty="0">
                          <a:latin typeface="+mn-ea"/>
                          <a:ea typeface="+mn-ea"/>
                          <a:cs typeface="Times New Roman" panose="02020603050405020304"/>
                        </a:rPr>
                        <a:t>借：</a:t>
                      </a:r>
                      <a:r>
                        <a:rPr lang="zh-CN" sz="1500" b="0" kern="0" dirty="0">
                          <a:solidFill>
                            <a:srgbClr val="FF0000"/>
                          </a:solidFill>
                          <a:latin typeface="+mn-ea"/>
                          <a:ea typeface="+mn-ea"/>
                          <a:cs typeface="Times New Roman" panose="02020603050405020304"/>
                        </a:rPr>
                        <a:t>资产处置费用 </a:t>
                      </a:r>
                      <a:endParaRPr lang="zh-CN" sz="1500" b="0" kern="100" dirty="0">
                        <a:solidFill>
                          <a:srgbClr val="FF0000"/>
                        </a:solidFill>
                        <a:latin typeface="+mn-ea"/>
                        <a:ea typeface="+mn-ea"/>
                        <a:cs typeface="Times New Roman" panose="02020603050405020304"/>
                      </a:endParaRPr>
                    </a:p>
                    <a:p>
                      <a:pPr marL="133350" indent="133350" algn="l">
                        <a:spcAft>
                          <a:spcPts val="0"/>
                        </a:spcAft>
                      </a:pPr>
                      <a:r>
                        <a:rPr lang="en-US" altLang="zh-CN" sz="1500" kern="0" dirty="0">
                          <a:latin typeface="+mn-ea"/>
                          <a:ea typeface="+mn-ea"/>
                          <a:cs typeface="Times New Roman" panose="02020603050405020304"/>
                        </a:rPr>
                        <a:t>  </a:t>
                      </a:r>
                      <a:r>
                        <a:rPr lang="zh-CN" sz="1500" kern="0" dirty="0">
                          <a:latin typeface="+mn-ea"/>
                          <a:ea typeface="+mn-ea"/>
                          <a:cs typeface="Times New Roman" panose="02020603050405020304"/>
                        </a:rPr>
                        <a:t>贷：待处理财产损溢——待处理财产价值</a:t>
                      </a:r>
                      <a:endParaRPr lang="zh-CN" sz="1500" kern="100" dirty="0">
                        <a:latin typeface="+mn-ea"/>
                        <a:ea typeface="+mn-ea"/>
                        <a:cs typeface="Times New Roman" panose="02020603050405020304"/>
                      </a:endParaRPr>
                    </a:p>
                  </a:txBody>
                  <a:tcPr marL="23530" marR="2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760574">
                <a:tc>
                  <a:txBody>
                    <a:bodyPr/>
                    <a:lstStyle/>
                    <a:p>
                      <a:pPr algn="l">
                        <a:spcAft>
                          <a:spcPts val="0"/>
                        </a:spcAft>
                      </a:pPr>
                      <a:r>
                        <a:rPr lang="zh-CN" sz="1500" kern="100" dirty="0">
                          <a:latin typeface="+mn-ea"/>
                          <a:ea typeface="+mn-ea"/>
                          <a:cs typeface="Times New Roman" panose="02020603050405020304"/>
                        </a:rPr>
                        <a:t>残值或残值变价收入、保险理赔或过失人赔偿等</a:t>
                      </a:r>
                      <a:endParaRPr lang="zh-CN" sz="1500" kern="100" dirty="0">
                        <a:latin typeface="+mn-ea"/>
                        <a:ea typeface="+mn-ea"/>
                        <a:cs typeface="Times New Roman" panose="02020603050405020304"/>
                      </a:endParaRPr>
                    </a:p>
                  </a:txBody>
                  <a:tcPr marL="23530" marR="2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spcAft>
                          <a:spcPts val="0"/>
                        </a:spcAft>
                      </a:pPr>
                      <a:r>
                        <a:rPr lang="zh-CN" sz="1500" kern="0" dirty="0">
                          <a:latin typeface="+mn-ea"/>
                          <a:ea typeface="+mn-ea"/>
                          <a:cs typeface="Times New Roman" panose="02020603050405020304"/>
                        </a:rPr>
                        <a:t>借：库存现金</a:t>
                      </a:r>
                      <a:r>
                        <a:rPr lang="en-US" sz="1500" kern="0" dirty="0">
                          <a:latin typeface="+mn-ea"/>
                          <a:ea typeface="+mn-ea"/>
                          <a:cs typeface="Times New Roman" panose="02020603050405020304"/>
                        </a:rPr>
                        <a:t>/</a:t>
                      </a:r>
                      <a:r>
                        <a:rPr lang="zh-CN" sz="1500" kern="0" dirty="0">
                          <a:latin typeface="+mn-ea"/>
                          <a:ea typeface="+mn-ea"/>
                          <a:cs typeface="Times New Roman" panose="02020603050405020304"/>
                        </a:rPr>
                        <a:t>银行存款</a:t>
                      </a:r>
                      <a:r>
                        <a:rPr lang="en-US" sz="1500" kern="0" dirty="0">
                          <a:latin typeface="+mn-ea"/>
                          <a:ea typeface="+mn-ea"/>
                          <a:cs typeface="Times New Roman" panose="02020603050405020304"/>
                        </a:rPr>
                        <a:t>/</a:t>
                      </a:r>
                      <a:r>
                        <a:rPr lang="zh-CN" sz="1500" kern="0" dirty="0">
                          <a:latin typeface="+mn-ea"/>
                          <a:ea typeface="+mn-ea"/>
                          <a:cs typeface="Times New Roman" panose="02020603050405020304"/>
                        </a:rPr>
                        <a:t>库存物品</a:t>
                      </a:r>
                      <a:r>
                        <a:rPr lang="en-US" sz="1500" kern="0" dirty="0">
                          <a:latin typeface="+mn-ea"/>
                          <a:ea typeface="+mn-ea"/>
                          <a:cs typeface="Times New Roman" panose="02020603050405020304"/>
                        </a:rPr>
                        <a:t>/</a:t>
                      </a:r>
                      <a:r>
                        <a:rPr lang="zh-CN" sz="1500" kern="0" dirty="0">
                          <a:latin typeface="+mn-ea"/>
                          <a:ea typeface="+mn-ea"/>
                          <a:cs typeface="Times New Roman" panose="02020603050405020304"/>
                        </a:rPr>
                        <a:t>其他应收款等</a:t>
                      </a:r>
                      <a:endParaRPr lang="zh-CN" sz="1500" kern="100" dirty="0">
                        <a:latin typeface="+mn-ea"/>
                        <a:ea typeface="+mn-ea"/>
                        <a:cs typeface="Times New Roman" panose="02020603050405020304"/>
                      </a:endParaRPr>
                    </a:p>
                    <a:p>
                      <a:pPr algn="l">
                        <a:spcAft>
                          <a:spcPts val="0"/>
                        </a:spcAft>
                      </a:pPr>
                      <a:r>
                        <a:rPr lang="en-US" sz="1500" kern="0" dirty="0">
                          <a:latin typeface="+mn-ea"/>
                          <a:ea typeface="+mn-ea"/>
                          <a:cs typeface="Times New Roman" panose="02020603050405020304"/>
                        </a:rPr>
                        <a:t>       </a:t>
                      </a:r>
                      <a:r>
                        <a:rPr lang="zh-CN" sz="1500" kern="0" dirty="0">
                          <a:latin typeface="+mn-ea"/>
                          <a:ea typeface="+mn-ea"/>
                          <a:cs typeface="Times New Roman" panose="02020603050405020304"/>
                        </a:rPr>
                        <a:t>贷：待处理财产损溢——处理净收入</a:t>
                      </a:r>
                      <a:endParaRPr lang="zh-CN" sz="1500" kern="100" dirty="0">
                        <a:latin typeface="+mn-ea"/>
                        <a:ea typeface="+mn-ea"/>
                        <a:cs typeface="Times New Roman" panose="02020603050405020304"/>
                      </a:endParaRPr>
                    </a:p>
                  </a:txBody>
                  <a:tcPr marL="23530" marR="2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600491">
                <a:tc>
                  <a:txBody>
                    <a:bodyPr/>
                    <a:lstStyle/>
                    <a:p>
                      <a:pPr algn="l">
                        <a:spcAft>
                          <a:spcPts val="0"/>
                        </a:spcAft>
                      </a:pPr>
                      <a:r>
                        <a:rPr lang="zh-CN" sz="1500" kern="100" dirty="0">
                          <a:latin typeface="+mn-ea"/>
                          <a:ea typeface="+mn-ea"/>
                          <a:cs typeface="Times New Roman" panose="02020603050405020304"/>
                        </a:rPr>
                        <a:t>发生的相关费用</a:t>
                      </a:r>
                      <a:endParaRPr lang="zh-CN" sz="1500" kern="100" dirty="0">
                        <a:latin typeface="+mn-ea"/>
                        <a:ea typeface="+mn-ea"/>
                        <a:cs typeface="Times New Roman" panose="02020603050405020304"/>
                      </a:endParaRPr>
                    </a:p>
                  </a:txBody>
                  <a:tcPr marL="23530" marR="2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spcAft>
                          <a:spcPts val="0"/>
                        </a:spcAft>
                      </a:pPr>
                      <a:r>
                        <a:rPr lang="zh-CN" sz="1500" kern="0" dirty="0">
                          <a:latin typeface="+mn-ea"/>
                          <a:ea typeface="+mn-ea"/>
                          <a:cs typeface="Times New Roman" panose="02020603050405020304"/>
                        </a:rPr>
                        <a:t>借：待处理财产损溢——处理净收入</a:t>
                      </a:r>
                      <a:endParaRPr lang="zh-CN" sz="1500" kern="100" dirty="0">
                        <a:latin typeface="+mn-ea"/>
                        <a:ea typeface="+mn-ea"/>
                        <a:cs typeface="Times New Roman" panose="02020603050405020304"/>
                      </a:endParaRPr>
                    </a:p>
                    <a:p>
                      <a:pPr algn="l">
                        <a:spcAft>
                          <a:spcPts val="0"/>
                        </a:spcAft>
                      </a:pPr>
                      <a:r>
                        <a:rPr lang="en-US" sz="1500" kern="0" dirty="0">
                          <a:latin typeface="+mn-ea"/>
                          <a:ea typeface="+mn-ea"/>
                          <a:cs typeface="Times New Roman" panose="02020603050405020304"/>
                        </a:rPr>
                        <a:t>       </a:t>
                      </a:r>
                      <a:r>
                        <a:rPr lang="zh-CN" sz="1500" kern="0" dirty="0">
                          <a:latin typeface="+mn-ea"/>
                          <a:ea typeface="+mn-ea"/>
                          <a:cs typeface="Times New Roman" panose="02020603050405020304"/>
                        </a:rPr>
                        <a:t>贷：库存现金</a:t>
                      </a:r>
                      <a:r>
                        <a:rPr lang="en-US" sz="1500" kern="0" dirty="0">
                          <a:latin typeface="+mn-ea"/>
                          <a:ea typeface="+mn-ea"/>
                          <a:cs typeface="Times New Roman" panose="02020603050405020304"/>
                        </a:rPr>
                        <a:t>/</a:t>
                      </a:r>
                      <a:r>
                        <a:rPr lang="zh-CN" sz="1500" kern="0" dirty="0">
                          <a:latin typeface="+mn-ea"/>
                          <a:ea typeface="+mn-ea"/>
                          <a:cs typeface="Times New Roman" panose="02020603050405020304"/>
                        </a:rPr>
                        <a:t>银行存款等</a:t>
                      </a:r>
                      <a:endParaRPr lang="zh-CN" sz="1500" kern="100" dirty="0">
                        <a:latin typeface="+mn-ea"/>
                        <a:ea typeface="+mn-ea"/>
                        <a:cs typeface="Times New Roman" panose="02020603050405020304"/>
                      </a:endParaRPr>
                    </a:p>
                  </a:txBody>
                  <a:tcPr marL="23530" marR="2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888506">
                <a:tc>
                  <a:txBody>
                    <a:bodyPr/>
                    <a:lstStyle/>
                    <a:p>
                      <a:pPr algn="l">
                        <a:spcAft>
                          <a:spcPts val="0"/>
                        </a:spcAft>
                      </a:pPr>
                      <a:r>
                        <a:rPr lang="zh-CN" sz="1500" kern="100" dirty="0">
                          <a:latin typeface="+mn-ea"/>
                          <a:ea typeface="+mn-ea"/>
                          <a:cs typeface="Times New Roman" panose="02020603050405020304"/>
                        </a:rPr>
                        <a:t>收支结清，</a:t>
                      </a:r>
                      <a:r>
                        <a:rPr lang="zh-CN" sz="1500" kern="0" dirty="0">
                          <a:latin typeface="+mn-ea"/>
                          <a:ea typeface="+mn-ea"/>
                          <a:cs typeface="Times New Roman" panose="02020603050405020304"/>
                        </a:rPr>
                        <a:t>处理收入大于相关费用的</a:t>
                      </a:r>
                      <a:endParaRPr lang="zh-CN" sz="1500" kern="100" dirty="0">
                        <a:latin typeface="+mn-ea"/>
                        <a:ea typeface="+mn-ea"/>
                        <a:cs typeface="Times New Roman" panose="02020603050405020304"/>
                      </a:endParaRPr>
                    </a:p>
                  </a:txBody>
                  <a:tcPr marL="23530" marR="2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a:spcAft>
                          <a:spcPts val="0"/>
                        </a:spcAft>
                      </a:pPr>
                      <a:r>
                        <a:rPr lang="zh-CN" sz="1500" kern="0" dirty="0">
                          <a:latin typeface="+mn-ea"/>
                          <a:ea typeface="+mn-ea"/>
                          <a:cs typeface="Times New Roman" panose="02020603050405020304"/>
                        </a:rPr>
                        <a:t>借：待处理财产损溢——处理净收入 </a:t>
                      </a:r>
                      <a:endParaRPr lang="zh-CN" sz="1500" kern="100" dirty="0">
                        <a:latin typeface="+mn-ea"/>
                        <a:ea typeface="+mn-ea"/>
                        <a:cs typeface="Times New Roman" panose="02020603050405020304"/>
                      </a:endParaRPr>
                    </a:p>
                    <a:p>
                      <a:pPr marL="133350" indent="133350" algn="l">
                        <a:spcAft>
                          <a:spcPts val="0"/>
                        </a:spcAft>
                      </a:pPr>
                      <a:r>
                        <a:rPr lang="en-US" altLang="zh-CN" sz="1500" kern="0" dirty="0">
                          <a:latin typeface="+mn-ea"/>
                          <a:ea typeface="+mn-ea"/>
                          <a:cs typeface="Times New Roman" panose="02020603050405020304"/>
                        </a:rPr>
                        <a:t>  </a:t>
                      </a:r>
                      <a:r>
                        <a:rPr lang="zh-CN" sz="1500" kern="0" dirty="0">
                          <a:latin typeface="+mn-ea"/>
                          <a:ea typeface="+mn-ea"/>
                          <a:cs typeface="Times New Roman" panose="02020603050405020304"/>
                        </a:rPr>
                        <a:t>贷：</a:t>
                      </a:r>
                      <a:r>
                        <a:rPr lang="zh-CN" sz="1500" kern="0" dirty="0">
                          <a:solidFill>
                            <a:srgbClr val="FF0000"/>
                          </a:solidFill>
                          <a:latin typeface="+mn-ea"/>
                          <a:ea typeface="+mn-ea"/>
                          <a:cs typeface="Times New Roman" panose="02020603050405020304"/>
                        </a:rPr>
                        <a:t>应缴财政款</a:t>
                      </a:r>
                      <a:endParaRPr lang="zh-CN" sz="1500" kern="100" dirty="0">
                        <a:solidFill>
                          <a:srgbClr val="FF0000"/>
                        </a:solidFill>
                        <a:latin typeface="+mn-ea"/>
                        <a:ea typeface="+mn-ea"/>
                        <a:cs typeface="Times New Roman" panose="02020603050405020304"/>
                      </a:endParaRPr>
                    </a:p>
                  </a:txBody>
                  <a:tcPr marL="23530" marR="23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p:cNvGraphicFramePr>
            <a:graphicFrameLocks noGrp="1"/>
          </p:cNvGraphicFramePr>
          <p:nvPr>
            <p:ph idx="1"/>
          </p:nvPr>
        </p:nvGraphicFramePr>
        <p:xfrm>
          <a:off x="1250134" y="1607331"/>
          <a:ext cx="6643735" cy="4286281"/>
        </p:xfrm>
        <a:graphic>
          <a:graphicData uri="http://schemas.openxmlformats.org/drawingml/2006/table">
            <a:tbl>
              <a:tblPr/>
              <a:tblGrid>
                <a:gridCol w="2233678"/>
                <a:gridCol w="2577320"/>
                <a:gridCol w="1832737"/>
              </a:tblGrid>
              <a:tr h="289519">
                <a:tc>
                  <a:txBody>
                    <a:bodyPr/>
                    <a:lstStyle/>
                    <a:p>
                      <a:pPr algn="just">
                        <a:spcAft>
                          <a:spcPts val="0"/>
                        </a:spcAft>
                      </a:pPr>
                      <a:endParaRPr lang="en-US" sz="15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zh-CN" sz="1500" kern="100" dirty="0">
                          <a:latin typeface="Calibri" panose="020F0502020204030204"/>
                          <a:ea typeface="宋体" panose="02010600030101010101" pitchFamily="2" charset="-122"/>
                          <a:cs typeface="Times New Roman" panose="02020603050405020304"/>
                        </a:rPr>
                        <a:t>财务会计</a:t>
                      </a:r>
                      <a:endParaRPr lang="zh-CN" sz="15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zh-CN" sz="1500" kern="100" dirty="0">
                          <a:latin typeface="Calibri" panose="020F0502020204030204"/>
                          <a:ea typeface="宋体" panose="02010600030101010101" pitchFamily="2" charset="-122"/>
                          <a:cs typeface="Times New Roman" panose="02020603050405020304"/>
                        </a:rPr>
                        <a:t>预算会计</a:t>
                      </a:r>
                      <a:endParaRPr lang="zh-CN" sz="15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049454">
                <a:tc>
                  <a:txBody>
                    <a:bodyPr/>
                    <a:lstStyle/>
                    <a:p>
                      <a:pPr algn="just">
                        <a:spcAft>
                          <a:spcPts val="0"/>
                        </a:spcAft>
                      </a:pPr>
                      <a:r>
                        <a:rPr lang="zh-CN" sz="1500" b="1" kern="100" dirty="0">
                          <a:latin typeface="Calibri" panose="020F0502020204030204"/>
                          <a:ea typeface="宋体" panose="02010600030101010101" pitchFamily="2" charset="-122"/>
                          <a:cs typeface="Times New Roman" panose="02020603050405020304"/>
                        </a:rPr>
                        <a:t>某单位将一项固定资产报废，原值</a:t>
                      </a:r>
                      <a:r>
                        <a:rPr lang="en-US" sz="1500" b="1" kern="100" dirty="0">
                          <a:latin typeface="Calibri" panose="020F0502020204030204"/>
                          <a:ea typeface="宋体" panose="02010600030101010101" pitchFamily="2" charset="-122"/>
                          <a:cs typeface="Times New Roman" panose="02020603050405020304"/>
                        </a:rPr>
                        <a:t>80</a:t>
                      </a:r>
                      <a:r>
                        <a:rPr lang="zh-CN" sz="1500" b="1" kern="100" dirty="0">
                          <a:latin typeface="Calibri" panose="020F0502020204030204"/>
                          <a:ea typeface="宋体" panose="02010600030101010101" pitchFamily="2" charset="-122"/>
                          <a:cs typeface="Times New Roman" panose="02020603050405020304"/>
                        </a:rPr>
                        <a:t>万元，折旧</a:t>
                      </a:r>
                      <a:r>
                        <a:rPr lang="en-US" sz="1500" b="1" kern="100" dirty="0">
                          <a:latin typeface="Calibri" panose="020F0502020204030204"/>
                          <a:ea typeface="宋体" panose="02010600030101010101" pitchFamily="2" charset="-122"/>
                          <a:cs typeface="Times New Roman" panose="02020603050405020304"/>
                        </a:rPr>
                        <a:t>65</a:t>
                      </a:r>
                      <a:r>
                        <a:rPr lang="zh-CN" sz="1500" b="1" kern="100" dirty="0">
                          <a:latin typeface="Calibri" panose="020F0502020204030204"/>
                          <a:ea typeface="宋体" panose="02010600030101010101" pitchFamily="2" charset="-122"/>
                          <a:cs typeface="Times New Roman" panose="02020603050405020304"/>
                        </a:rPr>
                        <a:t>万元，</a:t>
                      </a:r>
                      <a:endParaRPr lang="zh-CN" sz="15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zh-CN" sz="1500" kern="100" dirty="0">
                          <a:latin typeface="Calibri" panose="020F0502020204030204"/>
                          <a:ea typeface="宋体" panose="02010600030101010101" pitchFamily="2" charset="-122"/>
                          <a:cs typeface="Times New Roman" panose="02020603050405020304"/>
                        </a:rPr>
                        <a:t>借：固定资产累计折旧</a:t>
                      </a:r>
                      <a:r>
                        <a:rPr lang="en-US" sz="1500" kern="100" dirty="0">
                          <a:latin typeface="Calibri" panose="020F0502020204030204"/>
                          <a:ea typeface="宋体" panose="02010600030101010101" pitchFamily="2" charset="-122"/>
                          <a:cs typeface="Times New Roman" panose="02020603050405020304"/>
                        </a:rPr>
                        <a:t>  65</a:t>
                      </a:r>
                      <a:endParaRPr lang="zh-CN" sz="1500" kern="100" dirty="0">
                        <a:latin typeface="Calibri" panose="020F0502020204030204"/>
                        <a:ea typeface="宋体" panose="02010600030101010101" pitchFamily="2" charset="-122"/>
                        <a:cs typeface="Times New Roman" panose="02020603050405020304"/>
                      </a:endParaRPr>
                    </a:p>
                    <a:p>
                      <a:pPr algn="just">
                        <a:spcAft>
                          <a:spcPts val="0"/>
                        </a:spcAft>
                      </a:pPr>
                      <a:r>
                        <a:rPr lang="en-US" sz="1500" kern="100" dirty="0">
                          <a:latin typeface="Calibri" panose="020F0502020204030204"/>
                          <a:ea typeface="宋体" panose="02010600030101010101" pitchFamily="2" charset="-122"/>
                          <a:cs typeface="Times New Roman" panose="02020603050405020304"/>
                        </a:rPr>
                        <a:t>        </a:t>
                      </a:r>
                      <a:r>
                        <a:rPr lang="zh-CN" sz="1500" kern="100" dirty="0">
                          <a:latin typeface="Calibri" panose="020F0502020204030204"/>
                          <a:ea typeface="宋体" panose="02010600030101010101" pitchFamily="2" charset="-122"/>
                          <a:cs typeface="Times New Roman" panose="02020603050405020304"/>
                        </a:rPr>
                        <a:t>待处理财产损溢</a:t>
                      </a:r>
                      <a:r>
                        <a:rPr lang="en-US" sz="1500" kern="100" dirty="0">
                          <a:latin typeface="Calibri" panose="020F0502020204030204"/>
                          <a:ea typeface="宋体" panose="02010600030101010101" pitchFamily="2" charset="-122"/>
                          <a:cs typeface="Times New Roman" panose="02020603050405020304"/>
                        </a:rPr>
                        <a:t>      15</a:t>
                      </a:r>
                      <a:endParaRPr lang="zh-CN" sz="15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1500" kern="100" dirty="0">
                          <a:latin typeface="Calibri" panose="020F0502020204030204"/>
                          <a:ea typeface="宋体" panose="02010600030101010101" pitchFamily="2" charset="-122"/>
                          <a:cs typeface="Times New Roman" panose="02020603050405020304"/>
                        </a:rPr>
                        <a:t>  </a:t>
                      </a:r>
                      <a:r>
                        <a:rPr lang="zh-CN" sz="1500" kern="100" dirty="0">
                          <a:latin typeface="Calibri" panose="020F0502020204030204"/>
                          <a:ea typeface="宋体" panose="02010600030101010101" pitchFamily="2" charset="-122"/>
                          <a:cs typeface="Times New Roman" panose="02020603050405020304"/>
                        </a:rPr>
                        <a:t>贷：固定资产</a:t>
                      </a:r>
                      <a:r>
                        <a:rPr lang="en-US" sz="1500" kern="100" dirty="0">
                          <a:latin typeface="Calibri" panose="020F0502020204030204"/>
                          <a:ea typeface="宋体" panose="02010600030101010101" pitchFamily="2" charset="-122"/>
                          <a:cs typeface="Times New Roman" panose="02020603050405020304"/>
                        </a:rPr>
                        <a:t>          80</a:t>
                      </a:r>
                      <a:endParaRPr lang="zh-CN" sz="15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zh-CN" sz="1500" kern="100" dirty="0">
                          <a:latin typeface="Calibri" panose="020F0502020204030204"/>
                          <a:ea typeface="宋体" panose="02010600030101010101" pitchFamily="2" charset="-122"/>
                          <a:cs typeface="Times New Roman" panose="02020603050405020304"/>
                        </a:rPr>
                        <a:t>不作账务处理</a:t>
                      </a:r>
                      <a:endParaRPr lang="zh-CN" sz="15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980638">
                <a:tc rowSpan="2">
                  <a:txBody>
                    <a:bodyPr/>
                    <a:lstStyle/>
                    <a:p>
                      <a:pPr algn="just">
                        <a:spcAft>
                          <a:spcPts val="0"/>
                        </a:spcAft>
                      </a:pPr>
                      <a:r>
                        <a:rPr lang="zh-CN" sz="1500" b="1" kern="100">
                          <a:latin typeface="Calibri" panose="020F0502020204030204"/>
                          <a:ea typeface="宋体" panose="02010600030101010101" pitchFamily="2" charset="-122"/>
                          <a:cs typeface="Times New Roman" panose="02020603050405020304"/>
                        </a:rPr>
                        <a:t>支付费用</a:t>
                      </a:r>
                      <a:r>
                        <a:rPr lang="en-US" sz="1500" b="1" kern="100">
                          <a:latin typeface="Calibri" panose="020F0502020204030204"/>
                          <a:ea typeface="宋体" panose="02010600030101010101" pitchFamily="2" charset="-122"/>
                          <a:cs typeface="Times New Roman" panose="02020603050405020304"/>
                        </a:rPr>
                        <a:t>2</a:t>
                      </a:r>
                      <a:r>
                        <a:rPr lang="zh-CN" sz="1500" b="1" kern="100">
                          <a:latin typeface="Calibri" panose="020F0502020204030204"/>
                          <a:ea typeface="宋体" panose="02010600030101010101" pitchFamily="2" charset="-122"/>
                          <a:cs typeface="Times New Roman" panose="02020603050405020304"/>
                        </a:rPr>
                        <a:t>万元，清理收入</a:t>
                      </a:r>
                      <a:r>
                        <a:rPr lang="en-US" sz="1500" b="1" kern="100">
                          <a:latin typeface="Calibri" panose="020F0502020204030204"/>
                          <a:ea typeface="宋体" panose="02010600030101010101" pitchFamily="2" charset="-122"/>
                          <a:cs typeface="Times New Roman" panose="02020603050405020304"/>
                        </a:rPr>
                        <a:t>3</a:t>
                      </a:r>
                      <a:r>
                        <a:rPr lang="zh-CN" sz="1500" b="1" kern="100">
                          <a:latin typeface="Calibri" panose="020F0502020204030204"/>
                          <a:ea typeface="宋体" panose="02010600030101010101" pitchFamily="2" charset="-122"/>
                          <a:cs typeface="Times New Roman" panose="02020603050405020304"/>
                        </a:rPr>
                        <a:t>万元，均以银行存款收付</a:t>
                      </a:r>
                      <a:endParaRPr lang="zh-CN" sz="1500" kern="10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zh-CN" sz="1500" kern="100" dirty="0">
                          <a:latin typeface="Calibri" panose="020F0502020204030204"/>
                          <a:ea typeface="宋体" panose="02010600030101010101" pitchFamily="2" charset="-122"/>
                          <a:cs typeface="Times New Roman" panose="02020603050405020304"/>
                        </a:rPr>
                        <a:t>借：银行存款 </a:t>
                      </a:r>
                      <a:r>
                        <a:rPr lang="en-US" sz="1500" kern="100" dirty="0">
                          <a:latin typeface="Calibri" panose="020F0502020204030204"/>
                          <a:ea typeface="宋体" panose="02010600030101010101" pitchFamily="2" charset="-122"/>
                          <a:cs typeface="Times New Roman" panose="02020603050405020304"/>
                        </a:rPr>
                        <a:t>      3</a:t>
                      </a:r>
                      <a:endParaRPr lang="zh-CN" sz="15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1500" kern="100" dirty="0">
                          <a:latin typeface="Calibri" panose="020F0502020204030204"/>
                          <a:ea typeface="宋体" panose="02010600030101010101" pitchFamily="2" charset="-122"/>
                          <a:cs typeface="Times New Roman" panose="02020603050405020304"/>
                        </a:rPr>
                        <a:t>  </a:t>
                      </a:r>
                      <a:r>
                        <a:rPr lang="zh-CN" sz="1500" kern="100" dirty="0">
                          <a:latin typeface="Calibri" panose="020F0502020204030204"/>
                          <a:ea typeface="宋体" panose="02010600030101010101" pitchFamily="2" charset="-122"/>
                          <a:cs typeface="Times New Roman" panose="02020603050405020304"/>
                        </a:rPr>
                        <a:t>贷：待处理财产损溢</a:t>
                      </a:r>
                      <a:r>
                        <a:rPr lang="en-US" sz="1500" kern="100" dirty="0">
                          <a:latin typeface="Calibri" panose="020F0502020204030204"/>
                          <a:ea typeface="宋体" panose="02010600030101010101" pitchFamily="2" charset="-122"/>
                          <a:cs typeface="Times New Roman" panose="02020603050405020304"/>
                        </a:rPr>
                        <a:t>    3</a:t>
                      </a:r>
                      <a:endParaRPr lang="zh-CN" sz="15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2">
                  <a:txBody>
                    <a:bodyPr/>
                    <a:lstStyle/>
                    <a:p>
                      <a:pPr algn="just">
                        <a:spcAft>
                          <a:spcPts val="0"/>
                        </a:spcAft>
                      </a:pPr>
                      <a:r>
                        <a:rPr lang="zh-CN" sz="1500" kern="100" dirty="0">
                          <a:latin typeface="Calibri" panose="020F0502020204030204"/>
                          <a:ea typeface="宋体" panose="02010600030101010101" pitchFamily="2" charset="-122"/>
                          <a:cs typeface="Times New Roman" panose="02020603050405020304"/>
                        </a:rPr>
                        <a:t>不作账务处理</a:t>
                      </a:r>
                      <a:r>
                        <a:rPr lang="en-US" sz="1500" kern="100" dirty="0">
                          <a:latin typeface="Calibri" panose="020F0502020204030204"/>
                          <a:ea typeface="宋体" panose="02010600030101010101" pitchFamily="2" charset="-122"/>
                          <a:cs typeface="Times New Roman" panose="02020603050405020304"/>
                        </a:rPr>
                        <a:t>        </a:t>
                      </a:r>
                      <a:endParaRPr lang="zh-CN" sz="15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158075">
                <a:tc vMerge="1">
                  <a:tcPr/>
                </a:tc>
                <a:tc>
                  <a:txBody>
                    <a:bodyPr/>
                    <a:lstStyle/>
                    <a:p>
                      <a:pPr algn="just">
                        <a:spcAft>
                          <a:spcPts val="0"/>
                        </a:spcAft>
                      </a:pPr>
                      <a:endParaRPr lang="en-US" sz="1500" kern="100" dirty="0">
                        <a:latin typeface="Calibri" panose="020F0502020204030204"/>
                        <a:ea typeface="宋体" panose="02010600030101010101" pitchFamily="2" charset="-122"/>
                        <a:cs typeface="Times New Roman" panose="02020603050405020304"/>
                      </a:endParaRPr>
                    </a:p>
                    <a:p>
                      <a:pPr algn="just">
                        <a:spcAft>
                          <a:spcPts val="0"/>
                        </a:spcAft>
                      </a:pPr>
                      <a:r>
                        <a:rPr lang="zh-CN" sz="1500" kern="100" dirty="0">
                          <a:latin typeface="Calibri" panose="020F0502020204030204"/>
                          <a:ea typeface="宋体" panose="02010600030101010101" pitchFamily="2" charset="-122"/>
                          <a:cs typeface="Times New Roman" panose="02020603050405020304"/>
                        </a:rPr>
                        <a:t>借：待处理财产损溢</a:t>
                      </a:r>
                      <a:r>
                        <a:rPr lang="en-US" sz="1500" kern="100" dirty="0">
                          <a:latin typeface="Calibri" panose="020F0502020204030204"/>
                          <a:ea typeface="宋体" panose="02010600030101010101" pitchFamily="2" charset="-122"/>
                          <a:cs typeface="Times New Roman" panose="02020603050405020304"/>
                        </a:rPr>
                        <a:t>  2</a:t>
                      </a:r>
                      <a:endParaRPr lang="zh-CN" sz="15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1500" kern="100" dirty="0">
                          <a:latin typeface="Calibri" panose="020F0502020204030204"/>
                          <a:ea typeface="宋体" panose="02010600030101010101" pitchFamily="2" charset="-122"/>
                          <a:cs typeface="Times New Roman" panose="02020603050405020304"/>
                        </a:rPr>
                        <a:t>  </a:t>
                      </a:r>
                      <a:r>
                        <a:rPr lang="zh-CN" sz="1500" kern="100" dirty="0">
                          <a:latin typeface="Calibri" panose="020F0502020204030204"/>
                          <a:ea typeface="宋体" panose="02010600030101010101" pitchFamily="2" charset="-122"/>
                          <a:cs typeface="Times New Roman" panose="02020603050405020304"/>
                        </a:rPr>
                        <a:t>贷：银行存款 </a:t>
                      </a:r>
                      <a:r>
                        <a:rPr lang="en-US" sz="1500" kern="100" dirty="0">
                          <a:latin typeface="Calibri" panose="020F0502020204030204"/>
                          <a:ea typeface="宋体" panose="02010600030101010101" pitchFamily="2" charset="-122"/>
                          <a:cs typeface="Times New Roman" panose="02020603050405020304"/>
                        </a:rPr>
                        <a:t>         2</a:t>
                      </a:r>
                      <a:endParaRPr lang="zh-CN" sz="1500" kern="100" dirty="0">
                        <a:latin typeface="Calibri" panose="020F0502020204030204"/>
                        <a:ea typeface="宋体" panose="02010600030101010101" pitchFamily="2" charset="-122"/>
                        <a:cs typeface="Times New Roman" panose="02020603050405020304"/>
                      </a:endParaRPr>
                    </a:p>
                    <a:p>
                      <a:pPr algn="just">
                        <a:spcAft>
                          <a:spcPts val="0"/>
                        </a:spcAft>
                      </a:pPr>
                      <a:r>
                        <a:rPr lang="en-US" sz="1500" kern="100" dirty="0">
                          <a:latin typeface="Calibri" panose="020F0502020204030204"/>
                          <a:ea typeface="宋体" panose="02010600030101010101" pitchFamily="2" charset="-122"/>
                          <a:cs typeface="Times New Roman" panose="02020603050405020304"/>
                        </a:rPr>
                        <a:t>    </a:t>
                      </a:r>
                      <a:endParaRPr lang="zh-CN" sz="15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vMerge="1">
                  <a:tcPr/>
                </a:tc>
              </a:tr>
              <a:tr h="808595">
                <a:tc>
                  <a:txBody>
                    <a:bodyPr/>
                    <a:lstStyle/>
                    <a:p>
                      <a:pPr algn="just">
                        <a:spcAft>
                          <a:spcPts val="0"/>
                        </a:spcAft>
                      </a:pPr>
                      <a:r>
                        <a:rPr lang="zh-CN" altLang="en-US" sz="1500" b="1" kern="100" dirty="0">
                          <a:latin typeface="Calibri" panose="020F0502020204030204"/>
                          <a:ea typeface="宋体" panose="02010600030101010101" pitchFamily="2" charset="-122"/>
                          <a:cs typeface="Times New Roman" panose="02020603050405020304"/>
                        </a:rPr>
                        <a:t>应</a:t>
                      </a:r>
                      <a:r>
                        <a:rPr lang="zh-CN" sz="1500" b="1" kern="100" dirty="0">
                          <a:latin typeface="Calibri" panose="020F0502020204030204"/>
                          <a:ea typeface="宋体" panose="02010600030101010101" pitchFamily="2" charset="-122"/>
                          <a:cs typeface="Times New Roman" panose="02020603050405020304"/>
                        </a:rPr>
                        <a:t>上缴财政</a:t>
                      </a:r>
                      <a:endParaRPr lang="zh-CN" sz="15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zh-CN" sz="1500" kern="100" dirty="0">
                          <a:latin typeface="Calibri" panose="020F0502020204030204"/>
                          <a:ea typeface="宋体" panose="02010600030101010101" pitchFamily="2" charset="-122"/>
                          <a:cs typeface="Times New Roman" panose="02020603050405020304"/>
                        </a:rPr>
                        <a:t>借：待处理财产损溢</a:t>
                      </a:r>
                      <a:r>
                        <a:rPr lang="en-US" sz="1500" kern="100" dirty="0">
                          <a:latin typeface="Calibri" panose="020F0502020204030204"/>
                          <a:ea typeface="宋体" panose="02010600030101010101" pitchFamily="2" charset="-122"/>
                          <a:cs typeface="Times New Roman" panose="02020603050405020304"/>
                        </a:rPr>
                        <a:t>  1</a:t>
                      </a:r>
                      <a:endParaRPr lang="zh-CN" sz="1500" kern="100" dirty="0">
                        <a:latin typeface="Calibri" panose="020F0502020204030204"/>
                        <a:ea typeface="宋体" panose="02010600030101010101" pitchFamily="2" charset="-122"/>
                        <a:cs typeface="Times New Roman" panose="02020603050405020304"/>
                      </a:endParaRPr>
                    </a:p>
                    <a:p>
                      <a:pPr algn="just">
                        <a:spcAft>
                          <a:spcPts val="0"/>
                        </a:spcAft>
                      </a:pPr>
                      <a:r>
                        <a:rPr lang="en-US" sz="1500" kern="100" dirty="0">
                          <a:latin typeface="Calibri" panose="020F0502020204030204"/>
                          <a:ea typeface="宋体" panose="02010600030101010101" pitchFamily="2" charset="-122"/>
                          <a:cs typeface="Times New Roman" panose="02020603050405020304"/>
                        </a:rPr>
                        <a:t>   </a:t>
                      </a:r>
                      <a:r>
                        <a:rPr lang="zh-CN" sz="1500" kern="100" dirty="0">
                          <a:latin typeface="Calibri" panose="020F0502020204030204"/>
                          <a:ea typeface="宋体" panose="02010600030101010101" pitchFamily="2" charset="-122"/>
                          <a:cs typeface="Times New Roman" panose="02020603050405020304"/>
                        </a:rPr>
                        <a:t>贷：应缴财政款</a:t>
                      </a:r>
                      <a:r>
                        <a:rPr lang="en-US" sz="1500" kern="100" dirty="0">
                          <a:latin typeface="Calibri" panose="020F0502020204030204"/>
                          <a:ea typeface="宋体" panose="02010600030101010101" pitchFamily="2" charset="-122"/>
                          <a:cs typeface="Times New Roman" panose="02020603050405020304"/>
                        </a:rPr>
                        <a:t>    1</a:t>
                      </a:r>
                      <a:endParaRPr lang="zh-CN" sz="15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zh-CN" sz="1500" kern="100" dirty="0">
                          <a:latin typeface="Calibri" panose="020F0502020204030204"/>
                          <a:ea typeface="宋体" panose="02010600030101010101" pitchFamily="2" charset="-122"/>
                          <a:cs typeface="Times New Roman" panose="02020603050405020304"/>
                        </a:rPr>
                        <a:t>不作账务处理</a:t>
                      </a:r>
                      <a:endParaRPr lang="zh-CN" sz="1500" kern="100" dirty="0">
                        <a:latin typeface="Calibri" panose="020F0502020204030204"/>
                        <a:ea typeface="宋体" panose="02010600030101010101" pitchFamily="2" charset="-122"/>
                        <a:cs typeface="Times New Roman" panose="02020603050405020304"/>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39892" y="910810"/>
            <a:ext cx="3161108" cy="589364"/>
          </a:xfrm>
          <a:noFill/>
          <a:ln>
            <a:noFill/>
          </a:ln>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zh-CN" altLang="en-US" sz="3600" b="1" dirty="0">
                <a:solidFill>
                  <a:srgbClr val="FFC000"/>
                </a:solidFill>
              </a:rPr>
              <a:t>二、货币资金</a:t>
            </a:r>
            <a:endParaRPr lang="zh-CN" altLang="en-US" sz="3600" b="1" dirty="0">
              <a:solidFill>
                <a:srgbClr val="FFC000"/>
              </a:solidFill>
            </a:endParaRPr>
          </a:p>
        </p:txBody>
      </p:sp>
      <p:sp>
        <p:nvSpPr>
          <p:cNvPr id="3" name="内容占位符 2"/>
          <p:cNvSpPr>
            <a:spLocks noGrp="1"/>
          </p:cNvSpPr>
          <p:nvPr>
            <p:ph idx="1"/>
          </p:nvPr>
        </p:nvSpPr>
        <p:spPr>
          <a:xfrm>
            <a:off x="1143000" y="1553752"/>
            <a:ext cx="6777372" cy="3818348"/>
          </a:xfrm>
          <a:solidFill>
            <a:schemeClr val="bg2">
              <a:lumMod val="90000"/>
            </a:schemeClr>
          </a:solidFill>
        </p:spPr>
        <p:txBody>
          <a:bodyPr>
            <a:normAutofit/>
          </a:bodyPr>
          <a:lstStyle/>
          <a:p>
            <a:r>
              <a:rPr lang="zh-CN" altLang="en-US" sz="2400" b="1" dirty="0">
                <a:solidFill>
                  <a:srgbClr val="09F709"/>
                </a:solidFill>
              </a:rPr>
              <a:t>货币资金</a:t>
            </a:r>
            <a:r>
              <a:rPr lang="zh-CN" altLang="en-US" sz="2400" dirty="0"/>
              <a:t>是指可以立即投入流通，用以购买商品或劳务，或用以偿还债务的交换媒介物。特点是流动性强。包括：</a:t>
            </a:r>
            <a:endParaRPr lang="en-US" altLang="zh-CN" sz="2400" dirty="0"/>
          </a:p>
          <a:p>
            <a:r>
              <a:rPr lang="zh-CN" altLang="en-US" sz="2400" b="1" dirty="0">
                <a:solidFill>
                  <a:srgbClr val="09F709"/>
                </a:solidFill>
              </a:rPr>
              <a:t>库存现金</a:t>
            </a:r>
            <a:endParaRPr lang="en-US" altLang="zh-CN" sz="2400" b="1" dirty="0">
              <a:solidFill>
                <a:srgbClr val="09F709"/>
              </a:solidFill>
            </a:endParaRPr>
          </a:p>
          <a:p>
            <a:r>
              <a:rPr lang="zh-CN" altLang="en-US" sz="2400" b="1" dirty="0">
                <a:solidFill>
                  <a:srgbClr val="09F709"/>
                </a:solidFill>
              </a:rPr>
              <a:t>银行存款</a:t>
            </a:r>
            <a:endParaRPr lang="en-US" altLang="zh-CN" sz="2400" b="1" dirty="0">
              <a:solidFill>
                <a:srgbClr val="09F709"/>
              </a:solidFill>
            </a:endParaRPr>
          </a:p>
          <a:p>
            <a:r>
              <a:rPr lang="zh-CN" altLang="en-US" sz="2400" b="1" dirty="0">
                <a:solidFill>
                  <a:srgbClr val="09F709"/>
                </a:solidFill>
              </a:rPr>
              <a:t>零余额账户用款额度</a:t>
            </a:r>
            <a:endParaRPr lang="en-US" altLang="zh-CN" sz="2400" b="1" dirty="0">
              <a:solidFill>
                <a:srgbClr val="09F709"/>
              </a:solidFill>
            </a:endParaRPr>
          </a:p>
          <a:p>
            <a:r>
              <a:rPr lang="zh-CN" altLang="en-US" sz="2400" b="1" dirty="0">
                <a:solidFill>
                  <a:srgbClr val="09F709"/>
                </a:solidFill>
              </a:rPr>
              <a:t>其他货币资金</a:t>
            </a:r>
            <a:endParaRPr lang="zh-CN" altLang="en-US" sz="2400" b="1" dirty="0">
              <a:solidFill>
                <a:srgbClr val="09F709"/>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571604" y="1500174"/>
            <a:ext cx="2303876" cy="482207"/>
          </a:xfrm>
        </p:spPr>
        <p:txBody>
          <a:bodyPr>
            <a:normAutofit fontScale="90000"/>
          </a:bodyPr>
          <a:lstStyle/>
          <a:p>
            <a:r>
              <a:rPr lang="zh-CN" altLang="en-US" sz="2400" b="1" dirty="0">
                <a:solidFill>
                  <a:srgbClr val="FFC000"/>
                </a:solidFill>
                <a:ea typeface="黑体" panose="02010609060101010101" pitchFamily="49" charset="-122"/>
              </a:rPr>
              <a:t>现金溢余或短缺</a:t>
            </a:r>
            <a:r>
              <a:rPr lang="zh-CN" altLang="en-US" sz="2400" dirty="0">
                <a:solidFill>
                  <a:srgbClr val="FFC000"/>
                </a:solidFill>
              </a:rPr>
              <a:t> </a:t>
            </a:r>
            <a:endParaRPr lang="zh-CN" altLang="en-US" sz="2400" dirty="0">
              <a:solidFill>
                <a:srgbClr val="FFC000"/>
              </a:solidFill>
            </a:endParaRPr>
          </a:p>
        </p:txBody>
      </p:sp>
      <p:sp>
        <p:nvSpPr>
          <p:cNvPr id="96259" name="Rectangle 3"/>
          <p:cNvSpPr>
            <a:spLocks noGrp="1" noChangeArrowheads="1"/>
          </p:cNvSpPr>
          <p:nvPr>
            <p:ph idx="1"/>
          </p:nvPr>
        </p:nvSpPr>
        <p:spPr>
          <a:xfrm>
            <a:off x="1143000" y="1982381"/>
            <a:ext cx="6858000" cy="3964809"/>
          </a:xfrm>
          <a:solidFill>
            <a:schemeClr val="bg2"/>
          </a:solidFill>
        </p:spPr>
        <p:txBody>
          <a:bodyPr/>
          <a:lstStyle/>
          <a:p>
            <a:pPr>
              <a:buFont typeface="Wingdings" panose="05000000000000000000" pitchFamily="2" charset="2"/>
              <a:buNone/>
            </a:pPr>
            <a:r>
              <a:rPr lang="zh-CN" altLang="en-US" sz="1800" b="1" dirty="0">
                <a:ea typeface="微软雅黑" panose="020B0503020204020204" charset="-122"/>
              </a:rPr>
              <a:t>现金溢余</a:t>
            </a:r>
            <a:r>
              <a:rPr lang="zh-CN" altLang="en-US" sz="1800" dirty="0"/>
              <a:t> </a:t>
            </a:r>
            <a:r>
              <a:rPr lang="en-US" altLang="zh-CN" sz="1800" dirty="0"/>
              <a:t>--- </a:t>
            </a:r>
            <a:r>
              <a:rPr lang="zh-CN" altLang="en-US" sz="1800" dirty="0"/>
              <a:t>（</a:t>
            </a:r>
            <a:r>
              <a:rPr lang="en-US" altLang="zh-CN" sz="1800" dirty="0"/>
              <a:t>1</a:t>
            </a:r>
            <a:r>
              <a:rPr lang="zh-CN" altLang="en-US" sz="1800" dirty="0"/>
              <a:t>）按照溢余金额</a:t>
            </a:r>
            <a:r>
              <a:rPr lang="zh-CN" altLang="en-US" sz="1800" dirty="0">
                <a:solidFill>
                  <a:srgbClr val="66CCFF"/>
                </a:solidFill>
              </a:rPr>
              <a:t>转入待处理财产损溢： </a:t>
            </a:r>
            <a:endParaRPr lang="zh-CN" altLang="en-US" sz="1800" dirty="0">
              <a:solidFill>
                <a:srgbClr val="66CCFF"/>
              </a:solidFill>
            </a:endParaRPr>
          </a:p>
          <a:p>
            <a:pPr>
              <a:buFont typeface="Wingdings" panose="05000000000000000000" pitchFamily="2" charset="2"/>
              <a:buNone/>
            </a:pPr>
            <a:r>
              <a:rPr lang="zh-CN" altLang="en-US" sz="1800" b="1" dirty="0">
                <a:solidFill>
                  <a:srgbClr val="09F709"/>
                </a:solidFill>
              </a:rPr>
              <a:t>借：库存现金                                 </a:t>
            </a:r>
            <a:r>
              <a:rPr lang="zh-CN" altLang="en-US" sz="1800" dirty="0">
                <a:solidFill>
                  <a:srgbClr val="FFFF00"/>
                </a:solidFill>
                <a:latin typeface="隶书" panose="02010509060101010101" pitchFamily="49" charset="-122"/>
                <a:ea typeface="隶书" panose="02010509060101010101" pitchFamily="49" charset="-122"/>
              </a:rPr>
              <a:t>借：资金结存</a:t>
            </a:r>
            <a:r>
              <a:rPr lang="en-US" altLang="zh-CN" sz="1800" dirty="0">
                <a:solidFill>
                  <a:srgbClr val="FFFF00"/>
                </a:solidFill>
                <a:latin typeface="隶书" panose="02010509060101010101" pitchFamily="49" charset="-122"/>
                <a:ea typeface="隶书" panose="02010509060101010101" pitchFamily="49" charset="-122"/>
              </a:rPr>
              <a:t>——</a:t>
            </a:r>
            <a:r>
              <a:rPr lang="zh-CN" altLang="en-US" sz="1500" dirty="0">
                <a:solidFill>
                  <a:srgbClr val="FFFF00"/>
                </a:solidFill>
                <a:latin typeface="隶书" panose="02010509060101010101" pitchFamily="49" charset="-122"/>
                <a:ea typeface="隶书" panose="02010509060101010101" pitchFamily="49" charset="-122"/>
              </a:rPr>
              <a:t>货币资金</a:t>
            </a:r>
            <a:r>
              <a:rPr lang="zh-CN" altLang="en-US" sz="1800" dirty="0">
                <a:solidFill>
                  <a:srgbClr val="FFFF00"/>
                </a:solidFill>
                <a:latin typeface="隶书" panose="02010509060101010101" pitchFamily="49" charset="-122"/>
                <a:ea typeface="隶书" panose="02010509060101010101" pitchFamily="49" charset="-122"/>
              </a:rPr>
              <a:t> </a:t>
            </a:r>
            <a:endParaRPr lang="zh-CN" altLang="en-US" sz="1800" dirty="0">
              <a:solidFill>
                <a:srgbClr val="FFFF00"/>
              </a:solidFill>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sz="1800" dirty="0">
                <a:solidFill>
                  <a:schemeClr val="bg1"/>
                </a:solidFill>
              </a:rPr>
              <a:t>   </a:t>
            </a:r>
            <a:r>
              <a:rPr lang="zh-CN" altLang="en-US" sz="1800" b="1" dirty="0">
                <a:solidFill>
                  <a:srgbClr val="09F709"/>
                </a:solidFill>
              </a:rPr>
              <a:t>贷：待处理财产损溢                       </a:t>
            </a:r>
            <a:r>
              <a:rPr lang="zh-CN" altLang="en-US" sz="1800" dirty="0">
                <a:solidFill>
                  <a:srgbClr val="FFFF00"/>
                </a:solidFill>
                <a:latin typeface="隶书" panose="02010509060101010101" pitchFamily="49" charset="-122"/>
                <a:ea typeface="隶书" panose="02010509060101010101" pitchFamily="49" charset="-122"/>
              </a:rPr>
              <a:t>贷：其他预算收入 </a:t>
            </a:r>
            <a:endParaRPr lang="zh-CN" altLang="en-US" sz="1800" dirty="0">
              <a:solidFill>
                <a:srgbClr val="FFFF00"/>
              </a:solidFill>
              <a:latin typeface="隶书" panose="02010509060101010101" pitchFamily="49" charset="-122"/>
              <a:ea typeface="隶书" panose="02010509060101010101" pitchFamily="49" charset="-122"/>
            </a:endParaRPr>
          </a:p>
          <a:p>
            <a:pPr>
              <a:buFont typeface="Wingdings" panose="05000000000000000000" pitchFamily="2" charset="2"/>
              <a:buNone/>
            </a:pPr>
            <a:r>
              <a:rPr lang="en-US" altLang="zh-CN" sz="1800" dirty="0"/>
              <a:t>              ---</a:t>
            </a:r>
            <a:r>
              <a:rPr lang="zh-CN" altLang="en-US" sz="1800" dirty="0"/>
              <a:t>（</a:t>
            </a:r>
            <a:r>
              <a:rPr lang="en-US" altLang="zh-CN" sz="1800" dirty="0"/>
              <a:t>2</a:t>
            </a:r>
            <a:r>
              <a:rPr lang="zh-CN" altLang="en-US" sz="1800" dirty="0"/>
              <a:t>）属于</a:t>
            </a:r>
            <a:r>
              <a:rPr lang="zh-CN" altLang="en-US" sz="1800" u="sng" dirty="0">
                <a:solidFill>
                  <a:srgbClr val="66CCFF"/>
                </a:solidFill>
              </a:rPr>
              <a:t>应支付</a:t>
            </a:r>
            <a:r>
              <a:rPr lang="zh-CN" altLang="en-US" sz="1800" dirty="0">
                <a:solidFill>
                  <a:srgbClr val="66CCFF"/>
                </a:solidFill>
              </a:rPr>
              <a:t>给有关人员或单位</a:t>
            </a:r>
            <a:r>
              <a:rPr lang="zh-CN" altLang="en-US" sz="1800" dirty="0"/>
              <a:t>的部分： </a:t>
            </a:r>
            <a:endParaRPr lang="zh-CN" altLang="en-US" sz="1800" dirty="0"/>
          </a:p>
          <a:p>
            <a:pPr>
              <a:buFont typeface="Wingdings" panose="05000000000000000000" pitchFamily="2" charset="2"/>
              <a:buNone/>
            </a:pPr>
            <a:r>
              <a:rPr lang="zh-CN" altLang="en-US" sz="1800" b="1" dirty="0">
                <a:solidFill>
                  <a:srgbClr val="09F709"/>
                </a:solidFill>
              </a:rPr>
              <a:t>借：待处理财产损溢    借：其他应付款  </a:t>
            </a:r>
            <a:r>
              <a:rPr lang="zh-CN" altLang="en-US" sz="1800" dirty="0">
                <a:solidFill>
                  <a:srgbClr val="FFFF00"/>
                </a:solidFill>
                <a:latin typeface="隶书" panose="02010509060101010101" pitchFamily="49" charset="-122"/>
                <a:ea typeface="隶书" panose="02010509060101010101" pitchFamily="49" charset="-122"/>
              </a:rPr>
              <a:t>借</a:t>
            </a:r>
            <a:r>
              <a:rPr lang="en-US" altLang="zh-CN" sz="1800" dirty="0">
                <a:solidFill>
                  <a:srgbClr val="FFFF00"/>
                </a:solidFill>
                <a:latin typeface="隶书" panose="02010509060101010101" pitchFamily="49" charset="-122"/>
                <a:ea typeface="隶书" panose="02010509060101010101" pitchFamily="49" charset="-122"/>
              </a:rPr>
              <a:t>:</a:t>
            </a:r>
            <a:r>
              <a:rPr lang="zh-CN" altLang="en-US" sz="1800" dirty="0">
                <a:solidFill>
                  <a:srgbClr val="FFFF00"/>
                </a:solidFill>
                <a:latin typeface="隶书" panose="02010509060101010101" pitchFamily="49" charset="-122"/>
                <a:ea typeface="隶书" panose="02010509060101010101" pitchFamily="49" charset="-122"/>
              </a:rPr>
              <a:t>其他预算收入 </a:t>
            </a:r>
            <a:endParaRPr lang="zh-CN" altLang="en-US" sz="1800" dirty="0">
              <a:solidFill>
                <a:srgbClr val="FFFF00"/>
              </a:solidFill>
              <a:latin typeface="隶书" panose="02010509060101010101" pitchFamily="49" charset="-122"/>
              <a:ea typeface="隶书" panose="02010509060101010101" pitchFamily="49" charset="-122"/>
            </a:endParaRPr>
          </a:p>
          <a:p>
            <a:pPr>
              <a:buFont typeface="Wingdings" panose="05000000000000000000" pitchFamily="2" charset="2"/>
              <a:buNone/>
            </a:pPr>
            <a:r>
              <a:rPr lang="zh-CN" altLang="en-US" sz="1800" dirty="0">
                <a:solidFill>
                  <a:schemeClr val="bg1"/>
                </a:solidFill>
              </a:rPr>
              <a:t>  </a:t>
            </a:r>
            <a:r>
              <a:rPr lang="zh-CN" altLang="en-US" sz="1800" b="1" dirty="0">
                <a:solidFill>
                  <a:srgbClr val="09F709"/>
                </a:solidFill>
              </a:rPr>
              <a:t>贷：其他应付款            贷：库存现金     </a:t>
            </a:r>
            <a:r>
              <a:rPr lang="zh-CN" altLang="en-US" sz="1800" dirty="0">
                <a:solidFill>
                  <a:srgbClr val="FFFF00"/>
                </a:solidFill>
                <a:latin typeface="隶书" panose="02010509060101010101" pitchFamily="49" charset="-122"/>
                <a:ea typeface="隶书" panose="02010509060101010101" pitchFamily="49" charset="-122"/>
              </a:rPr>
              <a:t>贷</a:t>
            </a:r>
            <a:r>
              <a:rPr lang="en-US" altLang="zh-CN" sz="1800" dirty="0">
                <a:solidFill>
                  <a:srgbClr val="FFFF00"/>
                </a:solidFill>
                <a:latin typeface="隶书" panose="02010509060101010101" pitchFamily="49" charset="-122"/>
                <a:ea typeface="隶书" panose="02010509060101010101" pitchFamily="49" charset="-122"/>
              </a:rPr>
              <a:t>:</a:t>
            </a:r>
            <a:r>
              <a:rPr lang="zh-CN" altLang="en-US" sz="1800" dirty="0">
                <a:solidFill>
                  <a:srgbClr val="FFFF00"/>
                </a:solidFill>
                <a:latin typeface="隶书" panose="02010509060101010101" pitchFamily="49" charset="-122"/>
                <a:ea typeface="隶书" panose="02010509060101010101" pitchFamily="49" charset="-122"/>
              </a:rPr>
              <a:t>资金结存</a:t>
            </a:r>
            <a:r>
              <a:rPr lang="en-US" altLang="zh-CN" sz="1800" dirty="0">
                <a:solidFill>
                  <a:srgbClr val="FFFF00"/>
                </a:solidFill>
                <a:latin typeface="隶书" panose="02010509060101010101" pitchFamily="49" charset="-122"/>
                <a:ea typeface="隶书" panose="02010509060101010101" pitchFamily="49" charset="-122"/>
              </a:rPr>
              <a:t>--</a:t>
            </a:r>
            <a:r>
              <a:rPr lang="zh-CN" altLang="en-US" sz="1800" dirty="0">
                <a:solidFill>
                  <a:srgbClr val="FFFF00"/>
                </a:solidFill>
                <a:latin typeface="隶书" panose="02010509060101010101" pitchFamily="49" charset="-122"/>
                <a:ea typeface="隶书" panose="02010509060101010101" pitchFamily="49" charset="-122"/>
              </a:rPr>
              <a:t>货币资金 </a:t>
            </a:r>
            <a:endParaRPr lang="zh-CN" altLang="en-US" sz="1800" dirty="0">
              <a:solidFill>
                <a:srgbClr val="FFFF00"/>
              </a:solidFill>
              <a:latin typeface="隶书" panose="02010509060101010101" pitchFamily="49" charset="-122"/>
              <a:ea typeface="隶书" panose="02010509060101010101" pitchFamily="49" charset="-122"/>
            </a:endParaRPr>
          </a:p>
          <a:p>
            <a:pPr>
              <a:buFont typeface="Wingdings" panose="05000000000000000000" pitchFamily="2" charset="2"/>
              <a:buNone/>
            </a:pPr>
            <a:r>
              <a:rPr lang="en-US" altLang="zh-CN" sz="1800" dirty="0"/>
              <a:t>              ---</a:t>
            </a:r>
            <a:r>
              <a:rPr lang="zh-CN" altLang="en-US" sz="1800" dirty="0"/>
              <a:t>（</a:t>
            </a:r>
            <a:r>
              <a:rPr lang="en-US" altLang="zh-CN" sz="1800" dirty="0"/>
              <a:t>2</a:t>
            </a:r>
            <a:r>
              <a:rPr lang="zh-CN" altLang="en-US" sz="1800" dirty="0"/>
              <a:t>）属于</a:t>
            </a:r>
            <a:r>
              <a:rPr lang="zh-CN" altLang="en-US" sz="1800" u="sng" dirty="0">
                <a:solidFill>
                  <a:srgbClr val="66CCFF"/>
                </a:solidFill>
              </a:rPr>
              <a:t>无法查明</a:t>
            </a:r>
            <a:r>
              <a:rPr lang="zh-CN" altLang="en-US" sz="1800" dirty="0"/>
              <a:t>原因的部分，报经</a:t>
            </a:r>
            <a:r>
              <a:rPr lang="zh-CN" altLang="en-US" sz="1800" dirty="0">
                <a:solidFill>
                  <a:srgbClr val="F616E6"/>
                </a:solidFill>
              </a:rPr>
              <a:t>批准后 </a:t>
            </a:r>
            <a:r>
              <a:rPr lang="zh-CN" altLang="en-US" sz="1800" dirty="0"/>
              <a:t>：</a:t>
            </a:r>
            <a:endParaRPr lang="zh-CN" altLang="en-US" sz="1800" dirty="0"/>
          </a:p>
          <a:p>
            <a:pPr>
              <a:buFont typeface="Wingdings" panose="05000000000000000000" pitchFamily="2" charset="2"/>
              <a:buNone/>
            </a:pPr>
            <a:r>
              <a:rPr lang="zh-CN" altLang="en-US" sz="1800" b="1" dirty="0">
                <a:solidFill>
                  <a:srgbClr val="09F709"/>
                </a:solidFill>
              </a:rPr>
              <a:t>借：待处理财产损溢 </a:t>
            </a:r>
            <a:endParaRPr lang="zh-CN" altLang="en-US" sz="1800" b="1" dirty="0">
              <a:solidFill>
                <a:srgbClr val="09F709"/>
              </a:solidFill>
            </a:endParaRPr>
          </a:p>
          <a:p>
            <a:pPr>
              <a:buFont typeface="Wingdings" panose="05000000000000000000" pitchFamily="2" charset="2"/>
              <a:buNone/>
            </a:pPr>
            <a:r>
              <a:rPr lang="zh-CN" altLang="en-US" sz="1800" b="1" dirty="0">
                <a:solidFill>
                  <a:srgbClr val="09F709"/>
                </a:solidFill>
              </a:rPr>
              <a:t>    贷：其他收入 </a:t>
            </a:r>
            <a:endParaRPr lang="zh-CN" altLang="en-US" sz="1800" b="1" dirty="0">
              <a:solidFill>
                <a:srgbClr val="09F709"/>
              </a:solidFill>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idx="1"/>
          </p:nvPr>
        </p:nvSpPr>
        <p:spPr>
          <a:xfrm>
            <a:off x="1143000" y="1553753"/>
            <a:ext cx="6858000" cy="4446998"/>
          </a:xfrm>
          <a:solidFill>
            <a:schemeClr val="bg2"/>
          </a:solidFill>
        </p:spPr>
        <p:txBody>
          <a:bodyPr/>
          <a:lstStyle/>
          <a:p>
            <a:pPr>
              <a:lnSpc>
                <a:spcPct val="95000"/>
              </a:lnSpc>
              <a:buFont typeface="Wingdings" panose="05000000000000000000" pitchFamily="2" charset="2"/>
              <a:buNone/>
            </a:pPr>
            <a:r>
              <a:rPr lang="zh-CN" altLang="en-US" sz="1800" b="1" dirty="0">
                <a:ea typeface="微软雅黑" panose="020B0503020204020204" charset="-122"/>
              </a:rPr>
              <a:t>现金短缺</a:t>
            </a:r>
            <a:r>
              <a:rPr lang="en-US" altLang="zh-CN" sz="1800" dirty="0"/>
              <a:t>---</a:t>
            </a:r>
            <a:r>
              <a:rPr lang="zh-CN" altLang="en-US" sz="1800" dirty="0"/>
              <a:t>（</a:t>
            </a:r>
            <a:r>
              <a:rPr lang="en-US" altLang="zh-CN" sz="1800" dirty="0"/>
              <a:t>1</a:t>
            </a:r>
            <a:r>
              <a:rPr lang="zh-CN" altLang="en-US" sz="1800" dirty="0"/>
              <a:t>）按照短缺金额</a:t>
            </a:r>
            <a:r>
              <a:rPr lang="zh-CN" altLang="en-US" sz="1800" dirty="0">
                <a:solidFill>
                  <a:srgbClr val="FF0000"/>
                </a:solidFill>
              </a:rPr>
              <a:t>转入待处理财产损溢 </a:t>
            </a:r>
            <a:r>
              <a:rPr lang="zh-CN" altLang="en-US" sz="1800" dirty="0"/>
              <a:t>：</a:t>
            </a:r>
            <a:endParaRPr lang="zh-CN" altLang="en-US" sz="1800" dirty="0"/>
          </a:p>
          <a:p>
            <a:pPr>
              <a:lnSpc>
                <a:spcPct val="95000"/>
              </a:lnSpc>
              <a:buFont typeface="Wingdings" panose="05000000000000000000" pitchFamily="2" charset="2"/>
              <a:buNone/>
            </a:pPr>
            <a:r>
              <a:rPr lang="zh-CN" altLang="en-US" sz="1800" b="1" dirty="0">
                <a:solidFill>
                  <a:srgbClr val="09F709"/>
                </a:solidFill>
              </a:rPr>
              <a:t>借：待处理财产损溢               </a:t>
            </a:r>
            <a:r>
              <a:rPr lang="zh-CN" altLang="en-US" sz="1800" dirty="0">
                <a:solidFill>
                  <a:srgbClr val="FFFF00"/>
                </a:solidFill>
                <a:latin typeface="隶书" panose="02010509060101010101" pitchFamily="49" charset="-122"/>
                <a:ea typeface="隶书" panose="02010509060101010101" pitchFamily="49" charset="-122"/>
              </a:rPr>
              <a:t>借：其他支出</a:t>
            </a:r>
            <a:endParaRPr lang="zh-CN" altLang="en-US" sz="1800" dirty="0">
              <a:solidFill>
                <a:srgbClr val="FFFF00"/>
              </a:solidFill>
              <a:latin typeface="隶书" panose="02010509060101010101" pitchFamily="49" charset="-122"/>
              <a:ea typeface="隶书" panose="02010509060101010101" pitchFamily="49" charset="-122"/>
            </a:endParaRPr>
          </a:p>
          <a:p>
            <a:pPr>
              <a:lnSpc>
                <a:spcPct val="95000"/>
              </a:lnSpc>
              <a:buFont typeface="Wingdings" panose="05000000000000000000" pitchFamily="2" charset="2"/>
              <a:buNone/>
            </a:pPr>
            <a:r>
              <a:rPr lang="zh-CN" altLang="en-US" sz="1800" dirty="0">
                <a:solidFill>
                  <a:schemeClr val="bg1"/>
                </a:solidFill>
              </a:rPr>
              <a:t>   </a:t>
            </a:r>
            <a:r>
              <a:rPr lang="zh-CN" altLang="en-US" sz="1800" b="1" dirty="0">
                <a:solidFill>
                  <a:srgbClr val="09F709"/>
                </a:solidFill>
              </a:rPr>
              <a:t>贷：库存现金                           </a:t>
            </a:r>
            <a:r>
              <a:rPr lang="zh-CN" altLang="en-US" sz="1800" dirty="0">
                <a:solidFill>
                  <a:srgbClr val="FFFF00"/>
                </a:solidFill>
                <a:latin typeface="隶书" panose="02010509060101010101" pitchFamily="49" charset="-122"/>
                <a:ea typeface="隶书" panose="02010509060101010101" pitchFamily="49" charset="-122"/>
              </a:rPr>
              <a:t>贷：资金结存</a:t>
            </a:r>
            <a:r>
              <a:rPr lang="en-US" altLang="zh-CN" sz="1800" dirty="0">
                <a:solidFill>
                  <a:srgbClr val="FFFF00"/>
                </a:solidFill>
                <a:latin typeface="隶书" panose="02010509060101010101" pitchFamily="49" charset="-122"/>
                <a:ea typeface="隶书" panose="02010509060101010101" pitchFamily="49" charset="-122"/>
              </a:rPr>
              <a:t>——</a:t>
            </a:r>
            <a:r>
              <a:rPr lang="zh-CN" altLang="en-US" sz="1800" dirty="0">
                <a:solidFill>
                  <a:srgbClr val="FFFF00"/>
                </a:solidFill>
                <a:latin typeface="隶书" panose="02010509060101010101" pitchFamily="49" charset="-122"/>
                <a:ea typeface="隶书" panose="02010509060101010101" pitchFamily="49" charset="-122"/>
              </a:rPr>
              <a:t>货币资金 </a:t>
            </a:r>
            <a:endParaRPr lang="zh-CN" altLang="en-US" sz="1800" dirty="0">
              <a:solidFill>
                <a:srgbClr val="FFFF00"/>
              </a:solidFill>
              <a:latin typeface="隶书" panose="02010509060101010101" pitchFamily="49" charset="-122"/>
              <a:ea typeface="隶书" panose="02010509060101010101" pitchFamily="49" charset="-122"/>
            </a:endParaRPr>
          </a:p>
          <a:p>
            <a:pPr>
              <a:lnSpc>
                <a:spcPct val="95000"/>
              </a:lnSpc>
              <a:buFont typeface="Wingdings" panose="05000000000000000000" pitchFamily="2" charset="2"/>
              <a:buNone/>
            </a:pPr>
            <a:r>
              <a:rPr lang="en-US" altLang="zh-CN" sz="1800" dirty="0">
                <a:solidFill>
                  <a:schemeClr val="bg1"/>
                </a:solidFill>
              </a:rPr>
              <a:t>            </a:t>
            </a:r>
            <a:r>
              <a:rPr lang="en-US" altLang="zh-CN" sz="1800" dirty="0"/>
              <a:t>---</a:t>
            </a:r>
            <a:r>
              <a:rPr lang="zh-CN" altLang="en-US" sz="1800" dirty="0"/>
              <a:t>（</a:t>
            </a:r>
            <a:r>
              <a:rPr lang="en-US" altLang="zh-CN" sz="1800" dirty="0"/>
              <a:t>2</a:t>
            </a:r>
            <a:r>
              <a:rPr lang="zh-CN" altLang="en-US" sz="1800" dirty="0"/>
              <a:t>）属于</a:t>
            </a:r>
            <a:r>
              <a:rPr lang="zh-CN" altLang="en-US" sz="1800" dirty="0">
                <a:solidFill>
                  <a:srgbClr val="FF0000"/>
                </a:solidFill>
              </a:rPr>
              <a:t>应由</a:t>
            </a:r>
            <a:r>
              <a:rPr lang="zh-CN" altLang="en-US" sz="1800" u="sng" dirty="0">
                <a:solidFill>
                  <a:srgbClr val="FF0000"/>
                </a:solidFill>
              </a:rPr>
              <a:t>责任人</a:t>
            </a:r>
            <a:r>
              <a:rPr lang="zh-CN" altLang="en-US" sz="1800" dirty="0">
                <a:solidFill>
                  <a:srgbClr val="FF0000"/>
                </a:solidFill>
              </a:rPr>
              <a:t>赔偿</a:t>
            </a:r>
            <a:r>
              <a:rPr lang="zh-CN" altLang="en-US" sz="1800" dirty="0"/>
              <a:t>的部分 ：</a:t>
            </a:r>
            <a:endParaRPr lang="zh-CN" altLang="en-US" sz="1800" dirty="0"/>
          </a:p>
          <a:p>
            <a:pPr>
              <a:lnSpc>
                <a:spcPct val="95000"/>
              </a:lnSpc>
              <a:buFont typeface="Wingdings" panose="05000000000000000000" pitchFamily="2" charset="2"/>
              <a:buNone/>
            </a:pPr>
            <a:r>
              <a:rPr lang="zh-CN" altLang="en-US" sz="1800" b="1" dirty="0">
                <a:solidFill>
                  <a:srgbClr val="09F709"/>
                </a:solidFill>
              </a:rPr>
              <a:t>借：其他应收款                    借：</a:t>
            </a:r>
            <a:r>
              <a:rPr lang="zh-CN" altLang="en-US" sz="1800" b="1" u="sng" dirty="0">
                <a:solidFill>
                  <a:srgbClr val="09F709"/>
                </a:solidFill>
              </a:rPr>
              <a:t>库存现金</a:t>
            </a:r>
            <a:endParaRPr lang="zh-CN" altLang="en-US" sz="1500" b="1" u="sng" dirty="0">
              <a:solidFill>
                <a:srgbClr val="09F709"/>
              </a:solidFill>
            </a:endParaRPr>
          </a:p>
          <a:p>
            <a:pPr>
              <a:lnSpc>
                <a:spcPct val="95000"/>
              </a:lnSpc>
              <a:buFont typeface="Wingdings" panose="05000000000000000000" pitchFamily="2" charset="2"/>
              <a:buNone/>
            </a:pPr>
            <a:r>
              <a:rPr lang="zh-CN" altLang="en-US" sz="1800" b="1" dirty="0">
                <a:solidFill>
                  <a:srgbClr val="09F709"/>
                </a:solidFill>
              </a:rPr>
              <a:t>    贷：待处理财产损溢             贷：其他应收款    </a:t>
            </a:r>
            <a:endParaRPr lang="zh-CN" altLang="en-US" sz="1800" b="1" dirty="0">
              <a:solidFill>
                <a:srgbClr val="09F709"/>
              </a:solidFill>
            </a:endParaRPr>
          </a:p>
          <a:p>
            <a:pPr>
              <a:lnSpc>
                <a:spcPct val="95000"/>
              </a:lnSpc>
              <a:buFont typeface="Wingdings" panose="05000000000000000000" pitchFamily="2" charset="2"/>
              <a:buNone/>
            </a:pPr>
            <a:r>
              <a:rPr lang="zh-CN" altLang="en-US" sz="1800" dirty="0">
                <a:solidFill>
                  <a:srgbClr val="66FFFF"/>
                </a:solidFill>
              </a:rPr>
              <a:t>                                              </a:t>
            </a:r>
            <a:r>
              <a:rPr lang="zh-CN" altLang="en-US" sz="1800" dirty="0">
                <a:solidFill>
                  <a:srgbClr val="FFFF00"/>
                </a:solidFill>
                <a:latin typeface="隶书" panose="02010509060101010101" pitchFamily="49" charset="-122"/>
                <a:ea typeface="隶书" panose="02010509060101010101" pitchFamily="49" charset="-122"/>
              </a:rPr>
              <a:t>借：资金结存</a:t>
            </a:r>
            <a:r>
              <a:rPr lang="en-US" altLang="zh-CN" sz="1800" dirty="0">
                <a:solidFill>
                  <a:srgbClr val="FFFF00"/>
                </a:solidFill>
                <a:latin typeface="隶书" panose="02010509060101010101" pitchFamily="49" charset="-122"/>
                <a:ea typeface="隶书" panose="02010509060101010101" pitchFamily="49" charset="-122"/>
              </a:rPr>
              <a:t>---</a:t>
            </a:r>
            <a:r>
              <a:rPr lang="zh-CN" altLang="en-US" sz="1800" dirty="0">
                <a:solidFill>
                  <a:srgbClr val="FFFF00"/>
                </a:solidFill>
                <a:latin typeface="隶书" panose="02010509060101010101" pitchFamily="49" charset="-122"/>
                <a:ea typeface="隶书" panose="02010509060101010101" pitchFamily="49" charset="-122"/>
              </a:rPr>
              <a:t>货币资金</a:t>
            </a:r>
            <a:endParaRPr lang="zh-CN" altLang="en-US" sz="1800" dirty="0">
              <a:solidFill>
                <a:srgbClr val="FFFF00"/>
              </a:solidFill>
              <a:latin typeface="隶书" panose="02010509060101010101" pitchFamily="49" charset="-122"/>
              <a:ea typeface="隶书" panose="02010509060101010101" pitchFamily="49" charset="-122"/>
            </a:endParaRPr>
          </a:p>
          <a:p>
            <a:pPr>
              <a:lnSpc>
                <a:spcPct val="95000"/>
              </a:lnSpc>
              <a:buFont typeface="Wingdings" panose="05000000000000000000" pitchFamily="2" charset="2"/>
              <a:buNone/>
            </a:pPr>
            <a:r>
              <a:rPr lang="zh-CN" altLang="en-US" sz="1800" dirty="0">
                <a:solidFill>
                  <a:srgbClr val="FFFF00"/>
                </a:solidFill>
              </a:rPr>
              <a:t>                                                  </a:t>
            </a:r>
            <a:r>
              <a:rPr lang="zh-CN" altLang="en-US" sz="1800" dirty="0">
                <a:solidFill>
                  <a:srgbClr val="FFFF00"/>
                </a:solidFill>
                <a:latin typeface="隶书" panose="02010509060101010101" pitchFamily="49" charset="-122"/>
                <a:ea typeface="隶书" panose="02010509060101010101" pitchFamily="49" charset="-122"/>
              </a:rPr>
              <a:t>贷：其他支出 </a:t>
            </a:r>
            <a:endParaRPr lang="zh-CN" altLang="en-US" sz="1800" dirty="0">
              <a:solidFill>
                <a:srgbClr val="FFFF00"/>
              </a:solidFill>
              <a:latin typeface="隶书" panose="02010509060101010101" pitchFamily="49" charset="-122"/>
              <a:ea typeface="隶书" panose="02010509060101010101" pitchFamily="49" charset="-122"/>
            </a:endParaRPr>
          </a:p>
          <a:p>
            <a:pPr>
              <a:lnSpc>
                <a:spcPct val="95000"/>
              </a:lnSpc>
              <a:buFont typeface="Wingdings" panose="05000000000000000000" pitchFamily="2" charset="2"/>
              <a:buNone/>
            </a:pPr>
            <a:r>
              <a:rPr lang="en-US" altLang="zh-CN" sz="1800" dirty="0">
                <a:solidFill>
                  <a:schemeClr val="bg1"/>
                </a:solidFill>
              </a:rPr>
              <a:t>            </a:t>
            </a:r>
            <a:r>
              <a:rPr lang="en-US" altLang="zh-CN" sz="1800" dirty="0"/>
              <a:t>---</a:t>
            </a:r>
            <a:r>
              <a:rPr lang="zh-CN" altLang="en-US" sz="1800" dirty="0"/>
              <a:t>（</a:t>
            </a:r>
            <a:r>
              <a:rPr lang="en-US" altLang="zh-CN" sz="1800" dirty="0"/>
              <a:t>2</a:t>
            </a:r>
            <a:r>
              <a:rPr lang="zh-CN" altLang="en-US" sz="1800" dirty="0"/>
              <a:t>）属于</a:t>
            </a:r>
            <a:r>
              <a:rPr lang="zh-CN" altLang="en-US" sz="1800" u="sng" dirty="0">
                <a:solidFill>
                  <a:srgbClr val="FF0000"/>
                </a:solidFill>
              </a:rPr>
              <a:t>无法查明</a:t>
            </a:r>
            <a:r>
              <a:rPr lang="zh-CN" altLang="en-US" sz="1800" dirty="0">
                <a:solidFill>
                  <a:srgbClr val="FF0000"/>
                </a:solidFill>
              </a:rPr>
              <a:t>原因</a:t>
            </a:r>
            <a:r>
              <a:rPr lang="zh-CN" altLang="en-US" sz="1800" dirty="0"/>
              <a:t>的部分，报经</a:t>
            </a:r>
            <a:r>
              <a:rPr lang="zh-CN" altLang="en-US" sz="1800" dirty="0">
                <a:solidFill>
                  <a:srgbClr val="FF0000"/>
                </a:solidFill>
              </a:rPr>
              <a:t>批准后</a:t>
            </a:r>
            <a:r>
              <a:rPr lang="zh-CN" altLang="en-US" sz="1800" dirty="0">
                <a:solidFill>
                  <a:srgbClr val="FFFF66"/>
                </a:solidFill>
              </a:rPr>
              <a:t> </a:t>
            </a:r>
            <a:r>
              <a:rPr lang="zh-CN" altLang="en-US" sz="1800" dirty="0"/>
              <a:t>：</a:t>
            </a:r>
            <a:endParaRPr lang="zh-CN" altLang="en-US" sz="1800" dirty="0"/>
          </a:p>
          <a:p>
            <a:pPr>
              <a:lnSpc>
                <a:spcPct val="95000"/>
              </a:lnSpc>
              <a:buFont typeface="Wingdings" panose="05000000000000000000" pitchFamily="2" charset="2"/>
              <a:buNone/>
            </a:pPr>
            <a:r>
              <a:rPr lang="zh-CN" altLang="en-US" sz="1800" b="1" dirty="0">
                <a:solidFill>
                  <a:srgbClr val="09F709"/>
                </a:solidFill>
              </a:rPr>
              <a:t>借：资产处置费用 </a:t>
            </a:r>
            <a:endParaRPr lang="zh-CN" altLang="en-US" sz="1800" b="1" dirty="0">
              <a:solidFill>
                <a:srgbClr val="09F709"/>
              </a:solidFill>
            </a:endParaRPr>
          </a:p>
          <a:p>
            <a:pPr>
              <a:lnSpc>
                <a:spcPct val="95000"/>
              </a:lnSpc>
              <a:buFont typeface="Wingdings" panose="05000000000000000000" pitchFamily="2" charset="2"/>
              <a:buNone/>
            </a:pPr>
            <a:r>
              <a:rPr lang="zh-CN" altLang="en-US" sz="1800" b="1" dirty="0">
                <a:solidFill>
                  <a:srgbClr val="09F709"/>
                </a:solidFill>
              </a:rPr>
              <a:t>   贷：待处理财产损溢 </a:t>
            </a:r>
            <a:r>
              <a:rPr lang="en-US" altLang="zh-CN" sz="1800" b="1" dirty="0">
                <a:solidFill>
                  <a:srgbClr val="09F709"/>
                </a:solidFill>
              </a:rPr>
              <a:t> </a:t>
            </a:r>
            <a:endParaRPr lang="en-US" altLang="zh-CN" sz="1800" b="1" dirty="0">
              <a:solidFill>
                <a:srgbClr val="09F709"/>
              </a:solidFill>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38791"/>
            <a:ext cx="6858000" cy="4407953"/>
          </a:xfrm>
        </p:spPr>
        <p:txBody>
          <a:bodyPr>
            <a:normAutofit/>
          </a:bodyPr>
          <a:lstStyle/>
          <a:p>
            <a:r>
              <a:rPr lang="zh-CN" altLang="en-US" sz="1800" b="1" dirty="0">
                <a:solidFill>
                  <a:srgbClr val="FFFF00"/>
                </a:solidFill>
              </a:rPr>
              <a:t>总结重点：</a:t>
            </a:r>
            <a:endParaRPr lang="en-US" altLang="zh-CN" sz="1800" b="1" dirty="0">
              <a:solidFill>
                <a:srgbClr val="FFFF00"/>
              </a:solidFill>
            </a:endParaRPr>
          </a:p>
          <a:p>
            <a:pPr marL="0" indent="0">
              <a:buNone/>
            </a:pPr>
            <a:r>
              <a:rPr lang="en-US" altLang="zh-CN" sz="1800" dirty="0"/>
              <a:t> 1</a:t>
            </a:r>
            <a:r>
              <a:rPr lang="zh-CN" altLang="en-US" sz="1800" dirty="0"/>
              <a:t>、与原</a:t>
            </a:r>
            <a:r>
              <a:rPr lang="zh-CN" altLang="en-US" sz="1800" dirty="0" smtClean="0"/>
              <a:t>制度的不同点：</a:t>
            </a:r>
            <a:r>
              <a:rPr lang="zh-CN" altLang="en-US" sz="1800" dirty="0"/>
              <a:t>科目、概念、核算范围、核算内容</a:t>
            </a:r>
            <a:endParaRPr lang="en-US" altLang="zh-CN" sz="1800" dirty="0"/>
          </a:p>
          <a:p>
            <a:pPr marL="0" indent="0">
              <a:buNone/>
            </a:pPr>
            <a:r>
              <a:rPr lang="en-US" altLang="zh-CN" sz="1800" dirty="0"/>
              <a:t> 2</a:t>
            </a:r>
            <a:r>
              <a:rPr lang="zh-CN" altLang="en-US" sz="1800" dirty="0"/>
              <a:t>、处理财务会计账务时分析是否处理预算会计账务</a:t>
            </a:r>
            <a:endParaRPr lang="en-US" altLang="zh-CN" sz="1800" dirty="0"/>
          </a:p>
          <a:p>
            <a:r>
              <a:rPr lang="zh-CN" altLang="en-US" sz="1800" b="1" dirty="0">
                <a:solidFill>
                  <a:srgbClr val="FFFF00"/>
                </a:solidFill>
              </a:rPr>
              <a:t>建议：</a:t>
            </a:r>
            <a:endParaRPr lang="en-US" altLang="zh-CN" sz="1800" b="1" dirty="0">
              <a:solidFill>
                <a:srgbClr val="FFFF00"/>
              </a:solidFill>
            </a:endParaRPr>
          </a:p>
          <a:p>
            <a:pPr marL="0" indent="0">
              <a:buNone/>
            </a:pPr>
            <a:r>
              <a:rPr lang="en-US" altLang="zh-CN" sz="1800" dirty="0"/>
              <a:t>1</a:t>
            </a:r>
            <a:r>
              <a:rPr lang="zh-CN" altLang="en-US" sz="1800" dirty="0"/>
              <a:t>、结合</a:t>
            </a:r>
            <a:r>
              <a:rPr lang="en-US" altLang="zh-CN" sz="1800" dirty="0"/>
              <a:t>4</a:t>
            </a:r>
            <a:r>
              <a:rPr lang="zh-CN" altLang="en-US" sz="1800" dirty="0"/>
              <a:t>个具体准则和</a:t>
            </a:r>
            <a:r>
              <a:rPr lang="en-US" altLang="zh-CN" sz="1800" dirty="0"/>
              <a:t>1</a:t>
            </a:r>
            <a:r>
              <a:rPr lang="zh-CN" altLang="en-US" sz="1800" dirty="0"/>
              <a:t>个应用指南学习</a:t>
            </a:r>
            <a:endParaRPr lang="en-US" altLang="zh-CN" sz="1800" dirty="0"/>
          </a:p>
          <a:p>
            <a:pPr marL="0" indent="0">
              <a:buNone/>
            </a:pPr>
            <a:r>
              <a:rPr lang="en-US" altLang="zh-CN" sz="1800" dirty="0"/>
              <a:t>2</a:t>
            </a:r>
            <a:r>
              <a:rPr lang="zh-CN" altLang="en-US" sz="1800" dirty="0"/>
              <a:t>、政府会计制度执行的准备工作：清理往来款项和计提坏账准备</a:t>
            </a:r>
            <a:endParaRPr lang="en-US" altLang="zh-CN" sz="1800" dirty="0"/>
          </a:p>
          <a:p>
            <a:pPr marL="0" indent="0">
              <a:buNone/>
            </a:pPr>
            <a:r>
              <a:rPr lang="en-US" altLang="zh-CN" sz="1800" dirty="0"/>
              <a:t>                                                        </a:t>
            </a:r>
            <a:r>
              <a:rPr lang="zh-CN" altLang="en-US" sz="1800" dirty="0" smtClean="0">
                <a:solidFill>
                  <a:srgbClr val="FFFF00"/>
                </a:solidFill>
              </a:rPr>
              <a:t>清理</a:t>
            </a:r>
            <a:r>
              <a:rPr lang="zh-CN" altLang="en-US" sz="1800" dirty="0">
                <a:solidFill>
                  <a:srgbClr val="FFFF00"/>
                </a:solidFill>
              </a:rPr>
              <a:t>固定资产和补提折旧</a:t>
            </a:r>
            <a:endParaRPr lang="en-US" altLang="zh-CN" sz="1800" dirty="0">
              <a:solidFill>
                <a:srgbClr val="FFFF00"/>
              </a:solidFill>
            </a:endParaRPr>
          </a:p>
          <a:p>
            <a:pPr marL="0" indent="0">
              <a:buNone/>
            </a:pPr>
            <a:r>
              <a:rPr lang="en-US" altLang="zh-CN" sz="1800"/>
              <a:t>                                                        </a:t>
            </a:r>
            <a:r>
              <a:rPr lang="zh-CN" altLang="en-US" sz="1800" smtClean="0">
                <a:solidFill>
                  <a:srgbClr val="00B0F0"/>
                </a:solidFill>
              </a:rPr>
              <a:t>无形</a:t>
            </a:r>
            <a:r>
              <a:rPr lang="zh-CN" altLang="en-US" sz="1800" dirty="0">
                <a:solidFill>
                  <a:srgbClr val="00B0F0"/>
                </a:solidFill>
              </a:rPr>
              <a:t>资产入账准备和补提摊销</a:t>
            </a:r>
            <a:endParaRPr lang="en-US" altLang="zh-CN" sz="1800" dirty="0">
              <a:solidFill>
                <a:srgbClr val="00B0F0"/>
              </a:solidFill>
            </a:endParaRPr>
          </a:p>
          <a:p>
            <a:pPr marL="0" indent="0">
              <a:buNone/>
            </a:pPr>
            <a:r>
              <a:rPr lang="zh-CN" altLang="en-US" sz="1800" dirty="0"/>
              <a:t>                                                  </a:t>
            </a:r>
            <a:endParaRPr lang="en-US" altLang="zh-CN" sz="1800" dirty="0"/>
          </a:p>
          <a:p>
            <a:pPr marL="0" indent="0">
              <a:buNone/>
            </a:pPr>
            <a:r>
              <a:rPr lang="en-US" altLang="zh-CN" sz="1800" dirty="0"/>
              <a:t>                                                  </a:t>
            </a:r>
            <a:endParaRPr lang="zh-CN" altLang="en-US" sz="1800" dirty="0"/>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43000" y="3861048"/>
            <a:ext cx="2954300" cy="2139702"/>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3329862" y="1559330"/>
            <a:ext cx="4671138" cy="435394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pic>
      <p:sp>
        <p:nvSpPr>
          <p:cNvPr id="10" name="矩形 9"/>
          <p:cNvSpPr/>
          <p:nvPr/>
        </p:nvSpPr>
        <p:spPr>
          <a:xfrm>
            <a:off x="1601670" y="1754814"/>
            <a:ext cx="1268760" cy="3762568"/>
          </a:xfrm>
          <a:prstGeom prst="rect">
            <a:avLst/>
          </a:prstGeom>
          <a:noFill/>
        </p:spPr>
        <p:txBody>
          <a:bodyPr wrap="square" lIns="68580" tIns="34290" rIns="68580" bIns="3429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6000" b="1" cap="all" dirty="0">
                <a:ln w="0"/>
                <a:solidFill>
                  <a:srgbClr val="FFFF00"/>
                </a:solidFill>
                <a:effectLst>
                  <a:reflection blurRad="12700" stA="50000" endPos="50000" dist="5000" dir="5400000" sy="-100000" rotWithShape="0"/>
                </a:effectLst>
                <a:latin typeface="方正姚体" panose="02010601030101010101" pitchFamily="2" charset="-122"/>
                <a:ea typeface="方正姚体" panose="02010601030101010101" pitchFamily="2" charset="-122"/>
              </a:rPr>
              <a:t>谢谢大家</a:t>
            </a:r>
            <a:endParaRPr lang="zh-CN" altLang="en-US" sz="6000" b="1" cap="all" dirty="0">
              <a:ln w="0"/>
              <a:solidFill>
                <a:srgbClr val="FFFF00"/>
              </a:solidFill>
              <a:effectLst>
                <a:reflection blurRad="12700" stA="50000" endPos="50000" dist="5000" dir="5400000" sy="-100000" rotWithShape="0"/>
              </a:effectLst>
              <a:latin typeface="方正姚体" panose="02010601030101010101" pitchFamily="2" charset="-122"/>
              <a:ea typeface="方正姚体" panose="02010601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53752"/>
            <a:ext cx="6858000" cy="4446998"/>
          </a:xfrm>
          <a:solidFill>
            <a:schemeClr val="bg2">
              <a:lumMod val="90000"/>
            </a:schemeClr>
          </a:solidFill>
        </p:spPr>
        <p:txBody>
          <a:bodyPr>
            <a:normAutofit fontScale="47500" lnSpcReduction="20000"/>
          </a:bodyPr>
          <a:lstStyle/>
          <a:p>
            <a:r>
              <a:rPr lang="en-US" altLang="zh-CN" sz="4425" b="1" dirty="0">
                <a:solidFill>
                  <a:srgbClr val="FF9999"/>
                </a:solidFill>
              </a:rPr>
              <a:t>1001</a:t>
            </a:r>
            <a:r>
              <a:rPr lang="zh-CN" altLang="en-US" sz="4425" b="1" dirty="0">
                <a:solidFill>
                  <a:srgbClr val="FF9999"/>
                </a:solidFill>
              </a:rPr>
              <a:t>库存现金</a:t>
            </a:r>
            <a:r>
              <a:rPr lang="zh-CN" altLang="en-US" sz="4425" dirty="0"/>
              <a:t>：为满足零星支付需要暂时存放在</a:t>
            </a:r>
            <a:endParaRPr lang="en-US" altLang="zh-CN" sz="4425" dirty="0"/>
          </a:p>
          <a:p>
            <a:pPr>
              <a:buNone/>
            </a:pPr>
            <a:r>
              <a:rPr lang="en-US" altLang="zh-CN" sz="4425" dirty="0"/>
              <a:t>   </a:t>
            </a:r>
            <a:r>
              <a:rPr lang="zh-CN" altLang="en-US" sz="4425" b="1" dirty="0">
                <a:solidFill>
                  <a:srgbClr val="00B0F0"/>
                </a:solidFill>
              </a:rPr>
              <a:t>财务部门</a:t>
            </a:r>
            <a:r>
              <a:rPr lang="zh-CN" altLang="en-US" sz="4425" dirty="0"/>
              <a:t>的现金。特点是流动性强、安全风险高</a:t>
            </a:r>
            <a:endParaRPr lang="en-US" altLang="zh-CN" sz="4425" dirty="0"/>
          </a:p>
          <a:p>
            <a:r>
              <a:rPr lang="zh-CN" altLang="en-US" sz="4425" dirty="0"/>
              <a:t>使用范围：</a:t>
            </a:r>
            <a:endParaRPr lang="en-US" altLang="zh-CN" sz="4425" dirty="0"/>
          </a:p>
          <a:p>
            <a:pPr>
              <a:buNone/>
            </a:pPr>
            <a:r>
              <a:rPr lang="en-US" altLang="zh-CN" sz="4425" dirty="0"/>
              <a:t>    </a:t>
            </a:r>
            <a:r>
              <a:rPr lang="en-US" altLang="zh-CN" sz="4425" dirty="0">
                <a:latin typeface="+mn-ea"/>
              </a:rPr>
              <a:t>1988</a:t>
            </a:r>
            <a:r>
              <a:rPr lang="zh-CN" altLang="en-US" sz="4425" dirty="0">
                <a:latin typeface="+mn-ea"/>
              </a:rPr>
              <a:t>年的</a:t>
            </a:r>
            <a:r>
              <a:rPr lang="en-US" altLang="zh-CN" sz="4425" dirty="0">
                <a:latin typeface="+mn-ea"/>
              </a:rPr>
              <a:t>《</a:t>
            </a:r>
            <a:r>
              <a:rPr lang="zh-CN" altLang="en-US" sz="4425" dirty="0">
                <a:latin typeface="+mn-ea"/>
              </a:rPr>
              <a:t>现金管理条例</a:t>
            </a:r>
            <a:r>
              <a:rPr lang="en-US" altLang="zh-CN" sz="4425" dirty="0">
                <a:latin typeface="+mn-ea"/>
              </a:rPr>
              <a:t>》</a:t>
            </a:r>
            <a:endParaRPr lang="en-US" altLang="zh-CN" sz="4425" dirty="0">
              <a:latin typeface="+mn-ea"/>
            </a:endParaRPr>
          </a:p>
          <a:p>
            <a:pPr>
              <a:buNone/>
            </a:pPr>
            <a:r>
              <a:rPr lang="en-US" altLang="zh-CN" sz="4425" dirty="0">
                <a:latin typeface="+mn-ea"/>
              </a:rPr>
              <a:t>2013</a:t>
            </a:r>
            <a:r>
              <a:rPr lang="zh-CN" altLang="en-US" sz="4425" dirty="0">
                <a:latin typeface="+mn-ea"/>
              </a:rPr>
              <a:t>年</a:t>
            </a:r>
            <a:r>
              <a:rPr lang="en-US" altLang="zh-CN" sz="4425" dirty="0">
                <a:latin typeface="+mn-ea"/>
              </a:rPr>
              <a:t>7</a:t>
            </a:r>
            <a:r>
              <a:rPr lang="zh-CN" altLang="en-US" sz="4425" dirty="0">
                <a:latin typeface="+mn-ea"/>
              </a:rPr>
              <a:t>月</a:t>
            </a:r>
            <a:r>
              <a:rPr lang="en-US" altLang="zh-CN" sz="4425" dirty="0">
                <a:latin typeface="+mn-ea"/>
              </a:rPr>
              <a:t>,</a:t>
            </a:r>
            <a:r>
              <a:rPr lang="zh-CN" altLang="en-US" sz="4425" dirty="0"/>
              <a:t>山东省财政厅、山东省监察厅、山东省</a:t>
            </a:r>
            <a:endParaRPr lang="en-US" altLang="zh-CN" sz="4425" dirty="0"/>
          </a:p>
          <a:p>
            <a:pPr>
              <a:buNone/>
            </a:pPr>
            <a:r>
              <a:rPr lang="zh-CN" altLang="en-US" sz="4425" dirty="0"/>
              <a:t>审计厅 、人民银行济南分行</a:t>
            </a:r>
            <a:r>
              <a:rPr lang="zh-CN" altLang="en-US" sz="4425" b="1" dirty="0"/>
              <a:t>关于印发</a:t>
            </a:r>
            <a:r>
              <a:rPr lang="en-US" altLang="zh-CN" sz="4425" b="1" dirty="0">
                <a:latin typeface="+mn-ea"/>
              </a:rPr>
              <a:t>《</a:t>
            </a:r>
            <a:r>
              <a:rPr lang="zh-CN" altLang="en-US" sz="4425" b="1" dirty="0">
                <a:latin typeface="+mn-ea"/>
              </a:rPr>
              <a:t>山东省省</a:t>
            </a:r>
            <a:endParaRPr lang="en-US" altLang="zh-CN" sz="4425" b="1" dirty="0">
              <a:latin typeface="+mn-ea"/>
            </a:endParaRPr>
          </a:p>
          <a:p>
            <a:pPr>
              <a:buNone/>
            </a:pPr>
            <a:r>
              <a:rPr lang="zh-CN" altLang="en-US" sz="4425" b="1" dirty="0">
                <a:latin typeface="+mn-ea"/>
              </a:rPr>
              <a:t>级预算单位实施公务卡制度监督管理暂行办法</a:t>
            </a:r>
            <a:r>
              <a:rPr lang="en-US" altLang="zh-CN" sz="4425" b="1" dirty="0">
                <a:latin typeface="+mn-ea"/>
              </a:rPr>
              <a:t>》</a:t>
            </a:r>
            <a:endParaRPr lang="en-US" altLang="zh-CN" sz="4425" b="1" dirty="0">
              <a:latin typeface="+mn-ea"/>
            </a:endParaRPr>
          </a:p>
          <a:p>
            <a:pPr>
              <a:buNone/>
            </a:pPr>
            <a:r>
              <a:rPr lang="zh-CN" altLang="en-US" sz="4425" b="1" dirty="0">
                <a:latin typeface="+mn-ea"/>
              </a:rPr>
              <a:t>的通知（</a:t>
            </a:r>
            <a:r>
              <a:rPr lang="zh-CN" altLang="en-US" sz="4425" dirty="0"/>
              <a:t>鲁财库</a:t>
            </a:r>
            <a:r>
              <a:rPr lang="en-US" altLang="zh-CN" sz="4425" dirty="0"/>
              <a:t>〔2013〕18</a:t>
            </a:r>
            <a:r>
              <a:rPr lang="zh-CN" altLang="en-US" sz="4425" dirty="0"/>
              <a:t>号）</a:t>
            </a:r>
            <a:endParaRPr lang="en-US" altLang="zh-CN" sz="4425" b="1" dirty="0">
              <a:latin typeface="+mn-ea"/>
            </a:endParaRPr>
          </a:p>
          <a:p>
            <a:pPr fontAlgn="base">
              <a:buNone/>
            </a:pPr>
            <a:r>
              <a:rPr lang="zh-CN" altLang="en-US" sz="2850" b="1" dirty="0">
                <a:solidFill>
                  <a:srgbClr val="FFC000"/>
                </a:solidFill>
              </a:rPr>
              <a:t>第八条 </a:t>
            </a:r>
            <a:r>
              <a:rPr lang="en-US" altLang="zh-CN" sz="2850" b="1" dirty="0">
                <a:solidFill>
                  <a:srgbClr val="FFC000"/>
                </a:solidFill>
              </a:rPr>
              <a:t>……</a:t>
            </a:r>
            <a:r>
              <a:rPr lang="zh-CN" altLang="en-US" sz="2850" b="1" dirty="0">
                <a:solidFill>
                  <a:srgbClr val="FFC000"/>
                </a:solidFill>
              </a:rPr>
              <a:t>可以使用现金结算的业务：临时聘用人员劳务报酬（含课酬、专</a:t>
            </a:r>
            <a:endParaRPr lang="en-US" altLang="zh-CN" sz="2850" b="1" dirty="0">
              <a:solidFill>
                <a:srgbClr val="FFC000"/>
              </a:solidFill>
            </a:endParaRPr>
          </a:p>
          <a:p>
            <a:pPr fontAlgn="base">
              <a:buNone/>
            </a:pPr>
            <a:r>
              <a:rPr lang="zh-CN" altLang="en-US" sz="2850" b="1" dirty="0">
                <a:solidFill>
                  <a:srgbClr val="FFC000"/>
                </a:solidFill>
              </a:rPr>
              <a:t>家评审费、稿费、咨询费等）；本单位职工的差旅费补助；不具备刷卡条件</a:t>
            </a:r>
            <a:endParaRPr lang="en-US" altLang="zh-CN" sz="2850" b="1" dirty="0">
              <a:solidFill>
                <a:srgbClr val="FFC000"/>
              </a:solidFill>
            </a:endParaRPr>
          </a:p>
          <a:p>
            <a:pPr fontAlgn="base">
              <a:buNone/>
            </a:pPr>
            <a:r>
              <a:rPr lang="zh-CN" altLang="en-US" sz="2850" b="1" dirty="0">
                <a:solidFill>
                  <a:srgbClr val="FFC000"/>
                </a:solidFill>
              </a:rPr>
              <a:t>的公务用车过路费、停车费、燃油费；根据国家规定支付给个人的救济费、</a:t>
            </a:r>
            <a:endParaRPr lang="en-US" altLang="zh-CN" sz="2850" b="1" dirty="0">
              <a:solidFill>
                <a:srgbClr val="FFC000"/>
              </a:solidFill>
            </a:endParaRPr>
          </a:p>
          <a:p>
            <a:pPr fontAlgn="base">
              <a:buNone/>
            </a:pPr>
            <a:r>
              <a:rPr lang="zh-CN" altLang="en-US" sz="2850" b="1" dirty="0">
                <a:solidFill>
                  <a:srgbClr val="FFC000"/>
                </a:solidFill>
              </a:rPr>
              <a:t>抚恤金、慰问金、遗属补助等。</a:t>
            </a:r>
            <a:r>
              <a:rPr lang="en-US" altLang="zh-CN" sz="2850" b="1" dirty="0">
                <a:solidFill>
                  <a:srgbClr val="FFC000"/>
                </a:solidFill>
                <a:latin typeface="+mn-ea"/>
              </a:rPr>
              <a:t> </a:t>
            </a:r>
            <a:endParaRPr lang="en-US" altLang="zh-CN" sz="2850" b="1" dirty="0">
              <a:solidFill>
                <a:srgbClr val="FFC000"/>
              </a:solidFill>
              <a:latin typeface="+mn-ea"/>
            </a:endParaRPr>
          </a:p>
          <a:p>
            <a:pPr fontAlgn="base">
              <a:buNone/>
            </a:pPr>
            <a:r>
              <a:rPr lang="en-US" altLang="zh-CN" sz="1725" b="1" dirty="0">
                <a:solidFill>
                  <a:srgbClr val="00B0F0"/>
                </a:solidFill>
                <a:latin typeface="+mn-ea"/>
              </a:rPr>
              <a:t>    </a:t>
            </a:r>
            <a:endParaRPr lang="en-US" altLang="zh-CN" sz="1725" b="1" dirty="0">
              <a:solidFill>
                <a:srgbClr val="00B0F0"/>
              </a:solidFill>
              <a:latin typeface="+mn-ea"/>
            </a:endParaRPr>
          </a:p>
          <a:p>
            <a:pPr fontAlgn="base">
              <a:buNone/>
            </a:pPr>
            <a:r>
              <a:rPr lang="zh-CN" altLang="en-US" b="1" dirty="0">
                <a:solidFill>
                  <a:srgbClr val="C00000"/>
                </a:solidFill>
                <a:latin typeface="+mn-ea"/>
              </a:rPr>
              <a:t> </a:t>
            </a:r>
            <a:endParaRPr lang="en-US" altLang="zh-CN" dirty="0"/>
          </a:p>
          <a:p>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23628" y="1592796"/>
            <a:ext cx="6696744" cy="4407954"/>
          </a:xfrm>
          <a:solidFill>
            <a:schemeClr val="bg2">
              <a:lumMod val="90000"/>
            </a:schemeClr>
          </a:solidFill>
          <a:ln>
            <a:solidFill>
              <a:schemeClr val="accent1"/>
            </a:solidFill>
          </a:ln>
        </p:spPr>
        <p:txBody>
          <a:bodyPr>
            <a:normAutofit/>
          </a:bodyPr>
          <a:lstStyle/>
          <a:p>
            <a:r>
              <a:rPr lang="zh-CN" altLang="en-US" sz="2100" b="1" dirty="0">
                <a:solidFill>
                  <a:srgbClr val="09F709"/>
                </a:solidFill>
              </a:rPr>
              <a:t>库存现金</a:t>
            </a:r>
            <a:r>
              <a:rPr lang="zh-CN" altLang="en-US" sz="2100" dirty="0"/>
              <a:t>会计核算：</a:t>
            </a:r>
            <a:endParaRPr lang="en-US" altLang="zh-CN" sz="2100" dirty="0"/>
          </a:p>
          <a:p>
            <a:pPr>
              <a:buNone/>
            </a:pPr>
            <a:r>
              <a:rPr lang="en-US" altLang="zh-CN" sz="2100" dirty="0"/>
              <a:t>   </a:t>
            </a:r>
            <a:r>
              <a:rPr lang="zh-CN" altLang="en-US" sz="2100" dirty="0"/>
              <a:t>“库存现金”是财务会计科目，账务处理时对应预算会计的“资金结存</a:t>
            </a:r>
            <a:r>
              <a:rPr lang="en-US" altLang="zh-CN" sz="2100" dirty="0"/>
              <a:t>——</a:t>
            </a:r>
            <a:r>
              <a:rPr lang="zh-CN" altLang="en-US" sz="2100" dirty="0"/>
              <a:t>货币资金”科目</a:t>
            </a:r>
            <a:endParaRPr lang="en-US" altLang="zh-CN" sz="2100" dirty="0"/>
          </a:p>
          <a:p>
            <a:pPr>
              <a:buNone/>
            </a:pPr>
            <a:r>
              <a:rPr lang="zh-CN" altLang="en-US" sz="2100" dirty="0"/>
              <a:t>明细科目设置：学校现金、受托代理资产。</a:t>
            </a:r>
            <a:endParaRPr lang="en-US" altLang="zh-CN" sz="2100" dirty="0"/>
          </a:p>
          <a:p>
            <a:pPr>
              <a:buNone/>
            </a:pPr>
            <a:r>
              <a:rPr lang="en-US" altLang="zh-CN" sz="2100" dirty="0"/>
              <a:t>        </a:t>
            </a:r>
            <a:r>
              <a:rPr lang="zh-CN" altLang="en-US" sz="2100" b="1" dirty="0">
                <a:solidFill>
                  <a:srgbClr val="F616E6"/>
                </a:solidFill>
              </a:rPr>
              <a:t>比较大的变化</a:t>
            </a:r>
            <a:r>
              <a:rPr lang="zh-CN" altLang="en-US" sz="2100" dirty="0"/>
              <a:t>是增加了</a:t>
            </a:r>
            <a:r>
              <a:rPr lang="zh-CN" altLang="en-US" sz="2100" b="1" i="1" u="sng" dirty="0">
                <a:solidFill>
                  <a:srgbClr val="FFFF00"/>
                </a:solidFill>
              </a:rPr>
              <a:t>受托代理资产</a:t>
            </a:r>
            <a:r>
              <a:rPr lang="zh-CN" altLang="en-US" sz="2100" dirty="0"/>
              <a:t>的明细核算</a:t>
            </a:r>
            <a:endParaRPr lang="en-US" altLang="zh-CN" sz="2100" dirty="0"/>
          </a:p>
          <a:p>
            <a:pPr>
              <a:buNone/>
            </a:pPr>
            <a:r>
              <a:rPr lang="en-US" altLang="zh-CN" sz="2100" dirty="0"/>
              <a:t>    </a:t>
            </a:r>
            <a:endParaRPr lang="en-US" altLang="zh-CN" sz="2100" dirty="0"/>
          </a:p>
          <a:p>
            <a:pPr>
              <a:buNone/>
            </a:pPr>
            <a:r>
              <a:rPr lang="en-US" altLang="zh-CN" dirty="0"/>
              <a:t>    </a:t>
            </a:r>
            <a:endParaRPr lang="en-US" altLang="zh-CN" dirty="0"/>
          </a:p>
          <a:p>
            <a:pPr fontAlgn="base">
              <a:buNone/>
            </a:pPr>
            <a:r>
              <a:rPr lang="zh-CN" altLang="en-US" sz="1800" b="1" dirty="0">
                <a:solidFill>
                  <a:srgbClr val="FF0000"/>
                </a:solidFill>
                <a:latin typeface="+mn-ea"/>
              </a:rPr>
              <a:t>    </a:t>
            </a:r>
            <a:endParaRPr lang="zh-CN" altLang="en-US" dirty="0"/>
          </a:p>
        </p:txBody>
      </p:sp>
      <p:sp>
        <p:nvSpPr>
          <p:cNvPr id="5" name="椭圆形标注 4"/>
          <p:cNvSpPr/>
          <p:nvPr/>
        </p:nvSpPr>
        <p:spPr>
          <a:xfrm>
            <a:off x="6125776" y="2464587"/>
            <a:ext cx="1232306" cy="483489"/>
          </a:xfrm>
          <a:prstGeom prst="wedgeEllipseCallout">
            <a:avLst>
              <a:gd name="adj1" fmla="val -50116"/>
              <a:gd name="adj2" fmla="val 968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C00000"/>
                </a:solidFill>
              </a:rPr>
              <a:t>与原制度不同</a:t>
            </a:r>
            <a:endParaRPr lang="zh-CN" altLang="en-US" sz="1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3000" y="1569064"/>
            <a:ext cx="6858000" cy="4407954"/>
          </a:xfrm>
          <a:solidFill>
            <a:schemeClr val="bg2">
              <a:lumMod val="90000"/>
            </a:schemeClr>
          </a:solidFill>
        </p:spPr>
        <p:txBody>
          <a:bodyPr>
            <a:normAutofit/>
          </a:bodyPr>
          <a:lstStyle/>
          <a:p>
            <a:r>
              <a:rPr lang="en-US" altLang="zh-CN" sz="2250" b="1" dirty="0">
                <a:solidFill>
                  <a:schemeClr val="accent1">
                    <a:lumMod val="40000"/>
                    <a:lumOff val="60000"/>
                  </a:schemeClr>
                </a:solidFill>
              </a:rPr>
              <a:t>1002</a:t>
            </a:r>
            <a:r>
              <a:rPr lang="zh-CN" altLang="en-US" sz="2250" b="1" dirty="0">
                <a:solidFill>
                  <a:schemeClr val="accent1">
                    <a:lumMod val="40000"/>
                    <a:lumOff val="60000"/>
                  </a:schemeClr>
                </a:solidFill>
              </a:rPr>
              <a:t>银行存款</a:t>
            </a:r>
            <a:r>
              <a:rPr lang="zh-CN" altLang="en-US" sz="2250" dirty="0"/>
              <a:t>：存放在银行或其他</a:t>
            </a:r>
            <a:r>
              <a:rPr lang="zh-CN" altLang="en-US" sz="2250" b="1" dirty="0">
                <a:solidFill>
                  <a:srgbClr val="09F709"/>
                </a:solidFill>
              </a:rPr>
              <a:t>金融机构</a:t>
            </a:r>
            <a:r>
              <a:rPr lang="zh-CN" altLang="en-US" sz="2250" dirty="0"/>
              <a:t>的款项</a:t>
            </a:r>
            <a:endParaRPr lang="en-US" altLang="zh-CN" sz="2250" dirty="0"/>
          </a:p>
          <a:p>
            <a:r>
              <a:rPr lang="zh-CN" altLang="en-US" sz="2250" b="1" dirty="0">
                <a:solidFill>
                  <a:srgbClr val="09F709"/>
                </a:solidFill>
              </a:rPr>
              <a:t>金融机构</a:t>
            </a:r>
            <a:r>
              <a:rPr lang="zh-CN" altLang="en-US" sz="2250" dirty="0"/>
              <a:t>，是指专门从事货币信用活动的中介组织。如：</a:t>
            </a:r>
            <a:r>
              <a:rPr lang="zh-CN" altLang="en-US" sz="2250" dirty="0">
                <a:solidFill>
                  <a:srgbClr val="00B0F0"/>
                </a:solidFill>
              </a:rPr>
              <a:t>中央银行、各类银行、非银行金融机构、在华外资金融机构</a:t>
            </a:r>
            <a:endParaRPr lang="en-US" altLang="zh-CN" sz="2250" dirty="0">
              <a:solidFill>
                <a:srgbClr val="00B0F0"/>
              </a:solidFill>
            </a:endParaRPr>
          </a:p>
          <a:p>
            <a:r>
              <a:rPr lang="zh-CN" altLang="en-US" sz="2250" b="1" dirty="0"/>
              <a:t>银行开户</a:t>
            </a:r>
            <a:endParaRPr lang="en-US" altLang="zh-CN" sz="2250" dirty="0"/>
          </a:p>
          <a:p>
            <a:pPr>
              <a:buNone/>
            </a:pPr>
            <a:r>
              <a:rPr lang="zh-CN" altLang="en-US" sz="1725" dirty="0"/>
              <a:t>中国人民银行</a:t>
            </a:r>
            <a:r>
              <a:rPr lang="zh-CN" altLang="en-US" sz="1725" b="1" dirty="0"/>
              <a:t>关于印发</a:t>
            </a:r>
            <a:r>
              <a:rPr lang="en-US" altLang="zh-CN" sz="1725" b="1" dirty="0"/>
              <a:t>《</a:t>
            </a:r>
            <a:r>
              <a:rPr lang="zh-CN" altLang="en-US" sz="1725" b="1" dirty="0"/>
              <a:t>人民币银行结算账户管理办法实施细则</a:t>
            </a:r>
            <a:r>
              <a:rPr lang="en-US" altLang="zh-CN" sz="1725" b="1" dirty="0"/>
              <a:t>》</a:t>
            </a:r>
            <a:r>
              <a:rPr lang="zh-CN" altLang="en-US" sz="1725" b="1" dirty="0"/>
              <a:t>的通知</a:t>
            </a:r>
            <a:r>
              <a:rPr lang="zh-CN" altLang="en-US" sz="1725" dirty="0"/>
              <a:t>（银发</a:t>
            </a:r>
            <a:r>
              <a:rPr lang="en-US" altLang="zh-CN" sz="1725" dirty="0"/>
              <a:t>〔2005〕 16</a:t>
            </a:r>
            <a:r>
              <a:rPr lang="zh-CN" altLang="en-US" sz="1725" dirty="0"/>
              <a:t>号）</a:t>
            </a:r>
            <a:endParaRPr lang="en-US" altLang="zh-CN" sz="1725" dirty="0"/>
          </a:p>
          <a:p>
            <a:pPr>
              <a:buNone/>
            </a:pPr>
            <a:r>
              <a:rPr lang="zh-CN" altLang="en-US" sz="1725" dirty="0"/>
              <a:t>山东省财政厅</a:t>
            </a:r>
            <a:r>
              <a:rPr lang="zh-CN" altLang="en-US" sz="1725" b="1" dirty="0"/>
              <a:t>关于印发</a:t>
            </a:r>
            <a:r>
              <a:rPr lang="en-US" altLang="zh-CN" sz="1725" b="1" dirty="0"/>
              <a:t>《</a:t>
            </a:r>
            <a:r>
              <a:rPr lang="zh-CN" altLang="en-US" sz="1725" b="1" dirty="0"/>
              <a:t>山东省省级预算单位银行账户管理暂行办法</a:t>
            </a:r>
            <a:r>
              <a:rPr lang="en-US" altLang="zh-CN" sz="1725" b="1" dirty="0"/>
              <a:t>》</a:t>
            </a:r>
            <a:r>
              <a:rPr lang="zh-CN" altLang="en-US" sz="1725" b="1" dirty="0"/>
              <a:t>的通知（</a:t>
            </a:r>
            <a:r>
              <a:rPr lang="zh-CN" altLang="en-US" sz="1725" dirty="0"/>
              <a:t>鲁财库</a:t>
            </a:r>
            <a:r>
              <a:rPr lang="en-US" altLang="zh-CN" sz="1725" dirty="0"/>
              <a:t>〔2016〕57</a:t>
            </a:r>
            <a:r>
              <a:rPr lang="zh-CN" altLang="en-US" sz="1725" dirty="0"/>
              <a:t>号）（经</a:t>
            </a:r>
            <a:r>
              <a:rPr lang="zh-CN" altLang="en-US" sz="1725" b="1" dirty="0">
                <a:solidFill>
                  <a:srgbClr val="09F709"/>
                </a:solidFill>
              </a:rPr>
              <a:t>财政厅</a:t>
            </a:r>
            <a:r>
              <a:rPr lang="zh-CN" altLang="en-US" sz="1725" dirty="0"/>
              <a:t>审批同意后开户）</a:t>
            </a:r>
            <a:endParaRPr lang="en-US" altLang="zh-CN" sz="1725" dirty="0"/>
          </a:p>
          <a:p>
            <a:pPr>
              <a:buNone/>
            </a:pPr>
            <a:r>
              <a:rPr lang="zh-CN" altLang="en-US" sz="1725" dirty="0">
                <a:solidFill>
                  <a:srgbClr val="F616E6"/>
                </a:solidFill>
              </a:rPr>
              <a:t>结算方式：网上银行、支票、汇票、信用卡</a:t>
            </a:r>
            <a:r>
              <a:rPr lang="en-US" altLang="zh-CN" sz="1725" dirty="0">
                <a:solidFill>
                  <a:srgbClr val="F616E6"/>
                </a:solidFill>
                <a:latin typeface="+mn-ea"/>
              </a:rPr>
              <a:t>……</a:t>
            </a:r>
            <a:endParaRPr lang="zh-CN" altLang="en-US" sz="1725" dirty="0">
              <a:solidFill>
                <a:srgbClr val="F616E6"/>
              </a:solidFill>
            </a:endParaRPr>
          </a:p>
          <a:p>
            <a:pPr>
              <a:buNone/>
            </a:pPr>
            <a:r>
              <a:rPr lang="en-US" altLang="zh-CN" sz="1725" dirty="0">
                <a:solidFill>
                  <a:srgbClr val="F616E6"/>
                </a:solidFill>
                <a:latin typeface="+mn-ea"/>
              </a:rPr>
              <a:t>          </a:t>
            </a:r>
            <a:r>
              <a:rPr lang="zh-CN" altLang="en-US" sz="1725" dirty="0">
                <a:solidFill>
                  <a:srgbClr val="F616E6"/>
                </a:solidFill>
                <a:latin typeface="+mn-ea"/>
              </a:rPr>
              <a:t>公务卡、微信、支付宝</a:t>
            </a:r>
            <a:r>
              <a:rPr lang="en-US" altLang="zh-CN" sz="1725" dirty="0">
                <a:solidFill>
                  <a:srgbClr val="F616E6"/>
                </a:solidFill>
                <a:latin typeface="+mn-ea"/>
              </a:rPr>
              <a:t>……</a:t>
            </a:r>
            <a:endParaRPr lang="zh-CN" altLang="en-US" sz="1725" dirty="0">
              <a:solidFill>
                <a:srgbClr val="F616E6"/>
              </a:solidFill>
            </a:endParaRPr>
          </a:p>
          <a:p>
            <a:pPr>
              <a:buNone/>
            </a:pPr>
            <a:r>
              <a:rPr lang="zh-CN" altLang="en-US" sz="1800" b="1" dirty="0">
                <a:solidFill>
                  <a:srgbClr val="FF0000"/>
                </a:solidFill>
                <a:latin typeface="+mn-ea"/>
              </a:rPr>
              <a:t>注意：</a:t>
            </a:r>
            <a:r>
              <a:rPr lang="zh-CN" altLang="en-US" sz="1800" b="1" dirty="0">
                <a:solidFill>
                  <a:srgbClr val="FFFF00"/>
                </a:solidFill>
                <a:latin typeface="+mn-ea"/>
              </a:rPr>
              <a:t>银行印鉴、网银电子秘钥的保管</a:t>
            </a:r>
            <a:endParaRPr lang="en-US" altLang="zh-CN" sz="1800" dirty="0"/>
          </a:p>
          <a:p>
            <a:endParaRPr lang="zh-CN" altLang="en-US" dirty="0"/>
          </a:p>
        </p:txBody>
      </p:sp>
    </p:spTree>
  </p:cSld>
  <p:clrMapOvr>
    <a:masterClrMapping/>
  </p:clrMapOvr>
</p:sld>
</file>

<file path=ppt/tags/tag1.xml><?xml version="1.0" encoding="utf-8"?>
<p:tagLst xmlns:p="http://schemas.openxmlformats.org/presentationml/2006/main">
  <p:tag name="PA" val="v3.0.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离子">
  <a:themeElements>
    <a:clrScheme name="离子">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离子">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离子">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Calligraphy</Template>
  <TotalTime>0</TotalTime>
  <Words>17684</Words>
  <Application>WPS 演示</Application>
  <PresentationFormat>全屏显示(4:3)</PresentationFormat>
  <Paragraphs>994</Paragraphs>
  <Slides>63</Slides>
  <Notes>4</Notes>
  <HiddenSlides>0</HiddenSlides>
  <MMClips>0</MMClips>
  <ScaleCrop>false</ScaleCrop>
  <HeadingPairs>
    <vt:vector size="6" baseType="variant">
      <vt:variant>
        <vt:lpstr>已用的字体</vt:lpstr>
      </vt:variant>
      <vt:variant>
        <vt:i4>19</vt:i4>
      </vt:variant>
      <vt:variant>
        <vt:lpstr>主题</vt:lpstr>
      </vt:variant>
      <vt:variant>
        <vt:i4>3</vt:i4>
      </vt:variant>
      <vt:variant>
        <vt:lpstr>幻灯片标题</vt:lpstr>
      </vt:variant>
      <vt:variant>
        <vt:i4>63</vt:i4>
      </vt:variant>
    </vt:vector>
  </HeadingPairs>
  <TitlesOfParts>
    <vt:vector size="85" baseType="lpstr">
      <vt:lpstr>Arial</vt:lpstr>
      <vt:lpstr>宋体</vt:lpstr>
      <vt:lpstr>Wingdings</vt:lpstr>
      <vt:lpstr>Wingdings 2</vt:lpstr>
      <vt:lpstr>Arial</vt:lpstr>
      <vt:lpstr>Wingdings 3</vt:lpstr>
      <vt:lpstr>微软雅黑 Light</vt:lpstr>
      <vt:lpstr>微软雅黑</vt:lpstr>
      <vt:lpstr>Arial Unicode MS</vt:lpstr>
      <vt:lpstr>华文隶书</vt:lpstr>
      <vt:lpstr>隶书</vt:lpstr>
      <vt:lpstr>Century Gothic</vt:lpstr>
      <vt:lpstr>Calibri</vt:lpstr>
      <vt:lpstr>黑体</vt:lpstr>
      <vt:lpstr>Times New Roman</vt:lpstr>
      <vt:lpstr>楷体</vt:lpstr>
      <vt:lpstr>Calibri</vt:lpstr>
      <vt:lpstr>方正姚体</vt:lpstr>
      <vt:lpstr>Franklin Gothic Book</vt:lpstr>
      <vt:lpstr>暗香扑面</vt:lpstr>
      <vt:lpstr>离子</vt:lpstr>
      <vt:lpstr>Office 主题</vt:lpstr>
      <vt:lpstr>高等学校政府会计制度讲解 ——资产</vt:lpstr>
      <vt:lpstr>讲解目录</vt:lpstr>
      <vt:lpstr>PowerPoint 演示文稿</vt:lpstr>
      <vt:lpstr>一、资产的概念</vt:lpstr>
      <vt:lpstr>PowerPoint 演示文稿</vt:lpstr>
      <vt:lpstr>二、货币资金</vt:lpstr>
      <vt:lpstr>PowerPoint 演示文稿</vt:lpstr>
      <vt:lpstr>PowerPoint 演示文稿</vt:lpstr>
      <vt:lpstr>PowerPoint 演示文稿</vt:lpstr>
      <vt:lpstr>PowerPoint 演示文稿</vt:lpstr>
      <vt:lpstr>PowerPoint 演示文稿</vt:lpstr>
      <vt:lpstr>三、应收及预付款项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四、存货</vt:lpstr>
      <vt:lpstr>PowerPoint 演示文稿</vt:lpstr>
      <vt:lpstr>PowerPoint 演示文稿</vt:lpstr>
      <vt:lpstr>PowerPoint 演示文稿</vt:lpstr>
      <vt:lpstr>五、投资</vt:lpstr>
      <vt:lpstr>PowerPoint 演示文稿</vt:lpstr>
      <vt:lpstr>PowerPoint 演示文稿</vt:lpstr>
      <vt:lpstr>PowerPoint 演示文稿</vt:lpstr>
      <vt:lpstr>PowerPoint 演示文稿</vt:lpstr>
      <vt:lpstr>PowerPoint 演示文稿</vt:lpstr>
      <vt:lpstr>PowerPoint 演示文稿</vt:lpstr>
      <vt:lpstr>六.待摊/长期待摊费用</vt:lpstr>
      <vt:lpstr>PowerPoint 演示文稿</vt:lpstr>
      <vt:lpstr>七、无形资产</vt:lpstr>
      <vt:lpstr>PowerPoint 演示文稿</vt:lpstr>
      <vt:lpstr>PowerPoint 演示文稿</vt:lpstr>
      <vt:lpstr>PowerPoint 演示文稿</vt:lpstr>
      <vt:lpstr>PowerPoint 演示文稿</vt:lpstr>
      <vt:lpstr>PowerPoint 演示文稿</vt:lpstr>
      <vt:lpstr>PowerPoint 演示文稿</vt:lpstr>
      <vt:lpstr>八、其他资产</vt:lpstr>
      <vt:lpstr>PowerPoint 演示文稿</vt:lpstr>
      <vt:lpstr>PowerPoint 演示文稿</vt:lpstr>
      <vt:lpstr>PowerPoint 演示文稿</vt:lpstr>
      <vt:lpstr>PowerPoint 演示文稿</vt:lpstr>
      <vt:lpstr>九、资产清查</vt:lpstr>
      <vt:lpstr>PowerPoint 演示文稿</vt:lpstr>
      <vt:lpstr>PowerPoint 演示文稿</vt:lpstr>
      <vt:lpstr>PowerPoint 演示文稿</vt:lpstr>
      <vt:lpstr>PowerPoint 演示文稿</vt:lpstr>
      <vt:lpstr>PowerPoint 演示文稿</vt:lpstr>
      <vt:lpstr>现金溢余或短缺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高等学校政府会计实务讲解 ——资产</dc:title>
  <dc:creator>hy</dc:creator>
  <cp:lastModifiedBy>dell</cp:lastModifiedBy>
  <cp:revision>890</cp:revision>
  <dcterms:created xsi:type="dcterms:W3CDTF">2018-09-23T10:01:00Z</dcterms:created>
  <dcterms:modified xsi:type="dcterms:W3CDTF">2018-11-29T07:46:15Z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21</vt:lpwstr>
  </property>
  <property fmtid="{D5CDD505-2E9C-101B-9397-08002B2CF9AE}" pid="3" name="KSOProductBuildVer">
    <vt:lpwstr>2052-11.1.0.7983</vt:lpwstr>
  </property>
</Properties>
</file>