
<file path=[Content_Types].xml><?xml version="1.0" encoding="utf-8"?>
<Types xmlns="http://schemas.openxmlformats.org/package/2006/content-types">
  <Default Extension="jpeg" ContentType="image/jpe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1205" r:id="rId3"/>
    <p:sldId id="1206" r:id="rId5"/>
    <p:sldId id="1207" r:id="rId6"/>
    <p:sldId id="1208" r:id="rId7"/>
    <p:sldId id="1209" r:id="rId8"/>
    <p:sldId id="1210" r:id="rId9"/>
    <p:sldId id="1304" r:id="rId10"/>
    <p:sldId id="1211" r:id="rId11"/>
    <p:sldId id="1212" r:id="rId12"/>
    <p:sldId id="1213" r:id="rId13"/>
    <p:sldId id="1214" r:id="rId14"/>
    <p:sldId id="1302" r:id="rId15"/>
    <p:sldId id="1215" r:id="rId16"/>
    <p:sldId id="1216" r:id="rId17"/>
    <p:sldId id="1217" r:id="rId18"/>
    <p:sldId id="1219" r:id="rId19"/>
    <p:sldId id="1220" r:id="rId20"/>
    <p:sldId id="1221" r:id="rId21"/>
    <p:sldId id="1222" r:id="rId22"/>
    <p:sldId id="1224" r:id="rId23"/>
    <p:sldId id="1225" r:id="rId24"/>
    <p:sldId id="1226" r:id="rId25"/>
    <p:sldId id="1227" r:id="rId26"/>
    <p:sldId id="1228" r:id="rId27"/>
    <p:sldId id="1229" r:id="rId28"/>
    <p:sldId id="1230" r:id="rId29"/>
    <p:sldId id="1231" r:id="rId30"/>
    <p:sldId id="1232" r:id="rId31"/>
    <p:sldId id="1233" r:id="rId32"/>
    <p:sldId id="1234" r:id="rId33"/>
    <p:sldId id="1235" r:id="rId34"/>
    <p:sldId id="1236" r:id="rId35"/>
    <p:sldId id="1237" r:id="rId36"/>
    <p:sldId id="1238" r:id="rId37"/>
    <p:sldId id="1239" r:id="rId38"/>
    <p:sldId id="1240" r:id="rId39"/>
    <p:sldId id="1241" r:id="rId40"/>
    <p:sldId id="1296" r:id="rId41"/>
    <p:sldId id="1245" r:id="rId42"/>
    <p:sldId id="1305" r:id="rId43"/>
    <p:sldId id="1308" r:id="rId44"/>
    <p:sldId id="1309" r:id="rId45"/>
    <p:sldId id="1246" r:id="rId46"/>
    <p:sldId id="1243" r:id="rId47"/>
    <p:sldId id="1247" r:id="rId48"/>
    <p:sldId id="1249" r:id="rId49"/>
    <p:sldId id="1251" r:id="rId50"/>
    <p:sldId id="1250" r:id="rId51"/>
    <p:sldId id="1252" r:id="rId52"/>
    <p:sldId id="1253" r:id="rId53"/>
    <p:sldId id="1255" r:id="rId54"/>
    <p:sldId id="1254" r:id="rId55"/>
    <p:sldId id="1256" r:id="rId56"/>
    <p:sldId id="1257" r:id="rId57"/>
    <p:sldId id="1258" r:id="rId58"/>
    <p:sldId id="1259" r:id="rId59"/>
    <p:sldId id="1260" r:id="rId60"/>
    <p:sldId id="1261" r:id="rId61"/>
    <p:sldId id="1262" r:id="rId62"/>
    <p:sldId id="1263" r:id="rId63"/>
    <p:sldId id="1297" r:id="rId64"/>
    <p:sldId id="1265" r:id="rId65"/>
    <p:sldId id="1310" r:id="rId66"/>
    <p:sldId id="1306" r:id="rId67"/>
    <p:sldId id="1266" r:id="rId68"/>
    <p:sldId id="1267" r:id="rId69"/>
    <p:sldId id="1268" r:id="rId70"/>
    <p:sldId id="1270" r:id="rId71"/>
    <p:sldId id="1271" r:id="rId72"/>
    <p:sldId id="1272" r:id="rId73"/>
    <p:sldId id="1273" r:id="rId74"/>
    <p:sldId id="1274" r:id="rId75"/>
    <p:sldId id="1303" r:id="rId76"/>
    <p:sldId id="1300" r:id="rId77"/>
    <p:sldId id="1275" r:id="rId78"/>
    <p:sldId id="1276" r:id="rId79"/>
    <p:sldId id="1298" r:id="rId80"/>
    <p:sldId id="1278" r:id="rId81"/>
    <p:sldId id="1307" r:id="rId82"/>
    <p:sldId id="1279" r:id="rId83"/>
    <p:sldId id="1280" r:id="rId84"/>
    <p:sldId id="1282" r:id="rId85"/>
    <p:sldId id="1283" r:id="rId86"/>
    <p:sldId id="1284" r:id="rId87"/>
    <p:sldId id="1285" r:id="rId88"/>
    <p:sldId id="1286" r:id="rId89"/>
    <p:sldId id="1287" r:id="rId90"/>
    <p:sldId id="1288" r:id="rId91"/>
    <p:sldId id="1289" r:id="rId92"/>
    <p:sldId id="1290" r:id="rId93"/>
    <p:sldId id="1291" r:id="rId94"/>
    <p:sldId id="1292" r:id="rId95"/>
    <p:sldId id="1293" r:id="rId96"/>
    <p:sldId id="1281" r:id="rId97"/>
    <p:sldId id="1295" r:id="rId98"/>
  </p:sldIdLst>
  <p:sldSz cx="12192000" cy="6858000"/>
  <p:notesSz cx="6858000" cy="9144000"/>
  <p:defaultTextStyle>
    <a:defPPr>
      <a:defRPr lang="en-US"/>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2565" algn="l" defTabSz="913765" rtl="0" eaLnBrk="1" latinLnBrk="0" hangingPunct="1">
      <a:defRPr sz="1800" kern="1200">
        <a:solidFill>
          <a:schemeClr val="tx1"/>
        </a:solidFill>
        <a:latin typeface="+mn-lt"/>
        <a:ea typeface="+mn-ea"/>
        <a:cs typeface="+mn-cs"/>
      </a:defRPr>
    </a:lvl7pPr>
    <a:lvl8pPr marL="3199765" algn="l" defTabSz="913765" rtl="0" eaLnBrk="1" latinLnBrk="0" hangingPunct="1">
      <a:defRPr sz="1800" kern="1200">
        <a:solidFill>
          <a:schemeClr val="tx1"/>
        </a:solidFill>
        <a:latin typeface="+mn-lt"/>
        <a:ea typeface="+mn-ea"/>
        <a:cs typeface="+mn-cs"/>
      </a:defRPr>
    </a:lvl8pPr>
    <a:lvl9pPr marL="3656965" algn="l" defTabSz="913765"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D7EE84"/>
    <a:srgbClr val="5AB8CE"/>
    <a:srgbClr val="8FC1B2"/>
    <a:srgbClr val="181818"/>
    <a:srgbClr val="F5C24C"/>
    <a:srgbClr val="16A0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458" autoAdjust="0"/>
    <p:restoredTop sz="93325" autoAdjust="0"/>
  </p:normalViewPr>
  <p:slideViewPr>
    <p:cSldViewPr snapToGrid="0">
      <p:cViewPr varScale="1">
        <p:scale>
          <a:sx n="83" d="100"/>
          <a:sy n="83" d="100"/>
        </p:scale>
        <p:origin x="619" y="77"/>
      </p:cViewPr>
      <p:guideLst>
        <p:guide orient="horz" pos="2086"/>
        <p:guide pos="3817"/>
      </p:guideLst>
    </p:cSldViewPr>
  </p:slideViewPr>
  <p:outlineViewPr>
    <p:cViewPr>
      <p:scale>
        <a:sx n="33" d="100"/>
        <a:sy n="33" d="100"/>
      </p:scale>
      <p:origin x="0" y="-74942"/>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71" d="100"/>
          <a:sy n="71" d="100"/>
        </p:scale>
        <p:origin x="-2742" y="-102"/>
      </p:cViewPr>
      <p:guideLst>
        <p:guide orient="horz" pos="2782"/>
        <p:guide pos="2147"/>
      </p:guideLst>
    </p:cSldViewPr>
  </p:notes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presProps" Target="presProps.xml"/><Relationship Id="rId98" Type="http://schemas.openxmlformats.org/officeDocument/2006/relationships/slide" Target="slides/slide95.xml"/><Relationship Id="rId97" Type="http://schemas.openxmlformats.org/officeDocument/2006/relationships/slide" Target="slides/slide94.xml"/><Relationship Id="rId96" Type="http://schemas.openxmlformats.org/officeDocument/2006/relationships/slide" Target="slides/slide93.xml"/><Relationship Id="rId95" Type="http://schemas.openxmlformats.org/officeDocument/2006/relationships/slide" Target="slides/slide92.xml"/><Relationship Id="rId94" Type="http://schemas.openxmlformats.org/officeDocument/2006/relationships/slide" Target="slides/slide91.xml"/><Relationship Id="rId93" Type="http://schemas.openxmlformats.org/officeDocument/2006/relationships/slide" Target="slides/slide90.xml"/><Relationship Id="rId92" Type="http://schemas.openxmlformats.org/officeDocument/2006/relationships/slide" Target="slides/slide89.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6.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1" Type="http://schemas.openxmlformats.org/officeDocument/2006/relationships/tableStyles" Target="tableStyles.xml"/><Relationship Id="rId100" Type="http://schemas.openxmlformats.org/officeDocument/2006/relationships/viewProps" Target="viewProps.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724AAC-8506-4938-80E4-D9152A48AA30}"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9CDFB5-ED82-43B3-BC69-E48D771BBE09}"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8.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0.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1.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2.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6.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3.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4.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5.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8.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9.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0.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1.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2.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3.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ea typeface="楷体_GB2312" pitchFamily="49" charset="-122"/>
              </a:defRPr>
            </a:lvl1pPr>
            <a:lvl2pPr marL="742950" indent="-285750">
              <a:defRPr>
                <a:solidFill>
                  <a:schemeClr val="tx1"/>
                </a:solidFill>
                <a:latin typeface="Garamond" panose="02020404030301010803" pitchFamily="18" charset="0"/>
                <a:ea typeface="楷体_GB2312" pitchFamily="49" charset="-122"/>
              </a:defRPr>
            </a:lvl2pPr>
            <a:lvl3pPr marL="1143000" indent="-228600">
              <a:defRPr>
                <a:solidFill>
                  <a:schemeClr val="tx1"/>
                </a:solidFill>
                <a:latin typeface="Garamond" panose="02020404030301010803" pitchFamily="18" charset="0"/>
                <a:ea typeface="楷体_GB2312" pitchFamily="49" charset="-122"/>
              </a:defRPr>
            </a:lvl3pPr>
            <a:lvl4pPr marL="1600200" indent="-228600">
              <a:defRPr>
                <a:solidFill>
                  <a:schemeClr val="tx1"/>
                </a:solidFill>
                <a:latin typeface="Garamond" panose="02020404030301010803" pitchFamily="18" charset="0"/>
                <a:ea typeface="楷体_GB2312" pitchFamily="49" charset="-122"/>
              </a:defRPr>
            </a:lvl4pPr>
            <a:lvl5pPr marL="2057400" indent="-228600">
              <a:defRPr>
                <a:solidFill>
                  <a:schemeClr val="tx1"/>
                </a:solidFill>
                <a:latin typeface="Garamond" panose="02020404030301010803" pitchFamily="18" charset="0"/>
                <a:ea typeface="楷体_GB2312" pitchFamily="49"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9pPr>
          </a:lstStyle>
          <a:p>
            <a:fld id="{41E4BF81-7948-42C8-AE1B-91EC9587992D}" type="slidenum">
              <a:rPr lang="en-US" altLang="zh-CN" smtClean="0">
                <a:latin typeface="Arial" panose="020B0604020202020204" pitchFamily="34" charset="0"/>
                <a:ea typeface="宋体" panose="02010600030101010101" pitchFamily="2" charset="-122"/>
              </a:rPr>
            </a:fld>
            <a:endParaRPr lang="en-US" altLang="zh-CN" smtClean="0">
              <a:latin typeface="Arial" panose="020B0604020202020204" pitchFamily="34" charset="0"/>
              <a:ea typeface="宋体" panose="02010600030101010101" pitchFamily="2" charset="-122"/>
            </a:endParaRPr>
          </a:p>
        </p:txBody>
      </p:sp>
      <p:sp>
        <p:nvSpPr>
          <p:cNvPr id="5123" name="Rectangle 2"/>
          <p:cNvSpPr>
            <a:spLocks noGrp="1" noRot="1" noChangeAspect="1" noChangeArrowheads="1" noTextEdit="1"/>
          </p:cNvSpPr>
          <p:nvPr>
            <p:ph type="sldImg"/>
          </p:nvPr>
        </p:nvSpPr>
        <p:spPr/>
      </p:sp>
      <p:sp>
        <p:nvSpPr>
          <p:cNvPr id="51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txBox="1">
            <a:spLocks noGrp="1" noChangeArrowheads="1"/>
          </p:cNvSpPr>
          <p:nvPr/>
        </p:nvSpPr>
        <p:spPr bwMode="auto">
          <a:xfrm>
            <a:off x="3883852" y="8684899"/>
            <a:ext cx="2972547" cy="457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b"/>
          <a:lstStyle>
            <a:lvl1pPr>
              <a:defRPr>
                <a:solidFill>
                  <a:schemeClr val="tx1"/>
                </a:solidFill>
                <a:latin typeface="Garamond" panose="02020404030301010803" pitchFamily="18" charset="0"/>
                <a:ea typeface="楷体_GB2312" pitchFamily="49" charset="-122"/>
              </a:defRPr>
            </a:lvl1pPr>
            <a:lvl2pPr marL="742950" indent="-285750">
              <a:defRPr>
                <a:solidFill>
                  <a:schemeClr val="tx1"/>
                </a:solidFill>
                <a:latin typeface="Garamond" panose="02020404030301010803" pitchFamily="18" charset="0"/>
                <a:ea typeface="楷体_GB2312" pitchFamily="49" charset="-122"/>
              </a:defRPr>
            </a:lvl2pPr>
            <a:lvl3pPr marL="1143000" indent="-228600">
              <a:defRPr>
                <a:solidFill>
                  <a:schemeClr val="tx1"/>
                </a:solidFill>
                <a:latin typeface="Garamond" panose="02020404030301010803" pitchFamily="18" charset="0"/>
                <a:ea typeface="楷体_GB2312" pitchFamily="49" charset="-122"/>
              </a:defRPr>
            </a:lvl3pPr>
            <a:lvl4pPr marL="1600200" indent="-228600">
              <a:defRPr>
                <a:solidFill>
                  <a:schemeClr val="tx1"/>
                </a:solidFill>
                <a:latin typeface="Garamond" panose="02020404030301010803" pitchFamily="18" charset="0"/>
                <a:ea typeface="楷体_GB2312" pitchFamily="49" charset="-122"/>
              </a:defRPr>
            </a:lvl4pPr>
            <a:lvl5pPr marL="2057400" indent="-228600">
              <a:defRPr>
                <a:solidFill>
                  <a:schemeClr val="tx1"/>
                </a:solidFill>
                <a:latin typeface="Garamond" panose="02020404030301010803" pitchFamily="18" charset="0"/>
                <a:ea typeface="楷体_GB2312" pitchFamily="49"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9pPr>
          </a:lstStyle>
          <a:p>
            <a:pPr algn="r" eaLnBrk="1" hangingPunct="1"/>
            <a:fld id="{094C9E94-55B3-4154-979D-58B976D9557D}" type="slidenum">
              <a:rPr lang="en-US" altLang="zh-CN" sz="1200">
                <a:latin typeface="Arial" panose="020B0604020202020204" pitchFamily="34" charset="0"/>
                <a:ea typeface="宋体" panose="02010600030101010101" pitchFamily="2" charset="-122"/>
              </a:rPr>
            </a:fld>
            <a:endParaRPr lang="en-US" altLang="zh-CN" sz="1200">
              <a:latin typeface="Arial" panose="020B0604020202020204" pitchFamily="34" charset="0"/>
              <a:ea typeface="宋体" panose="02010600030101010101" pitchFamily="2" charset="-122"/>
            </a:endParaRPr>
          </a:p>
        </p:txBody>
      </p:sp>
      <p:sp>
        <p:nvSpPr>
          <p:cNvPr id="31747" name="Rectangle 2"/>
          <p:cNvSpPr>
            <a:spLocks noGrp="1" noRot="1" noChangeAspect="1" noChangeArrowheads="1" noTextEdit="1"/>
          </p:cNvSpPr>
          <p:nvPr>
            <p:ph type="sldImg"/>
          </p:nvPr>
        </p:nvSpPr>
        <p:spPr/>
      </p:sp>
      <p:sp>
        <p:nvSpPr>
          <p:cNvPr id="317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txBox="1">
            <a:spLocks noGrp="1" noChangeArrowheads="1"/>
          </p:cNvSpPr>
          <p:nvPr/>
        </p:nvSpPr>
        <p:spPr bwMode="auto">
          <a:xfrm>
            <a:off x="3883852" y="8684899"/>
            <a:ext cx="2972547" cy="457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b"/>
          <a:lstStyle>
            <a:lvl1pPr>
              <a:defRPr>
                <a:solidFill>
                  <a:schemeClr val="tx1"/>
                </a:solidFill>
                <a:latin typeface="Garamond" panose="02020404030301010803" pitchFamily="18" charset="0"/>
                <a:ea typeface="楷体_GB2312" pitchFamily="49" charset="-122"/>
              </a:defRPr>
            </a:lvl1pPr>
            <a:lvl2pPr marL="742950" indent="-285750">
              <a:defRPr>
                <a:solidFill>
                  <a:schemeClr val="tx1"/>
                </a:solidFill>
                <a:latin typeface="Garamond" panose="02020404030301010803" pitchFamily="18" charset="0"/>
                <a:ea typeface="楷体_GB2312" pitchFamily="49" charset="-122"/>
              </a:defRPr>
            </a:lvl2pPr>
            <a:lvl3pPr marL="1143000" indent="-228600">
              <a:defRPr>
                <a:solidFill>
                  <a:schemeClr val="tx1"/>
                </a:solidFill>
                <a:latin typeface="Garamond" panose="02020404030301010803" pitchFamily="18" charset="0"/>
                <a:ea typeface="楷体_GB2312" pitchFamily="49" charset="-122"/>
              </a:defRPr>
            </a:lvl3pPr>
            <a:lvl4pPr marL="1600200" indent="-228600">
              <a:defRPr>
                <a:solidFill>
                  <a:schemeClr val="tx1"/>
                </a:solidFill>
                <a:latin typeface="Garamond" panose="02020404030301010803" pitchFamily="18" charset="0"/>
                <a:ea typeface="楷体_GB2312" pitchFamily="49" charset="-122"/>
              </a:defRPr>
            </a:lvl4pPr>
            <a:lvl5pPr marL="2057400" indent="-228600">
              <a:defRPr>
                <a:solidFill>
                  <a:schemeClr val="tx1"/>
                </a:solidFill>
                <a:latin typeface="Garamond" panose="02020404030301010803" pitchFamily="18" charset="0"/>
                <a:ea typeface="楷体_GB2312" pitchFamily="49"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9pPr>
          </a:lstStyle>
          <a:p>
            <a:pPr algn="r" eaLnBrk="1" hangingPunct="1"/>
            <a:fld id="{231BDEAB-664B-4041-8005-6CB4B3F52782}" type="slidenum">
              <a:rPr lang="en-US" altLang="zh-CN" sz="1200">
                <a:latin typeface="Arial" panose="020B0604020202020204" pitchFamily="34" charset="0"/>
                <a:ea typeface="宋体" panose="02010600030101010101" pitchFamily="2" charset="-122"/>
              </a:rPr>
            </a:fld>
            <a:endParaRPr lang="en-US" altLang="zh-CN" sz="1200">
              <a:latin typeface="Arial" panose="020B0604020202020204" pitchFamily="34" charset="0"/>
              <a:ea typeface="宋体" panose="02010600030101010101" pitchFamily="2" charset="-122"/>
            </a:endParaRPr>
          </a:p>
        </p:txBody>
      </p:sp>
      <p:sp>
        <p:nvSpPr>
          <p:cNvPr id="35843" name="Rectangle 2"/>
          <p:cNvSpPr>
            <a:spLocks noGrp="1" noRot="1" noChangeAspect="1" noChangeArrowheads="1" noTextEdit="1"/>
          </p:cNvSpPr>
          <p:nvPr>
            <p:ph type="sldImg"/>
          </p:nvPr>
        </p:nvSpPr>
        <p:spPr/>
      </p:sp>
      <p:sp>
        <p:nvSpPr>
          <p:cNvPr id="3584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txBox="1">
            <a:spLocks noGrp="1" noChangeArrowheads="1"/>
          </p:cNvSpPr>
          <p:nvPr/>
        </p:nvSpPr>
        <p:spPr bwMode="auto">
          <a:xfrm>
            <a:off x="3883852" y="8684899"/>
            <a:ext cx="2972547" cy="457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b"/>
          <a:lstStyle>
            <a:lvl1pPr>
              <a:defRPr>
                <a:solidFill>
                  <a:schemeClr val="tx1"/>
                </a:solidFill>
                <a:latin typeface="Garamond" panose="02020404030301010803" pitchFamily="18" charset="0"/>
                <a:ea typeface="楷体_GB2312" pitchFamily="49" charset="-122"/>
              </a:defRPr>
            </a:lvl1pPr>
            <a:lvl2pPr marL="742950" indent="-285750">
              <a:defRPr>
                <a:solidFill>
                  <a:schemeClr val="tx1"/>
                </a:solidFill>
                <a:latin typeface="Garamond" panose="02020404030301010803" pitchFamily="18" charset="0"/>
                <a:ea typeface="楷体_GB2312" pitchFamily="49" charset="-122"/>
              </a:defRPr>
            </a:lvl2pPr>
            <a:lvl3pPr marL="1143000" indent="-228600">
              <a:defRPr>
                <a:solidFill>
                  <a:schemeClr val="tx1"/>
                </a:solidFill>
                <a:latin typeface="Garamond" panose="02020404030301010803" pitchFamily="18" charset="0"/>
                <a:ea typeface="楷体_GB2312" pitchFamily="49" charset="-122"/>
              </a:defRPr>
            </a:lvl3pPr>
            <a:lvl4pPr marL="1600200" indent="-228600">
              <a:defRPr>
                <a:solidFill>
                  <a:schemeClr val="tx1"/>
                </a:solidFill>
                <a:latin typeface="Garamond" panose="02020404030301010803" pitchFamily="18" charset="0"/>
                <a:ea typeface="楷体_GB2312" pitchFamily="49" charset="-122"/>
              </a:defRPr>
            </a:lvl4pPr>
            <a:lvl5pPr marL="2057400" indent="-228600">
              <a:defRPr>
                <a:solidFill>
                  <a:schemeClr val="tx1"/>
                </a:solidFill>
                <a:latin typeface="Garamond" panose="02020404030301010803" pitchFamily="18" charset="0"/>
                <a:ea typeface="楷体_GB2312" pitchFamily="49"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9pPr>
          </a:lstStyle>
          <a:p>
            <a:pPr algn="r" eaLnBrk="1" hangingPunct="1"/>
            <a:fld id="{30D9CCC9-9AC6-4FE9-B4E7-FC63C185505E}" type="slidenum">
              <a:rPr lang="en-US" altLang="zh-CN" sz="1200">
                <a:latin typeface="Arial" panose="020B0604020202020204" pitchFamily="34" charset="0"/>
                <a:ea typeface="宋体" panose="02010600030101010101" pitchFamily="2" charset="-122"/>
              </a:rPr>
            </a:fld>
            <a:endParaRPr lang="en-US" altLang="zh-CN" sz="1200">
              <a:latin typeface="Arial" panose="020B0604020202020204" pitchFamily="34" charset="0"/>
              <a:ea typeface="宋体" panose="02010600030101010101" pitchFamily="2" charset="-122"/>
            </a:endParaRPr>
          </a:p>
        </p:txBody>
      </p:sp>
      <p:sp>
        <p:nvSpPr>
          <p:cNvPr id="37891" name="Rectangle 2"/>
          <p:cNvSpPr>
            <a:spLocks noGrp="1" noRot="1" noChangeAspect="1" noChangeArrowheads="1" noTextEdit="1"/>
          </p:cNvSpPr>
          <p:nvPr>
            <p:ph type="sldImg"/>
          </p:nvPr>
        </p:nvSpPr>
        <p:spPr/>
      </p:sp>
      <p:sp>
        <p:nvSpPr>
          <p:cNvPr id="378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txBox="1">
            <a:spLocks noGrp="1" noChangeArrowheads="1"/>
          </p:cNvSpPr>
          <p:nvPr/>
        </p:nvSpPr>
        <p:spPr bwMode="auto">
          <a:xfrm>
            <a:off x="3883852" y="8684899"/>
            <a:ext cx="2972547" cy="457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b"/>
          <a:lstStyle>
            <a:lvl1pPr>
              <a:defRPr>
                <a:solidFill>
                  <a:schemeClr val="tx1"/>
                </a:solidFill>
                <a:latin typeface="Garamond" panose="02020404030301010803" pitchFamily="18" charset="0"/>
                <a:ea typeface="楷体_GB2312" pitchFamily="49" charset="-122"/>
              </a:defRPr>
            </a:lvl1pPr>
            <a:lvl2pPr marL="742950" indent="-285750">
              <a:defRPr>
                <a:solidFill>
                  <a:schemeClr val="tx1"/>
                </a:solidFill>
                <a:latin typeface="Garamond" panose="02020404030301010803" pitchFamily="18" charset="0"/>
                <a:ea typeface="楷体_GB2312" pitchFamily="49" charset="-122"/>
              </a:defRPr>
            </a:lvl2pPr>
            <a:lvl3pPr marL="1143000" indent="-228600">
              <a:defRPr>
                <a:solidFill>
                  <a:schemeClr val="tx1"/>
                </a:solidFill>
                <a:latin typeface="Garamond" panose="02020404030301010803" pitchFamily="18" charset="0"/>
                <a:ea typeface="楷体_GB2312" pitchFamily="49" charset="-122"/>
              </a:defRPr>
            </a:lvl3pPr>
            <a:lvl4pPr marL="1600200" indent="-228600">
              <a:defRPr>
                <a:solidFill>
                  <a:schemeClr val="tx1"/>
                </a:solidFill>
                <a:latin typeface="Garamond" panose="02020404030301010803" pitchFamily="18" charset="0"/>
                <a:ea typeface="楷体_GB2312" pitchFamily="49" charset="-122"/>
              </a:defRPr>
            </a:lvl4pPr>
            <a:lvl5pPr marL="2057400" indent="-228600">
              <a:defRPr>
                <a:solidFill>
                  <a:schemeClr val="tx1"/>
                </a:solidFill>
                <a:latin typeface="Garamond" panose="02020404030301010803" pitchFamily="18" charset="0"/>
                <a:ea typeface="楷体_GB2312" pitchFamily="49"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9pPr>
          </a:lstStyle>
          <a:p>
            <a:pPr algn="r" eaLnBrk="1" hangingPunct="1"/>
            <a:fld id="{7148BBF0-9627-4B04-9A96-81D30ECD9785}" type="slidenum">
              <a:rPr lang="en-US" altLang="zh-CN" sz="1200">
                <a:latin typeface="Arial" panose="020B0604020202020204" pitchFamily="34" charset="0"/>
                <a:ea typeface="宋体" panose="02010600030101010101" pitchFamily="2" charset="-122"/>
              </a:rPr>
            </a:fld>
            <a:endParaRPr lang="en-US" altLang="zh-CN" sz="1200">
              <a:latin typeface="Arial" panose="020B0604020202020204" pitchFamily="34" charset="0"/>
              <a:ea typeface="宋体" panose="02010600030101010101" pitchFamily="2" charset="-122"/>
            </a:endParaRPr>
          </a:p>
        </p:txBody>
      </p:sp>
      <p:sp>
        <p:nvSpPr>
          <p:cNvPr id="39939" name="Rectangle 2"/>
          <p:cNvSpPr>
            <a:spLocks noGrp="1" noRot="1" noChangeAspect="1" noChangeArrowheads="1" noTextEdit="1"/>
          </p:cNvSpPr>
          <p:nvPr>
            <p:ph type="sldImg"/>
          </p:nvPr>
        </p:nvSpPr>
        <p:spPr/>
      </p:sp>
      <p:sp>
        <p:nvSpPr>
          <p:cNvPr id="399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ea typeface="楷体_GB2312" pitchFamily="49" charset="-122"/>
              </a:defRPr>
            </a:lvl1pPr>
            <a:lvl2pPr marL="742950" indent="-285750">
              <a:defRPr>
                <a:solidFill>
                  <a:schemeClr val="tx1"/>
                </a:solidFill>
                <a:latin typeface="Garamond" panose="02020404030301010803" pitchFamily="18" charset="0"/>
                <a:ea typeface="楷体_GB2312" pitchFamily="49" charset="-122"/>
              </a:defRPr>
            </a:lvl2pPr>
            <a:lvl3pPr marL="1143000" indent="-228600">
              <a:defRPr>
                <a:solidFill>
                  <a:schemeClr val="tx1"/>
                </a:solidFill>
                <a:latin typeface="Garamond" panose="02020404030301010803" pitchFamily="18" charset="0"/>
                <a:ea typeface="楷体_GB2312" pitchFamily="49" charset="-122"/>
              </a:defRPr>
            </a:lvl3pPr>
            <a:lvl4pPr marL="1600200" indent="-228600">
              <a:defRPr>
                <a:solidFill>
                  <a:schemeClr val="tx1"/>
                </a:solidFill>
                <a:latin typeface="Garamond" panose="02020404030301010803" pitchFamily="18" charset="0"/>
                <a:ea typeface="楷体_GB2312" pitchFamily="49" charset="-122"/>
              </a:defRPr>
            </a:lvl4pPr>
            <a:lvl5pPr marL="2057400" indent="-228600">
              <a:defRPr>
                <a:solidFill>
                  <a:schemeClr val="tx1"/>
                </a:solidFill>
                <a:latin typeface="Garamond" panose="02020404030301010803" pitchFamily="18" charset="0"/>
                <a:ea typeface="楷体_GB2312" pitchFamily="49"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9pPr>
          </a:lstStyle>
          <a:p>
            <a:fld id="{EEC9F905-89E6-41C8-9C68-255344C2E5BA}" type="slidenum">
              <a:rPr lang="en-US" altLang="zh-CN" smtClean="0">
                <a:latin typeface="Arial" panose="020B0604020202020204" pitchFamily="34" charset="0"/>
                <a:ea typeface="宋体" panose="02010600030101010101" pitchFamily="2" charset="-122"/>
              </a:rPr>
            </a:fld>
            <a:endParaRPr lang="en-US" altLang="zh-CN" smtClean="0">
              <a:latin typeface="Arial" panose="020B0604020202020204" pitchFamily="34" charset="0"/>
              <a:ea typeface="宋体" panose="02010600030101010101" pitchFamily="2" charset="-122"/>
            </a:endParaRPr>
          </a:p>
        </p:txBody>
      </p:sp>
      <p:sp>
        <p:nvSpPr>
          <p:cNvPr id="44035" name="Rectangle 2"/>
          <p:cNvSpPr>
            <a:spLocks noGrp="1" noRot="1" noChangeAspect="1" noChangeArrowheads="1" noTextEdit="1"/>
          </p:cNvSpPr>
          <p:nvPr>
            <p:ph type="sldImg"/>
          </p:nvPr>
        </p:nvSpPr>
        <p:spPr/>
      </p:sp>
      <p:sp>
        <p:nvSpPr>
          <p:cNvPr id="440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ea typeface="楷体_GB2312" pitchFamily="49" charset="-122"/>
              </a:defRPr>
            </a:lvl1pPr>
            <a:lvl2pPr marL="742950" indent="-285750">
              <a:defRPr>
                <a:solidFill>
                  <a:schemeClr val="tx1"/>
                </a:solidFill>
                <a:latin typeface="Garamond" panose="02020404030301010803" pitchFamily="18" charset="0"/>
                <a:ea typeface="楷体_GB2312" pitchFamily="49" charset="-122"/>
              </a:defRPr>
            </a:lvl2pPr>
            <a:lvl3pPr marL="1143000" indent="-228600">
              <a:defRPr>
                <a:solidFill>
                  <a:schemeClr val="tx1"/>
                </a:solidFill>
                <a:latin typeface="Garamond" panose="02020404030301010803" pitchFamily="18" charset="0"/>
                <a:ea typeface="楷体_GB2312" pitchFamily="49" charset="-122"/>
              </a:defRPr>
            </a:lvl3pPr>
            <a:lvl4pPr marL="1600200" indent="-228600">
              <a:defRPr>
                <a:solidFill>
                  <a:schemeClr val="tx1"/>
                </a:solidFill>
                <a:latin typeface="Garamond" panose="02020404030301010803" pitchFamily="18" charset="0"/>
                <a:ea typeface="楷体_GB2312" pitchFamily="49" charset="-122"/>
              </a:defRPr>
            </a:lvl4pPr>
            <a:lvl5pPr marL="2057400" indent="-228600">
              <a:defRPr>
                <a:solidFill>
                  <a:schemeClr val="tx1"/>
                </a:solidFill>
                <a:latin typeface="Garamond" panose="02020404030301010803" pitchFamily="18" charset="0"/>
                <a:ea typeface="楷体_GB2312" pitchFamily="49"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9pPr>
          </a:lstStyle>
          <a:p>
            <a:fld id="{4AF99E18-FAD0-422E-BEB6-A3F6781D1E09}" type="slidenum">
              <a:rPr lang="en-US" altLang="zh-CN" smtClean="0">
                <a:latin typeface="Arial" panose="020B0604020202020204" pitchFamily="34" charset="0"/>
                <a:ea typeface="宋体" panose="02010600030101010101" pitchFamily="2" charset="-122"/>
              </a:rPr>
            </a:fld>
            <a:endParaRPr lang="en-US" altLang="zh-CN" smtClean="0">
              <a:latin typeface="Arial" panose="020B0604020202020204" pitchFamily="34" charset="0"/>
              <a:ea typeface="宋体" panose="02010600030101010101" pitchFamily="2" charset="-122"/>
            </a:endParaRPr>
          </a:p>
        </p:txBody>
      </p:sp>
      <p:sp>
        <p:nvSpPr>
          <p:cNvPr id="46083" name="Rectangle 2"/>
          <p:cNvSpPr>
            <a:spLocks noGrp="1" noRot="1" noChangeAspect="1" noChangeArrowheads="1" noTextEdit="1"/>
          </p:cNvSpPr>
          <p:nvPr>
            <p:ph type="sldImg"/>
          </p:nvPr>
        </p:nvSpPr>
        <p:spPr/>
      </p:sp>
      <p:sp>
        <p:nvSpPr>
          <p:cNvPr id="460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ea typeface="楷体_GB2312" pitchFamily="49" charset="-122"/>
              </a:defRPr>
            </a:lvl1pPr>
            <a:lvl2pPr marL="742950" indent="-285750">
              <a:defRPr>
                <a:solidFill>
                  <a:schemeClr val="tx1"/>
                </a:solidFill>
                <a:latin typeface="Garamond" panose="02020404030301010803" pitchFamily="18" charset="0"/>
                <a:ea typeface="楷体_GB2312" pitchFamily="49" charset="-122"/>
              </a:defRPr>
            </a:lvl2pPr>
            <a:lvl3pPr marL="1143000" indent="-228600">
              <a:defRPr>
                <a:solidFill>
                  <a:schemeClr val="tx1"/>
                </a:solidFill>
                <a:latin typeface="Garamond" panose="02020404030301010803" pitchFamily="18" charset="0"/>
                <a:ea typeface="楷体_GB2312" pitchFamily="49" charset="-122"/>
              </a:defRPr>
            </a:lvl3pPr>
            <a:lvl4pPr marL="1600200" indent="-228600">
              <a:defRPr>
                <a:solidFill>
                  <a:schemeClr val="tx1"/>
                </a:solidFill>
                <a:latin typeface="Garamond" panose="02020404030301010803" pitchFamily="18" charset="0"/>
                <a:ea typeface="楷体_GB2312" pitchFamily="49" charset="-122"/>
              </a:defRPr>
            </a:lvl4pPr>
            <a:lvl5pPr marL="2057400" indent="-228600">
              <a:defRPr>
                <a:solidFill>
                  <a:schemeClr val="tx1"/>
                </a:solidFill>
                <a:latin typeface="Garamond" panose="02020404030301010803" pitchFamily="18" charset="0"/>
                <a:ea typeface="楷体_GB2312" pitchFamily="49"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9pPr>
          </a:lstStyle>
          <a:p>
            <a:fld id="{0907B271-F90C-407D-BECA-BF7C45CE0621}" type="slidenum">
              <a:rPr lang="en-US" altLang="zh-CN" smtClean="0">
                <a:latin typeface="Arial" panose="020B0604020202020204" pitchFamily="34" charset="0"/>
                <a:ea typeface="宋体" panose="02010600030101010101" pitchFamily="2" charset="-122"/>
              </a:rPr>
            </a:fld>
            <a:endParaRPr lang="en-US" altLang="zh-CN" smtClean="0">
              <a:latin typeface="Arial" panose="020B0604020202020204" pitchFamily="34" charset="0"/>
              <a:ea typeface="宋体" panose="02010600030101010101" pitchFamily="2" charset="-122"/>
            </a:endParaRPr>
          </a:p>
        </p:txBody>
      </p:sp>
      <p:sp>
        <p:nvSpPr>
          <p:cNvPr id="53251" name="Rectangle 2"/>
          <p:cNvSpPr>
            <a:spLocks noGrp="1" noRot="1" noChangeAspect="1" noChangeArrowheads="1" noTextEdit="1"/>
          </p:cNvSpPr>
          <p:nvPr>
            <p:ph type="sldImg"/>
          </p:nvPr>
        </p:nvSpPr>
        <p:spPr/>
      </p:sp>
      <p:sp>
        <p:nvSpPr>
          <p:cNvPr id="532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dirty="0" smtClean="0">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ea typeface="楷体_GB2312" pitchFamily="49" charset="-122"/>
              </a:defRPr>
            </a:lvl1pPr>
            <a:lvl2pPr marL="742950" indent="-285750">
              <a:defRPr>
                <a:solidFill>
                  <a:schemeClr val="tx1"/>
                </a:solidFill>
                <a:latin typeface="Garamond" panose="02020404030301010803" pitchFamily="18" charset="0"/>
                <a:ea typeface="楷体_GB2312" pitchFamily="49" charset="-122"/>
              </a:defRPr>
            </a:lvl2pPr>
            <a:lvl3pPr marL="1143000" indent="-228600">
              <a:defRPr>
                <a:solidFill>
                  <a:schemeClr val="tx1"/>
                </a:solidFill>
                <a:latin typeface="Garamond" panose="02020404030301010803" pitchFamily="18" charset="0"/>
                <a:ea typeface="楷体_GB2312" pitchFamily="49" charset="-122"/>
              </a:defRPr>
            </a:lvl3pPr>
            <a:lvl4pPr marL="1600200" indent="-228600">
              <a:defRPr>
                <a:solidFill>
                  <a:schemeClr val="tx1"/>
                </a:solidFill>
                <a:latin typeface="Garamond" panose="02020404030301010803" pitchFamily="18" charset="0"/>
                <a:ea typeface="楷体_GB2312" pitchFamily="49" charset="-122"/>
              </a:defRPr>
            </a:lvl4pPr>
            <a:lvl5pPr marL="2057400" indent="-228600">
              <a:defRPr>
                <a:solidFill>
                  <a:schemeClr val="tx1"/>
                </a:solidFill>
                <a:latin typeface="Garamond" panose="02020404030301010803" pitchFamily="18" charset="0"/>
                <a:ea typeface="楷体_GB2312" pitchFamily="49"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9pPr>
          </a:lstStyle>
          <a:p>
            <a:fld id="{0B9CE211-05F7-4D06-B989-F358418950B8}" type="slidenum">
              <a:rPr lang="en-US" altLang="zh-CN" smtClean="0">
                <a:latin typeface="Arial" panose="020B0604020202020204" pitchFamily="34" charset="0"/>
                <a:ea typeface="宋体" panose="02010600030101010101" pitchFamily="2" charset="-122"/>
              </a:rPr>
            </a:fld>
            <a:endParaRPr lang="en-US" altLang="zh-CN" smtClean="0">
              <a:latin typeface="Arial" panose="020B0604020202020204" pitchFamily="34" charset="0"/>
              <a:ea typeface="宋体" panose="02010600030101010101" pitchFamily="2" charset="-122"/>
            </a:endParaRPr>
          </a:p>
        </p:txBody>
      </p:sp>
      <p:sp>
        <p:nvSpPr>
          <p:cNvPr id="55299" name="Rectangle 2"/>
          <p:cNvSpPr>
            <a:spLocks noGrp="1" noRot="1" noChangeAspect="1" noChangeArrowheads="1" noTextEdit="1"/>
          </p:cNvSpPr>
          <p:nvPr>
            <p:ph type="sldImg"/>
          </p:nvPr>
        </p:nvSpPr>
        <p:spPr/>
      </p:sp>
      <p:sp>
        <p:nvSpPr>
          <p:cNvPr id="553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ea typeface="楷体_GB2312" pitchFamily="49" charset="-122"/>
              </a:defRPr>
            </a:lvl1pPr>
            <a:lvl2pPr marL="742950" indent="-285750">
              <a:defRPr>
                <a:solidFill>
                  <a:schemeClr val="tx1"/>
                </a:solidFill>
                <a:latin typeface="Garamond" panose="02020404030301010803" pitchFamily="18" charset="0"/>
                <a:ea typeface="楷体_GB2312" pitchFamily="49" charset="-122"/>
              </a:defRPr>
            </a:lvl2pPr>
            <a:lvl3pPr marL="1143000" indent="-228600">
              <a:defRPr>
                <a:solidFill>
                  <a:schemeClr val="tx1"/>
                </a:solidFill>
                <a:latin typeface="Garamond" panose="02020404030301010803" pitchFamily="18" charset="0"/>
                <a:ea typeface="楷体_GB2312" pitchFamily="49" charset="-122"/>
              </a:defRPr>
            </a:lvl3pPr>
            <a:lvl4pPr marL="1600200" indent="-228600">
              <a:defRPr>
                <a:solidFill>
                  <a:schemeClr val="tx1"/>
                </a:solidFill>
                <a:latin typeface="Garamond" panose="02020404030301010803" pitchFamily="18" charset="0"/>
                <a:ea typeface="楷体_GB2312" pitchFamily="49" charset="-122"/>
              </a:defRPr>
            </a:lvl4pPr>
            <a:lvl5pPr marL="2057400" indent="-228600">
              <a:defRPr>
                <a:solidFill>
                  <a:schemeClr val="tx1"/>
                </a:solidFill>
                <a:latin typeface="Garamond" panose="02020404030301010803" pitchFamily="18" charset="0"/>
                <a:ea typeface="楷体_GB2312" pitchFamily="49"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9pPr>
          </a:lstStyle>
          <a:p>
            <a:fld id="{7FB93344-CEF0-4B96-B917-B6EACF5701E0}" type="slidenum">
              <a:rPr lang="en-US" altLang="zh-CN" smtClean="0">
                <a:latin typeface="Arial" panose="020B0604020202020204" pitchFamily="34" charset="0"/>
                <a:ea typeface="宋体" panose="02010600030101010101" pitchFamily="2" charset="-122"/>
              </a:rPr>
            </a:fld>
            <a:endParaRPr lang="en-US" altLang="zh-CN" smtClean="0">
              <a:latin typeface="Arial" panose="020B0604020202020204" pitchFamily="34" charset="0"/>
              <a:ea typeface="宋体" panose="02010600030101010101" pitchFamily="2" charset="-122"/>
            </a:endParaRPr>
          </a:p>
        </p:txBody>
      </p:sp>
      <p:sp>
        <p:nvSpPr>
          <p:cNvPr id="57347" name="Rectangle 2"/>
          <p:cNvSpPr>
            <a:spLocks noGrp="1" noRot="1" noChangeAspect="1" noChangeArrowheads="1" noTextEdit="1"/>
          </p:cNvSpPr>
          <p:nvPr>
            <p:ph type="sldImg"/>
          </p:nvPr>
        </p:nvSpPr>
        <p:spPr/>
      </p:sp>
      <p:sp>
        <p:nvSpPr>
          <p:cNvPr id="573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ea typeface="楷体_GB2312" pitchFamily="49" charset="-122"/>
              </a:defRPr>
            </a:lvl1pPr>
            <a:lvl2pPr marL="742950" indent="-285750">
              <a:defRPr>
                <a:solidFill>
                  <a:schemeClr val="tx1"/>
                </a:solidFill>
                <a:latin typeface="Garamond" panose="02020404030301010803" pitchFamily="18" charset="0"/>
                <a:ea typeface="楷体_GB2312" pitchFamily="49" charset="-122"/>
              </a:defRPr>
            </a:lvl2pPr>
            <a:lvl3pPr marL="1143000" indent="-228600">
              <a:defRPr>
                <a:solidFill>
                  <a:schemeClr val="tx1"/>
                </a:solidFill>
                <a:latin typeface="Garamond" panose="02020404030301010803" pitchFamily="18" charset="0"/>
                <a:ea typeface="楷体_GB2312" pitchFamily="49" charset="-122"/>
              </a:defRPr>
            </a:lvl3pPr>
            <a:lvl4pPr marL="1600200" indent="-228600">
              <a:defRPr>
                <a:solidFill>
                  <a:schemeClr val="tx1"/>
                </a:solidFill>
                <a:latin typeface="Garamond" panose="02020404030301010803" pitchFamily="18" charset="0"/>
                <a:ea typeface="楷体_GB2312" pitchFamily="49" charset="-122"/>
              </a:defRPr>
            </a:lvl4pPr>
            <a:lvl5pPr marL="2057400" indent="-228600">
              <a:defRPr>
                <a:solidFill>
                  <a:schemeClr val="tx1"/>
                </a:solidFill>
                <a:latin typeface="Garamond" panose="02020404030301010803" pitchFamily="18" charset="0"/>
                <a:ea typeface="楷体_GB2312" pitchFamily="49"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9pPr>
          </a:lstStyle>
          <a:p>
            <a:fld id="{AB5A4F5F-4A88-4BEF-BC66-CA0F0B9E7A10}" type="slidenum">
              <a:rPr lang="en-US" altLang="zh-CN" smtClean="0">
                <a:latin typeface="Arial" panose="020B0604020202020204" pitchFamily="34" charset="0"/>
                <a:ea typeface="宋体" panose="02010600030101010101" pitchFamily="2" charset="-122"/>
              </a:rPr>
            </a:fld>
            <a:endParaRPr lang="en-US" altLang="zh-CN" smtClean="0">
              <a:latin typeface="Arial" panose="020B0604020202020204" pitchFamily="34" charset="0"/>
              <a:ea typeface="宋体" panose="02010600030101010101" pitchFamily="2" charset="-122"/>
            </a:endParaRPr>
          </a:p>
        </p:txBody>
      </p:sp>
      <p:sp>
        <p:nvSpPr>
          <p:cNvPr id="60419" name="Rectangle 2"/>
          <p:cNvSpPr>
            <a:spLocks noGrp="1" noRot="1" noChangeAspect="1" noChangeArrowheads="1" noTextEdit="1"/>
          </p:cNvSpPr>
          <p:nvPr>
            <p:ph type="sldImg"/>
          </p:nvPr>
        </p:nvSpPr>
        <p:spPr/>
      </p:sp>
      <p:sp>
        <p:nvSpPr>
          <p:cNvPr id="604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7170" name="幻灯片图像占位符 1"/>
          <p:cNvSpPr>
            <a:spLocks noGrp="1" noRot="1" noChangeAspect="1" noTextEdit="1"/>
          </p:cNvSpPr>
          <p:nvPr>
            <p:ph type="sldImg"/>
          </p:nvPr>
        </p:nvSpPr>
        <p:spPr>
          <a:xfrm>
            <a:off x="379413" y="684213"/>
            <a:ext cx="6096000" cy="3429000"/>
          </a:xfrm>
          <a:ln w="1">
            <a:solidFill>
              <a:schemeClr val="tx1">
                <a:alpha val="0"/>
              </a:schemeClr>
            </a:solidFill>
            <a:bevel/>
          </a:ln>
        </p:spPr>
      </p:sp>
      <p:sp>
        <p:nvSpPr>
          <p:cNvPr id="7171" name="备注占位符 2"/>
          <p:cNvSpPr>
            <a:spLocks noGrp="1" noChangeArrowheads="1"/>
          </p:cNvSpPr>
          <p:nvPr>
            <p:ph type="body" idx="1"/>
          </p:nvPr>
        </p:nvSpPr>
        <p:spPr>
          <a:xfrm>
            <a:off x="683879" y="4342450"/>
            <a:ext cx="5487041" cy="411436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
                <a:solidFill>
                  <a:schemeClr val="tx1">
                    <a:alpha val="0"/>
                  </a:schemeClr>
                </a:solidFill>
                <a:miter lim="800000"/>
                <a:headEnd/>
                <a:tailEnd/>
              </a14:hiddenLine>
            </a:ext>
          </a:extLst>
        </p:spPr>
        <p:txBody>
          <a:bodyPr/>
          <a:lstStyle/>
          <a:p>
            <a:pPr>
              <a:spcBef>
                <a:spcPct val="0"/>
              </a:spcBef>
            </a:pPr>
            <a:r>
              <a:rPr lang="zh-CN" altLang="en-US" smtClean="0">
                <a:latin typeface="Arial" panose="020B0604020202020204" pitchFamily="34" charset="0"/>
              </a:rPr>
              <a:t>模板来自于 </a:t>
            </a:r>
            <a:r>
              <a:rPr lang="en-US" altLang="zh-CN" smtClean="0">
                <a:latin typeface="Arial" panose="020B0604020202020204" pitchFamily="34" charset="0"/>
              </a:rPr>
              <a:t>http://meihua.docer.com/</a:t>
            </a:r>
            <a:endParaRPr lang="zh-CN" altLang="en-US" smtClean="0">
              <a:latin typeface="Arial" panose="020B0604020202020204" pitchFamily="34" charset="0"/>
            </a:endParaRPr>
          </a:p>
        </p:txBody>
      </p:sp>
      <p:sp>
        <p:nvSpPr>
          <p:cNvPr id="7172" name="灯片编号占位符 3"/>
          <p:cNvSpPr txBox="1">
            <a:spLocks noGrp="1" noChangeArrowheads="1"/>
          </p:cNvSpPr>
          <p:nvPr/>
        </p:nvSpPr>
        <p:spPr bwMode="auto">
          <a:xfrm>
            <a:off x="3882250" y="8683438"/>
            <a:ext cx="2972547" cy="45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77" tIns="45789" rIns="91577" bIns="45789" anchor="b"/>
          <a:lstStyle>
            <a:lvl1pPr>
              <a:defRPr>
                <a:solidFill>
                  <a:schemeClr val="tx1"/>
                </a:solidFill>
                <a:latin typeface="Garamond" panose="02020404030301010803" pitchFamily="18" charset="0"/>
                <a:ea typeface="楷体_GB2312" pitchFamily="49" charset="-122"/>
              </a:defRPr>
            </a:lvl1pPr>
            <a:lvl2pPr marL="742950" indent="-285750">
              <a:defRPr>
                <a:solidFill>
                  <a:schemeClr val="tx1"/>
                </a:solidFill>
                <a:latin typeface="Garamond" panose="02020404030301010803" pitchFamily="18" charset="0"/>
                <a:ea typeface="楷体_GB2312" pitchFamily="49" charset="-122"/>
              </a:defRPr>
            </a:lvl2pPr>
            <a:lvl3pPr marL="1143000" indent="-228600">
              <a:defRPr>
                <a:solidFill>
                  <a:schemeClr val="tx1"/>
                </a:solidFill>
                <a:latin typeface="Garamond" panose="02020404030301010803" pitchFamily="18" charset="0"/>
                <a:ea typeface="楷体_GB2312" pitchFamily="49" charset="-122"/>
              </a:defRPr>
            </a:lvl3pPr>
            <a:lvl4pPr marL="1600200" indent="-228600">
              <a:defRPr>
                <a:solidFill>
                  <a:schemeClr val="tx1"/>
                </a:solidFill>
                <a:latin typeface="Garamond" panose="02020404030301010803" pitchFamily="18" charset="0"/>
                <a:ea typeface="楷体_GB2312" pitchFamily="49" charset="-122"/>
              </a:defRPr>
            </a:lvl4pPr>
            <a:lvl5pPr marL="2057400" indent="-228600">
              <a:defRPr>
                <a:solidFill>
                  <a:schemeClr val="tx1"/>
                </a:solidFill>
                <a:latin typeface="Garamond" panose="02020404030301010803" pitchFamily="18" charset="0"/>
                <a:ea typeface="楷体_GB2312" pitchFamily="49"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9pPr>
          </a:lstStyle>
          <a:p>
            <a:pPr algn="r"/>
            <a:fld id="{75F71BC9-578F-4E02-9A3D-9154DB2D2425}" type="slidenum">
              <a:rPr lang="zh-CN" altLang="en-US" sz="1200">
                <a:latin typeface="Arial" panose="020B0604020202020204" pitchFamily="34" charset="0"/>
                <a:ea typeface="宋体" panose="02010600030101010101" pitchFamily="2" charset="-122"/>
              </a:rPr>
            </a:fld>
            <a:endParaRPr lang="zh-CN" altLang="en-US" sz="1200">
              <a:latin typeface="Arial" panose="020B0604020202020204" pitchFamily="34" charset="0"/>
              <a:ea typeface="宋体" panose="02010600030101010101" pitchFamily="2" charset="-122"/>
            </a:endParaRPr>
          </a:p>
        </p:txBody>
      </p:sp>
    </p:spTree>
  </p:cSld>
  <p:clrMapOvr>
    <a:overrideClrMapping bg1="lt1" tx1="dk1" bg2="lt2" tx2="dk2" accent1="accent1" accent2="accent2" accent3="accent3" accent4="accent4" accent5="accent5" accent6="accent6" hlink="hlink" folHlink="folHlink"/>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ea typeface="楷体_GB2312" pitchFamily="49" charset="-122"/>
              </a:defRPr>
            </a:lvl1pPr>
            <a:lvl2pPr marL="742950" indent="-285750">
              <a:defRPr>
                <a:solidFill>
                  <a:schemeClr val="tx1"/>
                </a:solidFill>
                <a:latin typeface="Garamond" panose="02020404030301010803" pitchFamily="18" charset="0"/>
                <a:ea typeface="楷体_GB2312" pitchFamily="49" charset="-122"/>
              </a:defRPr>
            </a:lvl2pPr>
            <a:lvl3pPr marL="1143000" indent="-228600">
              <a:defRPr>
                <a:solidFill>
                  <a:schemeClr val="tx1"/>
                </a:solidFill>
                <a:latin typeface="Garamond" panose="02020404030301010803" pitchFamily="18" charset="0"/>
                <a:ea typeface="楷体_GB2312" pitchFamily="49" charset="-122"/>
              </a:defRPr>
            </a:lvl3pPr>
            <a:lvl4pPr marL="1600200" indent="-228600">
              <a:defRPr>
                <a:solidFill>
                  <a:schemeClr val="tx1"/>
                </a:solidFill>
                <a:latin typeface="Garamond" panose="02020404030301010803" pitchFamily="18" charset="0"/>
                <a:ea typeface="楷体_GB2312" pitchFamily="49" charset="-122"/>
              </a:defRPr>
            </a:lvl4pPr>
            <a:lvl5pPr marL="2057400" indent="-228600">
              <a:defRPr>
                <a:solidFill>
                  <a:schemeClr val="tx1"/>
                </a:solidFill>
                <a:latin typeface="Garamond" panose="02020404030301010803" pitchFamily="18" charset="0"/>
                <a:ea typeface="楷体_GB2312" pitchFamily="49"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9pPr>
          </a:lstStyle>
          <a:p>
            <a:fld id="{483B0EB2-6282-405B-B4C5-857F2F20FAEC}" type="slidenum">
              <a:rPr lang="en-US" altLang="zh-CN" smtClean="0">
                <a:latin typeface="Arial" panose="020B0604020202020204" pitchFamily="34" charset="0"/>
                <a:ea typeface="宋体" panose="02010600030101010101" pitchFamily="2" charset="-122"/>
              </a:rPr>
            </a:fld>
            <a:endParaRPr lang="en-US" altLang="zh-CN" smtClean="0">
              <a:latin typeface="Arial" panose="020B0604020202020204" pitchFamily="34" charset="0"/>
              <a:ea typeface="宋体" panose="02010600030101010101" pitchFamily="2" charset="-122"/>
            </a:endParaRPr>
          </a:p>
        </p:txBody>
      </p:sp>
      <p:sp>
        <p:nvSpPr>
          <p:cNvPr id="62467" name="Rectangle 2"/>
          <p:cNvSpPr>
            <a:spLocks noGrp="1" noRot="1" noChangeAspect="1" noChangeArrowheads="1" noTextEdit="1"/>
          </p:cNvSpPr>
          <p:nvPr>
            <p:ph type="sldImg"/>
          </p:nvPr>
        </p:nvSpPr>
        <p:spPr/>
      </p:sp>
      <p:sp>
        <p:nvSpPr>
          <p:cNvPr id="624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ea typeface="楷体_GB2312" pitchFamily="49" charset="-122"/>
              </a:defRPr>
            </a:lvl1pPr>
            <a:lvl2pPr marL="742950" indent="-285750">
              <a:defRPr>
                <a:solidFill>
                  <a:schemeClr val="tx1"/>
                </a:solidFill>
                <a:latin typeface="Garamond" panose="02020404030301010803" pitchFamily="18" charset="0"/>
                <a:ea typeface="楷体_GB2312" pitchFamily="49" charset="-122"/>
              </a:defRPr>
            </a:lvl2pPr>
            <a:lvl3pPr marL="1143000" indent="-228600">
              <a:defRPr>
                <a:solidFill>
                  <a:schemeClr val="tx1"/>
                </a:solidFill>
                <a:latin typeface="Garamond" panose="02020404030301010803" pitchFamily="18" charset="0"/>
                <a:ea typeface="楷体_GB2312" pitchFamily="49" charset="-122"/>
              </a:defRPr>
            </a:lvl3pPr>
            <a:lvl4pPr marL="1600200" indent="-228600">
              <a:defRPr>
                <a:solidFill>
                  <a:schemeClr val="tx1"/>
                </a:solidFill>
                <a:latin typeface="Garamond" panose="02020404030301010803" pitchFamily="18" charset="0"/>
                <a:ea typeface="楷体_GB2312" pitchFamily="49" charset="-122"/>
              </a:defRPr>
            </a:lvl4pPr>
            <a:lvl5pPr marL="2057400" indent="-228600">
              <a:defRPr>
                <a:solidFill>
                  <a:schemeClr val="tx1"/>
                </a:solidFill>
                <a:latin typeface="Garamond" panose="02020404030301010803" pitchFamily="18" charset="0"/>
                <a:ea typeface="楷体_GB2312" pitchFamily="49"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9pPr>
          </a:lstStyle>
          <a:p>
            <a:fld id="{6A6408F5-EB68-4070-974F-D720AE7A684F}" type="slidenum">
              <a:rPr lang="en-US" altLang="zh-CN" smtClean="0">
                <a:latin typeface="Arial" panose="020B0604020202020204" pitchFamily="34" charset="0"/>
                <a:ea typeface="宋体" panose="02010600030101010101" pitchFamily="2" charset="-122"/>
              </a:rPr>
            </a:fld>
            <a:endParaRPr lang="en-US" altLang="zh-CN" smtClean="0">
              <a:latin typeface="Arial" panose="020B0604020202020204" pitchFamily="34" charset="0"/>
              <a:ea typeface="宋体" panose="02010600030101010101" pitchFamily="2" charset="-122"/>
            </a:endParaRPr>
          </a:p>
        </p:txBody>
      </p:sp>
      <p:sp>
        <p:nvSpPr>
          <p:cNvPr id="72707" name="Rectangle 2"/>
          <p:cNvSpPr>
            <a:spLocks noGrp="1" noRot="1" noChangeAspect="1" noChangeArrowheads="1" noTextEdit="1"/>
          </p:cNvSpPr>
          <p:nvPr>
            <p:ph type="sldImg"/>
          </p:nvPr>
        </p:nvSpPr>
        <p:spPr/>
      </p:sp>
      <p:sp>
        <p:nvSpPr>
          <p:cNvPr id="727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ea typeface="楷体_GB2312" pitchFamily="49" charset="-122"/>
              </a:defRPr>
            </a:lvl1pPr>
            <a:lvl2pPr marL="742950" indent="-285750">
              <a:defRPr>
                <a:solidFill>
                  <a:schemeClr val="tx1"/>
                </a:solidFill>
                <a:latin typeface="Garamond" panose="02020404030301010803" pitchFamily="18" charset="0"/>
                <a:ea typeface="楷体_GB2312" pitchFamily="49" charset="-122"/>
              </a:defRPr>
            </a:lvl2pPr>
            <a:lvl3pPr marL="1143000" indent="-228600">
              <a:defRPr>
                <a:solidFill>
                  <a:schemeClr val="tx1"/>
                </a:solidFill>
                <a:latin typeface="Garamond" panose="02020404030301010803" pitchFamily="18" charset="0"/>
                <a:ea typeface="楷体_GB2312" pitchFamily="49" charset="-122"/>
              </a:defRPr>
            </a:lvl3pPr>
            <a:lvl4pPr marL="1600200" indent="-228600">
              <a:defRPr>
                <a:solidFill>
                  <a:schemeClr val="tx1"/>
                </a:solidFill>
                <a:latin typeface="Garamond" panose="02020404030301010803" pitchFamily="18" charset="0"/>
                <a:ea typeface="楷体_GB2312" pitchFamily="49" charset="-122"/>
              </a:defRPr>
            </a:lvl4pPr>
            <a:lvl5pPr marL="2057400" indent="-228600">
              <a:defRPr>
                <a:solidFill>
                  <a:schemeClr val="tx1"/>
                </a:solidFill>
                <a:latin typeface="Garamond" panose="02020404030301010803" pitchFamily="18" charset="0"/>
                <a:ea typeface="楷体_GB2312" pitchFamily="49"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9pPr>
          </a:lstStyle>
          <a:p>
            <a:fld id="{D26C89B6-7387-488B-8398-02C91FDC196C}" type="slidenum">
              <a:rPr lang="en-US" altLang="zh-CN" smtClean="0">
                <a:latin typeface="Arial" panose="020B0604020202020204" pitchFamily="34" charset="0"/>
                <a:ea typeface="宋体" panose="02010600030101010101" pitchFamily="2" charset="-122"/>
              </a:rPr>
            </a:fld>
            <a:endParaRPr lang="en-US" altLang="zh-CN" smtClean="0">
              <a:latin typeface="Arial" panose="020B0604020202020204" pitchFamily="34" charset="0"/>
              <a:ea typeface="宋体" panose="02010600030101010101" pitchFamily="2" charset="-122"/>
            </a:endParaRPr>
          </a:p>
        </p:txBody>
      </p:sp>
      <p:sp>
        <p:nvSpPr>
          <p:cNvPr id="76803" name="Rectangle 2"/>
          <p:cNvSpPr>
            <a:spLocks noGrp="1" noRot="1" noChangeAspect="1" noChangeArrowheads="1" noTextEdit="1"/>
          </p:cNvSpPr>
          <p:nvPr>
            <p:ph type="sldImg"/>
          </p:nvPr>
        </p:nvSpPr>
        <p:spPr/>
      </p:sp>
      <p:sp>
        <p:nvSpPr>
          <p:cNvPr id="768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ea typeface="楷体_GB2312" pitchFamily="49" charset="-122"/>
              </a:defRPr>
            </a:lvl1pPr>
            <a:lvl2pPr marL="742950" indent="-285750">
              <a:defRPr>
                <a:solidFill>
                  <a:schemeClr val="tx1"/>
                </a:solidFill>
                <a:latin typeface="Garamond" panose="02020404030301010803" pitchFamily="18" charset="0"/>
                <a:ea typeface="楷体_GB2312" pitchFamily="49" charset="-122"/>
              </a:defRPr>
            </a:lvl2pPr>
            <a:lvl3pPr marL="1143000" indent="-228600">
              <a:defRPr>
                <a:solidFill>
                  <a:schemeClr val="tx1"/>
                </a:solidFill>
                <a:latin typeface="Garamond" panose="02020404030301010803" pitchFamily="18" charset="0"/>
                <a:ea typeface="楷体_GB2312" pitchFamily="49" charset="-122"/>
              </a:defRPr>
            </a:lvl3pPr>
            <a:lvl4pPr marL="1600200" indent="-228600">
              <a:defRPr>
                <a:solidFill>
                  <a:schemeClr val="tx1"/>
                </a:solidFill>
                <a:latin typeface="Garamond" panose="02020404030301010803" pitchFamily="18" charset="0"/>
                <a:ea typeface="楷体_GB2312" pitchFamily="49" charset="-122"/>
              </a:defRPr>
            </a:lvl4pPr>
            <a:lvl5pPr marL="2057400" indent="-228600">
              <a:defRPr>
                <a:solidFill>
                  <a:schemeClr val="tx1"/>
                </a:solidFill>
                <a:latin typeface="Garamond" panose="02020404030301010803" pitchFamily="18" charset="0"/>
                <a:ea typeface="楷体_GB2312" pitchFamily="49"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9pPr>
          </a:lstStyle>
          <a:p>
            <a:fld id="{9A02A453-6B11-4089-8B13-180D7F0F5ACA}" type="slidenum">
              <a:rPr lang="en-US" altLang="zh-CN" smtClean="0">
                <a:latin typeface="Arial" panose="020B0604020202020204" pitchFamily="34" charset="0"/>
                <a:ea typeface="宋体" panose="02010600030101010101" pitchFamily="2" charset="-122"/>
              </a:rPr>
            </a:fld>
            <a:endParaRPr lang="en-US" altLang="zh-CN" smtClean="0">
              <a:latin typeface="Arial" panose="020B0604020202020204" pitchFamily="34" charset="0"/>
              <a:ea typeface="宋体" panose="02010600030101010101" pitchFamily="2" charset="-122"/>
            </a:endParaRPr>
          </a:p>
        </p:txBody>
      </p:sp>
      <p:sp>
        <p:nvSpPr>
          <p:cNvPr id="74755" name="Rectangle 2"/>
          <p:cNvSpPr>
            <a:spLocks noGrp="1" noRot="1" noChangeAspect="1" noChangeArrowheads="1" noTextEdit="1"/>
          </p:cNvSpPr>
          <p:nvPr>
            <p:ph type="sldImg"/>
          </p:nvPr>
        </p:nvSpPr>
        <p:spPr/>
      </p:sp>
      <p:sp>
        <p:nvSpPr>
          <p:cNvPr id="7475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ea typeface="楷体_GB2312" pitchFamily="49" charset="-122"/>
              </a:defRPr>
            </a:lvl1pPr>
            <a:lvl2pPr marL="742950" indent="-285750">
              <a:defRPr>
                <a:solidFill>
                  <a:schemeClr val="tx1"/>
                </a:solidFill>
                <a:latin typeface="Garamond" panose="02020404030301010803" pitchFamily="18" charset="0"/>
                <a:ea typeface="楷体_GB2312" pitchFamily="49" charset="-122"/>
              </a:defRPr>
            </a:lvl2pPr>
            <a:lvl3pPr marL="1143000" indent="-228600">
              <a:defRPr>
                <a:solidFill>
                  <a:schemeClr val="tx1"/>
                </a:solidFill>
                <a:latin typeface="Garamond" panose="02020404030301010803" pitchFamily="18" charset="0"/>
                <a:ea typeface="楷体_GB2312" pitchFamily="49" charset="-122"/>
              </a:defRPr>
            </a:lvl3pPr>
            <a:lvl4pPr marL="1600200" indent="-228600">
              <a:defRPr>
                <a:solidFill>
                  <a:schemeClr val="tx1"/>
                </a:solidFill>
                <a:latin typeface="Garamond" panose="02020404030301010803" pitchFamily="18" charset="0"/>
                <a:ea typeface="楷体_GB2312" pitchFamily="49" charset="-122"/>
              </a:defRPr>
            </a:lvl4pPr>
            <a:lvl5pPr marL="2057400" indent="-228600">
              <a:defRPr>
                <a:solidFill>
                  <a:schemeClr val="tx1"/>
                </a:solidFill>
                <a:latin typeface="Garamond" panose="02020404030301010803" pitchFamily="18" charset="0"/>
                <a:ea typeface="楷体_GB2312" pitchFamily="49"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9pPr>
          </a:lstStyle>
          <a:p>
            <a:fld id="{133544EC-2624-40F5-9B5B-702DF3DAAA80}" type="slidenum">
              <a:rPr lang="en-US" altLang="zh-CN" smtClean="0">
                <a:latin typeface="Arial" panose="020B0604020202020204" pitchFamily="34" charset="0"/>
                <a:ea typeface="宋体" panose="02010600030101010101" pitchFamily="2" charset="-122"/>
              </a:rPr>
            </a:fld>
            <a:endParaRPr lang="en-US" altLang="zh-CN" smtClean="0">
              <a:latin typeface="Arial" panose="020B0604020202020204" pitchFamily="34" charset="0"/>
              <a:ea typeface="宋体" panose="02010600030101010101" pitchFamily="2" charset="-122"/>
            </a:endParaRPr>
          </a:p>
        </p:txBody>
      </p:sp>
      <p:sp>
        <p:nvSpPr>
          <p:cNvPr id="79875" name="Rectangle 2"/>
          <p:cNvSpPr>
            <a:spLocks noGrp="1" noRot="1" noChangeAspect="1" noChangeArrowheads="1" noTextEdit="1"/>
          </p:cNvSpPr>
          <p:nvPr>
            <p:ph type="sldImg"/>
          </p:nvPr>
        </p:nvSpPr>
        <p:spPr/>
      </p:sp>
      <p:sp>
        <p:nvSpPr>
          <p:cNvPr id="798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ea typeface="楷体_GB2312" pitchFamily="49" charset="-122"/>
              </a:defRPr>
            </a:lvl1pPr>
            <a:lvl2pPr marL="742950" indent="-285750">
              <a:defRPr>
                <a:solidFill>
                  <a:schemeClr val="tx1"/>
                </a:solidFill>
                <a:latin typeface="Garamond" panose="02020404030301010803" pitchFamily="18" charset="0"/>
                <a:ea typeface="楷体_GB2312" pitchFamily="49" charset="-122"/>
              </a:defRPr>
            </a:lvl2pPr>
            <a:lvl3pPr marL="1143000" indent="-228600">
              <a:defRPr>
                <a:solidFill>
                  <a:schemeClr val="tx1"/>
                </a:solidFill>
                <a:latin typeface="Garamond" panose="02020404030301010803" pitchFamily="18" charset="0"/>
                <a:ea typeface="楷体_GB2312" pitchFamily="49" charset="-122"/>
              </a:defRPr>
            </a:lvl3pPr>
            <a:lvl4pPr marL="1600200" indent="-228600">
              <a:defRPr>
                <a:solidFill>
                  <a:schemeClr val="tx1"/>
                </a:solidFill>
                <a:latin typeface="Garamond" panose="02020404030301010803" pitchFamily="18" charset="0"/>
                <a:ea typeface="楷体_GB2312" pitchFamily="49" charset="-122"/>
              </a:defRPr>
            </a:lvl4pPr>
            <a:lvl5pPr marL="2057400" indent="-228600">
              <a:defRPr>
                <a:solidFill>
                  <a:schemeClr val="tx1"/>
                </a:solidFill>
                <a:latin typeface="Garamond" panose="02020404030301010803" pitchFamily="18" charset="0"/>
                <a:ea typeface="楷体_GB2312" pitchFamily="49"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9pPr>
          </a:lstStyle>
          <a:p>
            <a:fld id="{5F45D6BA-BFB7-4F8D-B3B7-311797970329}" type="slidenum">
              <a:rPr lang="en-US" altLang="zh-CN" smtClean="0">
                <a:latin typeface="Arial" panose="020B0604020202020204" pitchFamily="34" charset="0"/>
                <a:ea typeface="宋体" panose="02010600030101010101" pitchFamily="2" charset="-122"/>
              </a:rPr>
            </a:fld>
            <a:endParaRPr lang="en-US" altLang="zh-CN" smtClean="0">
              <a:latin typeface="Arial" panose="020B0604020202020204" pitchFamily="34" charset="0"/>
              <a:ea typeface="宋体" panose="02010600030101010101" pitchFamily="2" charset="-122"/>
            </a:endParaRPr>
          </a:p>
        </p:txBody>
      </p:sp>
      <p:sp>
        <p:nvSpPr>
          <p:cNvPr id="82947" name="Rectangle 2"/>
          <p:cNvSpPr>
            <a:spLocks noGrp="1" noRot="1" noChangeAspect="1" noChangeArrowheads="1" noTextEdit="1"/>
          </p:cNvSpPr>
          <p:nvPr>
            <p:ph type="sldImg"/>
          </p:nvPr>
        </p:nvSpPr>
        <p:spPr/>
      </p:sp>
      <p:sp>
        <p:nvSpPr>
          <p:cNvPr id="8294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ea typeface="楷体_GB2312" pitchFamily="49" charset="-122"/>
              </a:defRPr>
            </a:lvl1pPr>
            <a:lvl2pPr marL="742950" indent="-285750">
              <a:defRPr>
                <a:solidFill>
                  <a:schemeClr val="tx1"/>
                </a:solidFill>
                <a:latin typeface="Garamond" panose="02020404030301010803" pitchFamily="18" charset="0"/>
                <a:ea typeface="楷体_GB2312" pitchFamily="49" charset="-122"/>
              </a:defRPr>
            </a:lvl2pPr>
            <a:lvl3pPr marL="1143000" indent="-228600">
              <a:defRPr>
                <a:solidFill>
                  <a:schemeClr val="tx1"/>
                </a:solidFill>
                <a:latin typeface="Garamond" panose="02020404030301010803" pitchFamily="18" charset="0"/>
                <a:ea typeface="楷体_GB2312" pitchFamily="49" charset="-122"/>
              </a:defRPr>
            </a:lvl3pPr>
            <a:lvl4pPr marL="1600200" indent="-228600">
              <a:defRPr>
                <a:solidFill>
                  <a:schemeClr val="tx1"/>
                </a:solidFill>
                <a:latin typeface="Garamond" panose="02020404030301010803" pitchFamily="18" charset="0"/>
                <a:ea typeface="楷体_GB2312" pitchFamily="49" charset="-122"/>
              </a:defRPr>
            </a:lvl4pPr>
            <a:lvl5pPr marL="2057400" indent="-228600">
              <a:defRPr>
                <a:solidFill>
                  <a:schemeClr val="tx1"/>
                </a:solidFill>
                <a:latin typeface="Garamond" panose="02020404030301010803" pitchFamily="18" charset="0"/>
                <a:ea typeface="楷体_GB2312" pitchFamily="49"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9pPr>
          </a:lstStyle>
          <a:p>
            <a:fld id="{CA6EF887-FFEF-4841-B5B6-6E109C562ABD}" type="slidenum">
              <a:rPr lang="en-US" altLang="zh-CN" smtClean="0">
                <a:latin typeface="Arial" panose="020B0604020202020204" pitchFamily="34" charset="0"/>
                <a:ea typeface="宋体" panose="02010600030101010101" pitchFamily="2" charset="-122"/>
              </a:rPr>
            </a:fld>
            <a:endParaRPr lang="en-US" altLang="zh-CN" smtClean="0">
              <a:latin typeface="Arial" panose="020B0604020202020204" pitchFamily="34" charset="0"/>
              <a:ea typeface="宋体" panose="02010600030101010101" pitchFamily="2" charset="-122"/>
            </a:endParaRPr>
          </a:p>
        </p:txBody>
      </p:sp>
      <p:sp>
        <p:nvSpPr>
          <p:cNvPr id="84995" name="Rectangle 2"/>
          <p:cNvSpPr>
            <a:spLocks noGrp="1" noRot="1" noChangeAspect="1" noChangeArrowheads="1" noTextEdit="1"/>
          </p:cNvSpPr>
          <p:nvPr>
            <p:ph type="sldImg"/>
          </p:nvPr>
        </p:nvSpPr>
        <p:spPr/>
      </p:sp>
      <p:sp>
        <p:nvSpPr>
          <p:cNvPr id="8499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ea typeface="楷体_GB2312" pitchFamily="49" charset="-122"/>
              </a:defRPr>
            </a:lvl1pPr>
            <a:lvl2pPr marL="742950" indent="-285750">
              <a:defRPr>
                <a:solidFill>
                  <a:schemeClr val="tx1"/>
                </a:solidFill>
                <a:latin typeface="Garamond" panose="02020404030301010803" pitchFamily="18" charset="0"/>
                <a:ea typeface="楷体_GB2312" pitchFamily="49" charset="-122"/>
              </a:defRPr>
            </a:lvl2pPr>
            <a:lvl3pPr marL="1143000" indent="-228600">
              <a:defRPr>
                <a:solidFill>
                  <a:schemeClr val="tx1"/>
                </a:solidFill>
                <a:latin typeface="Garamond" panose="02020404030301010803" pitchFamily="18" charset="0"/>
                <a:ea typeface="楷体_GB2312" pitchFamily="49" charset="-122"/>
              </a:defRPr>
            </a:lvl3pPr>
            <a:lvl4pPr marL="1600200" indent="-228600">
              <a:defRPr>
                <a:solidFill>
                  <a:schemeClr val="tx1"/>
                </a:solidFill>
                <a:latin typeface="Garamond" panose="02020404030301010803" pitchFamily="18" charset="0"/>
                <a:ea typeface="楷体_GB2312" pitchFamily="49" charset="-122"/>
              </a:defRPr>
            </a:lvl4pPr>
            <a:lvl5pPr marL="2057400" indent="-228600">
              <a:defRPr>
                <a:solidFill>
                  <a:schemeClr val="tx1"/>
                </a:solidFill>
                <a:latin typeface="Garamond" panose="02020404030301010803" pitchFamily="18" charset="0"/>
                <a:ea typeface="楷体_GB2312" pitchFamily="49"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9pPr>
          </a:lstStyle>
          <a:p>
            <a:fld id="{19AE2089-E02B-4185-992A-6D7001212179}" type="slidenum">
              <a:rPr lang="en-US" altLang="zh-CN" smtClean="0">
                <a:latin typeface="Arial" panose="020B0604020202020204" pitchFamily="34" charset="0"/>
                <a:ea typeface="宋体" panose="02010600030101010101" pitchFamily="2" charset="-122"/>
              </a:rPr>
            </a:fld>
            <a:endParaRPr lang="en-US" altLang="zh-CN" smtClean="0">
              <a:latin typeface="Arial" panose="020B0604020202020204" pitchFamily="34" charset="0"/>
              <a:ea typeface="宋体" panose="02010600030101010101" pitchFamily="2" charset="-122"/>
            </a:endParaRPr>
          </a:p>
        </p:txBody>
      </p:sp>
      <p:sp>
        <p:nvSpPr>
          <p:cNvPr id="89091" name="Rectangle 2"/>
          <p:cNvSpPr>
            <a:spLocks noGrp="1" noRot="1" noChangeAspect="1" noChangeArrowheads="1" noTextEdit="1"/>
          </p:cNvSpPr>
          <p:nvPr>
            <p:ph type="sldImg"/>
          </p:nvPr>
        </p:nvSpPr>
        <p:spPr/>
      </p:sp>
      <p:sp>
        <p:nvSpPr>
          <p:cNvPr id="890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ea typeface="楷体_GB2312" pitchFamily="49" charset="-122"/>
              </a:defRPr>
            </a:lvl1pPr>
            <a:lvl2pPr marL="742950" indent="-285750">
              <a:defRPr>
                <a:solidFill>
                  <a:schemeClr val="tx1"/>
                </a:solidFill>
                <a:latin typeface="Garamond" panose="02020404030301010803" pitchFamily="18" charset="0"/>
                <a:ea typeface="楷体_GB2312" pitchFamily="49" charset="-122"/>
              </a:defRPr>
            </a:lvl2pPr>
            <a:lvl3pPr marL="1143000" indent="-228600">
              <a:defRPr>
                <a:solidFill>
                  <a:schemeClr val="tx1"/>
                </a:solidFill>
                <a:latin typeface="Garamond" panose="02020404030301010803" pitchFamily="18" charset="0"/>
                <a:ea typeface="楷体_GB2312" pitchFamily="49" charset="-122"/>
              </a:defRPr>
            </a:lvl3pPr>
            <a:lvl4pPr marL="1600200" indent="-228600">
              <a:defRPr>
                <a:solidFill>
                  <a:schemeClr val="tx1"/>
                </a:solidFill>
                <a:latin typeface="Garamond" panose="02020404030301010803" pitchFamily="18" charset="0"/>
                <a:ea typeface="楷体_GB2312" pitchFamily="49" charset="-122"/>
              </a:defRPr>
            </a:lvl4pPr>
            <a:lvl5pPr marL="2057400" indent="-228600">
              <a:defRPr>
                <a:solidFill>
                  <a:schemeClr val="tx1"/>
                </a:solidFill>
                <a:latin typeface="Garamond" panose="02020404030301010803" pitchFamily="18" charset="0"/>
                <a:ea typeface="楷体_GB2312" pitchFamily="49"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9pPr>
          </a:lstStyle>
          <a:p>
            <a:fld id="{EF7AA5FA-5C2F-4D82-AE15-748B95472A30}" type="slidenum">
              <a:rPr lang="en-US" altLang="zh-CN" smtClean="0">
                <a:latin typeface="Arial" panose="020B0604020202020204" pitchFamily="34" charset="0"/>
                <a:ea typeface="宋体" panose="02010600030101010101" pitchFamily="2" charset="-122"/>
              </a:rPr>
            </a:fld>
            <a:endParaRPr lang="en-US" altLang="zh-CN" smtClean="0">
              <a:latin typeface="Arial" panose="020B0604020202020204" pitchFamily="34" charset="0"/>
              <a:ea typeface="宋体" panose="02010600030101010101" pitchFamily="2" charset="-122"/>
            </a:endParaRPr>
          </a:p>
        </p:txBody>
      </p:sp>
      <p:sp>
        <p:nvSpPr>
          <p:cNvPr id="92163" name="Rectangle 2"/>
          <p:cNvSpPr>
            <a:spLocks noGrp="1" noRot="1" noChangeAspect="1" noChangeArrowheads="1" noTextEdit="1"/>
          </p:cNvSpPr>
          <p:nvPr>
            <p:ph type="sldImg"/>
          </p:nvPr>
        </p:nvSpPr>
        <p:spPr/>
      </p:sp>
      <p:sp>
        <p:nvSpPr>
          <p:cNvPr id="921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ea typeface="楷体_GB2312" pitchFamily="49" charset="-122"/>
              </a:defRPr>
            </a:lvl1pPr>
            <a:lvl2pPr marL="742950" indent="-285750">
              <a:defRPr>
                <a:solidFill>
                  <a:schemeClr val="tx1"/>
                </a:solidFill>
                <a:latin typeface="Garamond" panose="02020404030301010803" pitchFamily="18" charset="0"/>
                <a:ea typeface="楷体_GB2312" pitchFamily="49" charset="-122"/>
              </a:defRPr>
            </a:lvl2pPr>
            <a:lvl3pPr marL="1143000" indent="-228600">
              <a:defRPr>
                <a:solidFill>
                  <a:schemeClr val="tx1"/>
                </a:solidFill>
                <a:latin typeface="Garamond" panose="02020404030301010803" pitchFamily="18" charset="0"/>
                <a:ea typeface="楷体_GB2312" pitchFamily="49" charset="-122"/>
              </a:defRPr>
            </a:lvl3pPr>
            <a:lvl4pPr marL="1600200" indent="-228600">
              <a:defRPr>
                <a:solidFill>
                  <a:schemeClr val="tx1"/>
                </a:solidFill>
                <a:latin typeface="Garamond" panose="02020404030301010803" pitchFamily="18" charset="0"/>
                <a:ea typeface="楷体_GB2312" pitchFamily="49" charset="-122"/>
              </a:defRPr>
            </a:lvl4pPr>
            <a:lvl5pPr marL="2057400" indent="-228600">
              <a:defRPr>
                <a:solidFill>
                  <a:schemeClr val="tx1"/>
                </a:solidFill>
                <a:latin typeface="Garamond" panose="02020404030301010803" pitchFamily="18" charset="0"/>
                <a:ea typeface="楷体_GB2312" pitchFamily="49"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9pPr>
          </a:lstStyle>
          <a:p>
            <a:fld id="{5B56CDD5-9617-4680-A26D-0F02F86ECE11}" type="slidenum">
              <a:rPr lang="en-US" altLang="zh-CN" smtClean="0">
                <a:latin typeface="Arial" panose="020B0604020202020204" pitchFamily="34" charset="0"/>
                <a:ea typeface="宋体" panose="02010600030101010101" pitchFamily="2" charset="-122"/>
              </a:rPr>
            </a:fld>
            <a:endParaRPr lang="en-US" altLang="zh-CN" smtClean="0">
              <a:latin typeface="Arial" panose="020B0604020202020204" pitchFamily="34" charset="0"/>
              <a:ea typeface="宋体" panose="02010600030101010101" pitchFamily="2" charset="-122"/>
            </a:endParaRPr>
          </a:p>
        </p:txBody>
      </p:sp>
      <p:sp>
        <p:nvSpPr>
          <p:cNvPr id="98307" name="Rectangle 2"/>
          <p:cNvSpPr>
            <a:spLocks noGrp="1" noRot="1" noChangeAspect="1" noChangeArrowheads="1" noTextEdit="1"/>
          </p:cNvSpPr>
          <p:nvPr>
            <p:ph type="sldImg"/>
          </p:nvPr>
        </p:nvSpPr>
        <p:spPr/>
      </p:sp>
      <p:sp>
        <p:nvSpPr>
          <p:cNvPr id="9830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9218" name="幻灯片图像占位符 1"/>
          <p:cNvSpPr>
            <a:spLocks noGrp="1" noRot="1" noChangeAspect="1" noTextEdit="1"/>
          </p:cNvSpPr>
          <p:nvPr>
            <p:ph type="sldImg"/>
          </p:nvPr>
        </p:nvSpPr>
        <p:spPr>
          <a:xfrm>
            <a:off x="684213" y="1141413"/>
            <a:ext cx="5486400" cy="3086100"/>
          </a:xfrm>
          <a:ln w="1">
            <a:solidFill>
              <a:schemeClr val="tx1">
                <a:alpha val="0"/>
              </a:schemeClr>
            </a:solidFill>
            <a:bevel/>
          </a:ln>
        </p:spPr>
      </p:sp>
      <p:sp>
        <p:nvSpPr>
          <p:cNvPr id="9219" name="备注占位符 2"/>
          <p:cNvSpPr>
            <a:spLocks noGrp="1" noChangeArrowheads="1"/>
          </p:cNvSpPr>
          <p:nvPr>
            <p:ph type="body" idx="1"/>
          </p:nvPr>
        </p:nvSpPr>
        <p:spPr>
          <a:xfrm>
            <a:off x="683879" y="4399472"/>
            <a:ext cx="5487041" cy="359970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
                <a:solidFill>
                  <a:schemeClr val="tx1">
                    <a:alpha val="0"/>
                  </a:schemeClr>
                </a:solidFill>
                <a:miter lim="800000"/>
                <a:headEnd/>
                <a:tailEnd/>
              </a14:hiddenLine>
            </a:ext>
          </a:extLst>
        </p:spPr>
        <p:txBody>
          <a:bodyPr/>
          <a:lstStyle/>
          <a:p>
            <a:pPr>
              <a:spcBef>
                <a:spcPct val="0"/>
              </a:spcBef>
            </a:pPr>
            <a:r>
              <a:rPr lang="zh-CN" altLang="en-US" smtClean="0">
                <a:latin typeface="Arial" panose="020B0604020202020204" pitchFamily="34" charset="0"/>
              </a:rPr>
              <a:t>模板来自于 </a:t>
            </a:r>
            <a:r>
              <a:rPr lang="en-US" altLang="zh-CN" smtClean="0">
                <a:latin typeface="Arial" panose="020B0604020202020204" pitchFamily="34" charset="0"/>
              </a:rPr>
              <a:t>http://meihua.docer.com/</a:t>
            </a:r>
            <a:endParaRPr lang="zh-CN" altLang="en-US" smtClean="0">
              <a:latin typeface="Arial" panose="020B0604020202020204" pitchFamily="34" charset="0"/>
            </a:endParaRPr>
          </a:p>
        </p:txBody>
      </p:sp>
      <p:sp>
        <p:nvSpPr>
          <p:cNvPr id="9220" name="灯片编号占位符 3"/>
          <p:cNvSpPr txBox="1">
            <a:spLocks noGrp="1" noChangeArrowheads="1"/>
          </p:cNvSpPr>
          <p:nvPr/>
        </p:nvSpPr>
        <p:spPr bwMode="auto">
          <a:xfrm>
            <a:off x="3882250" y="8683438"/>
            <a:ext cx="2972547" cy="459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77" tIns="45789" rIns="91577" bIns="45789" anchor="b"/>
          <a:lstStyle>
            <a:lvl1pPr>
              <a:defRPr>
                <a:solidFill>
                  <a:schemeClr val="tx1"/>
                </a:solidFill>
                <a:latin typeface="Garamond" panose="02020404030301010803" pitchFamily="18" charset="0"/>
                <a:ea typeface="楷体_GB2312" pitchFamily="49" charset="-122"/>
              </a:defRPr>
            </a:lvl1pPr>
            <a:lvl2pPr marL="742950" indent="-285750">
              <a:defRPr>
                <a:solidFill>
                  <a:schemeClr val="tx1"/>
                </a:solidFill>
                <a:latin typeface="Garamond" panose="02020404030301010803" pitchFamily="18" charset="0"/>
                <a:ea typeface="楷体_GB2312" pitchFamily="49" charset="-122"/>
              </a:defRPr>
            </a:lvl2pPr>
            <a:lvl3pPr marL="1143000" indent="-228600">
              <a:defRPr>
                <a:solidFill>
                  <a:schemeClr val="tx1"/>
                </a:solidFill>
                <a:latin typeface="Garamond" panose="02020404030301010803" pitchFamily="18" charset="0"/>
                <a:ea typeface="楷体_GB2312" pitchFamily="49" charset="-122"/>
              </a:defRPr>
            </a:lvl3pPr>
            <a:lvl4pPr marL="1600200" indent="-228600">
              <a:defRPr>
                <a:solidFill>
                  <a:schemeClr val="tx1"/>
                </a:solidFill>
                <a:latin typeface="Garamond" panose="02020404030301010803" pitchFamily="18" charset="0"/>
                <a:ea typeface="楷体_GB2312" pitchFamily="49" charset="-122"/>
              </a:defRPr>
            </a:lvl4pPr>
            <a:lvl5pPr marL="2057400" indent="-228600">
              <a:defRPr>
                <a:solidFill>
                  <a:schemeClr val="tx1"/>
                </a:solidFill>
                <a:latin typeface="Garamond" panose="02020404030301010803" pitchFamily="18" charset="0"/>
                <a:ea typeface="楷体_GB2312" pitchFamily="49"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9pPr>
          </a:lstStyle>
          <a:p>
            <a:pPr algn="r"/>
            <a:fld id="{83F6CFAA-6A54-4F68-A150-93DDEB711CC1}" type="slidenum">
              <a:rPr lang="zh-CN" altLang="en-US" sz="1200">
                <a:latin typeface="Arial" panose="020B0604020202020204" pitchFamily="34" charset="0"/>
                <a:ea typeface="宋体" panose="02010600030101010101" pitchFamily="2" charset="-122"/>
              </a:rPr>
            </a:fld>
            <a:endParaRPr lang="zh-CN" altLang="en-US" sz="1200">
              <a:latin typeface="Arial" panose="020B0604020202020204" pitchFamily="34" charset="0"/>
              <a:ea typeface="宋体" panose="02010600030101010101" pitchFamily="2" charset="-122"/>
            </a:endParaRPr>
          </a:p>
        </p:txBody>
      </p:sp>
    </p:spTree>
  </p:cSld>
  <p:clrMapOvr>
    <a:overrideClrMapping bg1="lt1" tx1="dk1" bg2="lt2" tx2="dk2" accent1="accent1" accent2="accent2" accent3="accent3" accent4="accent4" accent5="accent5" accent6="accent6" hlink="hlink" folHlink="folHlink"/>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ea typeface="楷体_GB2312" pitchFamily="49" charset="-122"/>
              </a:defRPr>
            </a:lvl1pPr>
            <a:lvl2pPr marL="742950" indent="-285750">
              <a:defRPr>
                <a:solidFill>
                  <a:schemeClr val="tx1"/>
                </a:solidFill>
                <a:latin typeface="Garamond" panose="02020404030301010803" pitchFamily="18" charset="0"/>
                <a:ea typeface="楷体_GB2312" pitchFamily="49" charset="-122"/>
              </a:defRPr>
            </a:lvl2pPr>
            <a:lvl3pPr marL="1143000" indent="-228600">
              <a:defRPr>
                <a:solidFill>
                  <a:schemeClr val="tx1"/>
                </a:solidFill>
                <a:latin typeface="Garamond" panose="02020404030301010803" pitchFamily="18" charset="0"/>
                <a:ea typeface="楷体_GB2312" pitchFamily="49" charset="-122"/>
              </a:defRPr>
            </a:lvl3pPr>
            <a:lvl4pPr marL="1600200" indent="-228600">
              <a:defRPr>
                <a:solidFill>
                  <a:schemeClr val="tx1"/>
                </a:solidFill>
                <a:latin typeface="Garamond" panose="02020404030301010803" pitchFamily="18" charset="0"/>
                <a:ea typeface="楷体_GB2312" pitchFamily="49" charset="-122"/>
              </a:defRPr>
            </a:lvl4pPr>
            <a:lvl5pPr marL="2057400" indent="-228600">
              <a:defRPr>
                <a:solidFill>
                  <a:schemeClr val="tx1"/>
                </a:solidFill>
                <a:latin typeface="Garamond" panose="02020404030301010803" pitchFamily="18" charset="0"/>
                <a:ea typeface="楷体_GB2312" pitchFamily="49"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9pPr>
          </a:lstStyle>
          <a:p>
            <a:fld id="{FCC9C7D4-7DE2-40AF-A365-9CAD22C17C91}" type="slidenum">
              <a:rPr lang="en-US" altLang="zh-CN" smtClean="0">
                <a:latin typeface="Arial" panose="020B0604020202020204" pitchFamily="34" charset="0"/>
                <a:ea typeface="宋体" panose="02010600030101010101" pitchFamily="2" charset="-122"/>
              </a:rPr>
            </a:fld>
            <a:endParaRPr lang="en-US" altLang="zh-CN" smtClean="0">
              <a:latin typeface="Arial" panose="020B0604020202020204" pitchFamily="34" charset="0"/>
              <a:ea typeface="宋体" panose="02010600030101010101" pitchFamily="2" charset="-122"/>
            </a:endParaRPr>
          </a:p>
        </p:txBody>
      </p:sp>
      <p:sp>
        <p:nvSpPr>
          <p:cNvPr id="107523" name="Rectangle 2"/>
          <p:cNvSpPr>
            <a:spLocks noGrp="1" noRot="1" noChangeAspect="1" noChangeArrowheads="1" noTextEdit="1"/>
          </p:cNvSpPr>
          <p:nvPr>
            <p:ph type="sldImg"/>
          </p:nvPr>
        </p:nvSpPr>
        <p:spPr/>
      </p:sp>
      <p:sp>
        <p:nvSpPr>
          <p:cNvPr id="1075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ea typeface="楷体_GB2312" pitchFamily="49" charset="-122"/>
              </a:defRPr>
            </a:lvl1pPr>
            <a:lvl2pPr marL="742950" indent="-285750">
              <a:defRPr>
                <a:solidFill>
                  <a:schemeClr val="tx1"/>
                </a:solidFill>
                <a:latin typeface="Garamond" panose="02020404030301010803" pitchFamily="18" charset="0"/>
                <a:ea typeface="楷体_GB2312" pitchFamily="49" charset="-122"/>
              </a:defRPr>
            </a:lvl2pPr>
            <a:lvl3pPr marL="1143000" indent="-228600">
              <a:defRPr>
                <a:solidFill>
                  <a:schemeClr val="tx1"/>
                </a:solidFill>
                <a:latin typeface="Garamond" panose="02020404030301010803" pitchFamily="18" charset="0"/>
                <a:ea typeface="楷体_GB2312" pitchFamily="49" charset="-122"/>
              </a:defRPr>
            </a:lvl3pPr>
            <a:lvl4pPr marL="1600200" indent="-228600">
              <a:defRPr>
                <a:solidFill>
                  <a:schemeClr val="tx1"/>
                </a:solidFill>
                <a:latin typeface="Garamond" panose="02020404030301010803" pitchFamily="18" charset="0"/>
                <a:ea typeface="楷体_GB2312" pitchFamily="49" charset="-122"/>
              </a:defRPr>
            </a:lvl4pPr>
            <a:lvl5pPr marL="2057400" indent="-228600">
              <a:defRPr>
                <a:solidFill>
                  <a:schemeClr val="tx1"/>
                </a:solidFill>
                <a:latin typeface="Garamond" panose="02020404030301010803" pitchFamily="18" charset="0"/>
                <a:ea typeface="楷体_GB2312" pitchFamily="49"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9pPr>
          </a:lstStyle>
          <a:p>
            <a:fld id="{FCC9C7D4-7DE2-40AF-A365-9CAD22C17C91}" type="slidenum">
              <a:rPr lang="en-US" altLang="zh-CN" smtClean="0">
                <a:latin typeface="Arial" panose="020B0604020202020204" pitchFamily="34" charset="0"/>
                <a:ea typeface="宋体" panose="02010600030101010101" pitchFamily="2" charset="-122"/>
              </a:rPr>
            </a:fld>
            <a:endParaRPr lang="en-US" altLang="zh-CN" smtClean="0">
              <a:latin typeface="Arial" panose="020B0604020202020204" pitchFamily="34" charset="0"/>
              <a:ea typeface="宋体" panose="02010600030101010101" pitchFamily="2" charset="-122"/>
            </a:endParaRPr>
          </a:p>
        </p:txBody>
      </p:sp>
      <p:sp>
        <p:nvSpPr>
          <p:cNvPr id="107523" name="Rectangle 2"/>
          <p:cNvSpPr>
            <a:spLocks noGrp="1" noRot="1" noChangeAspect="1" noChangeArrowheads="1" noTextEdit="1"/>
          </p:cNvSpPr>
          <p:nvPr>
            <p:ph type="sldImg"/>
          </p:nvPr>
        </p:nvSpPr>
        <p:spPr/>
      </p:sp>
      <p:sp>
        <p:nvSpPr>
          <p:cNvPr id="1075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latin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ea typeface="楷体_GB2312" pitchFamily="49" charset="-122"/>
              </a:defRPr>
            </a:lvl1pPr>
            <a:lvl2pPr marL="742950" indent="-285750">
              <a:defRPr>
                <a:solidFill>
                  <a:schemeClr val="tx1"/>
                </a:solidFill>
                <a:latin typeface="Garamond" panose="02020404030301010803" pitchFamily="18" charset="0"/>
                <a:ea typeface="楷体_GB2312" pitchFamily="49" charset="-122"/>
              </a:defRPr>
            </a:lvl2pPr>
            <a:lvl3pPr marL="1143000" indent="-228600">
              <a:defRPr>
                <a:solidFill>
                  <a:schemeClr val="tx1"/>
                </a:solidFill>
                <a:latin typeface="Garamond" panose="02020404030301010803" pitchFamily="18" charset="0"/>
                <a:ea typeface="楷体_GB2312" pitchFamily="49" charset="-122"/>
              </a:defRPr>
            </a:lvl3pPr>
            <a:lvl4pPr marL="1600200" indent="-228600">
              <a:defRPr>
                <a:solidFill>
                  <a:schemeClr val="tx1"/>
                </a:solidFill>
                <a:latin typeface="Garamond" panose="02020404030301010803" pitchFamily="18" charset="0"/>
                <a:ea typeface="楷体_GB2312" pitchFamily="49" charset="-122"/>
              </a:defRPr>
            </a:lvl4pPr>
            <a:lvl5pPr marL="2057400" indent="-228600">
              <a:defRPr>
                <a:solidFill>
                  <a:schemeClr val="tx1"/>
                </a:solidFill>
                <a:latin typeface="Garamond" panose="02020404030301010803" pitchFamily="18" charset="0"/>
                <a:ea typeface="楷体_GB2312" pitchFamily="49"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9pPr>
          </a:lstStyle>
          <a:p>
            <a:fld id="{FCC9C7D4-7DE2-40AF-A365-9CAD22C17C91}" type="slidenum">
              <a:rPr lang="en-US" altLang="zh-CN" smtClean="0">
                <a:latin typeface="Arial" panose="020B0604020202020204" pitchFamily="34" charset="0"/>
                <a:ea typeface="宋体" panose="02010600030101010101" pitchFamily="2" charset="-122"/>
              </a:rPr>
            </a:fld>
            <a:endParaRPr lang="en-US" altLang="zh-CN" smtClean="0">
              <a:latin typeface="Arial" panose="020B0604020202020204" pitchFamily="34" charset="0"/>
              <a:ea typeface="宋体" panose="02010600030101010101" pitchFamily="2" charset="-122"/>
            </a:endParaRPr>
          </a:p>
        </p:txBody>
      </p:sp>
      <p:sp>
        <p:nvSpPr>
          <p:cNvPr id="107523" name="Rectangle 2"/>
          <p:cNvSpPr>
            <a:spLocks noGrp="1" noRot="1" noChangeAspect="1" noChangeArrowheads="1" noTextEdit="1"/>
          </p:cNvSpPr>
          <p:nvPr>
            <p:ph type="sldImg"/>
          </p:nvPr>
        </p:nvSpPr>
        <p:spPr/>
      </p:sp>
      <p:sp>
        <p:nvSpPr>
          <p:cNvPr id="1075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latin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ea typeface="楷体_GB2312" pitchFamily="49" charset="-122"/>
              </a:defRPr>
            </a:lvl1pPr>
            <a:lvl2pPr marL="742950" indent="-285750">
              <a:defRPr>
                <a:solidFill>
                  <a:schemeClr val="tx1"/>
                </a:solidFill>
                <a:latin typeface="Garamond" panose="02020404030301010803" pitchFamily="18" charset="0"/>
                <a:ea typeface="楷体_GB2312" pitchFamily="49" charset="-122"/>
              </a:defRPr>
            </a:lvl2pPr>
            <a:lvl3pPr marL="1143000" indent="-228600">
              <a:defRPr>
                <a:solidFill>
                  <a:schemeClr val="tx1"/>
                </a:solidFill>
                <a:latin typeface="Garamond" panose="02020404030301010803" pitchFamily="18" charset="0"/>
                <a:ea typeface="楷体_GB2312" pitchFamily="49" charset="-122"/>
              </a:defRPr>
            </a:lvl3pPr>
            <a:lvl4pPr marL="1600200" indent="-228600">
              <a:defRPr>
                <a:solidFill>
                  <a:schemeClr val="tx1"/>
                </a:solidFill>
                <a:latin typeface="Garamond" panose="02020404030301010803" pitchFamily="18" charset="0"/>
                <a:ea typeface="楷体_GB2312" pitchFamily="49" charset="-122"/>
              </a:defRPr>
            </a:lvl4pPr>
            <a:lvl5pPr marL="2057400" indent="-228600">
              <a:defRPr>
                <a:solidFill>
                  <a:schemeClr val="tx1"/>
                </a:solidFill>
                <a:latin typeface="Garamond" panose="02020404030301010803" pitchFamily="18" charset="0"/>
                <a:ea typeface="楷体_GB2312" pitchFamily="49"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9pPr>
          </a:lstStyle>
          <a:p>
            <a:fld id="{2C741E71-4521-4EB3-8997-EB3BDC020DE0}" type="slidenum">
              <a:rPr lang="en-US" altLang="zh-CN" smtClean="0">
                <a:latin typeface="Arial" panose="020B0604020202020204" pitchFamily="34" charset="0"/>
                <a:ea typeface="宋体" panose="02010600030101010101" pitchFamily="2" charset="-122"/>
              </a:rPr>
            </a:fld>
            <a:endParaRPr lang="en-US" altLang="zh-CN" smtClean="0">
              <a:latin typeface="Arial" panose="020B0604020202020204" pitchFamily="34" charset="0"/>
              <a:ea typeface="宋体" panose="02010600030101010101" pitchFamily="2" charset="-122"/>
            </a:endParaRPr>
          </a:p>
        </p:txBody>
      </p:sp>
      <p:sp>
        <p:nvSpPr>
          <p:cNvPr id="113667" name="Rectangle 2"/>
          <p:cNvSpPr>
            <a:spLocks noGrp="1" noRot="1" noChangeAspect="1" noChangeArrowheads="1" noTextEdit="1"/>
          </p:cNvSpPr>
          <p:nvPr>
            <p:ph type="sldImg"/>
          </p:nvPr>
        </p:nvSpPr>
        <p:spPr/>
      </p:sp>
      <p:sp>
        <p:nvSpPr>
          <p:cNvPr id="1136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latin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ea typeface="楷体_GB2312" pitchFamily="49" charset="-122"/>
              </a:defRPr>
            </a:lvl1pPr>
            <a:lvl2pPr marL="742950" indent="-285750">
              <a:defRPr>
                <a:solidFill>
                  <a:schemeClr val="tx1"/>
                </a:solidFill>
                <a:latin typeface="Garamond" panose="02020404030301010803" pitchFamily="18" charset="0"/>
                <a:ea typeface="楷体_GB2312" pitchFamily="49" charset="-122"/>
              </a:defRPr>
            </a:lvl2pPr>
            <a:lvl3pPr marL="1143000" indent="-228600">
              <a:defRPr>
                <a:solidFill>
                  <a:schemeClr val="tx1"/>
                </a:solidFill>
                <a:latin typeface="Garamond" panose="02020404030301010803" pitchFamily="18" charset="0"/>
                <a:ea typeface="楷体_GB2312" pitchFamily="49" charset="-122"/>
              </a:defRPr>
            </a:lvl3pPr>
            <a:lvl4pPr marL="1600200" indent="-228600">
              <a:defRPr>
                <a:solidFill>
                  <a:schemeClr val="tx1"/>
                </a:solidFill>
                <a:latin typeface="Garamond" panose="02020404030301010803" pitchFamily="18" charset="0"/>
                <a:ea typeface="楷体_GB2312" pitchFamily="49" charset="-122"/>
              </a:defRPr>
            </a:lvl4pPr>
            <a:lvl5pPr marL="2057400" indent="-228600">
              <a:defRPr>
                <a:solidFill>
                  <a:schemeClr val="tx1"/>
                </a:solidFill>
                <a:latin typeface="Garamond" panose="02020404030301010803" pitchFamily="18" charset="0"/>
                <a:ea typeface="楷体_GB2312" pitchFamily="49"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9pPr>
          </a:lstStyle>
          <a:p>
            <a:fld id="{2C741E71-4521-4EB3-8997-EB3BDC020DE0}" type="slidenum">
              <a:rPr lang="en-US" altLang="zh-CN" smtClean="0">
                <a:latin typeface="Arial" panose="020B0604020202020204" pitchFamily="34" charset="0"/>
                <a:ea typeface="宋体" panose="02010600030101010101" pitchFamily="2" charset="-122"/>
              </a:rPr>
            </a:fld>
            <a:endParaRPr lang="en-US" altLang="zh-CN" smtClean="0">
              <a:latin typeface="Arial" panose="020B0604020202020204" pitchFamily="34" charset="0"/>
              <a:ea typeface="宋体" panose="02010600030101010101" pitchFamily="2" charset="-122"/>
            </a:endParaRPr>
          </a:p>
        </p:txBody>
      </p:sp>
      <p:sp>
        <p:nvSpPr>
          <p:cNvPr id="113667" name="Rectangle 2"/>
          <p:cNvSpPr>
            <a:spLocks noGrp="1" noRot="1" noChangeAspect="1" noChangeArrowheads="1" noTextEdit="1"/>
          </p:cNvSpPr>
          <p:nvPr>
            <p:ph type="sldImg"/>
          </p:nvPr>
        </p:nvSpPr>
        <p:spPr/>
      </p:sp>
      <p:sp>
        <p:nvSpPr>
          <p:cNvPr id="1136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latin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ea typeface="楷体_GB2312" pitchFamily="49" charset="-122"/>
              </a:defRPr>
            </a:lvl1pPr>
            <a:lvl2pPr marL="742950" indent="-285750">
              <a:defRPr>
                <a:solidFill>
                  <a:schemeClr val="tx1"/>
                </a:solidFill>
                <a:latin typeface="Garamond" panose="02020404030301010803" pitchFamily="18" charset="0"/>
                <a:ea typeface="楷体_GB2312" pitchFamily="49" charset="-122"/>
              </a:defRPr>
            </a:lvl2pPr>
            <a:lvl3pPr marL="1143000" indent="-228600">
              <a:defRPr>
                <a:solidFill>
                  <a:schemeClr val="tx1"/>
                </a:solidFill>
                <a:latin typeface="Garamond" panose="02020404030301010803" pitchFamily="18" charset="0"/>
                <a:ea typeface="楷体_GB2312" pitchFamily="49" charset="-122"/>
              </a:defRPr>
            </a:lvl3pPr>
            <a:lvl4pPr marL="1600200" indent="-228600">
              <a:defRPr>
                <a:solidFill>
                  <a:schemeClr val="tx1"/>
                </a:solidFill>
                <a:latin typeface="Garamond" panose="02020404030301010803" pitchFamily="18" charset="0"/>
                <a:ea typeface="楷体_GB2312" pitchFamily="49" charset="-122"/>
              </a:defRPr>
            </a:lvl4pPr>
            <a:lvl5pPr marL="2057400" indent="-228600">
              <a:defRPr>
                <a:solidFill>
                  <a:schemeClr val="tx1"/>
                </a:solidFill>
                <a:latin typeface="Garamond" panose="02020404030301010803" pitchFamily="18" charset="0"/>
                <a:ea typeface="楷体_GB2312" pitchFamily="49"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9pPr>
          </a:lstStyle>
          <a:p>
            <a:fld id="{3AF87057-6131-4130-97B6-B53477937721}" type="slidenum">
              <a:rPr lang="en-US" altLang="zh-CN" smtClean="0">
                <a:latin typeface="Arial" panose="020B0604020202020204" pitchFamily="34" charset="0"/>
                <a:ea typeface="宋体" panose="02010600030101010101" pitchFamily="2" charset="-122"/>
              </a:rPr>
            </a:fld>
            <a:endParaRPr lang="en-US" altLang="zh-CN" smtClean="0">
              <a:latin typeface="Arial" panose="020B0604020202020204" pitchFamily="34" charset="0"/>
              <a:ea typeface="宋体" panose="02010600030101010101" pitchFamily="2" charset="-122"/>
            </a:endParaRPr>
          </a:p>
        </p:txBody>
      </p:sp>
      <p:sp>
        <p:nvSpPr>
          <p:cNvPr id="115715" name="Rectangle 2"/>
          <p:cNvSpPr>
            <a:spLocks noGrp="1" noRot="1" noChangeAspect="1" noChangeArrowheads="1" noTextEdit="1"/>
          </p:cNvSpPr>
          <p:nvPr>
            <p:ph type="sldImg"/>
          </p:nvPr>
        </p:nvSpPr>
        <p:spPr/>
      </p:sp>
      <p:sp>
        <p:nvSpPr>
          <p:cNvPr id="11571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latin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ea typeface="楷体_GB2312" pitchFamily="49" charset="-122"/>
              </a:defRPr>
            </a:lvl1pPr>
            <a:lvl2pPr marL="742950" indent="-285750">
              <a:defRPr>
                <a:solidFill>
                  <a:schemeClr val="tx1"/>
                </a:solidFill>
                <a:latin typeface="Garamond" panose="02020404030301010803" pitchFamily="18" charset="0"/>
                <a:ea typeface="楷体_GB2312" pitchFamily="49" charset="-122"/>
              </a:defRPr>
            </a:lvl2pPr>
            <a:lvl3pPr marL="1143000" indent="-228600">
              <a:defRPr>
                <a:solidFill>
                  <a:schemeClr val="tx1"/>
                </a:solidFill>
                <a:latin typeface="Garamond" panose="02020404030301010803" pitchFamily="18" charset="0"/>
                <a:ea typeface="楷体_GB2312" pitchFamily="49" charset="-122"/>
              </a:defRPr>
            </a:lvl3pPr>
            <a:lvl4pPr marL="1600200" indent="-228600">
              <a:defRPr>
                <a:solidFill>
                  <a:schemeClr val="tx1"/>
                </a:solidFill>
                <a:latin typeface="Garamond" panose="02020404030301010803" pitchFamily="18" charset="0"/>
                <a:ea typeface="楷体_GB2312" pitchFamily="49" charset="-122"/>
              </a:defRPr>
            </a:lvl4pPr>
            <a:lvl5pPr marL="2057400" indent="-228600">
              <a:defRPr>
                <a:solidFill>
                  <a:schemeClr val="tx1"/>
                </a:solidFill>
                <a:latin typeface="Garamond" panose="02020404030301010803" pitchFamily="18" charset="0"/>
                <a:ea typeface="楷体_GB2312" pitchFamily="49"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9pPr>
          </a:lstStyle>
          <a:p>
            <a:fld id="{AE6C949B-107F-473B-BCBF-FF3741AF1DDA}" type="slidenum">
              <a:rPr lang="en-US" altLang="zh-CN" smtClean="0">
                <a:latin typeface="Arial" panose="020B0604020202020204" pitchFamily="34" charset="0"/>
                <a:ea typeface="宋体" panose="02010600030101010101" pitchFamily="2" charset="-122"/>
              </a:rPr>
            </a:fld>
            <a:endParaRPr lang="en-US" altLang="zh-CN" smtClean="0">
              <a:latin typeface="Arial" panose="020B0604020202020204" pitchFamily="34" charset="0"/>
              <a:ea typeface="宋体" panose="02010600030101010101" pitchFamily="2" charset="-122"/>
            </a:endParaRPr>
          </a:p>
        </p:txBody>
      </p:sp>
      <p:sp>
        <p:nvSpPr>
          <p:cNvPr id="124931" name="Rectangle 2"/>
          <p:cNvSpPr>
            <a:spLocks noGrp="1" noRot="1" noChangeAspect="1" noChangeArrowheads="1" noTextEdit="1"/>
          </p:cNvSpPr>
          <p:nvPr>
            <p:ph type="sldImg"/>
          </p:nvPr>
        </p:nvSpPr>
        <p:spPr/>
      </p:sp>
      <p:sp>
        <p:nvSpPr>
          <p:cNvPr id="12493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latin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ea typeface="楷体_GB2312" pitchFamily="49" charset="-122"/>
              </a:defRPr>
            </a:lvl1pPr>
            <a:lvl2pPr marL="742950" indent="-285750">
              <a:defRPr>
                <a:solidFill>
                  <a:schemeClr val="tx1"/>
                </a:solidFill>
                <a:latin typeface="Garamond" panose="02020404030301010803" pitchFamily="18" charset="0"/>
                <a:ea typeface="楷体_GB2312" pitchFamily="49" charset="-122"/>
              </a:defRPr>
            </a:lvl2pPr>
            <a:lvl3pPr marL="1143000" indent="-228600">
              <a:defRPr>
                <a:solidFill>
                  <a:schemeClr val="tx1"/>
                </a:solidFill>
                <a:latin typeface="Garamond" panose="02020404030301010803" pitchFamily="18" charset="0"/>
                <a:ea typeface="楷体_GB2312" pitchFamily="49" charset="-122"/>
              </a:defRPr>
            </a:lvl3pPr>
            <a:lvl4pPr marL="1600200" indent="-228600">
              <a:defRPr>
                <a:solidFill>
                  <a:schemeClr val="tx1"/>
                </a:solidFill>
                <a:latin typeface="Garamond" panose="02020404030301010803" pitchFamily="18" charset="0"/>
                <a:ea typeface="楷体_GB2312" pitchFamily="49" charset="-122"/>
              </a:defRPr>
            </a:lvl4pPr>
            <a:lvl5pPr marL="2057400" indent="-228600">
              <a:defRPr>
                <a:solidFill>
                  <a:schemeClr val="tx1"/>
                </a:solidFill>
                <a:latin typeface="Garamond" panose="02020404030301010803" pitchFamily="18" charset="0"/>
                <a:ea typeface="楷体_GB2312" pitchFamily="49"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9pPr>
          </a:lstStyle>
          <a:p>
            <a:fld id="{4D6AACEC-A47B-4132-B504-2994274FB178}" type="slidenum">
              <a:rPr lang="en-US" altLang="zh-CN" smtClean="0">
                <a:latin typeface="Arial" panose="020B0604020202020204" pitchFamily="34" charset="0"/>
                <a:ea typeface="宋体" panose="02010600030101010101" pitchFamily="2" charset="-122"/>
              </a:rPr>
            </a:fld>
            <a:endParaRPr lang="en-US" altLang="zh-CN" smtClean="0">
              <a:latin typeface="Arial" panose="020B0604020202020204" pitchFamily="34" charset="0"/>
              <a:ea typeface="宋体" panose="02010600030101010101" pitchFamily="2" charset="-122"/>
            </a:endParaRPr>
          </a:p>
        </p:txBody>
      </p:sp>
      <p:sp>
        <p:nvSpPr>
          <p:cNvPr id="126979" name="Rectangle 2"/>
          <p:cNvSpPr>
            <a:spLocks noGrp="1" noRot="1" noChangeAspect="1" noChangeArrowheads="1" noTextEdit="1"/>
          </p:cNvSpPr>
          <p:nvPr>
            <p:ph type="sldImg"/>
          </p:nvPr>
        </p:nvSpPr>
        <p:spPr/>
      </p:sp>
      <p:sp>
        <p:nvSpPr>
          <p:cNvPr id="12698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latin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ea typeface="楷体_GB2312" pitchFamily="49" charset="-122"/>
              </a:defRPr>
            </a:lvl1pPr>
            <a:lvl2pPr marL="742950" indent="-285750">
              <a:defRPr>
                <a:solidFill>
                  <a:schemeClr val="tx1"/>
                </a:solidFill>
                <a:latin typeface="Garamond" panose="02020404030301010803" pitchFamily="18" charset="0"/>
                <a:ea typeface="楷体_GB2312" pitchFamily="49" charset="-122"/>
              </a:defRPr>
            </a:lvl2pPr>
            <a:lvl3pPr marL="1143000" indent="-228600">
              <a:defRPr>
                <a:solidFill>
                  <a:schemeClr val="tx1"/>
                </a:solidFill>
                <a:latin typeface="Garamond" panose="02020404030301010803" pitchFamily="18" charset="0"/>
                <a:ea typeface="楷体_GB2312" pitchFamily="49" charset="-122"/>
              </a:defRPr>
            </a:lvl3pPr>
            <a:lvl4pPr marL="1600200" indent="-228600">
              <a:defRPr>
                <a:solidFill>
                  <a:schemeClr val="tx1"/>
                </a:solidFill>
                <a:latin typeface="Garamond" panose="02020404030301010803" pitchFamily="18" charset="0"/>
                <a:ea typeface="楷体_GB2312" pitchFamily="49" charset="-122"/>
              </a:defRPr>
            </a:lvl4pPr>
            <a:lvl5pPr marL="2057400" indent="-228600">
              <a:defRPr>
                <a:solidFill>
                  <a:schemeClr val="tx1"/>
                </a:solidFill>
                <a:latin typeface="Garamond" panose="02020404030301010803" pitchFamily="18" charset="0"/>
                <a:ea typeface="楷体_GB2312" pitchFamily="49"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9pPr>
          </a:lstStyle>
          <a:p>
            <a:fld id="{3D49B190-F0B3-4FE6-B6D1-0A73237AC334}" type="slidenum">
              <a:rPr lang="en-US" altLang="zh-CN" smtClean="0">
                <a:latin typeface="Arial" panose="020B0604020202020204" pitchFamily="34" charset="0"/>
                <a:ea typeface="宋体" panose="02010600030101010101" pitchFamily="2" charset="-122"/>
              </a:rPr>
            </a:fld>
            <a:endParaRPr lang="en-US" altLang="zh-CN" smtClean="0">
              <a:latin typeface="Arial" panose="020B0604020202020204" pitchFamily="34" charset="0"/>
              <a:ea typeface="宋体" panose="02010600030101010101" pitchFamily="2" charset="-122"/>
            </a:endParaRPr>
          </a:p>
        </p:txBody>
      </p:sp>
      <p:sp>
        <p:nvSpPr>
          <p:cNvPr id="139267" name="Rectangle 2"/>
          <p:cNvSpPr>
            <a:spLocks noGrp="1" noRot="1" noChangeAspect="1" noChangeArrowheads="1" noTextEdit="1"/>
          </p:cNvSpPr>
          <p:nvPr>
            <p:ph type="sldImg"/>
          </p:nvPr>
        </p:nvSpPr>
        <p:spPr/>
      </p:sp>
      <p:sp>
        <p:nvSpPr>
          <p:cNvPr id="13926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latin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ea typeface="楷体_GB2312" pitchFamily="49" charset="-122"/>
              </a:defRPr>
            </a:lvl1pPr>
            <a:lvl2pPr marL="742950" indent="-285750">
              <a:defRPr>
                <a:solidFill>
                  <a:schemeClr val="tx1"/>
                </a:solidFill>
                <a:latin typeface="Garamond" panose="02020404030301010803" pitchFamily="18" charset="0"/>
                <a:ea typeface="楷体_GB2312" pitchFamily="49" charset="-122"/>
              </a:defRPr>
            </a:lvl2pPr>
            <a:lvl3pPr marL="1143000" indent="-228600">
              <a:defRPr>
                <a:solidFill>
                  <a:schemeClr val="tx1"/>
                </a:solidFill>
                <a:latin typeface="Garamond" panose="02020404030301010803" pitchFamily="18" charset="0"/>
                <a:ea typeface="楷体_GB2312" pitchFamily="49" charset="-122"/>
              </a:defRPr>
            </a:lvl3pPr>
            <a:lvl4pPr marL="1600200" indent="-228600">
              <a:defRPr>
                <a:solidFill>
                  <a:schemeClr val="tx1"/>
                </a:solidFill>
                <a:latin typeface="Garamond" panose="02020404030301010803" pitchFamily="18" charset="0"/>
                <a:ea typeface="楷体_GB2312" pitchFamily="49" charset="-122"/>
              </a:defRPr>
            </a:lvl4pPr>
            <a:lvl5pPr marL="2057400" indent="-228600">
              <a:defRPr>
                <a:solidFill>
                  <a:schemeClr val="tx1"/>
                </a:solidFill>
                <a:latin typeface="Garamond" panose="02020404030301010803" pitchFamily="18" charset="0"/>
                <a:ea typeface="楷体_GB2312" pitchFamily="49"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9pPr>
          </a:lstStyle>
          <a:p>
            <a:fld id="{95E561C4-7492-4D3D-AFAA-A12F2C2D813A}" type="slidenum">
              <a:rPr lang="en-US" altLang="zh-CN" smtClean="0">
                <a:latin typeface="Arial" panose="020B0604020202020204" pitchFamily="34" charset="0"/>
                <a:ea typeface="宋体" panose="02010600030101010101" pitchFamily="2" charset="-122"/>
              </a:rPr>
            </a:fld>
            <a:endParaRPr lang="en-US" altLang="zh-CN" smtClean="0">
              <a:latin typeface="Arial" panose="020B0604020202020204" pitchFamily="34" charset="0"/>
              <a:ea typeface="宋体" panose="02010600030101010101" pitchFamily="2" charset="-122"/>
            </a:endParaRPr>
          </a:p>
        </p:txBody>
      </p:sp>
      <p:sp>
        <p:nvSpPr>
          <p:cNvPr id="142339" name="Rectangle 2"/>
          <p:cNvSpPr>
            <a:spLocks noGrp="1" noRot="1" noChangeAspect="1" noChangeArrowheads="1" noTextEdit="1"/>
          </p:cNvSpPr>
          <p:nvPr>
            <p:ph type="sldImg"/>
          </p:nvPr>
        </p:nvSpPr>
        <p:spPr/>
      </p:sp>
      <p:sp>
        <p:nvSpPr>
          <p:cNvPr id="1423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1266" name="幻灯片图像占位符 1"/>
          <p:cNvSpPr>
            <a:spLocks noGrp="1" noRot="1" noChangeAspect="1" noTextEdit="1"/>
          </p:cNvSpPr>
          <p:nvPr>
            <p:ph type="sldImg"/>
          </p:nvPr>
        </p:nvSpPr>
        <p:spPr>
          <a:xfrm>
            <a:off x="379413" y="684213"/>
            <a:ext cx="6096000" cy="3429000"/>
          </a:xfrm>
          <a:ln w="1">
            <a:solidFill>
              <a:schemeClr val="tx1">
                <a:alpha val="0"/>
              </a:schemeClr>
            </a:solidFill>
            <a:bevel/>
          </a:ln>
        </p:spPr>
      </p:sp>
      <p:sp>
        <p:nvSpPr>
          <p:cNvPr id="11267" name="备注占位符 2"/>
          <p:cNvSpPr>
            <a:spLocks noGrp="1" noChangeArrowheads="1"/>
          </p:cNvSpPr>
          <p:nvPr>
            <p:ph type="body" idx="1"/>
          </p:nvPr>
        </p:nvSpPr>
        <p:spPr>
          <a:xfrm>
            <a:off x="683879" y="4342450"/>
            <a:ext cx="5487041" cy="411436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
                <a:solidFill>
                  <a:schemeClr val="tx1">
                    <a:alpha val="0"/>
                  </a:schemeClr>
                </a:solidFill>
                <a:miter lim="800000"/>
                <a:headEnd/>
                <a:tailEnd/>
              </a14:hiddenLine>
            </a:ext>
          </a:extLst>
        </p:spPr>
        <p:txBody>
          <a:bodyPr/>
          <a:lstStyle/>
          <a:p>
            <a:pPr>
              <a:spcBef>
                <a:spcPct val="0"/>
              </a:spcBef>
            </a:pPr>
            <a:r>
              <a:rPr lang="zh-CN" altLang="en-US" smtClean="0">
                <a:latin typeface="Arial" panose="020B0604020202020204" pitchFamily="34" charset="0"/>
              </a:rPr>
              <a:t>模板来自于 </a:t>
            </a:r>
            <a:r>
              <a:rPr lang="en-US" altLang="zh-CN" smtClean="0">
                <a:latin typeface="Arial" panose="020B0604020202020204" pitchFamily="34" charset="0"/>
              </a:rPr>
              <a:t>http://meihua.docer.com/</a:t>
            </a:r>
            <a:endParaRPr lang="zh-CN" altLang="en-US" smtClean="0">
              <a:latin typeface="Arial" panose="020B0604020202020204" pitchFamily="34" charset="0"/>
            </a:endParaRPr>
          </a:p>
        </p:txBody>
      </p:sp>
      <p:sp>
        <p:nvSpPr>
          <p:cNvPr id="11268" name="灯片编号占位符 3"/>
          <p:cNvSpPr txBox="1">
            <a:spLocks noGrp="1" noChangeArrowheads="1"/>
          </p:cNvSpPr>
          <p:nvPr/>
        </p:nvSpPr>
        <p:spPr bwMode="auto">
          <a:xfrm>
            <a:off x="3882250" y="8683438"/>
            <a:ext cx="2972547" cy="45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577" tIns="45789" rIns="91577" bIns="45789" anchor="b"/>
          <a:lstStyle>
            <a:lvl1pPr>
              <a:defRPr>
                <a:solidFill>
                  <a:schemeClr val="tx1"/>
                </a:solidFill>
                <a:latin typeface="Garamond" panose="02020404030301010803" pitchFamily="18" charset="0"/>
                <a:ea typeface="楷体_GB2312" pitchFamily="49" charset="-122"/>
              </a:defRPr>
            </a:lvl1pPr>
            <a:lvl2pPr marL="742950" indent="-285750">
              <a:defRPr>
                <a:solidFill>
                  <a:schemeClr val="tx1"/>
                </a:solidFill>
                <a:latin typeface="Garamond" panose="02020404030301010803" pitchFamily="18" charset="0"/>
                <a:ea typeface="楷体_GB2312" pitchFamily="49" charset="-122"/>
              </a:defRPr>
            </a:lvl2pPr>
            <a:lvl3pPr marL="1143000" indent="-228600">
              <a:defRPr>
                <a:solidFill>
                  <a:schemeClr val="tx1"/>
                </a:solidFill>
                <a:latin typeface="Garamond" panose="02020404030301010803" pitchFamily="18" charset="0"/>
                <a:ea typeface="楷体_GB2312" pitchFamily="49" charset="-122"/>
              </a:defRPr>
            </a:lvl3pPr>
            <a:lvl4pPr marL="1600200" indent="-228600">
              <a:defRPr>
                <a:solidFill>
                  <a:schemeClr val="tx1"/>
                </a:solidFill>
                <a:latin typeface="Garamond" panose="02020404030301010803" pitchFamily="18" charset="0"/>
                <a:ea typeface="楷体_GB2312" pitchFamily="49" charset="-122"/>
              </a:defRPr>
            </a:lvl4pPr>
            <a:lvl5pPr marL="2057400" indent="-228600">
              <a:defRPr>
                <a:solidFill>
                  <a:schemeClr val="tx1"/>
                </a:solidFill>
                <a:latin typeface="Garamond" panose="02020404030301010803" pitchFamily="18" charset="0"/>
                <a:ea typeface="楷体_GB2312" pitchFamily="49"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9pPr>
          </a:lstStyle>
          <a:p>
            <a:pPr algn="r"/>
            <a:fld id="{DC2B2722-31C7-4EE4-BEC4-15E47834F63C}" type="slidenum">
              <a:rPr lang="zh-CN" altLang="en-US" sz="1200">
                <a:latin typeface="Arial" panose="020B0604020202020204" pitchFamily="34" charset="0"/>
                <a:ea typeface="宋体" panose="02010600030101010101" pitchFamily="2" charset="-122"/>
              </a:rPr>
            </a:fld>
            <a:endParaRPr lang="zh-CN" altLang="en-US" sz="1200">
              <a:latin typeface="Arial" panose="020B0604020202020204" pitchFamily="34" charset="0"/>
              <a:ea typeface="宋体" panose="02010600030101010101" pitchFamily="2" charset="-122"/>
            </a:endParaRPr>
          </a:p>
        </p:txBody>
      </p:sp>
    </p:spTree>
  </p:cSld>
  <p:clrMapOvr>
    <a:overrideClrMapping bg1="lt1" tx1="dk1" bg2="lt2" tx2="dk2" accent1="accent1" accent2="accent2" accent3="accent3" accent4="accent4" accent5="accent5" accent6="accent6" hlink="hlink" folHlink="folHlink"/>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ea typeface="楷体_GB2312" pitchFamily="49" charset="-122"/>
              </a:defRPr>
            </a:lvl1pPr>
            <a:lvl2pPr marL="742950" indent="-285750">
              <a:defRPr>
                <a:solidFill>
                  <a:schemeClr val="tx1"/>
                </a:solidFill>
                <a:latin typeface="Garamond" panose="02020404030301010803" pitchFamily="18" charset="0"/>
                <a:ea typeface="楷体_GB2312" pitchFamily="49" charset="-122"/>
              </a:defRPr>
            </a:lvl2pPr>
            <a:lvl3pPr marL="1143000" indent="-228600">
              <a:defRPr>
                <a:solidFill>
                  <a:schemeClr val="tx1"/>
                </a:solidFill>
                <a:latin typeface="Garamond" panose="02020404030301010803" pitchFamily="18" charset="0"/>
                <a:ea typeface="楷体_GB2312" pitchFamily="49" charset="-122"/>
              </a:defRPr>
            </a:lvl3pPr>
            <a:lvl4pPr marL="1600200" indent="-228600">
              <a:defRPr>
                <a:solidFill>
                  <a:schemeClr val="tx1"/>
                </a:solidFill>
                <a:latin typeface="Garamond" panose="02020404030301010803" pitchFamily="18" charset="0"/>
                <a:ea typeface="楷体_GB2312" pitchFamily="49" charset="-122"/>
              </a:defRPr>
            </a:lvl4pPr>
            <a:lvl5pPr marL="2057400" indent="-228600">
              <a:defRPr>
                <a:solidFill>
                  <a:schemeClr val="tx1"/>
                </a:solidFill>
                <a:latin typeface="Garamond" panose="02020404030301010803" pitchFamily="18" charset="0"/>
                <a:ea typeface="楷体_GB2312" pitchFamily="49"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9pPr>
          </a:lstStyle>
          <a:p>
            <a:fld id="{CFF65D96-E2BB-4257-A7F0-A9BF6154410D}" type="slidenum">
              <a:rPr lang="en-US" altLang="zh-CN" smtClean="0">
                <a:latin typeface="Arial" panose="020B0604020202020204" pitchFamily="34" charset="0"/>
                <a:ea typeface="宋体" panose="02010600030101010101" pitchFamily="2" charset="-122"/>
              </a:rPr>
            </a:fld>
            <a:endParaRPr lang="en-US" altLang="zh-CN" smtClean="0">
              <a:latin typeface="Arial" panose="020B0604020202020204" pitchFamily="34" charset="0"/>
              <a:ea typeface="宋体" panose="02010600030101010101" pitchFamily="2" charset="-122"/>
            </a:endParaRPr>
          </a:p>
        </p:txBody>
      </p:sp>
      <p:sp>
        <p:nvSpPr>
          <p:cNvPr id="129027" name="Rectangle 2"/>
          <p:cNvSpPr>
            <a:spLocks noGrp="1" noRot="1" noChangeAspect="1" noChangeArrowheads="1" noTextEdit="1"/>
          </p:cNvSpPr>
          <p:nvPr>
            <p:ph type="sldImg"/>
          </p:nvPr>
        </p:nvSpPr>
        <p:spPr/>
      </p:sp>
      <p:sp>
        <p:nvSpPr>
          <p:cNvPr id="12902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latin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ea typeface="楷体_GB2312" pitchFamily="49" charset="-122"/>
              </a:defRPr>
            </a:lvl1pPr>
            <a:lvl2pPr marL="742950" indent="-285750">
              <a:defRPr>
                <a:solidFill>
                  <a:schemeClr val="tx1"/>
                </a:solidFill>
                <a:latin typeface="Garamond" panose="02020404030301010803" pitchFamily="18" charset="0"/>
                <a:ea typeface="楷体_GB2312" pitchFamily="49" charset="-122"/>
              </a:defRPr>
            </a:lvl2pPr>
            <a:lvl3pPr marL="1143000" indent="-228600">
              <a:defRPr>
                <a:solidFill>
                  <a:schemeClr val="tx1"/>
                </a:solidFill>
                <a:latin typeface="Garamond" panose="02020404030301010803" pitchFamily="18" charset="0"/>
                <a:ea typeface="楷体_GB2312" pitchFamily="49" charset="-122"/>
              </a:defRPr>
            </a:lvl3pPr>
            <a:lvl4pPr marL="1600200" indent="-228600">
              <a:defRPr>
                <a:solidFill>
                  <a:schemeClr val="tx1"/>
                </a:solidFill>
                <a:latin typeface="Garamond" panose="02020404030301010803" pitchFamily="18" charset="0"/>
                <a:ea typeface="楷体_GB2312" pitchFamily="49" charset="-122"/>
              </a:defRPr>
            </a:lvl4pPr>
            <a:lvl5pPr marL="2057400" indent="-228600">
              <a:defRPr>
                <a:solidFill>
                  <a:schemeClr val="tx1"/>
                </a:solidFill>
                <a:latin typeface="Garamond" panose="02020404030301010803" pitchFamily="18" charset="0"/>
                <a:ea typeface="楷体_GB2312" pitchFamily="49"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9pPr>
          </a:lstStyle>
          <a:p>
            <a:fld id="{AAE63514-AC98-4243-B346-BE505BA5BC12}" type="slidenum">
              <a:rPr lang="en-US" altLang="zh-CN" smtClean="0">
                <a:latin typeface="Arial" panose="020B0604020202020204" pitchFamily="34" charset="0"/>
                <a:ea typeface="宋体" panose="02010600030101010101" pitchFamily="2" charset="-122"/>
              </a:rPr>
            </a:fld>
            <a:endParaRPr lang="en-US" altLang="zh-CN" smtClean="0">
              <a:latin typeface="Arial" panose="020B0604020202020204" pitchFamily="34" charset="0"/>
              <a:ea typeface="宋体" panose="02010600030101010101" pitchFamily="2" charset="-122"/>
            </a:endParaRPr>
          </a:p>
        </p:txBody>
      </p:sp>
      <p:sp>
        <p:nvSpPr>
          <p:cNvPr id="131075" name="Rectangle 2"/>
          <p:cNvSpPr>
            <a:spLocks noGrp="1" noRot="1" noChangeAspect="1" noChangeArrowheads="1" noTextEdit="1"/>
          </p:cNvSpPr>
          <p:nvPr>
            <p:ph type="sldImg"/>
          </p:nvPr>
        </p:nvSpPr>
        <p:spPr/>
      </p:sp>
      <p:sp>
        <p:nvSpPr>
          <p:cNvPr id="1310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latin typeface="Arial" panose="020B060402020202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ea typeface="楷体_GB2312" pitchFamily="49" charset="-122"/>
              </a:defRPr>
            </a:lvl1pPr>
            <a:lvl2pPr marL="742950" indent="-285750">
              <a:defRPr>
                <a:solidFill>
                  <a:schemeClr val="tx1"/>
                </a:solidFill>
                <a:latin typeface="Garamond" panose="02020404030301010803" pitchFamily="18" charset="0"/>
                <a:ea typeface="楷体_GB2312" pitchFamily="49" charset="-122"/>
              </a:defRPr>
            </a:lvl2pPr>
            <a:lvl3pPr marL="1143000" indent="-228600">
              <a:defRPr>
                <a:solidFill>
                  <a:schemeClr val="tx1"/>
                </a:solidFill>
                <a:latin typeface="Garamond" panose="02020404030301010803" pitchFamily="18" charset="0"/>
                <a:ea typeface="楷体_GB2312" pitchFamily="49" charset="-122"/>
              </a:defRPr>
            </a:lvl3pPr>
            <a:lvl4pPr marL="1600200" indent="-228600">
              <a:defRPr>
                <a:solidFill>
                  <a:schemeClr val="tx1"/>
                </a:solidFill>
                <a:latin typeface="Garamond" panose="02020404030301010803" pitchFamily="18" charset="0"/>
                <a:ea typeface="楷体_GB2312" pitchFamily="49" charset="-122"/>
              </a:defRPr>
            </a:lvl4pPr>
            <a:lvl5pPr marL="2057400" indent="-228600">
              <a:defRPr>
                <a:solidFill>
                  <a:schemeClr val="tx1"/>
                </a:solidFill>
                <a:latin typeface="Garamond" panose="02020404030301010803" pitchFamily="18" charset="0"/>
                <a:ea typeface="楷体_GB2312" pitchFamily="49"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9pPr>
          </a:lstStyle>
          <a:p>
            <a:fld id="{905A9BC5-9EE2-4A48-B35F-35E95F5376EC}" type="slidenum">
              <a:rPr lang="en-US" altLang="zh-CN" smtClean="0">
                <a:latin typeface="Arial" panose="020B0604020202020204" pitchFamily="34" charset="0"/>
                <a:ea typeface="宋体" panose="02010600030101010101" pitchFamily="2" charset="-122"/>
              </a:rPr>
            </a:fld>
            <a:endParaRPr lang="en-US" altLang="zh-CN" smtClean="0">
              <a:latin typeface="Arial" panose="020B0604020202020204" pitchFamily="34" charset="0"/>
              <a:ea typeface="宋体" panose="02010600030101010101" pitchFamily="2" charset="-122"/>
            </a:endParaRPr>
          </a:p>
        </p:txBody>
      </p:sp>
      <p:sp>
        <p:nvSpPr>
          <p:cNvPr id="133123" name="Rectangle 2"/>
          <p:cNvSpPr>
            <a:spLocks noGrp="1" noRot="1" noChangeAspect="1" noChangeArrowheads="1" noTextEdit="1"/>
          </p:cNvSpPr>
          <p:nvPr>
            <p:ph type="sldImg"/>
          </p:nvPr>
        </p:nvSpPr>
        <p:spPr/>
      </p:sp>
      <p:sp>
        <p:nvSpPr>
          <p:cNvPr id="13312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latin typeface="Arial" panose="020B060402020202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ea typeface="楷体_GB2312" pitchFamily="49" charset="-122"/>
              </a:defRPr>
            </a:lvl1pPr>
            <a:lvl2pPr marL="742950" indent="-285750">
              <a:defRPr>
                <a:solidFill>
                  <a:schemeClr val="tx1"/>
                </a:solidFill>
                <a:latin typeface="Garamond" panose="02020404030301010803" pitchFamily="18" charset="0"/>
                <a:ea typeface="楷体_GB2312" pitchFamily="49" charset="-122"/>
              </a:defRPr>
            </a:lvl2pPr>
            <a:lvl3pPr marL="1143000" indent="-228600">
              <a:defRPr>
                <a:solidFill>
                  <a:schemeClr val="tx1"/>
                </a:solidFill>
                <a:latin typeface="Garamond" panose="02020404030301010803" pitchFamily="18" charset="0"/>
                <a:ea typeface="楷体_GB2312" pitchFamily="49" charset="-122"/>
              </a:defRPr>
            </a:lvl3pPr>
            <a:lvl4pPr marL="1600200" indent="-228600">
              <a:defRPr>
                <a:solidFill>
                  <a:schemeClr val="tx1"/>
                </a:solidFill>
                <a:latin typeface="Garamond" panose="02020404030301010803" pitchFamily="18" charset="0"/>
                <a:ea typeface="楷体_GB2312" pitchFamily="49" charset="-122"/>
              </a:defRPr>
            </a:lvl4pPr>
            <a:lvl5pPr marL="2057400" indent="-228600">
              <a:defRPr>
                <a:solidFill>
                  <a:schemeClr val="tx1"/>
                </a:solidFill>
                <a:latin typeface="Garamond" panose="02020404030301010803" pitchFamily="18" charset="0"/>
                <a:ea typeface="楷体_GB2312" pitchFamily="49"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9pPr>
          </a:lstStyle>
          <a:p>
            <a:fld id="{B217DAE3-07E3-4EF2-B656-F7716F071067}" type="slidenum">
              <a:rPr lang="en-US" altLang="zh-CN" smtClean="0">
                <a:latin typeface="Arial" panose="020B0604020202020204" pitchFamily="34" charset="0"/>
                <a:ea typeface="宋体" panose="02010600030101010101" pitchFamily="2" charset="-122"/>
              </a:rPr>
            </a:fld>
            <a:endParaRPr lang="en-US" altLang="zh-CN" smtClean="0">
              <a:latin typeface="Arial" panose="020B0604020202020204" pitchFamily="34" charset="0"/>
              <a:ea typeface="宋体" panose="02010600030101010101" pitchFamily="2" charset="-122"/>
            </a:endParaRPr>
          </a:p>
        </p:txBody>
      </p:sp>
      <p:sp>
        <p:nvSpPr>
          <p:cNvPr id="135171" name="Rectangle 2"/>
          <p:cNvSpPr>
            <a:spLocks noGrp="1" noRot="1" noChangeAspect="1" noChangeArrowheads="1" noTextEdit="1"/>
          </p:cNvSpPr>
          <p:nvPr>
            <p:ph type="sldImg"/>
          </p:nvPr>
        </p:nvSpPr>
        <p:spPr/>
      </p:sp>
      <p:sp>
        <p:nvSpPr>
          <p:cNvPr id="13517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latin typeface="Arial" panose="020B060402020202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ea typeface="楷体_GB2312" pitchFamily="49" charset="-122"/>
              </a:defRPr>
            </a:lvl1pPr>
            <a:lvl2pPr marL="742950" indent="-285750">
              <a:defRPr>
                <a:solidFill>
                  <a:schemeClr val="tx1"/>
                </a:solidFill>
                <a:latin typeface="Garamond" panose="02020404030301010803" pitchFamily="18" charset="0"/>
                <a:ea typeface="楷体_GB2312" pitchFamily="49" charset="-122"/>
              </a:defRPr>
            </a:lvl2pPr>
            <a:lvl3pPr marL="1143000" indent="-228600">
              <a:defRPr>
                <a:solidFill>
                  <a:schemeClr val="tx1"/>
                </a:solidFill>
                <a:latin typeface="Garamond" panose="02020404030301010803" pitchFamily="18" charset="0"/>
                <a:ea typeface="楷体_GB2312" pitchFamily="49" charset="-122"/>
              </a:defRPr>
            </a:lvl3pPr>
            <a:lvl4pPr marL="1600200" indent="-228600">
              <a:defRPr>
                <a:solidFill>
                  <a:schemeClr val="tx1"/>
                </a:solidFill>
                <a:latin typeface="Garamond" panose="02020404030301010803" pitchFamily="18" charset="0"/>
                <a:ea typeface="楷体_GB2312" pitchFamily="49" charset="-122"/>
              </a:defRPr>
            </a:lvl4pPr>
            <a:lvl5pPr marL="2057400" indent="-228600">
              <a:defRPr>
                <a:solidFill>
                  <a:schemeClr val="tx1"/>
                </a:solidFill>
                <a:latin typeface="Garamond" panose="02020404030301010803" pitchFamily="18" charset="0"/>
                <a:ea typeface="楷体_GB2312" pitchFamily="49"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9pPr>
          </a:lstStyle>
          <a:p>
            <a:fld id="{43FF417A-394A-4447-BEE2-F257C84F7706}" type="slidenum">
              <a:rPr lang="en-US" altLang="zh-CN" smtClean="0">
                <a:latin typeface="Arial" panose="020B0604020202020204" pitchFamily="34" charset="0"/>
                <a:ea typeface="宋体" panose="02010600030101010101" pitchFamily="2" charset="-122"/>
              </a:rPr>
            </a:fld>
            <a:endParaRPr lang="en-US" altLang="zh-CN" smtClean="0">
              <a:latin typeface="Arial" panose="020B0604020202020204" pitchFamily="34" charset="0"/>
              <a:ea typeface="宋体" panose="02010600030101010101" pitchFamily="2" charset="-122"/>
            </a:endParaRPr>
          </a:p>
        </p:txBody>
      </p:sp>
      <p:sp>
        <p:nvSpPr>
          <p:cNvPr id="137219" name="Rectangle 2"/>
          <p:cNvSpPr>
            <a:spLocks noGrp="1" noRot="1" noChangeAspect="1" noChangeArrowheads="1" noTextEdit="1"/>
          </p:cNvSpPr>
          <p:nvPr>
            <p:ph type="sldImg"/>
          </p:nvPr>
        </p:nvSpPr>
        <p:spPr/>
      </p:sp>
      <p:sp>
        <p:nvSpPr>
          <p:cNvPr id="13722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latin typeface="Arial" panose="020B060402020202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ea typeface="楷体_GB2312" pitchFamily="49" charset="-122"/>
              </a:defRPr>
            </a:lvl1pPr>
            <a:lvl2pPr marL="742950" indent="-285750">
              <a:defRPr>
                <a:solidFill>
                  <a:schemeClr val="tx1"/>
                </a:solidFill>
                <a:latin typeface="Garamond" panose="02020404030301010803" pitchFamily="18" charset="0"/>
                <a:ea typeface="楷体_GB2312" pitchFamily="49" charset="-122"/>
              </a:defRPr>
            </a:lvl2pPr>
            <a:lvl3pPr marL="1143000" indent="-228600">
              <a:defRPr>
                <a:solidFill>
                  <a:schemeClr val="tx1"/>
                </a:solidFill>
                <a:latin typeface="Garamond" panose="02020404030301010803" pitchFamily="18" charset="0"/>
                <a:ea typeface="楷体_GB2312" pitchFamily="49" charset="-122"/>
              </a:defRPr>
            </a:lvl3pPr>
            <a:lvl4pPr marL="1600200" indent="-228600">
              <a:defRPr>
                <a:solidFill>
                  <a:schemeClr val="tx1"/>
                </a:solidFill>
                <a:latin typeface="Garamond" panose="02020404030301010803" pitchFamily="18" charset="0"/>
                <a:ea typeface="楷体_GB2312" pitchFamily="49" charset="-122"/>
              </a:defRPr>
            </a:lvl4pPr>
            <a:lvl5pPr marL="2057400" indent="-228600">
              <a:defRPr>
                <a:solidFill>
                  <a:schemeClr val="tx1"/>
                </a:solidFill>
                <a:latin typeface="Garamond" panose="02020404030301010803" pitchFamily="18" charset="0"/>
                <a:ea typeface="楷体_GB2312" pitchFamily="49"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9pPr>
          </a:lstStyle>
          <a:p>
            <a:fld id="{F3403407-BCB1-43C6-87E3-97775D9EFAEE}" type="slidenum">
              <a:rPr lang="en-US" altLang="zh-CN" smtClean="0">
                <a:latin typeface="Arial" panose="020B0604020202020204" pitchFamily="34" charset="0"/>
                <a:ea typeface="宋体" panose="02010600030101010101" pitchFamily="2" charset="-122"/>
              </a:rPr>
            </a:fld>
            <a:endParaRPr lang="en-US" altLang="zh-CN" smtClean="0">
              <a:latin typeface="Arial" panose="020B0604020202020204" pitchFamily="34" charset="0"/>
              <a:ea typeface="宋体" panose="02010600030101010101" pitchFamily="2" charset="-122"/>
            </a:endParaRPr>
          </a:p>
        </p:txBody>
      </p:sp>
      <p:sp>
        <p:nvSpPr>
          <p:cNvPr id="144387" name="Rectangle 2"/>
          <p:cNvSpPr>
            <a:spLocks noGrp="1" noRot="1" noChangeAspect="1" noChangeArrowheads="1" noTextEdit="1"/>
          </p:cNvSpPr>
          <p:nvPr>
            <p:ph type="sldImg"/>
          </p:nvPr>
        </p:nvSpPr>
        <p:spPr/>
      </p:sp>
      <p:sp>
        <p:nvSpPr>
          <p:cNvPr id="1443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latin typeface="Arial" panose="020B060402020202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ea typeface="楷体_GB2312" pitchFamily="49" charset="-122"/>
              </a:defRPr>
            </a:lvl1pPr>
            <a:lvl2pPr marL="742950" indent="-285750">
              <a:defRPr>
                <a:solidFill>
                  <a:schemeClr val="tx1"/>
                </a:solidFill>
                <a:latin typeface="Garamond" panose="02020404030301010803" pitchFamily="18" charset="0"/>
                <a:ea typeface="楷体_GB2312" pitchFamily="49" charset="-122"/>
              </a:defRPr>
            </a:lvl2pPr>
            <a:lvl3pPr marL="1143000" indent="-228600">
              <a:defRPr>
                <a:solidFill>
                  <a:schemeClr val="tx1"/>
                </a:solidFill>
                <a:latin typeface="Garamond" panose="02020404030301010803" pitchFamily="18" charset="0"/>
                <a:ea typeface="楷体_GB2312" pitchFamily="49" charset="-122"/>
              </a:defRPr>
            </a:lvl3pPr>
            <a:lvl4pPr marL="1600200" indent="-228600">
              <a:defRPr>
                <a:solidFill>
                  <a:schemeClr val="tx1"/>
                </a:solidFill>
                <a:latin typeface="Garamond" panose="02020404030301010803" pitchFamily="18" charset="0"/>
                <a:ea typeface="楷体_GB2312" pitchFamily="49" charset="-122"/>
              </a:defRPr>
            </a:lvl4pPr>
            <a:lvl5pPr marL="2057400" indent="-228600">
              <a:defRPr>
                <a:solidFill>
                  <a:schemeClr val="tx1"/>
                </a:solidFill>
                <a:latin typeface="Garamond" panose="02020404030301010803" pitchFamily="18" charset="0"/>
                <a:ea typeface="楷体_GB2312" pitchFamily="49"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9pPr>
          </a:lstStyle>
          <a:p>
            <a:fld id="{07AAA1D2-2B27-4E97-BC87-605CC54AFF12}" type="slidenum">
              <a:rPr lang="en-US" altLang="zh-CN" smtClean="0">
                <a:latin typeface="Arial" panose="020B0604020202020204" pitchFamily="34" charset="0"/>
                <a:ea typeface="宋体" panose="02010600030101010101" pitchFamily="2" charset="-122"/>
              </a:rPr>
            </a:fld>
            <a:endParaRPr lang="en-US" altLang="zh-CN" smtClean="0">
              <a:latin typeface="Arial" panose="020B0604020202020204" pitchFamily="34" charset="0"/>
              <a:ea typeface="宋体" panose="02010600030101010101" pitchFamily="2" charset="-122"/>
            </a:endParaRPr>
          </a:p>
        </p:txBody>
      </p:sp>
      <p:sp>
        <p:nvSpPr>
          <p:cNvPr id="146435" name="Rectangle 2"/>
          <p:cNvSpPr>
            <a:spLocks noGrp="1" noRot="1" noChangeAspect="1" noChangeArrowheads="1" noTextEdit="1"/>
          </p:cNvSpPr>
          <p:nvPr>
            <p:ph type="sldImg"/>
          </p:nvPr>
        </p:nvSpPr>
        <p:spPr/>
      </p:sp>
      <p:sp>
        <p:nvSpPr>
          <p:cNvPr id="14643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p:cSld>
    <p:bg bwMode="auto">
      <p:bgPr>
        <a:solidFill>
          <a:srgbClr val="FFFFFF"/>
        </a:solidFill>
        <a:effectLst/>
      </p:bgPr>
    </p:bg>
    <p:spTree>
      <p:nvGrpSpPr>
        <p:cNvPr id="1" name=""/>
        <p:cNvGrpSpPr/>
        <p:nvPr/>
      </p:nvGrpSpPr>
      <p:grpSpPr>
        <a:xfrm>
          <a:off x="0" y="0"/>
          <a:ext cx="0" cy="0"/>
          <a:chOff x="0" y="0"/>
          <a:chExt cx="0" cy="0"/>
        </a:xfrm>
      </p:grpSpPr>
      <p:sp>
        <p:nvSpPr>
          <p:cNvPr id="13314" name="幻灯片图像占位符 1"/>
          <p:cNvSpPr>
            <a:spLocks noGrp="1" noRot="1" noChangeAspect="1" noTextEdit="1"/>
          </p:cNvSpPr>
          <p:nvPr>
            <p:ph type="sldImg"/>
          </p:nvPr>
        </p:nvSpPr>
        <p:spPr>
          <a:xfrm>
            <a:off x="684213" y="1141413"/>
            <a:ext cx="5486400" cy="3086100"/>
          </a:xfrm>
          <a:ln w="1">
            <a:solidFill>
              <a:schemeClr val="tx1">
                <a:alpha val="0"/>
              </a:schemeClr>
            </a:solidFill>
          </a:ln>
        </p:spPr>
      </p:sp>
      <p:sp>
        <p:nvSpPr>
          <p:cNvPr id="13315" name="备注占位符 2"/>
          <p:cNvSpPr>
            <a:spLocks noGrp="1" noChangeArrowheads="1"/>
          </p:cNvSpPr>
          <p:nvPr>
            <p:ph type="body" idx="1"/>
          </p:nvPr>
        </p:nvSpPr>
        <p:spPr>
          <a:xfrm>
            <a:off x="683879" y="4399472"/>
            <a:ext cx="5487041" cy="359970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
                <a:solidFill>
                  <a:schemeClr val="tx1">
                    <a:alpha val="0"/>
                  </a:schemeClr>
                </a:solidFill>
                <a:miter lim="800000"/>
                <a:headEnd/>
                <a:tailEnd/>
              </a14:hiddenLine>
            </a:ext>
          </a:extLst>
        </p:spPr>
        <p:txBody>
          <a:bodyPr/>
          <a:lstStyle/>
          <a:p>
            <a:pPr>
              <a:spcBef>
                <a:spcPct val="0"/>
              </a:spcBef>
            </a:pPr>
            <a:r>
              <a:rPr lang="zh-CN" altLang="en-US" smtClean="0">
                <a:latin typeface="Arial" panose="020B0604020202020204" pitchFamily="34" charset="0"/>
              </a:rPr>
              <a:t>模板来自于 </a:t>
            </a:r>
            <a:r>
              <a:rPr lang="en-US" altLang="zh-CN" smtClean="0">
                <a:latin typeface="Arial" panose="020B0604020202020204" pitchFamily="34" charset="0"/>
              </a:rPr>
              <a:t>http://meihua.docer.com/</a:t>
            </a:r>
            <a:endParaRPr lang="zh-CN" altLang="en-US" smtClean="0">
              <a:latin typeface="Arial" panose="020B0604020202020204" pitchFamily="34" charset="0"/>
            </a:endParaRPr>
          </a:p>
        </p:txBody>
      </p:sp>
      <p:sp>
        <p:nvSpPr>
          <p:cNvPr id="13316" name="灯片编号占位符 3"/>
          <p:cNvSpPr txBox="1">
            <a:spLocks noGrp="1" noChangeArrowheads="1"/>
          </p:cNvSpPr>
          <p:nvPr/>
        </p:nvSpPr>
        <p:spPr bwMode="auto">
          <a:xfrm>
            <a:off x="3882250" y="8683438"/>
            <a:ext cx="2972547" cy="459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Garamond" panose="02020404030301010803" pitchFamily="18" charset="0"/>
                <a:ea typeface="楷体_GB2312" pitchFamily="49" charset="-122"/>
              </a:defRPr>
            </a:lvl1pPr>
            <a:lvl2pPr marL="742950" indent="-285750">
              <a:defRPr>
                <a:solidFill>
                  <a:schemeClr val="tx1"/>
                </a:solidFill>
                <a:latin typeface="Garamond" panose="02020404030301010803" pitchFamily="18" charset="0"/>
                <a:ea typeface="楷体_GB2312" pitchFamily="49" charset="-122"/>
              </a:defRPr>
            </a:lvl2pPr>
            <a:lvl3pPr marL="1143000" indent="-228600">
              <a:defRPr>
                <a:solidFill>
                  <a:schemeClr val="tx1"/>
                </a:solidFill>
                <a:latin typeface="Garamond" panose="02020404030301010803" pitchFamily="18" charset="0"/>
                <a:ea typeface="楷体_GB2312" pitchFamily="49" charset="-122"/>
              </a:defRPr>
            </a:lvl3pPr>
            <a:lvl4pPr marL="1600200" indent="-228600">
              <a:defRPr>
                <a:solidFill>
                  <a:schemeClr val="tx1"/>
                </a:solidFill>
                <a:latin typeface="Garamond" panose="02020404030301010803" pitchFamily="18" charset="0"/>
                <a:ea typeface="楷体_GB2312" pitchFamily="49" charset="-122"/>
              </a:defRPr>
            </a:lvl4pPr>
            <a:lvl5pPr marL="2057400" indent="-228600">
              <a:defRPr>
                <a:solidFill>
                  <a:schemeClr val="tx1"/>
                </a:solidFill>
                <a:latin typeface="Garamond" panose="02020404030301010803" pitchFamily="18" charset="0"/>
                <a:ea typeface="楷体_GB2312" pitchFamily="49"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9pPr>
          </a:lstStyle>
          <a:p>
            <a:pPr algn="r"/>
            <a:fld id="{46A652AB-B0F7-448E-92B0-43029F74D5A9}" type="slidenum">
              <a:rPr lang="zh-CN" altLang="en-US" sz="1200">
                <a:latin typeface="Calibri" panose="020F0502020204030204" pitchFamily="34" charset="0"/>
                <a:ea typeface="宋体" panose="02010600030101010101" pitchFamily="2" charset="-122"/>
              </a:rPr>
            </a:fld>
            <a:endParaRPr lang="en-US" altLang="zh-CN" sz="1200">
              <a:latin typeface="Calibri" panose="020F0502020204030204" pitchFamily="34" charset="0"/>
              <a:ea typeface="宋体" panose="02010600030101010101" pitchFamily="2" charset="-122"/>
            </a:endParaRPr>
          </a:p>
        </p:txBody>
      </p:sp>
    </p:spTree>
  </p:cSld>
  <p:clrMapOvr>
    <a:overrideClrMapping bg1="lt1" tx1="dk1" bg2="lt2" tx2="dk2" accent1="accent1" accent2="accent2" accent3="accent3" accent4="accent4" accent5="accent5" accent6="accent6" hlink="hlink" folHlink="folHlink"/>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aramond" panose="02020404030301010803" pitchFamily="18" charset="0"/>
                <a:ea typeface="楷体_GB2312" pitchFamily="49" charset="-122"/>
              </a:defRPr>
            </a:lvl1pPr>
            <a:lvl2pPr marL="742950" indent="-285750">
              <a:defRPr>
                <a:solidFill>
                  <a:schemeClr val="tx1"/>
                </a:solidFill>
                <a:latin typeface="Garamond" panose="02020404030301010803" pitchFamily="18" charset="0"/>
                <a:ea typeface="楷体_GB2312" pitchFamily="49" charset="-122"/>
              </a:defRPr>
            </a:lvl2pPr>
            <a:lvl3pPr marL="1143000" indent="-228600">
              <a:defRPr>
                <a:solidFill>
                  <a:schemeClr val="tx1"/>
                </a:solidFill>
                <a:latin typeface="Garamond" panose="02020404030301010803" pitchFamily="18" charset="0"/>
                <a:ea typeface="楷体_GB2312" pitchFamily="49" charset="-122"/>
              </a:defRPr>
            </a:lvl3pPr>
            <a:lvl4pPr marL="1600200" indent="-228600">
              <a:defRPr>
                <a:solidFill>
                  <a:schemeClr val="tx1"/>
                </a:solidFill>
                <a:latin typeface="Garamond" panose="02020404030301010803" pitchFamily="18" charset="0"/>
                <a:ea typeface="楷体_GB2312" pitchFamily="49" charset="-122"/>
              </a:defRPr>
            </a:lvl4pPr>
            <a:lvl5pPr marL="2057400" indent="-228600">
              <a:defRPr>
                <a:solidFill>
                  <a:schemeClr val="tx1"/>
                </a:solidFill>
                <a:latin typeface="Garamond" panose="02020404030301010803" pitchFamily="18" charset="0"/>
                <a:ea typeface="楷体_GB2312" pitchFamily="49"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9pPr>
          </a:lstStyle>
          <a:p>
            <a:fld id="{FCAB503C-480B-4EBF-9DDF-55353DA7ED44}" type="slidenum">
              <a:rPr lang="en-US" altLang="zh-CN" smtClean="0">
                <a:latin typeface="Arial" panose="020B0604020202020204" pitchFamily="34" charset="0"/>
                <a:ea typeface="宋体" panose="02010600030101010101" pitchFamily="2" charset="-122"/>
              </a:rPr>
            </a:fld>
            <a:endParaRPr lang="en-US" altLang="zh-CN" smtClean="0">
              <a:latin typeface="Arial" panose="020B0604020202020204" pitchFamily="34" charset="0"/>
              <a:ea typeface="宋体" panose="02010600030101010101" pitchFamily="2" charset="-122"/>
            </a:endParaRPr>
          </a:p>
        </p:txBody>
      </p:sp>
      <p:sp>
        <p:nvSpPr>
          <p:cNvPr id="20483" name="Rectangle 2"/>
          <p:cNvSpPr>
            <a:spLocks noGrp="1" noRot="1" noChangeAspect="1" noChangeArrowheads="1" noTextEdit="1"/>
          </p:cNvSpPr>
          <p:nvPr>
            <p:ph type="sldImg"/>
          </p:nvPr>
        </p:nvSpPr>
        <p:spPr/>
      </p:sp>
      <p:sp>
        <p:nvSpPr>
          <p:cNvPr id="2048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txBox="1">
            <a:spLocks noGrp="1" noChangeArrowheads="1"/>
          </p:cNvSpPr>
          <p:nvPr/>
        </p:nvSpPr>
        <p:spPr bwMode="auto">
          <a:xfrm>
            <a:off x="3883852" y="8684899"/>
            <a:ext cx="2972547" cy="457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b"/>
          <a:lstStyle>
            <a:lvl1pPr>
              <a:defRPr>
                <a:solidFill>
                  <a:schemeClr val="tx1"/>
                </a:solidFill>
                <a:latin typeface="Garamond" panose="02020404030301010803" pitchFamily="18" charset="0"/>
                <a:ea typeface="楷体_GB2312" pitchFamily="49" charset="-122"/>
              </a:defRPr>
            </a:lvl1pPr>
            <a:lvl2pPr marL="742950" indent="-285750">
              <a:defRPr>
                <a:solidFill>
                  <a:schemeClr val="tx1"/>
                </a:solidFill>
                <a:latin typeface="Garamond" panose="02020404030301010803" pitchFamily="18" charset="0"/>
                <a:ea typeface="楷体_GB2312" pitchFamily="49" charset="-122"/>
              </a:defRPr>
            </a:lvl2pPr>
            <a:lvl3pPr marL="1143000" indent="-228600">
              <a:defRPr>
                <a:solidFill>
                  <a:schemeClr val="tx1"/>
                </a:solidFill>
                <a:latin typeface="Garamond" panose="02020404030301010803" pitchFamily="18" charset="0"/>
                <a:ea typeface="楷体_GB2312" pitchFamily="49" charset="-122"/>
              </a:defRPr>
            </a:lvl3pPr>
            <a:lvl4pPr marL="1600200" indent="-228600">
              <a:defRPr>
                <a:solidFill>
                  <a:schemeClr val="tx1"/>
                </a:solidFill>
                <a:latin typeface="Garamond" panose="02020404030301010803" pitchFamily="18" charset="0"/>
                <a:ea typeface="楷体_GB2312" pitchFamily="49" charset="-122"/>
              </a:defRPr>
            </a:lvl4pPr>
            <a:lvl5pPr marL="2057400" indent="-228600">
              <a:defRPr>
                <a:solidFill>
                  <a:schemeClr val="tx1"/>
                </a:solidFill>
                <a:latin typeface="Garamond" panose="02020404030301010803" pitchFamily="18" charset="0"/>
                <a:ea typeface="楷体_GB2312" pitchFamily="49"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9pPr>
          </a:lstStyle>
          <a:p>
            <a:pPr algn="r" eaLnBrk="1" hangingPunct="1"/>
            <a:fld id="{8125BAB2-DD1D-409F-82B5-C7CB4A632749}" type="slidenum">
              <a:rPr lang="en-US" altLang="zh-CN" sz="1200">
                <a:latin typeface="Arial" panose="020B0604020202020204" pitchFamily="34" charset="0"/>
                <a:ea typeface="宋体" panose="02010600030101010101" pitchFamily="2" charset="-122"/>
              </a:rPr>
            </a:fld>
            <a:endParaRPr lang="en-US" altLang="zh-CN" sz="1200">
              <a:latin typeface="Arial" panose="020B0604020202020204" pitchFamily="34" charset="0"/>
              <a:ea typeface="宋体" panose="02010600030101010101" pitchFamily="2" charset="-122"/>
            </a:endParaRPr>
          </a:p>
        </p:txBody>
      </p:sp>
      <p:sp>
        <p:nvSpPr>
          <p:cNvPr id="25603" name="Rectangle 2"/>
          <p:cNvSpPr>
            <a:spLocks noGrp="1" noRot="1" noChangeAspect="1" noChangeArrowheads="1" noTextEdit="1"/>
          </p:cNvSpPr>
          <p:nvPr>
            <p:ph type="sldImg"/>
          </p:nvPr>
        </p:nvSpPr>
        <p:spPr/>
      </p:sp>
      <p:sp>
        <p:nvSpPr>
          <p:cNvPr id="256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txBox="1">
            <a:spLocks noGrp="1" noChangeArrowheads="1"/>
          </p:cNvSpPr>
          <p:nvPr/>
        </p:nvSpPr>
        <p:spPr bwMode="auto">
          <a:xfrm>
            <a:off x="3883852" y="8684899"/>
            <a:ext cx="2972547" cy="457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b"/>
          <a:lstStyle>
            <a:lvl1pPr>
              <a:defRPr>
                <a:solidFill>
                  <a:schemeClr val="tx1"/>
                </a:solidFill>
                <a:latin typeface="Garamond" panose="02020404030301010803" pitchFamily="18" charset="0"/>
                <a:ea typeface="楷体_GB2312" pitchFamily="49" charset="-122"/>
              </a:defRPr>
            </a:lvl1pPr>
            <a:lvl2pPr marL="742950" indent="-285750">
              <a:defRPr>
                <a:solidFill>
                  <a:schemeClr val="tx1"/>
                </a:solidFill>
                <a:latin typeface="Garamond" panose="02020404030301010803" pitchFamily="18" charset="0"/>
                <a:ea typeface="楷体_GB2312" pitchFamily="49" charset="-122"/>
              </a:defRPr>
            </a:lvl2pPr>
            <a:lvl3pPr marL="1143000" indent="-228600">
              <a:defRPr>
                <a:solidFill>
                  <a:schemeClr val="tx1"/>
                </a:solidFill>
                <a:latin typeface="Garamond" panose="02020404030301010803" pitchFamily="18" charset="0"/>
                <a:ea typeface="楷体_GB2312" pitchFamily="49" charset="-122"/>
              </a:defRPr>
            </a:lvl3pPr>
            <a:lvl4pPr marL="1600200" indent="-228600">
              <a:defRPr>
                <a:solidFill>
                  <a:schemeClr val="tx1"/>
                </a:solidFill>
                <a:latin typeface="Garamond" panose="02020404030301010803" pitchFamily="18" charset="0"/>
                <a:ea typeface="楷体_GB2312" pitchFamily="49" charset="-122"/>
              </a:defRPr>
            </a:lvl4pPr>
            <a:lvl5pPr marL="2057400" indent="-228600">
              <a:defRPr>
                <a:solidFill>
                  <a:schemeClr val="tx1"/>
                </a:solidFill>
                <a:latin typeface="Garamond" panose="02020404030301010803" pitchFamily="18" charset="0"/>
                <a:ea typeface="楷体_GB2312" pitchFamily="49"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9pPr>
          </a:lstStyle>
          <a:p>
            <a:pPr algn="r" eaLnBrk="1" hangingPunct="1"/>
            <a:fld id="{E0739571-983C-43BC-8BBE-29C5BC1F0CC3}" type="slidenum">
              <a:rPr lang="en-US" altLang="zh-CN" sz="1200">
                <a:latin typeface="Arial" panose="020B0604020202020204" pitchFamily="34" charset="0"/>
                <a:ea typeface="宋体" panose="02010600030101010101" pitchFamily="2" charset="-122"/>
              </a:rPr>
            </a:fld>
            <a:endParaRPr lang="en-US" altLang="zh-CN" sz="1200">
              <a:latin typeface="Arial" panose="020B0604020202020204" pitchFamily="34" charset="0"/>
              <a:ea typeface="宋体" panose="02010600030101010101" pitchFamily="2" charset="-122"/>
            </a:endParaRPr>
          </a:p>
        </p:txBody>
      </p:sp>
      <p:sp>
        <p:nvSpPr>
          <p:cNvPr id="27651" name="Rectangle 2"/>
          <p:cNvSpPr>
            <a:spLocks noGrp="1" noRot="1" noChangeAspect="1" noChangeArrowheads="1" noTextEdit="1"/>
          </p:cNvSpPr>
          <p:nvPr>
            <p:ph type="sldImg"/>
          </p:nvPr>
        </p:nvSpPr>
        <p:spPr/>
      </p:sp>
      <p:sp>
        <p:nvSpPr>
          <p:cNvPr id="2765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txBox="1">
            <a:spLocks noGrp="1" noChangeArrowheads="1"/>
          </p:cNvSpPr>
          <p:nvPr/>
        </p:nvSpPr>
        <p:spPr bwMode="auto">
          <a:xfrm>
            <a:off x="3883852" y="8684899"/>
            <a:ext cx="2972547" cy="457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1" tIns="45715" rIns="91431" bIns="45715" anchor="b"/>
          <a:lstStyle>
            <a:lvl1pPr>
              <a:defRPr>
                <a:solidFill>
                  <a:schemeClr val="tx1"/>
                </a:solidFill>
                <a:latin typeface="Garamond" panose="02020404030301010803" pitchFamily="18" charset="0"/>
                <a:ea typeface="楷体_GB2312" pitchFamily="49" charset="-122"/>
              </a:defRPr>
            </a:lvl1pPr>
            <a:lvl2pPr marL="742950" indent="-285750">
              <a:defRPr>
                <a:solidFill>
                  <a:schemeClr val="tx1"/>
                </a:solidFill>
                <a:latin typeface="Garamond" panose="02020404030301010803" pitchFamily="18" charset="0"/>
                <a:ea typeface="楷体_GB2312" pitchFamily="49" charset="-122"/>
              </a:defRPr>
            </a:lvl2pPr>
            <a:lvl3pPr marL="1143000" indent="-228600">
              <a:defRPr>
                <a:solidFill>
                  <a:schemeClr val="tx1"/>
                </a:solidFill>
                <a:latin typeface="Garamond" panose="02020404030301010803" pitchFamily="18" charset="0"/>
                <a:ea typeface="楷体_GB2312" pitchFamily="49" charset="-122"/>
              </a:defRPr>
            </a:lvl3pPr>
            <a:lvl4pPr marL="1600200" indent="-228600">
              <a:defRPr>
                <a:solidFill>
                  <a:schemeClr val="tx1"/>
                </a:solidFill>
                <a:latin typeface="Garamond" panose="02020404030301010803" pitchFamily="18" charset="0"/>
                <a:ea typeface="楷体_GB2312" pitchFamily="49" charset="-122"/>
              </a:defRPr>
            </a:lvl4pPr>
            <a:lvl5pPr marL="2057400" indent="-228600">
              <a:defRPr>
                <a:solidFill>
                  <a:schemeClr val="tx1"/>
                </a:solidFill>
                <a:latin typeface="Garamond" panose="02020404030301010803" pitchFamily="18" charset="0"/>
                <a:ea typeface="楷体_GB2312" pitchFamily="49" charset="-122"/>
              </a:defRPr>
            </a:lvl5pPr>
            <a:lvl6pPr marL="25146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6pPr>
            <a:lvl7pPr marL="29718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7pPr>
            <a:lvl8pPr marL="34290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8pPr>
            <a:lvl9pPr marL="3886200" indent="-228600" eaLnBrk="0" fontAlgn="base" hangingPunct="0">
              <a:spcBef>
                <a:spcPct val="0"/>
              </a:spcBef>
              <a:spcAft>
                <a:spcPct val="0"/>
              </a:spcAft>
              <a:defRPr>
                <a:solidFill>
                  <a:schemeClr val="tx1"/>
                </a:solidFill>
                <a:latin typeface="Garamond" panose="02020404030301010803" pitchFamily="18" charset="0"/>
                <a:ea typeface="楷体_GB2312" pitchFamily="49" charset="-122"/>
              </a:defRPr>
            </a:lvl9pPr>
          </a:lstStyle>
          <a:p>
            <a:pPr algn="r" eaLnBrk="1" hangingPunct="1"/>
            <a:fld id="{2331024A-7989-451F-AA82-749F2856570D}" type="slidenum">
              <a:rPr lang="en-US" altLang="zh-CN" sz="1200">
                <a:latin typeface="Arial" panose="020B0604020202020204" pitchFamily="34" charset="0"/>
                <a:ea typeface="宋体" panose="02010600030101010101" pitchFamily="2" charset="-122"/>
              </a:rPr>
            </a:fld>
            <a:endParaRPr lang="en-US" altLang="zh-CN" sz="1200">
              <a:latin typeface="Arial" panose="020B0604020202020204" pitchFamily="34" charset="0"/>
              <a:ea typeface="宋体" panose="02010600030101010101" pitchFamily="2" charset="-122"/>
            </a:endParaRPr>
          </a:p>
        </p:txBody>
      </p:sp>
      <p:sp>
        <p:nvSpPr>
          <p:cNvPr id="29699" name="Rectangle 2"/>
          <p:cNvSpPr>
            <a:spLocks noGrp="1" noRot="1" noChangeAspect="1" noChangeArrowheads="1" noTextEdit="1"/>
          </p:cNvSpPr>
          <p:nvPr>
            <p:ph type="sldImg"/>
          </p:nvPr>
        </p:nvSpPr>
        <p:spPr/>
      </p:sp>
      <p:sp>
        <p:nvSpPr>
          <p:cNvPr id="297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zh-CN" altLang="zh-CN" smtClean="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12192000" cy="4572000"/>
          </a:xfrm>
          <a:prstGeom prst="rect">
            <a:avLst/>
          </a:prstGeom>
        </p:spPr>
      </p:pic>
      <p:sp>
        <p:nvSpPr>
          <p:cNvPr id="4" name="Date Placeholder 3"/>
          <p:cNvSpPr>
            <a:spLocks noGrp="1"/>
          </p:cNvSpPr>
          <p:nvPr>
            <p:ph type="dt" sz="half" idx="10"/>
          </p:nvPr>
        </p:nvSpPr>
        <p:spPr/>
        <p:txBody>
          <a:bodyPr/>
          <a:lstStyle/>
          <a:p>
            <a:fld id="{2091426D-88AF-4F9D-8D68-E676B3FE2E0A}" type="datetime1">
              <a:rPr lang="en-US" altLang="zh-CN"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1CF76B-D1F8-4017-AACD-912803F43726}" type="slidenum">
              <a:rPr lang="en-US" smtClean="0"/>
            </a:fld>
            <a:endParaRPr lang="en-US"/>
          </a:p>
        </p:txBody>
      </p:sp>
      <p:sp>
        <p:nvSpPr>
          <p:cNvPr id="3" name="Subtitle 2"/>
          <p:cNvSpPr>
            <a:spLocks noGrp="1"/>
          </p:cNvSpPr>
          <p:nvPr>
            <p:ph type="subTitle" idx="1"/>
          </p:nvPr>
        </p:nvSpPr>
        <p:spPr>
          <a:xfrm>
            <a:off x="1625600" y="3886200"/>
            <a:ext cx="85344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dirty="0"/>
          </a:p>
        </p:txBody>
      </p:sp>
      <p:sp>
        <p:nvSpPr>
          <p:cNvPr id="2" name="Title 1"/>
          <p:cNvSpPr>
            <a:spLocks noGrp="1"/>
          </p:cNvSpPr>
          <p:nvPr>
            <p:ph type="ctrTitle"/>
          </p:nvPr>
        </p:nvSpPr>
        <p:spPr>
          <a:xfrm>
            <a:off x="914400" y="2007889"/>
            <a:ext cx="10363200" cy="1470025"/>
          </a:xfrm>
        </p:spPr>
        <p:txBody>
          <a:bodyPr/>
          <a:lstStyle>
            <a:lvl1pPr algn="ctr">
              <a:defRPr sz="3200"/>
            </a:lvl1pPr>
          </a:lstStyle>
          <a:p>
            <a:r>
              <a:rPr lang="zh-CN" altLang="en-US" smtClean="0"/>
              <a:t>单击此处编辑母版标题样式</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Date Placeholder 3"/>
          <p:cNvSpPr>
            <a:spLocks noGrp="1"/>
          </p:cNvSpPr>
          <p:nvPr>
            <p:ph type="dt" sz="half" idx="10"/>
          </p:nvPr>
        </p:nvSpPr>
        <p:spPr/>
        <p:txBody>
          <a:bodyPr/>
          <a:lstStyle/>
          <a:p>
            <a:fld id="{D73BD097-661E-430F-9798-D73497F2D1E0}" type="datetime1">
              <a:rPr lang="en-US" altLang="zh-CN"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1CF76B-D1F8-4017-AACD-912803F43726}"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a:p>
        </p:txBody>
      </p:sp>
      <p:sp>
        <p:nvSpPr>
          <p:cNvPr id="4" name="Date Placeholder 3"/>
          <p:cNvSpPr>
            <a:spLocks noGrp="1"/>
          </p:cNvSpPr>
          <p:nvPr>
            <p:ph type="dt" sz="half" idx="10"/>
          </p:nvPr>
        </p:nvSpPr>
        <p:spPr/>
        <p:txBody>
          <a:bodyPr/>
          <a:lstStyle/>
          <a:p>
            <a:fld id="{13EAE3DF-832F-4DD3-9458-DC775B2BE0E3}" type="datetime1">
              <a:rPr lang="en-US" altLang="zh-CN"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1CF76B-D1F8-4017-AACD-912803F43726}" type="slidenum">
              <a:rPr lang="en-US" smtClean="0"/>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609600" y="1600201"/>
            <a:ext cx="5384800"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97600" y="1600201"/>
            <a:ext cx="5384800"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Date Placeholder 3"/>
          <p:cNvSpPr>
            <a:spLocks noGrp="1"/>
          </p:cNvSpPr>
          <p:nvPr>
            <p:ph type="dt" sz="half" idx="10"/>
          </p:nvPr>
        </p:nvSpPr>
        <p:spPr/>
        <p:txBody>
          <a:bodyPr/>
          <a:lstStyle>
            <a:lvl1pPr>
              <a:defRPr/>
            </a:lvl1pPr>
          </a:lstStyle>
          <a:p>
            <a:pPr>
              <a:defRPr/>
            </a:pPr>
            <a:fld id="{F0AFE02A-31A3-4AE4-848E-3A3CA9CFDAEB}" type="datetime1">
              <a:rPr lang="en-US" altLang="zh-CN" smtClean="0"/>
            </a:fld>
            <a:endParaRPr lang="en-US" altLang="zh-CN"/>
          </a:p>
        </p:txBody>
      </p:sp>
      <p:sp>
        <p:nvSpPr>
          <p:cNvPr id="6" name="Footer Placeholder 4"/>
          <p:cNvSpPr>
            <a:spLocks noGrp="1"/>
          </p:cNvSpPr>
          <p:nvPr>
            <p:ph type="ftr" sz="quarter" idx="11"/>
          </p:nvPr>
        </p:nvSpPr>
        <p:spPr/>
        <p:txBody>
          <a:bodyPr/>
          <a:lstStyle>
            <a:lvl1pPr>
              <a:defRPr/>
            </a:lvl1pPr>
          </a:lstStyle>
          <a:p>
            <a:pPr>
              <a:defRPr/>
            </a:pPr>
            <a:endParaRPr lang="en-US" altLang="zh-CN"/>
          </a:p>
        </p:txBody>
      </p:sp>
      <p:sp>
        <p:nvSpPr>
          <p:cNvPr id="7" name="Slide Number Placeholder 5"/>
          <p:cNvSpPr>
            <a:spLocks noGrp="1"/>
          </p:cNvSpPr>
          <p:nvPr>
            <p:ph type="sldNum" sz="quarter" idx="12"/>
          </p:nvPr>
        </p:nvSpPr>
        <p:spPr/>
        <p:txBody>
          <a:bodyPr/>
          <a:lstStyle>
            <a:lvl1pPr>
              <a:defRPr/>
            </a:lvl1pPr>
          </a:lstStyle>
          <a:p>
            <a:pPr>
              <a:defRPr/>
            </a:pPr>
            <a:fld id="{731B4E65-920E-450C-9015-D86C902D6B64}" type="slidenum">
              <a:rPr lang="en-US" altLang="zh-CN"/>
            </a:fld>
            <a:endParaRPr lang="en-US" altLang="zh-C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609600" y="1600201"/>
            <a:ext cx="10972800" cy="4525963"/>
          </a:xfrm>
        </p:spPr>
        <p:txBody>
          <a:bodyPr rtlCol="0">
            <a:normAutofit/>
          </a:bodyPr>
          <a:lstStyle/>
          <a:p>
            <a:pPr lvl="0"/>
            <a:endParaRPr lang="zh-CN" altLang="en-US" noProof="0" smtClean="0"/>
          </a:p>
        </p:txBody>
      </p:sp>
      <p:sp>
        <p:nvSpPr>
          <p:cNvPr id="4" name="Date Placeholder 3"/>
          <p:cNvSpPr>
            <a:spLocks noGrp="1"/>
          </p:cNvSpPr>
          <p:nvPr>
            <p:ph type="dt" sz="half" idx="10"/>
          </p:nvPr>
        </p:nvSpPr>
        <p:spPr/>
        <p:txBody>
          <a:bodyPr/>
          <a:lstStyle>
            <a:lvl1pPr>
              <a:defRPr/>
            </a:lvl1pPr>
          </a:lstStyle>
          <a:p>
            <a:pPr>
              <a:defRPr/>
            </a:pPr>
            <a:fld id="{D21AE1E2-56B2-4BB7-88AA-804E5D343C0C}" type="datetime1">
              <a:rPr lang="en-US" altLang="zh-CN" smtClean="0"/>
            </a:fld>
            <a:endParaRPr lang="en-US" altLang="zh-CN"/>
          </a:p>
        </p:txBody>
      </p:sp>
      <p:sp>
        <p:nvSpPr>
          <p:cNvPr id="5" name="Footer Placeholder 4"/>
          <p:cNvSpPr>
            <a:spLocks noGrp="1"/>
          </p:cNvSpPr>
          <p:nvPr>
            <p:ph type="ftr" sz="quarter" idx="11"/>
          </p:nvPr>
        </p:nvSpPr>
        <p:spPr/>
        <p:txBody>
          <a:bodyPr/>
          <a:lstStyle>
            <a:lvl1pPr>
              <a:defRPr/>
            </a:lvl1pPr>
          </a:lstStyle>
          <a:p>
            <a:pPr>
              <a:defRPr/>
            </a:pPr>
            <a:endParaRPr lang="en-US" altLang="zh-CN"/>
          </a:p>
        </p:txBody>
      </p:sp>
      <p:sp>
        <p:nvSpPr>
          <p:cNvPr id="6" name="Slide Number Placeholder 5"/>
          <p:cNvSpPr>
            <a:spLocks noGrp="1"/>
          </p:cNvSpPr>
          <p:nvPr>
            <p:ph type="sldNum" sz="quarter" idx="12"/>
          </p:nvPr>
        </p:nvSpPr>
        <p:spPr/>
        <p:txBody>
          <a:bodyPr/>
          <a:lstStyle>
            <a:lvl1pPr>
              <a:defRPr/>
            </a:lvl1pPr>
          </a:lstStyle>
          <a:p>
            <a:pPr>
              <a:defRPr/>
            </a:pPr>
            <a:fld id="{4DDAE490-1FB0-48DC-8698-AB0A09F32C84}" type="slidenum">
              <a:rPr lang="en-US" altLang="zh-CN"/>
            </a:fld>
            <a:endParaRPr lang="en-US" altLang="zh-C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aster Slide 1">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p14:dur="0" advClick="0" advTm="3000"/>
    </mc:Choice>
    <mc:Fallback>
      <p:transition advClick="0" advTm="3000"/>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812800" y="274638"/>
            <a:ext cx="10566400" cy="1143000"/>
          </a:xfrm>
        </p:spPr>
        <p:txBody>
          <a:bodyPr/>
          <a:lstStyle/>
          <a:p>
            <a:r>
              <a:rPr lang="zh-CN" altLang="en-US" smtClean="0"/>
              <a:t>单击此处编辑母版标题样式</a:t>
            </a:r>
            <a:endParaRPr lang="en-US" dirty="0"/>
          </a:p>
        </p:txBody>
      </p:sp>
      <p:sp>
        <p:nvSpPr>
          <p:cNvPr id="4" name="Date Placeholder 3"/>
          <p:cNvSpPr>
            <a:spLocks noGrp="1"/>
          </p:cNvSpPr>
          <p:nvPr>
            <p:ph type="dt" sz="half" idx="10"/>
          </p:nvPr>
        </p:nvSpPr>
        <p:spPr/>
        <p:txBody>
          <a:bodyPr/>
          <a:lstStyle/>
          <a:p>
            <a:fld id="{F1D16729-9BE7-4E05-B8F0-A7476DBC733F}" type="datetime1">
              <a:rPr lang="en-US" altLang="zh-CN"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1CF76B-D1F8-4017-AACD-912803F43726}" type="slidenum">
              <a:rPr lang="en-US" smtClean="0"/>
            </a:fld>
            <a:endParaRPr lang="en-US"/>
          </a:p>
        </p:txBody>
      </p:sp>
      <p:sp>
        <p:nvSpPr>
          <p:cNvPr id="8" name="Content Placeholder 7"/>
          <p:cNvSpPr>
            <a:spLocks noGrp="1"/>
          </p:cNvSpPr>
          <p:nvPr>
            <p:ph sz="quarter" idx="13"/>
          </p:nvPr>
        </p:nvSpPr>
        <p:spPr>
          <a:xfrm>
            <a:off x="812800" y="1600200"/>
            <a:ext cx="10566400" cy="41148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12801" y="4962526"/>
            <a:ext cx="10513484" cy="1362075"/>
          </a:xfrm>
        </p:spPr>
        <p:txBody>
          <a:bodyPr anchor="t"/>
          <a:lstStyle>
            <a:lvl1pPr algn="l">
              <a:defRPr sz="3200" b="0" i="0" cap="all" baseline="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12801" y="3462339"/>
            <a:ext cx="10513484"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Date Placeholder 3"/>
          <p:cNvSpPr>
            <a:spLocks noGrp="1"/>
          </p:cNvSpPr>
          <p:nvPr>
            <p:ph type="dt" sz="half" idx="10"/>
          </p:nvPr>
        </p:nvSpPr>
        <p:spPr/>
        <p:txBody>
          <a:bodyPr/>
          <a:lstStyle/>
          <a:p>
            <a:fld id="{3AC35334-6F71-459D-AE15-855DA83A6A76}" type="datetime1">
              <a:rPr lang="en-US" altLang="zh-CN"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C1CF76B-D1F8-4017-AACD-912803F43726}"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812800" y="1600200"/>
            <a:ext cx="4978400" cy="4114800"/>
          </a:xfrm>
        </p:spPr>
        <p:txBody>
          <a:bodyPr/>
          <a:lstStyle>
            <a:lvl5pPr>
              <a:defRPr/>
            </a:lvl5pPr>
            <a:lvl6pPr>
              <a:buClr>
                <a:schemeClr val="tx2"/>
              </a:buClr>
              <a:buFont typeface="Arial" panose="020B0604020202020204" pitchFamily="34" charset="0"/>
              <a:buChar char="•"/>
              <a:defRPr/>
            </a:lvl6pPr>
            <a:lvl7pPr>
              <a:buClr>
                <a:schemeClr val="tx2"/>
              </a:buClr>
              <a:buFont typeface="Arial" panose="020B0604020202020204" pitchFamily="34" charset="0"/>
              <a:buChar char="•"/>
              <a:defRPr/>
            </a:lvl7pPr>
            <a:lvl8pPr>
              <a:buClr>
                <a:schemeClr val="tx2"/>
              </a:buClr>
              <a:buFont typeface="Arial" panose="020B0604020202020204" pitchFamily="34" charset="0"/>
              <a:buChar char="•"/>
              <a:defRPr/>
            </a:lvl8pPr>
            <a:lvl9pPr>
              <a:buClr>
                <a:schemeClr val="tx2"/>
              </a:buClr>
              <a:buFont typeface="Arial" panose="020B0604020202020204" pitchFamily="34" charset="0"/>
              <a:buChar char="•"/>
              <a:defRPr/>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smtClean="0"/>
          </a:p>
        </p:txBody>
      </p:sp>
      <p:sp>
        <p:nvSpPr>
          <p:cNvPr id="13" name="Content Placeholder 12"/>
          <p:cNvSpPr>
            <a:spLocks noGrp="1"/>
          </p:cNvSpPr>
          <p:nvPr>
            <p:ph sz="quarter" idx="14"/>
          </p:nvPr>
        </p:nvSpPr>
        <p:spPr>
          <a:xfrm>
            <a:off x="6400800" y="1600200"/>
            <a:ext cx="49784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smtClean="0"/>
          </a:p>
        </p:txBody>
      </p:sp>
      <p:sp>
        <p:nvSpPr>
          <p:cNvPr id="2" name="Title 1"/>
          <p:cNvSpPr>
            <a:spLocks noGrp="1"/>
          </p:cNvSpPr>
          <p:nvPr>
            <p:ph type="title"/>
          </p:nvPr>
        </p:nvSpPr>
        <p:spPr>
          <a:xfrm>
            <a:off x="812800" y="274638"/>
            <a:ext cx="10566400" cy="1143000"/>
          </a:xfrm>
        </p:spPr>
        <p:txBody>
          <a:bodyPr/>
          <a:lstStyle/>
          <a:p>
            <a:r>
              <a:rPr lang="zh-CN" altLang="en-US" smtClean="0"/>
              <a:t>单击此处编辑母版标题样式</a:t>
            </a:r>
            <a:endParaRPr lang="en-US" dirty="0"/>
          </a:p>
        </p:txBody>
      </p:sp>
      <p:sp>
        <p:nvSpPr>
          <p:cNvPr id="5" name="Date Placeholder 4"/>
          <p:cNvSpPr>
            <a:spLocks noGrp="1"/>
          </p:cNvSpPr>
          <p:nvPr>
            <p:ph type="dt" sz="half" idx="10"/>
          </p:nvPr>
        </p:nvSpPr>
        <p:spPr/>
        <p:txBody>
          <a:bodyPr/>
          <a:lstStyle/>
          <a:p>
            <a:fld id="{2E0D9884-B7DD-4CB8-B101-CA99EFC97F40}" type="datetime1">
              <a:rPr lang="en-US" altLang="zh-CN"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1CF76B-D1F8-4017-AACD-912803F43726}"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6400800" y="2209800"/>
            <a:ext cx="49784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smtClean="0"/>
          </a:p>
        </p:txBody>
      </p:sp>
      <p:sp>
        <p:nvSpPr>
          <p:cNvPr id="11" name="Content Placeholder 10"/>
          <p:cNvSpPr>
            <a:spLocks noGrp="1"/>
          </p:cNvSpPr>
          <p:nvPr>
            <p:ph sz="quarter" idx="13"/>
          </p:nvPr>
        </p:nvSpPr>
        <p:spPr>
          <a:xfrm>
            <a:off x="812800" y="2209800"/>
            <a:ext cx="49784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smtClean="0"/>
          </a:p>
        </p:txBody>
      </p:sp>
      <p:sp>
        <p:nvSpPr>
          <p:cNvPr id="2" name="Title 1"/>
          <p:cNvSpPr>
            <a:spLocks noGrp="1"/>
          </p:cNvSpPr>
          <p:nvPr>
            <p:ph type="title"/>
          </p:nvPr>
        </p:nvSpPr>
        <p:spPr>
          <a:xfrm>
            <a:off x="812800" y="274638"/>
            <a:ext cx="10566400" cy="1143000"/>
          </a:xfrm>
        </p:spPr>
        <p:txBody>
          <a:bodyPr/>
          <a:lstStyle>
            <a:lvl1pPr>
              <a:defRPr/>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12800" y="1600200"/>
            <a:ext cx="49784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5" name="Text Placeholder 4"/>
          <p:cNvSpPr>
            <a:spLocks noGrp="1"/>
          </p:cNvSpPr>
          <p:nvPr>
            <p:ph type="body" sz="quarter" idx="3"/>
          </p:nvPr>
        </p:nvSpPr>
        <p:spPr>
          <a:xfrm>
            <a:off x="6400800" y="1600200"/>
            <a:ext cx="49784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7" name="Date Placeholder 6"/>
          <p:cNvSpPr>
            <a:spLocks noGrp="1"/>
          </p:cNvSpPr>
          <p:nvPr>
            <p:ph type="dt" sz="half" idx="10"/>
          </p:nvPr>
        </p:nvSpPr>
        <p:spPr/>
        <p:txBody>
          <a:bodyPr/>
          <a:lstStyle/>
          <a:p>
            <a:fld id="{68DEC993-DA19-487B-9DEE-0ADCBB45D275}" type="datetime1">
              <a:rPr lang="en-US" altLang="zh-CN"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C1CF76B-D1F8-4017-AACD-912803F43726}"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812800" y="274638"/>
            <a:ext cx="10566400" cy="1143000"/>
          </a:xfrm>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DC68739E-123E-45D1-A387-2957B5E20113}" type="datetime1">
              <a:rPr lang="en-US" altLang="zh-CN"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C1CF76B-D1F8-4017-AACD-912803F43726}"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A5D7FA-F2BC-4560-9F63-46B5AAD2F623}" type="datetime1">
              <a:rPr lang="en-US" altLang="zh-CN"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C1CF76B-D1F8-4017-AACD-912803F43726}"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5283200" y="1447800"/>
            <a:ext cx="6197600" cy="426720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2" name="Title 1"/>
          <p:cNvSpPr>
            <a:spLocks noGrp="1"/>
          </p:cNvSpPr>
          <p:nvPr>
            <p:ph type="title"/>
          </p:nvPr>
        </p:nvSpPr>
        <p:spPr>
          <a:xfrm>
            <a:off x="816864" y="1447800"/>
            <a:ext cx="3962400" cy="1097280"/>
          </a:xfrm>
        </p:spPr>
        <p:txBody>
          <a:bodyPr anchor="b"/>
          <a:lstStyle>
            <a:lvl1pPr algn="l">
              <a:defRPr sz="1800" b="0" i="0" cap="none" baseline="0">
                <a:solidFill>
                  <a:schemeClr val="tx2"/>
                </a:solidFill>
              </a:defRPr>
            </a:lvl1pPr>
          </a:lstStyle>
          <a:p>
            <a:r>
              <a:rPr lang="zh-CN" altLang="en-US" smtClean="0"/>
              <a:t>单击此处编辑母版标题样式</a:t>
            </a:r>
            <a:endParaRPr lang="en-US" dirty="0"/>
          </a:p>
        </p:txBody>
      </p:sp>
      <p:sp>
        <p:nvSpPr>
          <p:cNvPr id="4" name="Text Placeholder 3"/>
          <p:cNvSpPr>
            <a:spLocks noGrp="1"/>
          </p:cNvSpPr>
          <p:nvPr>
            <p:ph type="body" sz="half" idx="2"/>
          </p:nvPr>
        </p:nvSpPr>
        <p:spPr>
          <a:xfrm>
            <a:off x="816864" y="2547892"/>
            <a:ext cx="39624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D95EBEE2-FEB8-4742-ABE2-0E93759A2056}" type="datetime1">
              <a:rPr lang="en-US" altLang="zh-CN"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1CF76B-D1F8-4017-AACD-912803F43726}"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12192000" cy="6858000"/>
          </a:xfrm>
          <a:prstGeom prst="rect">
            <a:avLst/>
          </a:prstGeom>
        </p:spPr>
      </p:pic>
      <p:sp>
        <p:nvSpPr>
          <p:cNvPr id="2" name="Title 1"/>
          <p:cNvSpPr>
            <a:spLocks noGrp="1"/>
          </p:cNvSpPr>
          <p:nvPr>
            <p:ph type="title"/>
          </p:nvPr>
        </p:nvSpPr>
        <p:spPr>
          <a:xfrm>
            <a:off x="812800" y="1447800"/>
            <a:ext cx="3962400" cy="1097280"/>
          </a:xfrm>
        </p:spPr>
        <p:txBody>
          <a:bodyPr anchor="b"/>
          <a:lstStyle>
            <a:lvl1pPr algn="l">
              <a:defRPr sz="1800" b="0" i="0" cap="none" baseline="0">
                <a:solidFill>
                  <a:schemeClr val="tx2"/>
                </a:solidFill>
              </a:defRPr>
            </a:lvl1pPr>
          </a:lstStyle>
          <a:p>
            <a:r>
              <a:rPr lang="zh-CN" altLang="en-US" smtClean="0"/>
              <a:t>单击此处编辑母版标题样式</a:t>
            </a:r>
            <a:endParaRPr lang="en-US" dirty="0"/>
          </a:p>
        </p:txBody>
      </p:sp>
      <p:sp>
        <p:nvSpPr>
          <p:cNvPr id="3" name="Picture Placeholder 2"/>
          <p:cNvSpPr>
            <a:spLocks noGrp="1"/>
          </p:cNvSpPr>
          <p:nvPr>
            <p:ph type="pic" idx="1"/>
          </p:nvPr>
        </p:nvSpPr>
        <p:spPr>
          <a:xfrm>
            <a:off x="6209792" y="1447800"/>
            <a:ext cx="4559808"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1" fmla="*/ 0 w 3419856"/>
              <a:gd name="connsiteY0-2" fmla="*/ 74450 h 3429000"/>
              <a:gd name="connsiteX1-3" fmla="*/ 21806 w 3419856"/>
              <a:gd name="connsiteY1-4" fmla="*/ 21806 h 3429000"/>
              <a:gd name="connsiteX2-5" fmla="*/ 74450 w 3419856"/>
              <a:gd name="connsiteY2-6" fmla="*/ 0 h 3429000"/>
              <a:gd name="connsiteX3-7" fmla="*/ 3345406 w 3419856"/>
              <a:gd name="connsiteY3-8" fmla="*/ 0 h 3429000"/>
              <a:gd name="connsiteX4-9" fmla="*/ 3398050 w 3419856"/>
              <a:gd name="connsiteY4-10" fmla="*/ 21806 h 3429000"/>
              <a:gd name="connsiteX5-11" fmla="*/ 3419856 w 3419856"/>
              <a:gd name="connsiteY5-12" fmla="*/ 74450 h 3429000"/>
              <a:gd name="connsiteX6-13" fmla="*/ 3419856 w 3419856"/>
              <a:gd name="connsiteY6-14" fmla="*/ 3354550 h 3429000"/>
              <a:gd name="connsiteX7-15" fmla="*/ 3398050 w 3419856"/>
              <a:gd name="connsiteY7-16" fmla="*/ 3407194 h 3429000"/>
              <a:gd name="connsiteX8-17" fmla="*/ 3345406 w 3419856"/>
              <a:gd name="connsiteY8-18" fmla="*/ 3429000 h 3429000"/>
              <a:gd name="connsiteX9-19" fmla="*/ 21806 w 3419856"/>
              <a:gd name="connsiteY9-20" fmla="*/ 3407194 h 3429000"/>
              <a:gd name="connsiteX10-21" fmla="*/ 0 w 3419856"/>
              <a:gd name="connsiteY10-22" fmla="*/ 3354550 h 3429000"/>
              <a:gd name="connsiteX11-23" fmla="*/ 0 w 3419856"/>
              <a:gd name="connsiteY11-24" fmla="*/ 74450 h 3429000"/>
              <a:gd name="connsiteX0-25" fmla="*/ 0 w 3964392"/>
              <a:gd name="connsiteY0-26" fmla="*/ 74450 h 3415968"/>
              <a:gd name="connsiteX1-27" fmla="*/ 21806 w 3964392"/>
              <a:gd name="connsiteY1-28" fmla="*/ 21806 h 3415968"/>
              <a:gd name="connsiteX2-29" fmla="*/ 74450 w 3964392"/>
              <a:gd name="connsiteY2-30" fmla="*/ 0 h 3415968"/>
              <a:gd name="connsiteX3-31" fmla="*/ 3345406 w 3964392"/>
              <a:gd name="connsiteY3-32" fmla="*/ 0 h 3415968"/>
              <a:gd name="connsiteX4-33" fmla="*/ 3398050 w 3964392"/>
              <a:gd name="connsiteY4-34" fmla="*/ 21806 h 3415968"/>
              <a:gd name="connsiteX5-35" fmla="*/ 3419856 w 3964392"/>
              <a:gd name="connsiteY5-36" fmla="*/ 74450 h 3415968"/>
              <a:gd name="connsiteX6-37" fmla="*/ 3419856 w 3964392"/>
              <a:gd name="connsiteY6-38" fmla="*/ 3354550 h 3415968"/>
              <a:gd name="connsiteX7-39" fmla="*/ 3398050 w 3964392"/>
              <a:gd name="connsiteY7-40" fmla="*/ 3407194 h 3415968"/>
              <a:gd name="connsiteX8-41" fmla="*/ 21806 w 3964392"/>
              <a:gd name="connsiteY8-42" fmla="*/ 3407194 h 3415968"/>
              <a:gd name="connsiteX9-43" fmla="*/ 0 w 3964392"/>
              <a:gd name="connsiteY9-44" fmla="*/ 3354550 h 3415968"/>
              <a:gd name="connsiteX10-45" fmla="*/ 0 w 3964392"/>
              <a:gd name="connsiteY10-46" fmla="*/ 74450 h 3415968"/>
              <a:gd name="connsiteX0-47" fmla="*/ 0 w 3964392"/>
              <a:gd name="connsiteY0-48" fmla="*/ 74450 h 3415968"/>
              <a:gd name="connsiteX1-49" fmla="*/ 21806 w 3964392"/>
              <a:gd name="connsiteY1-50" fmla="*/ 21806 h 3415968"/>
              <a:gd name="connsiteX2-51" fmla="*/ 74450 w 3964392"/>
              <a:gd name="connsiteY2-52" fmla="*/ 0 h 3415968"/>
              <a:gd name="connsiteX3-53" fmla="*/ 3345406 w 3964392"/>
              <a:gd name="connsiteY3-54" fmla="*/ 0 h 3415968"/>
              <a:gd name="connsiteX4-55" fmla="*/ 3398050 w 3964392"/>
              <a:gd name="connsiteY4-56" fmla="*/ 21806 h 3415968"/>
              <a:gd name="connsiteX5-57" fmla="*/ 3419856 w 3964392"/>
              <a:gd name="connsiteY5-58" fmla="*/ 74450 h 3415968"/>
              <a:gd name="connsiteX6-59" fmla="*/ 3419856 w 3964392"/>
              <a:gd name="connsiteY6-60" fmla="*/ 3354550 h 3415968"/>
              <a:gd name="connsiteX7-61" fmla="*/ 3398050 w 3964392"/>
              <a:gd name="connsiteY7-62" fmla="*/ 3407194 h 3415968"/>
              <a:gd name="connsiteX8-63" fmla="*/ 21806 w 3964392"/>
              <a:gd name="connsiteY8-64" fmla="*/ 3407194 h 3415968"/>
              <a:gd name="connsiteX9-65" fmla="*/ 0 w 3964392"/>
              <a:gd name="connsiteY9-66" fmla="*/ 3354550 h 3415968"/>
              <a:gd name="connsiteX10-67" fmla="*/ 0 w 3964392"/>
              <a:gd name="connsiteY10-68" fmla="*/ 74450 h 3415968"/>
              <a:gd name="connsiteX0-69" fmla="*/ 0 w 3968026"/>
              <a:gd name="connsiteY0-70" fmla="*/ 74450 h 3910007"/>
              <a:gd name="connsiteX1-71" fmla="*/ 21806 w 3968026"/>
              <a:gd name="connsiteY1-72" fmla="*/ 21806 h 3910007"/>
              <a:gd name="connsiteX2-73" fmla="*/ 74450 w 3968026"/>
              <a:gd name="connsiteY2-74" fmla="*/ 0 h 3910007"/>
              <a:gd name="connsiteX3-75" fmla="*/ 3345406 w 3968026"/>
              <a:gd name="connsiteY3-76" fmla="*/ 0 h 3910007"/>
              <a:gd name="connsiteX4-77" fmla="*/ 3398050 w 3968026"/>
              <a:gd name="connsiteY4-78" fmla="*/ 21806 h 3910007"/>
              <a:gd name="connsiteX5-79" fmla="*/ 3419856 w 3968026"/>
              <a:gd name="connsiteY5-80" fmla="*/ 74450 h 3910007"/>
              <a:gd name="connsiteX6-81" fmla="*/ 3419856 w 3968026"/>
              <a:gd name="connsiteY6-82" fmla="*/ 3354550 h 3910007"/>
              <a:gd name="connsiteX7-83" fmla="*/ 3398050 w 3968026"/>
              <a:gd name="connsiteY7-84" fmla="*/ 3407194 h 3910007"/>
              <a:gd name="connsiteX8-85" fmla="*/ 0 w 3968026"/>
              <a:gd name="connsiteY8-86" fmla="*/ 3354550 h 3910007"/>
              <a:gd name="connsiteX9-87" fmla="*/ 0 w 3968026"/>
              <a:gd name="connsiteY9-88" fmla="*/ 74450 h 3910007"/>
              <a:gd name="connsiteX0-89" fmla="*/ 0 w 3419856"/>
              <a:gd name="connsiteY0-90" fmla="*/ 74450 h 3901233"/>
              <a:gd name="connsiteX1-91" fmla="*/ 21806 w 3419856"/>
              <a:gd name="connsiteY1-92" fmla="*/ 21806 h 3901233"/>
              <a:gd name="connsiteX2-93" fmla="*/ 74450 w 3419856"/>
              <a:gd name="connsiteY2-94" fmla="*/ 0 h 3901233"/>
              <a:gd name="connsiteX3-95" fmla="*/ 3345406 w 3419856"/>
              <a:gd name="connsiteY3-96" fmla="*/ 0 h 3901233"/>
              <a:gd name="connsiteX4-97" fmla="*/ 3398050 w 3419856"/>
              <a:gd name="connsiteY4-98" fmla="*/ 21806 h 3901233"/>
              <a:gd name="connsiteX5-99" fmla="*/ 3419856 w 3419856"/>
              <a:gd name="connsiteY5-100" fmla="*/ 74450 h 3901233"/>
              <a:gd name="connsiteX6-101" fmla="*/ 3419856 w 3419856"/>
              <a:gd name="connsiteY6-102" fmla="*/ 3354550 h 3901233"/>
              <a:gd name="connsiteX7-103" fmla="*/ 0 w 3419856"/>
              <a:gd name="connsiteY7-104" fmla="*/ 3354550 h 3901233"/>
              <a:gd name="connsiteX8-105" fmla="*/ 0 w 3419856"/>
              <a:gd name="connsiteY8-106" fmla="*/ 74450 h 3901233"/>
              <a:gd name="connsiteX0-107" fmla="*/ 0 w 3419856"/>
              <a:gd name="connsiteY0-108" fmla="*/ 74450 h 3354550"/>
              <a:gd name="connsiteX1-109" fmla="*/ 21806 w 3419856"/>
              <a:gd name="connsiteY1-110" fmla="*/ 21806 h 3354550"/>
              <a:gd name="connsiteX2-111" fmla="*/ 74450 w 3419856"/>
              <a:gd name="connsiteY2-112" fmla="*/ 0 h 3354550"/>
              <a:gd name="connsiteX3-113" fmla="*/ 3345406 w 3419856"/>
              <a:gd name="connsiteY3-114" fmla="*/ 0 h 3354550"/>
              <a:gd name="connsiteX4-115" fmla="*/ 3398050 w 3419856"/>
              <a:gd name="connsiteY4-116" fmla="*/ 21806 h 3354550"/>
              <a:gd name="connsiteX5-117" fmla="*/ 3419856 w 3419856"/>
              <a:gd name="connsiteY5-118" fmla="*/ 74450 h 3354550"/>
              <a:gd name="connsiteX6-119" fmla="*/ 3419856 w 3419856"/>
              <a:gd name="connsiteY6-120" fmla="*/ 3354550 h 3354550"/>
              <a:gd name="connsiteX7-121" fmla="*/ 0 w 3419856"/>
              <a:gd name="connsiteY7-122" fmla="*/ 3354550 h 3354550"/>
              <a:gd name="connsiteX8-123" fmla="*/ 0 w 3419856"/>
              <a:gd name="connsiteY8-124" fmla="*/ 74450 h 335455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12800" y="2547891"/>
            <a:ext cx="39624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831DBEED-DE29-4B52-846C-883B8A3BCC38}" type="datetime1">
              <a:rPr lang="en-US" altLang="zh-CN"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C1CF76B-D1F8-4017-AACD-912803F43726}"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media/image1.png"/><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5" cstate="print"/>
          <a:stretch>
            <a:fillRect/>
          </a:stretch>
        </p:blipFill>
        <p:spPr>
          <a:xfrm>
            <a:off x="0" y="0"/>
            <a:ext cx="12192000" cy="6858000"/>
          </a:xfrm>
          <a:prstGeom prst="rect">
            <a:avLst/>
          </a:prstGeom>
        </p:spPr>
      </p:pic>
      <p:sp>
        <p:nvSpPr>
          <p:cNvPr id="2" name="Title Placeholder 1"/>
          <p:cNvSpPr>
            <a:spLocks noGrp="1"/>
          </p:cNvSpPr>
          <p:nvPr>
            <p:ph type="title"/>
          </p:nvPr>
        </p:nvSpPr>
        <p:spPr>
          <a:xfrm>
            <a:off x="812800" y="274638"/>
            <a:ext cx="10566400" cy="1143000"/>
          </a:xfrm>
          <a:prstGeom prst="rect">
            <a:avLst/>
          </a:prstGeom>
        </p:spPr>
        <p:txBody>
          <a:bodyPr vert="horz" lIns="91440" tIns="45720" rIns="91440" bIns="45720" rtlCol="0" anchor="b" anchorCtr="0">
            <a:no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12800" y="1600201"/>
            <a:ext cx="10566400" cy="4525963"/>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smtClean="0"/>
          </a:p>
        </p:txBody>
      </p:sp>
      <p:sp>
        <p:nvSpPr>
          <p:cNvPr id="4" name="Date Placeholder 3"/>
          <p:cNvSpPr>
            <a:spLocks noGrp="1"/>
          </p:cNvSpPr>
          <p:nvPr>
            <p:ph type="dt" sz="half" idx="2"/>
          </p:nvPr>
        </p:nvSpPr>
        <p:spPr>
          <a:xfrm>
            <a:off x="7620000" y="6356351"/>
            <a:ext cx="2032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71023F81-F850-4D1A-AE73-256CDEBADDDE}" type="datetime1">
              <a:rPr lang="en-US" altLang="zh-CN" smtClean="0"/>
            </a:fld>
            <a:endParaRPr lang="en-US"/>
          </a:p>
        </p:txBody>
      </p:sp>
      <p:sp>
        <p:nvSpPr>
          <p:cNvPr id="5" name="Footer Placeholder 4"/>
          <p:cNvSpPr>
            <a:spLocks noGrp="1"/>
          </p:cNvSpPr>
          <p:nvPr>
            <p:ph type="ftr" sz="quarter" idx="3"/>
          </p:nvPr>
        </p:nvSpPr>
        <p:spPr>
          <a:xfrm>
            <a:off x="812800" y="6356351"/>
            <a:ext cx="38608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a:p>
        </p:txBody>
      </p:sp>
      <p:sp>
        <p:nvSpPr>
          <p:cNvPr id="6" name="Slide Number Placeholder 5"/>
          <p:cNvSpPr>
            <a:spLocks noGrp="1"/>
          </p:cNvSpPr>
          <p:nvPr>
            <p:ph type="sldNum" sz="quarter" idx="4"/>
          </p:nvPr>
        </p:nvSpPr>
        <p:spPr>
          <a:xfrm>
            <a:off x="10058400" y="6356351"/>
            <a:ext cx="1320800" cy="365125"/>
          </a:xfrm>
          <a:prstGeom prst="rect">
            <a:avLst/>
          </a:prstGeom>
        </p:spPr>
        <p:txBody>
          <a:bodyPr vert="horz" lIns="91440" tIns="45720" rIns="91440" bIns="45720" rtlCol="0" anchor="ctr"/>
          <a:lstStyle>
            <a:lvl1pPr algn="r">
              <a:defRPr sz="1100" baseline="0">
                <a:solidFill>
                  <a:schemeClr val="tx1"/>
                </a:solidFill>
              </a:defRPr>
            </a:lvl1pPr>
          </a:lstStyle>
          <a:p>
            <a:fld id="{BC1CF76B-D1F8-4017-AACD-912803F43726}" type="slidenum">
              <a:rPr lang="en-US" smtClean="0"/>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anose="020B0604020202020204"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anose="020B0604020202020204"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anose="020B0604020202020204"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anose="020B0604020202020204"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anose="020B0604020202020204"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anose="020B0604020202020204"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anose="020B0604020202020204"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anose="020B0604020202020204"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anose="020B0604020202020204"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hdphoto" Target="../media/image12.wdp"/><Relationship Id="rId1"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image" Target="../media/image1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hdphoto" Target="../media/image16.wdp"/><Relationship Id="rId1" Type="http://schemas.openxmlformats.org/officeDocument/2006/relationships/image" Target="../media/image15.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7.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image" Target="../media/image21.png"/></Relationships>
</file>

<file path=ppt/slides/_rels/slide8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slide" Target="slide94.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2.png"/></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BC1CF76B-D1F8-4017-AACD-912803F43726}" type="slidenum">
              <a:rPr lang="en-US" smtClean="0"/>
            </a:fld>
            <a:endParaRPr lang="en-US"/>
          </a:p>
        </p:txBody>
      </p:sp>
      <p:pic>
        <p:nvPicPr>
          <p:cNvPr id="5" name="图片 4"/>
          <p:cNvPicPr>
            <a:picLocks noChangeAspect="1"/>
          </p:cNvPicPr>
          <p:nvPr/>
        </p:nvPicPr>
        <p:blipFill>
          <a:blip r:embed="rId1"/>
          <a:stretch>
            <a:fillRect/>
          </a:stretch>
        </p:blipFill>
        <p:spPr>
          <a:xfrm>
            <a:off x="504536" y="490538"/>
            <a:ext cx="11201400" cy="604837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标题 1"/>
          <p:cNvSpPr>
            <a:spLocks noGrp="1"/>
          </p:cNvSpPr>
          <p:nvPr>
            <p:ph type="title"/>
          </p:nvPr>
        </p:nvSpPr>
        <p:spPr>
          <a:xfrm>
            <a:off x="2444753" y="579755"/>
            <a:ext cx="7395207" cy="1325563"/>
          </a:xfrm>
        </p:spPr>
        <p:txBody>
          <a:bodyPr/>
          <a:lstStyle/>
          <a:p>
            <a:pPr eaLnBrk="1" hangingPunct="1"/>
            <a:r>
              <a:rPr lang="zh-CN" altLang="en-US" sz="4000" dirty="0" smtClean="0">
                <a:solidFill>
                  <a:srgbClr val="FFFF00"/>
                </a:solidFill>
                <a:latin typeface="华文楷体" panose="02010600040101010101" pitchFamily="2" charset="-122"/>
                <a:ea typeface="华文楷体" panose="02010600040101010101" pitchFamily="2" charset="-122"/>
              </a:rPr>
              <a:t>三、</a:t>
            </a:r>
            <a:r>
              <a:rPr lang="zh-CN" altLang="en-US" sz="4000" dirty="0">
                <a:solidFill>
                  <a:srgbClr val="FFFF00"/>
                </a:solidFill>
                <a:latin typeface="华文楷体" panose="02010600040101010101" pitchFamily="2" charset="-122"/>
                <a:ea typeface="华文楷体" panose="02010600040101010101" pitchFamily="2" charset="-122"/>
                <a:sym typeface="+mn-ea"/>
              </a:rPr>
              <a:t>账务处理实务</a:t>
            </a:r>
            <a:endParaRPr lang="zh-CN" altLang="en-US" sz="4000" dirty="0" smtClean="0">
              <a:solidFill>
                <a:srgbClr val="FFFF00"/>
              </a:solidFill>
              <a:latin typeface="华文楷体" panose="02010600040101010101" pitchFamily="2" charset="-122"/>
              <a:ea typeface="华文楷体" panose="02010600040101010101" pitchFamily="2" charset="-122"/>
              <a:sym typeface="+mn-ea"/>
            </a:endParaRPr>
          </a:p>
        </p:txBody>
      </p:sp>
      <p:sp>
        <p:nvSpPr>
          <p:cNvPr id="18437" name="灯片编号占位符 4"/>
          <p:cNvSpPr>
            <a:spLocks noGrp="1"/>
          </p:cNvSpPr>
          <p:nvPr>
            <p:ph type="sldNum" sz="quarter" idx="12"/>
          </p:nvPr>
        </p:nvSpPr>
        <p:spPr bwMode="auto">
          <a:xfrm>
            <a:off x="4165600" y="6248400"/>
            <a:ext cx="38608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ndara" panose="020E0502030303020204" pitchFamily="34" charset="0"/>
                <a:ea typeface="华文楷体" panose="0201060004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ndara" panose="020E0502030303020204" pitchFamily="34" charset="0"/>
                <a:ea typeface="华文楷体" panose="0201060004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ndara" panose="020E0502030303020204" pitchFamily="34" charset="0"/>
                <a:ea typeface="华文楷体" panose="0201060004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9pPr>
          </a:lstStyle>
          <a:p>
            <a:pPr algn="ctr">
              <a:lnSpc>
                <a:spcPct val="100000"/>
              </a:lnSpc>
              <a:spcBef>
                <a:spcPct val="0"/>
              </a:spcBef>
              <a:buFontTx/>
              <a:buNone/>
            </a:pPr>
            <a:fld id="{AE854956-CF13-4A47-82B6-FE08F6CC9280}" type="slidenum">
              <a:rPr lang="zh-CN" altLang="en-US" sz="1200" smtClean="0">
                <a:latin typeface="Arial" panose="020B0604020202020204" pitchFamily="34" charset="0"/>
                <a:ea typeface="宋体" panose="02010600030101010101" pitchFamily="2" charset="-122"/>
              </a:rPr>
            </a:fld>
            <a:endParaRPr lang="en-US" altLang="zh-CN" sz="1200" smtClean="0">
              <a:latin typeface="Arial" panose="020B0604020202020204" pitchFamily="34" charset="0"/>
              <a:ea typeface="宋体" panose="02010600030101010101" pitchFamily="2" charset="-122"/>
            </a:endParaRPr>
          </a:p>
        </p:txBody>
      </p:sp>
      <p:sp>
        <p:nvSpPr>
          <p:cNvPr id="18435" name="内容占位符 2"/>
          <p:cNvSpPr>
            <a:spLocks noGrp="1"/>
          </p:cNvSpPr>
          <p:nvPr>
            <p:ph sz="quarter" idx="13"/>
          </p:nvPr>
        </p:nvSpPr>
        <p:spPr>
          <a:xfrm>
            <a:off x="2684780" y="2359025"/>
            <a:ext cx="4127500" cy="2486025"/>
          </a:xfrm>
        </p:spPr>
        <p:txBody>
          <a:bodyPr>
            <a:normAutofit/>
          </a:bodyPr>
          <a:lstStyle/>
          <a:p>
            <a:pPr eaLnBrk="1" hangingPunct="1">
              <a:buClr>
                <a:schemeClr val="tx1"/>
              </a:buClr>
              <a:buFont typeface="Wingdings" panose="05000000000000000000" pitchFamily="2" charset="2"/>
              <a:buChar char="ü"/>
            </a:pPr>
            <a:r>
              <a:rPr lang="zh-CN" altLang="en-US" sz="2800" dirty="0" smtClean="0">
                <a:latin typeface="华文楷体" panose="02010600040101010101" pitchFamily="2" charset="-122"/>
                <a:ea typeface="华文楷体" panose="02010600040101010101" pitchFamily="2" charset="-122"/>
              </a:rPr>
              <a:t>应交增值税</a:t>
            </a:r>
            <a:endParaRPr lang="en-US" altLang="zh-CN" sz="2800" dirty="0" smtClean="0">
              <a:latin typeface="华文楷体" panose="02010600040101010101" pitchFamily="2" charset="-122"/>
              <a:ea typeface="华文楷体" panose="02010600040101010101" pitchFamily="2" charset="-122"/>
            </a:endParaRPr>
          </a:p>
          <a:p>
            <a:pPr eaLnBrk="1" hangingPunct="1">
              <a:buClr>
                <a:schemeClr val="tx1"/>
              </a:buClr>
              <a:buFont typeface="Wingdings" panose="05000000000000000000" pitchFamily="2" charset="2"/>
              <a:buChar char="ü"/>
            </a:pPr>
            <a:r>
              <a:rPr lang="zh-CN" altLang="en-US" sz="2800" dirty="0" smtClean="0">
                <a:latin typeface="华文楷体" panose="02010600040101010101" pitchFamily="2" charset="-122"/>
                <a:ea typeface="华文楷体" panose="02010600040101010101" pitchFamily="2" charset="-122"/>
              </a:rPr>
              <a:t>应付职工薪酬</a:t>
            </a:r>
            <a:endParaRPr lang="en-US" altLang="zh-CN" sz="2800" dirty="0" smtClean="0">
              <a:latin typeface="华文楷体" panose="02010600040101010101" pitchFamily="2" charset="-122"/>
              <a:ea typeface="华文楷体" panose="02010600040101010101" pitchFamily="2" charset="-122"/>
            </a:endParaRPr>
          </a:p>
          <a:p>
            <a:pPr eaLnBrk="1" hangingPunct="1">
              <a:buClr>
                <a:schemeClr val="tx1"/>
              </a:buClr>
              <a:buFont typeface="Wingdings" panose="05000000000000000000" pitchFamily="2" charset="2"/>
              <a:buChar char="ü"/>
            </a:pPr>
            <a:r>
              <a:rPr lang="zh-CN" altLang="en-US" sz="2800" dirty="0" smtClean="0">
                <a:latin typeface="华文楷体" panose="02010600040101010101" pitchFamily="2" charset="-122"/>
                <a:ea typeface="华文楷体" panose="02010600040101010101" pitchFamily="2" charset="-122"/>
              </a:rPr>
              <a:t>应付利息</a:t>
            </a:r>
            <a:endParaRPr lang="en-US" altLang="zh-CN" sz="2800" dirty="0" smtClean="0">
              <a:latin typeface="华文楷体" panose="02010600040101010101" pitchFamily="2" charset="-122"/>
              <a:ea typeface="华文楷体" panose="02010600040101010101" pitchFamily="2" charset="-122"/>
            </a:endParaRPr>
          </a:p>
          <a:p>
            <a:pPr eaLnBrk="1" hangingPunct="1">
              <a:buClr>
                <a:schemeClr val="tx1"/>
              </a:buClr>
              <a:buFont typeface="Wingdings" panose="05000000000000000000" pitchFamily="2" charset="2"/>
              <a:buChar char="ü"/>
            </a:pPr>
            <a:r>
              <a:rPr lang="zh-CN" altLang="en-US" sz="2800" dirty="0" smtClean="0">
                <a:latin typeface="华文楷体" panose="02010600040101010101" pitchFamily="2" charset="-122"/>
                <a:ea typeface="华文楷体" panose="02010600040101010101" pitchFamily="2" charset="-122"/>
              </a:rPr>
              <a:t>其他应付款</a:t>
            </a:r>
            <a:endParaRPr lang="zh-CN" altLang="en-US" sz="2800" dirty="0" smtClean="0">
              <a:latin typeface="华文楷体" panose="02010600040101010101" pitchFamily="2" charset="-122"/>
              <a:ea typeface="华文楷体" panose="02010600040101010101" pitchFamily="2" charset="-122"/>
            </a:endParaRPr>
          </a:p>
        </p:txBody>
      </p:sp>
      <p:sp>
        <p:nvSpPr>
          <p:cNvPr id="18438" name="内容占位符 2"/>
          <p:cNvSpPr txBox="1"/>
          <p:nvPr/>
        </p:nvSpPr>
        <p:spPr bwMode="auto">
          <a:xfrm>
            <a:off x="6233160" y="2386330"/>
            <a:ext cx="4597400" cy="238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nSpc>
                <a:spcPct val="90000"/>
              </a:lnSpc>
              <a:spcBef>
                <a:spcPts val="1000"/>
              </a:spcBef>
              <a:buFont typeface="Arial" panose="020B0604020202020204" pitchFamily="34" charset="0"/>
              <a:buChar char="•"/>
              <a:defRPr sz="2800">
                <a:solidFill>
                  <a:schemeClr val="tx1"/>
                </a:solidFill>
                <a:latin typeface="Candara" panose="020E0502030303020204" pitchFamily="34" charset="0"/>
                <a:ea typeface="华文楷体" panose="02010600040101010101" pitchFamily="2" charset="-122"/>
              </a:defRPr>
            </a:lvl1pPr>
            <a:lvl2pPr marL="685800" indent="-228600">
              <a:lnSpc>
                <a:spcPct val="90000"/>
              </a:lnSpc>
              <a:spcBef>
                <a:spcPts val="500"/>
              </a:spcBef>
              <a:buFont typeface="Arial" panose="020B0604020202020204" pitchFamily="34" charset="0"/>
              <a:buChar char="•"/>
              <a:defRPr sz="2400">
                <a:solidFill>
                  <a:schemeClr val="tx1"/>
                </a:solidFill>
                <a:latin typeface="Candara" panose="020E0502030303020204" pitchFamily="34" charset="0"/>
                <a:ea typeface="华文楷体" panose="0201060004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ndara" panose="020E0502030303020204" pitchFamily="34" charset="0"/>
                <a:ea typeface="华文楷体" panose="0201060004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9pPr>
          </a:lstStyle>
          <a:p>
            <a:pPr eaLnBrk="1" hangingPunct="1">
              <a:buFont typeface="Wingdings" panose="05000000000000000000" pitchFamily="2" charset="2"/>
              <a:buChar char="ü"/>
            </a:pPr>
            <a:r>
              <a:rPr lang="zh-CN" altLang="en-US" dirty="0">
                <a:latin typeface="华文楷体" panose="02010600040101010101" pitchFamily="2" charset="-122"/>
              </a:rPr>
              <a:t>预提费用</a:t>
            </a:r>
            <a:endParaRPr lang="en-US" altLang="zh-CN" dirty="0">
              <a:latin typeface="华文楷体" panose="02010600040101010101" pitchFamily="2" charset="-122"/>
            </a:endParaRPr>
          </a:p>
          <a:p>
            <a:pPr eaLnBrk="1" hangingPunct="1">
              <a:buFont typeface="Wingdings" panose="05000000000000000000" pitchFamily="2" charset="2"/>
              <a:buChar char="ü"/>
            </a:pPr>
            <a:r>
              <a:rPr lang="zh-CN" altLang="en-US" dirty="0">
                <a:latin typeface="华文楷体" panose="02010600040101010101" pitchFamily="2" charset="-122"/>
              </a:rPr>
              <a:t>长期借款</a:t>
            </a:r>
            <a:endParaRPr lang="en-US" altLang="zh-CN" dirty="0">
              <a:latin typeface="华文楷体" panose="02010600040101010101" pitchFamily="2" charset="-122"/>
            </a:endParaRPr>
          </a:p>
          <a:p>
            <a:pPr eaLnBrk="1" hangingPunct="1">
              <a:buFont typeface="Wingdings" panose="05000000000000000000" pitchFamily="2" charset="2"/>
              <a:buChar char="ü"/>
            </a:pPr>
            <a:r>
              <a:rPr lang="zh-CN" altLang="en-US" dirty="0">
                <a:latin typeface="华文楷体" panose="02010600040101010101" pitchFamily="2" charset="-122"/>
              </a:rPr>
              <a:t>预计负债</a:t>
            </a:r>
            <a:endParaRPr lang="en-US" altLang="zh-CN" dirty="0">
              <a:latin typeface="华文楷体" panose="02010600040101010101" pitchFamily="2" charset="-122"/>
            </a:endParaRPr>
          </a:p>
          <a:p>
            <a:pPr eaLnBrk="1" hangingPunct="1">
              <a:buFont typeface="Wingdings" panose="05000000000000000000" pitchFamily="2" charset="2"/>
              <a:buChar char="ü"/>
            </a:pPr>
            <a:endParaRPr lang="zh-CN" altLang="en-US" dirty="0">
              <a:latin typeface="华文楷体" panose="02010600040101010101" pitchFamily="2" charset="-12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rrowheads="1"/>
          </p:cNvSpPr>
          <p:nvPr>
            <p:ph type="title"/>
          </p:nvPr>
        </p:nvSpPr>
        <p:spPr>
          <a:xfrm>
            <a:off x="1016769" y="482170"/>
            <a:ext cx="9025467" cy="504825"/>
          </a:xfrm>
        </p:spPr>
        <p:txBody>
          <a:bodyPr/>
          <a:lstStyle/>
          <a:p>
            <a:pPr algn="ctr" eaLnBrk="1" hangingPunct="1"/>
            <a:r>
              <a:rPr lang="zh-CN" altLang="en-US" sz="3600" dirty="0" smtClean="0">
                <a:solidFill>
                  <a:srgbClr val="FFFF00"/>
                </a:solidFill>
                <a:latin typeface="华文楷体" panose="02010600040101010101" pitchFamily="2" charset="-122"/>
                <a:ea typeface="华文楷体" panose="02010600040101010101" pitchFamily="2" charset="-122"/>
              </a:rPr>
              <a:t>（一）应交增值税 </a:t>
            </a:r>
            <a:endParaRPr lang="zh-CN" altLang="en-US" sz="3600" dirty="0" smtClean="0">
              <a:solidFill>
                <a:srgbClr val="FFFF00"/>
              </a:solidFill>
              <a:latin typeface="华文楷体" panose="02010600040101010101" pitchFamily="2" charset="-122"/>
              <a:ea typeface="华文楷体" panose="02010600040101010101" pitchFamily="2" charset="-122"/>
            </a:endParaRPr>
          </a:p>
        </p:txBody>
      </p:sp>
      <p:sp>
        <p:nvSpPr>
          <p:cNvPr id="19459" name="Rectangle 3"/>
          <p:cNvSpPr>
            <a:spLocks noGrp="1" noChangeArrowheads="1"/>
          </p:cNvSpPr>
          <p:nvPr>
            <p:ph sz="quarter" idx="13"/>
          </p:nvPr>
        </p:nvSpPr>
        <p:spPr>
          <a:xfrm>
            <a:off x="524163" y="1087012"/>
            <a:ext cx="11135784" cy="5634464"/>
          </a:xfrm>
        </p:spPr>
        <p:txBody>
          <a:bodyPr>
            <a:normAutofit/>
          </a:bodyPr>
          <a:lstStyle/>
          <a:p>
            <a:pPr marL="0" indent="0" eaLnBrk="1" hangingPunct="1">
              <a:lnSpc>
                <a:spcPct val="130000"/>
              </a:lnSpc>
              <a:buFont typeface="Arial" panose="020B0604020202020204" pitchFamily="34" charset="0"/>
              <a:buNone/>
              <a:defRPr/>
            </a:pPr>
            <a:r>
              <a:rPr lang="en-US" altLang="zh-CN" sz="2800" b="1" dirty="0" smtClean="0">
                <a:solidFill>
                  <a:srgbClr val="FFFF00"/>
                </a:solidFill>
                <a:latin typeface="华文楷体" panose="02010600040101010101" pitchFamily="2" charset="-122"/>
                <a:ea typeface="华文楷体" panose="02010600040101010101" pitchFamily="2" charset="-122"/>
              </a:rPr>
              <a:t>1.</a:t>
            </a:r>
            <a:r>
              <a:rPr lang="zh-CN" altLang="en-US" sz="2800" b="1" dirty="0" smtClean="0">
                <a:solidFill>
                  <a:srgbClr val="FFFF00"/>
                </a:solidFill>
                <a:latin typeface="华文楷体" panose="02010600040101010101" pitchFamily="2" charset="-122"/>
                <a:ea typeface="华文楷体" panose="02010600040101010101" pitchFamily="2" charset="-122"/>
              </a:rPr>
              <a:t>有关文件</a:t>
            </a:r>
            <a:endParaRPr lang="zh-CN" altLang="en-US" sz="2800" b="1" dirty="0" smtClean="0">
              <a:solidFill>
                <a:srgbClr val="FFFF00"/>
              </a:solidFill>
              <a:latin typeface="华文楷体" panose="02010600040101010101" pitchFamily="2" charset="-122"/>
              <a:ea typeface="华文楷体" panose="02010600040101010101" pitchFamily="2" charset="-122"/>
            </a:endParaRPr>
          </a:p>
          <a:p>
            <a:pPr lvl="1" eaLnBrk="1" hangingPunct="1">
              <a:lnSpc>
                <a:spcPct val="130000"/>
              </a:lnSpc>
              <a:buClr>
                <a:schemeClr val="tx1"/>
              </a:buClr>
              <a:buFont typeface="Wingdings" panose="05000000000000000000" pitchFamily="2" charset="2"/>
              <a:buChar char="Ø"/>
              <a:defRPr/>
            </a:pPr>
            <a:r>
              <a:rPr lang="en-US" altLang="zh-CN" sz="2400" dirty="0">
                <a:latin typeface="华文楷体" panose="02010600040101010101" pitchFamily="2" charset="-122"/>
                <a:ea typeface="华文楷体" panose="02010600040101010101" pitchFamily="2" charset="-122"/>
              </a:rPr>
              <a:t>《</a:t>
            </a:r>
            <a:r>
              <a:rPr lang="zh-CN" altLang="en-US" sz="2400" dirty="0">
                <a:latin typeface="华文楷体" panose="02010600040101010101" pitchFamily="2" charset="-122"/>
                <a:ea typeface="华文楷体" panose="02010600040101010101" pitchFamily="2" charset="-122"/>
              </a:rPr>
              <a:t>关于全面推开营业税改征增值税试点的通知</a:t>
            </a:r>
            <a:r>
              <a:rPr lang="en-US" altLang="zh-CN" sz="2400" dirty="0">
                <a:latin typeface="华文楷体" panose="02010600040101010101" pitchFamily="2" charset="-122"/>
                <a:ea typeface="华文楷体" panose="02010600040101010101" pitchFamily="2" charset="-122"/>
              </a:rPr>
              <a:t>》</a:t>
            </a:r>
            <a:r>
              <a:rPr lang="zh-CN" altLang="en-US" sz="2400" dirty="0">
                <a:latin typeface="华文楷体" panose="02010600040101010101" pitchFamily="2" charset="-122"/>
                <a:ea typeface="华文楷体" panose="02010600040101010101" pitchFamily="2" charset="-122"/>
              </a:rPr>
              <a:t>（财税</a:t>
            </a:r>
            <a:r>
              <a:rPr lang="en-US" altLang="zh-CN" sz="2400" dirty="0">
                <a:latin typeface="华文楷体" panose="02010600040101010101" pitchFamily="2" charset="-122"/>
                <a:ea typeface="华文楷体" panose="02010600040101010101" pitchFamily="2" charset="-122"/>
              </a:rPr>
              <a:t>[2016]36</a:t>
            </a:r>
            <a:r>
              <a:rPr lang="zh-CN" altLang="en-US" sz="2400" dirty="0">
                <a:latin typeface="华文楷体" panose="02010600040101010101" pitchFamily="2" charset="-122"/>
                <a:ea typeface="华文楷体" panose="02010600040101010101" pitchFamily="2" charset="-122"/>
              </a:rPr>
              <a:t>号）</a:t>
            </a:r>
            <a:r>
              <a:rPr lang="en-US" altLang="zh-CN" sz="2400" dirty="0">
                <a:latin typeface="华文楷体" panose="02010600040101010101" pitchFamily="2" charset="-122"/>
                <a:ea typeface="华文楷体" panose="02010600040101010101" pitchFamily="2" charset="-122"/>
              </a:rPr>
              <a:t> </a:t>
            </a:r>
            <a:endParaRPr lang="en-US" altLang="zh-CN" sz="2400" dirty="0">
              <a:latin typeface="华文楷体" panose="02010600040101010101" pitchFamily="2" charset="-122"/>
              <a:ea typeface="华文楷体" panose="02010600040101010101" pitchFamily="2" charset="-122"/>
            </a:endParaRPr>
          </a:p>
          <a:p>
            <a:pPr lvl="1" eaLnBrk="1" hangingPunct="1">
              <a:lnSpc>
                <a:spcPct val="130000"/>
              </a:lnSpc>
              <a:buClr>
                <a:schemeClr val="tx1"/>
              </a:buClr>
              <a:buFont typeface="Wingdings" panose="05000000000000000000" pitchFamily="2" charset="2"/>
              <a:buChar char="Ø"/>
              <a:defRPr/>
            </a:pPr>
            <a:r>
              <a:rPr lang="en-US" altLang="zh-CN" sz="2400" dirty="0">
                <a:latin typeface="华文楷体" panose="02010600040101010101" pitchFamily="2" charset="-122"/>
                <a:ea typeface="华文楷体" panose="02010600040101010101" pitchFamily="2" charset="-122"/>
              </a:rPr>
              <a:t>《</a:t>
            </a:r>
            <a:r>
              <a:rPr lang="zh-CN" altLang="en-US" sz="2400" dirty="0">
                <a:latin typeface="华文楷体" panose="02010600040101010101" pitchFamily="2" charset="-122"/>
                <a:ea typeface="华文楷体" panose="02010600040101010101" pitchFamily="2" charset="-122"/>
              </a:rPr>
              <a:t>增值税会计处理规定</a:t>
            </a:r>
            <a:r>
              <a:rPr lang="en-US" altLang="zh-CN" sz="2400" dirty="0">
                <a:latin typeface="华文楷体" panose="02010600040101010101" pitchFamily="2" charset="-122"/>
                <a:ea typeface="华文楷体" panose="02010600040101010101" pitchFamily="2" charset="-122"/>
              </a:rPr>
              <a:t>》 </a:t>
            </a:r>
            <a:r>
              <a:rPr lang="zh-CN" altLang="en-US" sz="2400" dirty="0">
                <a:latin typeface="华文楷体" panose="02010600040101010101" pitchFamily="2" charset="-122"/>
                <a:ea typeface="华文楷体" panose="02010600040101010101" pitchFamily="2" charset="-122"/>
              </a:rPr>
              <a:t>（财会</a:t>
            </a:r>
            <a:r>
              <a:rPr lang="en-US" altLang="zh-CN" sz="2400" dirty="0">
                <a:latin typeface="华文楷体" panose="02010600040101010101" pitchFamily="2" charset="-122"/>
                <a:ea typeface="华文楷体" panose="02010600040101010101" pitchFamily="2" charset="-122"/>
              </a:rPr>
              <a:t>〔2016〕22</a:t>
            </a:r>
            <a:r>
              <a:rPr lang="zh-CN" altLang="en-US" sz="2400" dirty="0">
                <a:latin typeface="华文楷体" panose="02010600040101010101" pitchFamily="2" charset="-122"/>
                <a:ea typeface="华文楷体" panose="02010600040101010101" pitchFamily="2" charset="-122"/>
              </a:rPr>
              <a:t>号）</a:t>
            </a:r>
            <a:endParaRPr lang="zh-CN" altLang="en-US" sz="2400" dirty="0">
              <a:latin typeface="华文楷体" panose="02010600040101010101" pitchFamily="2" charset="-122"/>
              <a:ea typeface="华文楷体" panose="02010600040101010101" pitchFamily="2" charset="-122"/>
            </a:endParaRPr>
          </a:p>
          <a:p>
            <a:pPr lvl="1" eaLnBrk="1" hangingPunct="1">
              <a:lnSpc>
                <a:spcPct val="130000"/>
              </a:lnSpc>
              <a:buClr>
                <a:schemeClr val="tx1"/>
              </a:buClr>
              <a:buFont typeface="Wingdings" panose="05000000000000000000" pitchFamily="2" charset="2"/>
              <a:buChar char="Ø"/>
              <a:defRPr/>
            </a:pPr>
            <a:r>
              <a:rPr lang="en-US" altLang="zh-CN" sz="2400" dirty="0">
                <a:latin typeface="华文楷体" panose="02010600040101010101" pitchFamily="2" charset="-122"/>
                <a:ea typeface="华文楷体" panose="02010600040101010101" pitchFamily="2" charset="-122"/>
              </a:rPr>
              <a:t>《</a:t>
            </a:r>
            <a:r>
              <a:rPr lang="zh-CN" altLang="en-US" sz="2400" dirty="0">
                <a:latin typeface="华文楷体" panose="02010600040101010101" pitchFamily="2" charset="-122"/>
                <a:ea typeface="华文楷体" panose="02010600040101010101" pitchFamily="2" charset="-122"/>
              </a:rPr>
              <a:t>不动产进项税额分期抵扣暂行办法</a:t>
            </a:r>
            <a:r>
              <a:rPr lang="en-US" altLang="zh-CN" sz="2400" dirty="0">
                <a:latin typeface="华文楷体" panose="02010600040101010101" pitchFamily="2" charset="-122"/>
                <a:ea typeface="华文楷体" panose="02010600040101010101" pitchFamily="2" charset="-122"/>
              </a:rPr>
              <a:t>》(</a:t>
            </a:r>
            <a:r>
              <a:rPr lang="zh-CN" altLang="en-US" sz="2400" dirty="0">
                <a:latin typeface="华文楷体" panose="02010600040101010101" pitchFamily="2" charset="-122"/>
                <a:ea typeface="华文楷体" panose="02010600040101010101" pitchFamily="2" charset="-122"/>
              </a:rPr>
              <a:t>国家税务总局公告</a:t>
            </a:r>
            <a:r>
              <a:rPr lang="en-US" altLang="zh-CN" sz="2400" dirty="0">
                <a:latin typeface="华文楷体" panose="02010600040101010101" pitchFamily="2" charset="-122"/>
                <a:ea typeface="华文楷体" panose="02010600040101010101" pitchFamily="2" charset="-122"/>
              </a:rPr>
              <a:t>2016</a:t>
            </a:r>
            <a:r>
              <a:rPr lang="zh-CN" altLang="en-US" sz="2400" dirty="0">
                <a:latin typeface="华文楷体" panose="02010600040101010101" pitchFamily="2" charset="-122"/>
                <a:ea typeface="华文楷体" panose="02010600040101010101" pitchFamily="2" charset="-122"/>
              </a:rPr>
              <a:t>年第</a:t>
            </a:r>
            <a:r>
              <a:rPr lang="en-US" altLang="zh-CN" sz="2400" dirty="0">
                <a:latin typeface="华文楷体" panose="02010600040101010101" pitchFamily="2" charset="-122"/>
                <a:ea typeface="华文楷体" panose="02010600040101010101" pitchFamily="2" charset="-122"/>
              </a:rPr>
              <a:t>15</a:t>
            </a:r>
            <a:r>
              <a:rPr lang="zh-CN" altLang="en-US" sz="2400" dirty="0">
                <a:latin typeface="华文楷体" panose="02010600040101010101" pitchFamily="2" charset="-122"/>
                <a:ea typeface="华文楷体" panose="02010600040101010101" pitchFamily="2" charset="-122"/>
              </a:rPr>
              <a:t>号</a:t>
            </a:r>
            <a:r>
              <a:rPr lang="en-US" altLang="zh-CN" sz="2400" dirty="0">
                <a:latin typeface="华文楷体" panose="02010600040101010101" pitchFamily="2" charset="-122"/>
                <a:ea typeface="华文楷体" panose="02010600040101010101" pitchFamily="2" charset="-122"/>
              </a:rPr>
              <a:t>)</a:t>
            </a:r>
            <a:r>
              <a:rPr lang="zh-CN" altLang="en-US" sz="2400" dirty="0">
                <a:latin typeface="华文楷体" panose="02010600040101010101" pitchFamily="2" charset="-122"/>
                <a:ea typeface="华文楷体" panose="02010600040101010101" pitchFamily="2" charset="-122"/>
              </a:rPr>
              <a:t> </a:t>
            </a:r>
            <a:endParaRPr lang="zh-CN" altLang="en-US" sz="2400" dirty="0">
              <a:latin typeface="华文楷体" panose="02010600040101010101" pitchFamily="2" charset="-122"/>
              <a:ea typeface="华文楷体" panose="02010600040101010101" pitchFamily="2" charset="-122"/>
            </a:endParaRPr>
          </a:p>
          <a:p>
            <a:pPr lvl="1" eaLnBrk="1" hangingPunct="1">
              <a:lnSpc>
                <a:spcPct val="130000"/>
              </a:lnSpc>
              <a:buClr>
                <a:schemeClr val="tx1"/>
              </a:buClr>
              <a:buFont typeface="Wingdings" panose="05000000000000000000" pitchFamily="2" charset="2"/>
              <a:buChar char="Ø"/>
              <a:defRPr/>
            </a:pPr>
            <a:r>
              <a:rPr lang="en-US" altLang="zh-CN" sz="2400" dirty="0">
                <a:latin typeface="华文楷体" panose="02010600040101010101" pitchFamily="2" charset="-122"/>
                <a:ea typeface="华文楷体" panose="02010600040101010101" pitchFamily="2" charset="-122"/>
              </a:rPr>
              <a:t>《</a:t>
            </a:r>
            <a:r>
              <a:rPr lang="zh-CN" altLang="en-US" sz="2400" dirty="0">
                <a:latin typeface="华文楷体" panose="02010600040101010101" pitchFamily="2" charset="-122"/>
                <a:ea typeface="华文楷体" panose="02010600040101010101" pitchFamily="2" charset="-122"/>
              </a:rPr>
              <a:t>纳税人提供不动产经营租赁服务增值税征收管理暂行办法</a:t>
            </a:r>
            <a:r>
              <a:rPr lang="en-US" altLang="zh-CN" sz="2400" dirty="0">
                <a:latin typeface="华文楷体" panose="02010600040101010101" pitchFamily="2" charset="-122"/>
                <a:ea typeface="华文楷体" panose="02010600040101010101" pitchFamily="2" charset="-122"/>
              </a:rPr>
              <a:t>》</a:t>
            </a:r>
            <a:r>
              <a:rPr lang="zh-CN" altLang="en-US" sz="2400" dirty="0">
                <a:latin typeface="华文楷体" panose="02010600040101010101" pitchFamily="2" charset="-122"/>
                <a:ea typeface="华文楷体" panose="02010600040101010101" pitchFamily="2" charset="-122"/>
              </a:rPr>
              <a:t>（国家税务总局公告</a:t>
            </a:r>
            <a:r>
              <a:rPr lang="en-US" altLang="zh-CN" sz="2400" dirty="0">
                <a:latin typeface="华文楷体" panose="02010600040101010101" pitchFamily="2" charset="-122"/>
                <a:ea typeface="华文楷体" panose="02010600040101010101" pitchFamily="2" charset="-122"/>
              </a:rPr>
              <a:t>2016</a:t>
            </a:r>
            <a:r>
              <a:rPr lang="zh-CN" altLang="en-US" sz="2400" dirty="0">
                <a:latin typeface="华文楷体" panose="02010600040101010101" pitchFamily="2" charset="-122"/>
                <a:ea typeface="华文楷体" panose="02010600040101010101" pitchFamily="2" charset="-122"/>
              </a:rPr>
              <a:t>年第</a:t>
            </a:r>
            <a:r>
              <a:rPr lang="en-US" altLang="zh-CN" sz="2400" dirty="0">
                <a:latin typeface="华文楷体" panose="02010600040101010101" pitchFamily="2" charset="-122"/>
                <a:ea typeface="华文楷体" panose="02010600040101010101" pitchFamily="2" charset="-122"/>
              </a:rPr>
              <a:t>16</a:t>
            </a:r>
            <a:r>
              <a:rPr lang="zh-CN" altLang="en-US" sz="2400" dirty="0">
                <a:latin typeface="华文楷体" panose="02010600040101010101" pitchFamily="2" charset="-122"/>
                <a:ea typeface="华文楷体" panose="02010600040101010101" pitchFamily="2" charset="-122"/>
              </a:rPr>
              <a:t>号 ）</a:t>
            </a:r>
            <a:endParaRPr lang="zh-CN" altLang="en-US" sz="2400" dirty="0">
              <a:latin typeface="华文楷体" panose="02010600040101010101" pitchFamily="2" charset="-122"/>
              <a:ea typeface="华文楷体" panose="02010600040101010101" pitchFamily="2" charset="-122"/>
            </a:endParaRPr>
          </a:p>
          <a:p>
            <a:pPr lvl="1" eaLnBrk="1" hangingPunct="1">
              <a:buClr>
                <a:schemeClr val="tx1"/>
              </a:buClr>
              <a:buFont typeface="Wingdings" panose="05000000000000000000" pitchFamily="2" charset="2"/>
              <a:buChar char="Ø"/>
              <a:defRPr/>
            </a:pPr>
            <a:r>
              <a:rPr lang="en-US" altLang="zh-CN" sz="2400" dirty="0">
                <a:latin typeface="华文楷体" panose="02010600040101010101" pitchFamily="2" charset="-122"/>
                <a:ea typeface="华文楷体" panose="02010600040101010101" pitchFamily="2" charset="-122"/>
              </a:rPr>
              <a:t>《</a:t>
            </a:r>
            <a:r>
              <a:rPr lang="zh-CN" altLang="en-US" sz="2400" dirty="0">
                <a:latin typeface="华文楷体" panose="02010600040101010101" pitchFamily="2" charset="-122"/>
                <a:ea typeface="华文楷体" panose="02010600040101010101" pitchFamily="2" charset="-122"/>
              </a:rPr>
              <a:t>关于调整增值税税率的通知</a:t>
            </a:r>
            <a:r>
              <a:rPr lang="en-US" altLang="zh-CN" sz="2400" dirty="0">
                <a:latin typeface="华文楷体" panose="02010600040101010101" pitchFamily="2" charset="-122"/>
                <a:ea typeface="华文楷体" panose="02010600040101010101" pitchFamily="2" charset="-122"/>
              </a:rPr>
              <a:t>》</a:t>
            </a:r>
            <a:r>
              <a:rPr lang="zh-CN" altLang="en-US" sz="2400" dirty="0">
                <a:latin typeface="华文楷体" panose="02010600040101010101" pitchFamily="2" charset="-122"/>
                <a:ea typeface="华文楷体" panose="02010600040101010101" pitchFamily="2" charset="-122"/>
              </a:rPr>
              <a:t>财税</a:t>
            </a:r>
            <a:r>
              <a:rPr lang="en-US" altLang="zh-CN" sz="2400" dirty="0">
                <a:latin typeface="华文楷体" panose="02010600040101010101" pitchFamily="2" charset="-122"/>
                <a:ea typeface="华文楷体" panose="02010600040101010101" pitchFamily="2" charset="-122"/>
              </a:rPr>
              <a:t>〔2018〕32</a:t>
            </a:r>
            <a:r>
              <a:rPr lang="zh-CN" altLang="en-US" sz="2400" dirty="0" smtClean="0">
                <a:latin typeface="华文楷体" panose="02010600040101010101" pitchFamily="2" charset="-122"/>
                <a:ea typeface="华文楷体" panose="02010600040101010101" pitchFamily="2" charset="-122"/>
              </a:rPr>
              <a:t>号</a:t>
            </a:r>
            <a:endParaRPr lang="en-US" altLang="zh-CN" sz="2400" dirty="0" smtClean="0">
              <a:latin typeface="华文楷体" panose="02010600040101010101" pitchFamily="2" charset="-122"/>
              <a:ea typeface="华文楷体" panose="02010600040101010101" pitchFamily="2" charset="-122"/>
            </a:endParaRPr>
          </a:p>
          <a:p>
            <a:pPr lvl="1">
              <a:buClr>
                <a:schemeClr val="tx1"/>
              </a:buClr>
              <a:buFont typeface="Wingdings" panose="05000000000000000000" pitchFamily="2" charset="2"/>
              <a:buChar char="Ø"/>
              <a:defRPr/>
            </a:pPr>
            <a:r>
              <a:rPr lang="zh-CN" altLang="zh-CN" sz="2400" dirty="0">
                <a:latin typeface="华文楷体" panose="02010600040101010101" pitchFamily="2" charset="-122"/>
                <a:ea typeface="华文楷体" panose="02010600040101010101" pitchFamily="2" charset="-122"/>
              </a:rPr>
              <a:t>《研发机构采购国产设备增值税退税管理办法》</a:t>
            </a:r>
            <a:r>
              <a:rPr lang="zh-CN" altLang="zh-CN" sz="2000" dirty="0">
                <a:latin typeface="华文楷体" panose="02010600040101010101" pitchFamily="2" charset="-122"/>
                <a:ea typeface="华文楷体" panose="02010600040101010101" pitchFamily="2" charset="-122"/>
              </a:rPr>
              <a:t>国家税务总局公告</a:t>
            </a:r>
            <a:r>
              <a:rPr lang="en-US" altLang="zh-CN" sz="2000" dirty="0">
                <a:latin typeface="华文楷体" panose="02010600040101010101" pitchFamily="2" charset="-122"/>
                <a:ea typeface="华文楷体" panose="02010600040101010101" pitchFamily="2" charset="-122"/>
              </a:rPr>
              <a:t>2017</a:t>
            </a:r>
            <a:r>
              <a:rPr lang="zh-CN" altLang="zh-CN" sz="2000" dirty="0">
                <a:latin typeface="华文楷体" panose="02010600040101010101" pitchFamily="2" charset="-122"/>
                <a:ea typeface="华文楷体" panose="02010600040101010101" pitchFamily="2" charset="-122"/>
              </a:rPr>
              <a:t>年第</a:t>
            </a:r>
            <a:r>
              <a:rPr lang="en-US" altLang="zh-CN" sz="2000" dirty="0">
                <a:latin typeface="华文楷体" panose="02010600040101010101" pitchFamily="2" charset="-122"/>
                <a:ea typeface="华文楷体" panose="02010600040101010101" pitchFamily="2" charset="-122"/>
              </a:rPr>
              <a:t>5</a:t>
            </a:r>
            <a:r>
              <a:rPr lang="zh-CN" altLang="zh-CN" sz="2000" dirty="0">
                <a:latin typeface="华文楷体" panose="02010600040101010101" pitchFamily="2" charset="-122"/>
                <a:ea typeface="华文楷体" panose="02010600040101010101" pitchFamily="2" charset="-122"/>
              </a:rPr>
              <a:t>号</a:t>
            </a:r>
            <a:endParaRPr lang="zh-CN" altLang="en-US" sz="2400" dirty="0">
              <a:latin typeface="华文楷体" panose="02010600040101010101" pitchFamily="2" charset="-122"/>
              <a:ea typeface="华文楷体" panose="02010600040101010101" pitchFamily="2" charset="-122"/>
            </a:endParaRPr>
          </a:p>
        </p:txBody>
      </p:sp>
      <p:sp>
        <p:nvSpPr>
          <p:cNvPr id="4" name="灯片编号占位符 3"/>
          <p:cNvSpPr>
            <a:spLocks noGrp="1"/>
          </p:cNvSpPr>
          <p:nvPr>
            <p:ph type="sldNum" sz="quarter" idx="12"/>
          </p:nvPr>
        </p:nvSpPr>
        <p:spPr/>
        <p:txBody>
          <a:bodyPr/>
          <a:lstStyle/>
          <a:p>
            <a:fld id="{BC1CF76B-D1F8-4017-AACD-912803F43726}" type="slidenum">
              <a:rPr lang="en-US" smtClean="0"/>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sz="quarter" idx="13"/>
          </p:nvPr>
        </p:nvSpPr>
        <p:spPr>
          <a:xfrm>
            <a:off x="3505201" y="2012074"/>
            <a:ext cx="7560568" cy="3245413"/>
          </a:xfrm>
        </p:spPr>
        <p:txBody>
          <a:bodyPr>
            <a:normAutofit/>
          </a:bodyPr>
          <a:lstStyle/>
          <a:p>
            <a:pPr>
              <a:lnSpc>
                <a:spcPct val="150000"/>
              </a:lnSpc>
              <a:buFont typeface="Wingdings" panose="05000000000000000000" pitchFamily="2" charset="2"/>
              <a:buChar char="u"/>
            </a:pPr>
            <a:r>
              <a:rPr lang="zh-CN" altLang="en-US" sz="3200" dirty="0" smtClean="0">
                <a:latin typeface="华文楷体" panose="02010600040101010101" pitchFamily="2" charset="-122"/>
                <a:ea typeface="华文楷体" panose="02010600040101010101" pitchFamily="2" charset="-122"/>
              </a:rPr>
              <a:t>高等学校计</a:t>
            </a:r>
            <a:r>
              <a:rPr lang="zh-CN" altLang="en-US" sz="3200" dirty="0">
                <a:latin typeface="华文楷体" panose="02010600040101010101" pitchFamily="2" charset="-122"/>
                <a:ea typeface="华文楷体" panose="02010600040101010101" pitchFamily="2" charset="-122"/>
              </a:rPr>
              <a:t>税方法怎么</a:t>
            </a:r>
            <a:r>
              <a:rPr lang="zh-CN" altLang="en-US" sz="3200" dirty="0">
                <a:latin typeface="华文楷体" panose="02010600040101010101" pitchFamily="2" charset="-122"/>
                <a:ea typeface="华文楷体" panose="02010600040101010101" pitchFamily="2" charset="-122"/>
                <a:sym typeface="+mn-ea"/>
              </a:rPr>
              <a:t>选择</a:t>
            </a:r>
            <a:r>
              <a:rPr lang="zh-CN" altLang="en-US" sz="3200" dirty="0">
                <a:latin typeface="华文楷体" panose="02010600040101010101" pitchFamily="2" charset="-122"/>
                <a:ea typeface="华文楷体" panose="02010600040101010101" pitchFamily="2" charset="-122"/>
              </a:rPr>
              <a:t>？</a:t>
            </a:r>
            <a:endParaRPr lang="zh-CN" altLang="en-US" sz="3200" dirty="0">
              <a:latin typeface="华文楷体" panose="02010600040101010101" pitchFamily="2" charset="-122"/>
              <a:ea typeface="华文楷体" panose="02010600040101010101" pitchFamily="2" charset="-122"/>
            </a:endParaRPr>
          </a:p>
          <a:p>
            <a:pPr>
              <a:lnSpc>
                <a:spcPct val="150000"/>
              </a:lnSpc>
              <a:buFont typeface="Wingdings" panose="05000000000000000000" pitchFamily="2" charset="2"/>
              <a:buChar char="u"/>
            </a:pPr>
            <a:r>
              <a:rPr lang="zh-CN" altLang="en-US" sz="3200" dirty="0">
                <a:latin typeface="华文楷体" panose="02010600040101010101" pitchFamily="2" charset="-122"/>
                <a:ea typeface="华文楷体" panose="02010600040101010101" pitchFamily="2" charset="-122"/>
              </a:rPr>
              <a:t>高等学校哪些</a:t>
            </a:r>
            <a:r>
              <a:rPr lang="zh-CN" altLang="en-US" sz="3200" dirty="0" smtClean="0">
                <a:latin typeface="华文楷体" panose="02010600040101010101" pitchFamily="2" charset="-122"/>
                <a:ea typeface="华文楷体" panose="02010600040101010101" pitchFamily="2" charset="-122"/>
              </a:rPr>
              <a:t>业务要缴纳增值税？</a:t>
            </a:r>
            <a:endParaRPr lang="en-US" altLang="zh-CN" sz="3200" dirty="0" smtClean="0">
              <a:latin typeface="华文楷体" panose="02010600040101010101" pitchFamily="2" charset="-122"/>
              <a:ea typeface="华文楷体" panose="02010600040101010101" pitchFamily="2" charset="-122"/>
            </a:endParaRPr>
          </a:p>
          <a:p>
            <a:pPr>
              <a:lnSpc>
                <a:spcPct val="150000"/>
              </a:lnSpc>
              <a:buFont typeface="Wingdings" panose="05000000000000000000" pitchFamily="2" charset="2"/>
              <a:buChar char="u"/>
            </a:pPr>
            <a:r>
              <a:rPr lang="zh-CN" altLang="en-US" sz="3200" dirty="0">
                <a:latin typeface="华文楷体" panose="02010600040101010101" pitchFamily="2" charset="-122"/>
                <a:ea typeface="华文楷体" panose="02010600040101010101" pitchFamily="2" charset="-122"/>
              </a:rPr>
              <a:t>高等学校</a:t>
            </a:r>
            <a:r>
              <a:rPr lang="zh-CN" altLang="en-US" sz="3200" dirty="0" smtClean="0">
                <a:latin typeface="华文楷体" panose="02010600040101010101" pitchFamily="2" charset="-122"/>
                <a:ea typeface="华文楷体" panose="02010600040101010101" pitchFamily="2" charset="-122"/>
                <a:sym typeface="+mn-ea"/>
              </a:rPr>
              <a:t>有哪些税收优惠呢？</a:t>
            </a:r>
            <a:endParaRPr lang="zh-CN" altLang="en-US" sz="3200" dirty="0" smtClean="0">
              <a:latin typeface="华文楷体" panose="02010600040101010101" pitchFamily="2" charset="-122"/>
              <a:ea typeface="华文楷体" panose="02010600040101010101" pitchFamily="2" charset="-122"/>
              <a:sym typeface="+mn-ea"/>
            </a:endParaRPr>
          </a:p>
          <a:p>
            <a:pPr marL="0" indent="0">
              <a:lnSpc>
                <a:spcPct val="150000"/>
              </a:lnSpc>
              <a:buFont typeface="Wingdings" panose="05000000000000000000" pitchFamily="2" charset="2"/>
              <a:buNone/>
            </a:pPr>
            <a:endParaRPr lang="en-US" altLang="zh-CN" sz="3200" dirty="0" smtClean="0">
              <a:latin typeface="华文楷体" panose="02010600040101010101" pitchFamily="2" charset="-122"/>
              <a:ea typeface="华文楷体" panose="02010600040101010101" pitchFamily="2" charset="-122"/>
            </a:endParaRPr>
          </a:p>
          <a:p>
            <a:pPr>
              <a:lnSpc>
                <a:spcPct val="150000"/>
              </a:lnSpc>
              <a:buFont typeface="Wingdings" panose="05000000000000000000" pitchFamily="2" charset="2"/>
              <a:buChar char="u"/>
            </a:pPr>
            <a:endParaRPr lang="zh-CN" altLang="en-US" sz="3200" dirty="0">
              <a:latin typeface="华文楷体" panose="02010600040101010101" pitchFamily="2" charset="-122"/>
              <a:ea typeface="华文楷体" panose="02010600040101010101" pitchFamily="2" charset="-122"/>
            </a:endParaRPr>
          </a:p>
        </p:txBody>
      </p:sp>
      <p:pic>
        <p:nvPicPr>
          <p:cNvPr id="4" name="Picture 3"/>
          <p:cNvPicPr>
            <a:picLocks noChangeAspect="1" noChangeArrowheads="1"/>
          </p:cNvPicPr>
          <p:nvPr/>
        </p:nvPicPr>
        <p:blipFill>
          <a:blip r:embed="rId1">
            <a:extLst>
              <a:ext uri="{BEBA8EAE-BF5A-486C-A8C5-ECC9F3942E4B}">
                <a14:imgProps xmlns:a14="http://schemas.microsoft.com/office/drawing/2010/main">
                  <a14:imgLayer r:embed="rId2">
                    <a14:imgEffect>
                      <a14:backgroundRemoval t="926" b="81173" l="7440" r="87798"/>
                    </a14:imgEffect>
                  </a14:imgLayer>
                </a14:imgProps>
              </a:ext>
              <a:ext uri="{28A0092B-C50C-407E-A947-70E740481C1C}">
                <a14:useLocalDpi xmlns:a14="http://schemas.microsoft.com/office/drawing/2010/main" val="0"/>
              </a:ext>
            </a:extLst>
          </a:blip>
          <a:stretch>
            <a:fillRect/>
          </a:stretch>
        </p:blipFill>
        <p:spPr bwMode="auto">
          <a:xfrm>
            <a:off x="731520" y="714792"/>
            <a:ext cx="318516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灯片编号占位符 5"/>
          <p:cNvSpPr>
            <a:spLocks noGrp="1"/>
          </p:cNvSpPr>
          <p:nvPr>
            <p:ph type="sldNum" sz="quarter" idx="12"/>
          </p:nvPr>
        </p:nvSpPr>
        <p:spPr/>
        <p:txBody>
          <a:bodyPr/>
          <a:lstStyle/>
          <a:p>
            <a:fld id="{BC1CF76B-D1F8-4017-AACD-912803F43726}" type="slidenum">
              <a:rPr lang="en-US" smtClean="0"/>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rrowheads="1"/>
          </p:cNvSpPr>
          <p:nvPr>
            <p:ph type="title" idx="4294967295"/>
          </p:nvPr>
        </p:nvSpPr>
        <p:spPr>
          <a:xfrm>
            <a:off x="0" y="620713"/>
            <a:ext cx="9026525" cy="504825"/>
          </a:xfrm>
        </p:spPr>
        <p:txBody>
          <a:bodyPr/>
          <a:lstStyle/>
          <a:p>
            <a:pPr algn="ctr" eaLnBrk="1" hangingPunct="1"/>
            <a:r>
              <a:rPr lang="en-US" altLang="zh-CN" sz="3600" b="1" dirty="0" smtClean="0">
                <a:solidFill>
                  <a:srgbClr val="FFFF00"/>
                </a:solidFill>
                <a:latin typeface="华文楷体" panose="02010600040101010101" pitchFamily="2" charset="-122"/>
                <a:ea typeface="华文楷体" panose="02010600040101010101" pitchFamily="2" charset="-122"/>
              </a:rPr>
              <a:t>2.</a:t>
            </a:r>
            <a:r>
              <a:rPr lang="zh-CN" altLang="en-US" sz="3600" b="1" dirty="0" smtClean="0">
                <a:solidFill>
                  <a:srgbClr val="FFFF00"/>
                </a:solidFill>
                <a:latin typeface="华文楷体" panose="02010600040101010101" pitchFamily="2" charset="-122"/>
                <a:ea typeface="华文楷体" panose="02010600040101010101" pitchFamily="2" charset="-122"/>
              </a:rPr>
              <a:t>增值税计税方法的选择</a:t>
            </a:r>
            <a:r>
              <a:rPr lang="zh-CN" altLang="en-US" sz="3600" dirty="0" smtClean="0">
                <a:latin typeface="华文楷体" panose="02010600040101010101" pitchFamily="2" charset="-122"/>
                <a:ea typeface="华文楷体" panose="02010600040101010101" pitchFamily="2" charset="-122"/>
              </a:rPr>
              <a:t> </a:t>
            </a:r>
            <a:endParaRPr lang="zh-CN" altLang="en-US" sz="3600" dirty="0" smtClean="0">
              <a:solidFill>
                <a:srgbClr val="FFFF00"/>
              </a:solidFill>
              <a:latin typeface="华文楷体" panose="02010600040101010101" pitchFamily="2" charset="-122"/>
              <a:ea typeface="华文楷体" panose="02010600040101010101" pitchFamily="2" charset="-122"/>
            </a:endParaRPr>
          </a:p>
        </p:txBody>
      </p:sp>
      <p:sp>
        <p:nvSpPr>
          <p:cNvPr id="24579" name="Rectangle 3"/>
          <p:cNvSpPr>
            <a:spLocks noGrp="1" noChangeArrowheads="1"/>
          </p:cNvSpPr>
          <p:nvPr>
            <p:ph type="body" idx="4294967295"/>
          </p:nvPr>
        </p:nvSpPr>
        <p:spPr>
          <a:xfrm>
            <a:off x="1487488" y="1341438"/>
            <a:ext cx="10704512" cy="4940300"/>
          </a:xfrm>
        </p:spPr>
        <p:txBody>
          <a:bodyPr/>
          <a:lstStyle/>
          <a:p>
            <a:pPr eaLnBrk="1" hangingPunct="1"/>
            <a:endParaRPr lang="zh-CN" altLang="en-US" sz="3200" dirty="0" smtClean="0">
              <a:latin typeface="华文楷体" panose="02010600040101010101" pitchFamily="2" charset="-122"/>
              <a:ea typeface="华文楷体" panose="02010600040101010101" pitchFamily="2" charset="-122"/>
            </a:endParaRPr>
          </a:p>
          <a:p>
            <a:pPr lvl="1" eaLnBrk="1" hangingPunct="1"/>
            <a:r>
              <a:rPr lang="zh-CN" altLang="en-US" sz="2800" dirty="0" smtClean="0">
                <a:latin typeface="华文楷体" panose="02010600040101010101" pitchFamily="2" charset="-122"/>
                <a:ea typeface="华文楷体" panose="02010600040101010101" pitchFamily="2" charset="-122"/>
              </a:rPr>
              <a:t>一般纳税人                    一般计税方法计税</a:t>
            </a:r>
            <a:endParaRPr lang="zh-CN" altLang="en-US" sz="2800" dirty="0" smtClean="0">
              <a:latin typeface="华文楷体" panose="02010600040101010101" pitchFamily="2" charset="-122"/>
              <a:ea typeface="华文楷体" panose="02010600040101010101" pitchFamily="2" charset="-122"/>
            </a:endParaRPr>
          </a:p>
          <a:p>
            <a:pPr lvl="1" eaLnBrk="1" hangingPunct="1">
              <a:buFont typeface="Wingdings" panose="05000000000000000000" pitchFamily="2" charset="2"/>
              <a:buNone/>
            </a:pPr>
            <a:r>
              <a:rPr lang="zh-CN" altLang="en-US" sz="2800" dirty="0" smtClean="0">
                <a:latin typeface="华文楷体" panose="02010600040101010101" pitchFamily="2" charset="-122"/>
                <a:ea typeface="华文楷体" panose="02010600040101010101" pitchFamily="2" charset="-122"/>
              </a:rPr>
              <a:t>                                </a:t>
            </a:r>
            <a:endParaRPr lang="zh-CN" altLang="en-US" sz="2800" dirty="0" smtClean="0">
              <a:latin typeface="华文楷体" panose="02010600040101010101" pitchFamily="2" charset="-122"/>
              <a:ea typeface="华文楷体" panose="02010600040101010101" pitchFamily="2" charset="-122"/>
            </a:endParaRPr>
          </a:p>
          <a:p>
            <a:pPr lvl="1" eaLnBrk="1" hangingPunct="1"/>
            <a:r>
              <a:rPr lang="zh-CN" altLang="en-US" sz="2800" dirty="0" smtClean="0">
                <a:latin typeface="华文楷体" panose="02010600040101010101" pitchFamily="2" charset="-122"/>
                <a:ea typeface="华文楷体" panose="02010600040101010101" pitchFamily="2" charset="-122"/>
              </a:rPr>
              <a:t>小规模纳税人                简易计税方法计税</a:t>
            </a:r>
            <a:endParaRPr lang="zh-CN" altLang="en-US" sz="2800" dirty="0" smtClean="0">
              <a:latin typeface="华文楷体" panose="02010600040101010101" pitchFamily="2" charset="-122"/>
              <a:ea typeface="华文楷体" panose="02010600040101010101" pitchFamily="2" charset="-122"/>
            </a:endParaRPr>
          </a:p>
        </p:txBody>
      </p:sp>
      <p:sp>
        <p:nvSpPr>
          <p:cNvPr id="24581" name="Line 7"/>
          <p:cNvSpPr>
            <a:spLocks noChangeShapeType="1"/>
          </p:cNvSpPr>
          <p:nvPr/>
        </p:nvSpPr>
        <p:spPr bwMode="auto">
          <a:xfrm>
            <a:off x="4593937" y="2351600"/>
            <a:ext cx="1271154" cy="1037538"/>
          </a:xfrm>
          <a:prstGeom prst="line">
            <a:avLst/>
          </a:prstGeom>
          <a:noFill/>
          <a:ln w="9525">
            <a:solidFill>
              <a:srgbClr val="00FF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4582" name="Line 9"/>
          <p:cNvSpPr>
            <a:spLocks noChangeShapeType="1"/>
          </p:cNvSpPr>
          <p:nvPr/>
        </p:nvSpPr>
        <p:spPr bwMode="auto">
          <a:xfrm flipV="1">
            <a:off x="4593938" y="3472872"/>
            <a:ext cx="1271153" cy="9695"/>
          </a:xfrm>
          <a:prstGeom prst="line">
            <a:avLst/>
          </a:prstGeom>
          <a:noFill/>
          <a:ln w="9525">
            <a:solidFill>
              <a:srgbClr val="00FF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4823" name="AutoShape 13"/>
          <p:cNvSpPr>
            <a:spLocks noChangeArrowheads="1"/>
          </p:cNvSpPr>
          <p:nvPr/>
        </p:nvSpPr>
        <p:spPr bwMode="auto">
          <a:xfrm>
            <a:off x="1456903" y="4382138"/>
            <a:ext cx="9601200" cy="1512887"/>
          </a:xfrm>
          <a:prstGeom prst="roundRect">
            <a:avLst>
              <a:gd name="adj" fmla="val 16667"/>
            </a:avLst>
          </a:prstGeom>
          <a:solidFill>
            <a:schemeClr val="bg2">
              <a:lumMod val="60000"/>
              <a:lumOff val="40000"/>
            </a:schemeClr>
          </a:solidFill>
          <a:ln w="9525">
            <a:solidFill>
              <a:schemeClr val="tx1"/>
            </a:solidFill>
            <a:round/>
          </a:ln>
          <a:effec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FontTx/>
              <a:buNone/>
              <a:defRPr/>
            </a:pPr>
            <a:r>
              <a:rPr lang="zh-CN" altLang="en-US" sz="2400" dirty="0" smtClean="0">
                <a:latin typeface="Garamond" panose="02020404030301010803" pitchFamily="18" charset="0"/>
                <a:ea typeface="楷体_GB2312" pitchFamily="49" charset="-122"/>
              </a:rPr>
              <a:t>一般纳税人发生财政部和国家税务总局规定的特定应税行为，</a:t>
            </a:r>
            <a:endParaRPr lang="en-US" altLang="zh-CN" sz="2400" dirty="0" smtClean="0">
              <a:latin typeface="Garamond" panose="02020404030301010803" pitchFamily="18" charset="0"/>
              <a:ea typeface="楷体_GB2312" pitchFamily="49" charset="-122"/>
            </a:endParaRPr>
          </a:p>
          <a:p>
            <a:pPr algn="ctr">
              <a:lnSpc>
                <a:spcPct val="100000"/>
              </a:lnSpc>
              <a:spcBef>
                <a:spcPct val="0"/>
              </a:spcBef>
              <a:buFontTx/>
              <a:buNone/>
              <a:defRPr/>
            </a:pPr>
            <a:r>
              <a:rPr lang="zh-CN" altLang="en-US" sz="2400" dirty="0" smtClean="0">
                <a:latin typeface="Garamond" panose="02020404030301010803" pitchFamily="18" charset="0"/>
                <a:ea typeface="楷体_GB2312" pitchFamily="49" charset="-122"/>
              </a:rPr>
              <a:t>可以选择简易计税方法计税，但一经选择，</a:t>
            </a:r>
            <a:r>
              <a:rPr lang="en-US" altLang="zh-CN" sz="2400" b="1" dirty="0" smtClean="0">
                <a:solidFill>
                  <a:srgbClr val="FFFF00"/>
                </a:solidFill>
                <a:latin typeface="Garamond" panose="02020404030301010803" pitchFamily="18" charset="0"/>
                <a:ea typeface="楷体_GB2312" pitchFamily="49" charset="-122"/>
              </a:rPr>
              <a:t>36</a:t>
            </a:r>
            <a:r>
              <a:rPr lang="zh-CN" altLang="en-US" sz="2400" b="1" dirty="0" smtClean="0">
                <a:solidFill>
                  <a:srgbClr val="FFFF00"/>
                </a:solidFill>
                <a:latin typeface="Garamond" panose="02020404030301010803" pitchFamily="18" charset="0"/>
                <a:ea typeface="楷体_GB2312" pitchFamily="49" charset="-122"/>
              </a:rPr>
              <a:t>个月</a:t>
            </a:r>
            <a:r>
              <a:rPr lang="zh-CN" altLang="en-US" sz="2400" dirty="0" smtClean="0">
                <a:latin typeface="Garamond" panose="02020404030301010803" pitchFamily="18" charset="0"/>
                <a:ea typeface="楷体_GB2312" pitchFamily="49" charset="-122"/>
              </a:rPr>
              <a:t>内不得变更。 </a:t>
            </a:r>
            <a:endParaRPr lang="zh-CN" altLang="en-US" sz="2400" dirty="0" smtClean="0">
              <a:latin typeface="Garamond" panose="02020404030301010803" pitchFamily="18" charset="0"/>
              <a:ea typeface="楷体_GB2312" pitchFamily="49" charset="-122"/>
            </a:endParaRPr>
          </a:p>
        </p:txBody>
      </p:sp>
      <p:sp>
        <p:nvSpPr>
          <p:cNvPr id="4" name="灯片编号占位符 3"/>
          <p:cNvSpPr>
            <a:spLocks noGrp="1"/>
          </p:cNvSpPr>
          <p:nvPr>
            <p:ph type="sldNum" sz="quarter" idx="12"/>
          </p:nvPr>
        </p:nvSpPr>
        <p:spPr/>
        <p:txBody>
          <a:bodyPr/>
          <a:lstStyle/>
          <a:p>
            <a:fld id="{BC1CF76B-D1F8-4017-AACD-912803F43726}" type="slidenum">
              <a:rPr lang="en-US" smtClean="0"/>
            </a:fld>
            <a:endParaRPr lang="en-US"/>
          </a:p>
        </p:txBody>
      </p:sp>
      <p:sp>
        <p:nvSpPr>
          <p:cNvPr id="9" name="Line 9"/>
          <p:cNvSpPr>
            <a:spLocks noChangeShapeType="1"/>
          </p:cNvSpPr>
          <p:nvPr/>
        </p:nvSpPr>
        <p:spPr bwMode="auto">
          <a:xfrm flipV="1">
            <a:off x="4593937" y="2237114"/>
            <a:ext cx="1271152" cy="9695"/>
          </a:xfrm>
          <a:prstGeom prst="line">
            <a:avLst/>
          </a:prstGeom>
          <a:noFill/>
          <a:ln w="9525">
            <a:solidFill>
              <a:srgbClr val="00FF00"/>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Tree>
  </p:cSld>
  <p:clrMapOvr>
    <a:masterClrMapping/>
  </p:clrMapOvr>
  <p:transition spd="slow">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BC1CF76B-D1F8-4017-AACD-912803F43726}" type="slidenum">
              <a:rPr lang="en-US" smtClean="0"/>
            </a:fld>
            <a:endParaRPr lang="en-US"/>
          </a:p>
        </p:txBody>
      </p:sp>
      <p:pic>
        <p:nvPicPr>
          <p:cNvPr id="2" name="图片 1"/>
          <p:cNvPicPr>
            <a:picLocks noChangeAspect="1"/>
          </p:cNvPicPr>
          <p:nvPr/>
        </p:nvPicPr>
        <p:blipFill>
          <a:blip r:embed="rId1"/>
          <a:stretch>
            <a:fillRect/>
          </a:stretch>
        </p:blipFill>
        <p:spPr>
          <a:xfrm>
            <a:off x="200025" y="452437"/>
            <a:ext cx="11791950" cy="5953125"/>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90487" y="471487"/>
            <a:ext cx="12011025" cy="5915025"/>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838200" y="365125"/>
            <a:ext cx="10515600" cy="831850"/>
          </a:xfrm>
        </p:spPr>
        <p:txBody>
          <a:bodyPr/>
          <a:lstStyle/>
          <a:p>
            <a:pPr eaLnBrk="1" hangingPunct="1"/>
            <a:r>
              <a:rPr lang="en-US" altLang="zh-CN" sz="3200" b="1" dirty="0" smtClean="0">
                <a:solidFill>
                  <a:srgbClr val="FFFF00"/>
                </a:solidFill>
                <a:latin typeface="华文楷体" panose="02010600040101010101" pitchFamily="2" charset="-122"/>
                <a:ea typeface="华文楷体" panose="02010600040101010101" pitchFamily="2" charset="-122"/>
              </a:rPr>
              <a:t>5.</a:t>
            </a:r>
            <a:r>
              <a:rPr lang="zh-CN" altLang="en-US" sz="3200" b="1" dirty="0" smtClean="0">
                <a:solidFill>
                  <a:srgbClr val="FFFF00"/>
                </a:solidFill>
                <a:latin typeface="华文楷体" panose="02010600040101010101" pitchFamily="2" charset="-122"/>
                <a:ea typeface="华文楷体" panose="02010600040101010101" pitchFamily="2" charset="-122"/>
              </a:rPr>
              <a:t>高等学校常见增值税涉税业务</a:t>
            </a:r>
            <a:endParaRPr lang="zh-CN" altLang="en-US" sz="3200" b="1" dirty="0" smtClean="0">
              <a:solidFill>
                <a:srgbClr val="FFFF00"/>
              </a:solidFill>
              <a:latin typeface="华文楷体" panose="02010600040101010101" pitchFamily="2" charset="-122"/>
              <a:ea typeface="华文楷体" panose="02010600040101010101" pitchFamily="2" charset="-122"/>
            </a:endParaRPr>
          </a:p>
        </p:txBody>
      </p:sp>
      <p:sp>
        <p:nvSpPr>
          <p:cNvPr id="18435" name="Rectangle 3"/>
          <p:cNvSpPr>
            <a:spLocks noGrp="1" noChangeArrowheads="1"/>
          </p:cNvSpPr>
          <p:nvPr>
            <p:ph sz="quarter" idx="13"/>
          </p:nvPr>
        </p:nvSpPr>
        <p:spPr>
          <a:xfrm>
            <a:off x="609600" y="1334135"/>
            <a:ext cx="10972800" cy="5073650"/>
          </a:xfrm>
        </p:spPr>
        <p:txBody>
          <a:bodyPr rtlCol="0">
            <a:noAutofit/>
          </a:bodyPr>
          <a:lstStyle/>
          <a:p>
            <a:pPr marL="0" indent="0" eaLnBrk="1" fontAlgn="auto" hangingPunct="1">
              <a:lnSpc>
                <a:spcPct val="110000"/>
              </a:lnSpc>
              <a:spcAft>
                <a:spcPts val="0"/>
              </a:spcAft>
              <a:buFont typeface="Arial" panose="020B0604020202020204" pitchFamily="34" charset="0"/>
              <a:buNone/>
              <a:defRPr/>
            </a:pPr>
            <a:r>
              <a:rPr lang="zh-CN" altLang="en-US" sz="2400" b="1" dirty="0" smtClean="0">
                <a:latin typeface="华文楷体" panose="02010600040101010101" pitchFamily="2" charset="-122"/>
                <a:ea typeface="华文楷体" panose="02010600040101010101" pitchFamily="2" charset="-122"/>
              </a:rPr>
              <a:t>   高校</a:t>
            </a:r>
            <a:r>
              <a:rPr lang="zh-CN" altLang="en-US" sz="2400" b="1" dirty="0">
                <a:latin typeface="华文楷体" panose="02010600040101010101" pitchFamily="2" charset="-122"/>
                <a:ea typeface="华文楷体" panose="02010600040101010101" pitchFamily="2" charset="-122"/>
              </a:rPr>
              <a:t>增值税征税范围主要集中</a:t>
            </a:r>
            <a:r>
              <a:rPr lang="zh-CN" altLang="en-US" sz="2400" b="1" dirty="0" smtClean="0">
                <a:latin typeface="华文楷体" panose="02010600040101010101" pitchFamily="2" charset="-122"/>
                <a:ea typeface="华文楷体" panose="02010600040101010101" pitchFamily="2" charset="-122"/>
              </a:rPr>
              <a:t>在横向科研项目收入、国有资产出租出借</a:t>
            </a:r>
            <a:r>
              <a:rPr lang="zh-CN" altLang="en-US" sz="2400" b="1" dirty="0">
                <a:latin typeface="华文楷体" panose="02010600040101010101" pitchFamily="2" charset="-122"/>
                <a:ea typeface="华文楷体" panose="02010600040101010101" pitchFamily="2" charset="-122"/>
              </a:rPr>
              <a:t>、会议</a:t>
            </a:r>
            <a:r>
              <a:rPr lang="zh-CN" altLang="en-US" sz="2400" b="1" dirty="0" smtClean="0">
                <a:latin typeface="华文楷体" panose="02010600040101010101" pitchFamily="2" charset="-122"/>
                <a:ea typeface="华文楷体" panose="02010600040101010101" pitchFamily="2" charset="-122"/>
              </a:rPr>
              <a:t>承办、后勤管理等方面。</a:t>
            </a:r>
            <a:endParaRPr lang="en-US" altLang="zh-CN" sz="2400" b="1" dirty="0" smtClean="0">
              <a:latin typeface="华文楷体" panose="02010600040101010101" pitchFamily="2" charset="-122"/>
              <a:ea typeface="华文楷体" panose="02010600040101010101" pitchFamily="2" charset="-122"/>
            </a:endParaRPr>
          </a:p>
          <a:p>
            <a:pPr eaLnBrk="1" hangingPunct="1">
              <a:lnSpc>
                <a:spcPct val="110000"/>
              </a:lnSpc>
              <a:buFont typeface="Wingdings" panose="05000000000000000000" pitchFamily="2" charset="2"/>
              <a:buChar char="u"/>
              <a:defRPr/>
            </a:pPr>
            <a:r>
              <a:rPr lang="zh-CN" altLang="en-US" sz="2400" b="1" dirty="0" smtClean="0">
                <a:latin typeface="华文楷体" panose="02010600040101010101" pitchFamily="2" charset="-122"/>
                <a:ea typeface="华文楷体" panose="02010600040101010101" pitchFamily="2" charset="-122"/>
              </a:rPr>
              <a:t>高校</a:t>
            </a:r>
            <a:r>
              <a:rPr lang="zh-CN" altLang="en-US" sz="2400" b="1" dirty="0" smtClean="0">
                <a:solidFill>
                  <a:srgbClr val="FFFF00"/>
                </a:solidFill>
                <a:latin typeface="华文楷体" panose="02010600040101010101" pitchFamily="2" charset="-122"/>
                <a:ea typeface="华文楷体" panose="02010600040101010101" pitchFamily="2" charset="-122"/>
              </a:rPr>
              <a:t>横向科研项目收入</a:t>
            </a:r>
            <a:endParaRPr lang="en-US" altLang="zh-CN" sz="2400" b="1" dirty="0" smtClean="0">
              <a:latin typeface="华文楷体" panose="02010600040101010101" pitchFamily="2" charset="-122"/>
              <a:ea typeface="华文楷体" panose="02010600040101010101" pitchFamily="2" charset="-122"/>
            </a:endParaRPr>
          </a:p>
          <a:p>
            <a:pPr lvl="1" eaLnBrk="1" hangingPunct="1">
              <a:lnSpc>
                <a:spcPct val="110000"/>
              </a:lnSpc>
              <a:buFont typeface="Wingdings" panose="05000000000000000000" pitchFamily="2" charset="2"/>
              <a:buChar char="Ø"/>
              <a:defRPr/>
            </a:pPr>
            <a:r>
              <a:rPr lang="zh-CN" altLang="en-US" sz="2000" b="1" dirty="0" smtClean="0">
                <a:latin typeface="华文楷体" panose="02010600040101010101" pitchFamily="2" charset="-122"/>
                <a:ea typeface="华文楷体" panose="02010600040101010101" pitchFamily="2" charset="-122"/>
              </a:rPr>
              <a:t>若高校为一般纳税人，按</a:t>
            </a:r>
            <a:r>
              <a:rPr lang="en-US" altLang="zh-CN" sz="2000" b="1" dirty="0" smtClean="0">
                <a:solidFill>
                  <a:srgbClr val="00FF00"/>
                </a:solidFill>
                <a:latin typeface="华文楷体" panose="02010600040101010101" pitchFamily="2" charset="-122"/>
                <a:ea typeface="华文楷体" panose="02010600040101010101" pitchFamily="2" charset="-122"/>
              </a:rPr>
              <a:t>6%</a:t>
            </a:r>
            <a:r>
              <a:rPr lang="zh-CN" altLang="en-US" sz="2000" b="1" dirty="0" smtClean="0">
                <a:latin typeface="华文楷体" panose="02010600040101010101" pitchFamily="2" charset="-122"/>
                <a:ea typeface="华文楷体" panose="02010600040101010101" pitchFamily="2" charset="-122"/>
              </a:rPr>
              <a:t>税率计征，増值税进项可以抵扣；</a:t>
            </a:r>
            <a:endParaRPr lang="en-US" altLang="zh-CN" sz="2000" b="1" dirty="0" smtClean="0">
              <a:latin typeface="华文楷体" panose="02010600040101010101" pitchFamily="2" charset="-122"/>
              <a:ea typeface="华文楷体" panose="02010600040101010101" pitchFamily="2" charset="-122"/>
            </a:endParaRPr>
          </a:p>
          <a:p>
            <a:pPr marL="457200" lvl="1" indent="0">
              <a:lnSpc>
                <a:spcPct val="110000"/>
              </a:lnSpc>
              <a:buNone/>
              <a:defRPr/>
            </a:pPr>
            <a:r>
              <a:rPr lang="zh-CN" altLang="en-US" sz="2000" b="1" dirty="0" smtClean="0">
                <a:latin typeface="华文楷体" panose="02010600040101010101" pitchFamily="2" charset="-122"/>
                <a:ea typeface="华文楷体" panose="02010600040101010101" pitchFamily="2" charset="-122"/>
              </a:rPr>
              <a:t>   高校</a:t>
            </a:r>
            <a:r>
              <a:rPr lang="zh-CN" altLang="en-US" sz="2000" b="1" dirty="0">
                <a:latin typeface="华文楷体" panose="02010600040101010101" pitchFamily="2" charset="-122"/>
                <a:ea typeface="华文楷体" panose="02010600040101010101" pitchFamily="2" charset="-122"/>
              </a:rPr>
              <a:t>横向科研项目</a:t>
            </a:r>
            <a:r>
              <a:rPr lang="zh-CN" altLang="en-US" sz="2000" b="1" dirty="0" smtClean="0">
                <a:latin typeface="华文楷体" panose="02010600040101010101" pitchFamily="2" charset="-122"/>
                <a:ea typeface="华文楷体" panose="02010600040101010101" pitchFamily="2" charset="-122"/>
              </a:rPr>
              <a:t>收入可以按文化体育业申请增值税的简易征收，按</a:t>
            </a:r>
            <a:r>
              <a:rPr lang="en-US" altLang="zh-CN" sz="2000" b="1" dirty="0" smtClean="0">
                <a:solidFill>
                  <a:srgbClr val="00FF00"/>
                </a:solidFill>
                <a:latin typeface="华文楷体" panose="02010600040101010101" pitchFamily="2" charset="-122"/>
                <a:ea typeface="华文楷体" panose="02010600040101010101" pitchFamily="2" charset="-122"/>
              </a:rPr>
              <a:t>3%</a:t>
            </a:r>
            <a:r>
              <a:rPr lang="zh-CN" altLang="en-US" sz="2000" b="1" dirty="0" smtClean="0">
                <a:latin typeface="华文楷体" panose="02010600040101010101" pitchFamily="2" charset="-122"/>
                <a:ea typeface="华文楷体" panose="02010600040101010101" pitchFamily="2" charset="-122"/>
              </a:rPr>
              <a:t>征收率计征；</a:t>
            </a:r>
            <a:endParaRPr lang="en-US" altLang="zh-CN" sz="2000" b="1" dirty="0" smtClean="0">
              <a:latin typeface="华文楷体" panose="02010600040101010101" pitchFamily="2" charset="-122"/>
              <a:ea typeface="华文楷体" panose="02010600040101010101" pitchFamily="2" charset="-122"/>
            </a:endParaRPr>
          </a:p>
          <a:p>
            <a:pPr lvl="1">
              <a:lnSpc>
                <a:spcPct val="110000"/>
              </a:lnSpc>
              <a:buFont typeface="Wingdings" panose="05000000000000000000" pitchFamily="2" charset="2"/>
              <a:buChar char="Ø"/>
              <a:defRPr/>
            </a:pPr>
            <a:r>
              <a:rPr lang="zh-CN" altLang="en-US" sz="2000" b="1" dirty="0">
                <a:latin typeface="华文楷体" panose="02010600040101010101" pitchFamily="2" charset="-122"/>
                <a:ea typeface="华文楷体" panose="02010600040101010101" pitchFamily="2" charset="-122"/>
              </a:rPr>
              <a:t>若高校为小规模</a:t>
            </a:r>
            <a:r>
              <a:rPr lang="zh-CN" altLang="en-US" sz="2000" b="1" dirty="0" smtClean="0">
                <a:latin typeface="华文楷体" panose="02010600040101010101" pitchFamily="2" charset="-122"/>
                <a:ea typeface="华文楷体" panose="02010600040101010101" pitchFamily="2" charset="-122"/>
              </a:rPr>
              <a:t>纳税人，按</a:t>
            </a:r>
            <a:r>
              <a:rPr lang="en-US" altLang="zh-CN" sz="2000" b="1" dirty="0" smtClean="0">
                <a:solidFill>
                  <a:srgbClr val="00FF00"/>
                </a:solidFill>
                <a:latin typeface="华文楷体" panose="02010600040101010101" pitchFamily="2" charset="-122"/>
                <a:ea typeface="华文楷体" panose="02010600040101010101" pitchFamily="2" charset="-122"/>
              </a:rPr>
              <a:t>3%</a:t>
            </a:r>
            <a:r>
              <a:rPr lang="zh-CN" altLang="en-US" sz="2000" b="1" dirty="0" smtClean="0">
                <a:latin typeface="华文楷体" panose="02010600040101010101" pitchFamily="2" charset="-122"/>
                <a:ea typeface="华文楷体" panose="02010600040101010101" pitchFamily="2" charset="-122"/>
              </a:rPr>
              <a:t>征收率计征，増值税进项不能抵扣；</a:t>
            </a:r>
            <a:endParaRPr lang="en-US" altLang="zh-CN" sz="2000" b="1" dirty="0" smtClean="0">
              <a:latin typeface="华文楷体" panose="02010600040101010101" pitchFamily="2" charset="-122"/>
              <a:ea typeface="华文楷体" panose="02010600040101010101" pitchFamily="2" charset="-122"/>
            </a:endParaRPr>
          </a:p>
          <a:p>
            <a:pPr lvl="1" eaLnBrk="1" fontAlgn="auto" hangingPunct="1">
              <a:lnSpc>
                <a:spcPct val="150000"/>
              </a:lnSpc>
              <a:spcAft>
                <a:spcPts val="0"/>
              </a:spcAft>
              <a:buFont typeface="Wingdings" panose="05000000000000000000" pitchFamily="2" charset="2"/>
              <a:buChar char="Ø"/>
              <a:defRPr/>
            </a:pPr>
            <a:r>
              <a:rPr lang="zh-CN" altLang="en-US" sz="2000" b="1" dirty="0">
                <a:latin typeface="华文楷体" panose="02010600040101010101" pitchFamily="2" charset="-122"/>
                <a:ea typeface="华文楷体" panose="02010600040101010101" pitchFamily="2" charset="-122"/>
              </a:rPr>
              <a:t>横向经费中的</a:t>
            </a:r>
            <a:r>
              <a:rPr lang="zh-CN" altLang="en-US" sz="2000" b="1" dirty="0" smtClean="0">
                <a:latin typeface="华文楷体" panose="02010600040101010101" pitchFamily="2" charset="-122"/>
                <a:ea typeface="华文楷体" panose="02010600040101010101" pitchFamily="2" charset="-122"/>
              </a:rPr>
              <a:t>技术转让</a:t>
            </a:r>
            <a:r>
              <a:rPr lang="zh-CN" altLang="en-US" sz="2000" b="1" dirty="0">
                <a:latin typeface="华文楷体" panose="02010600040101010101" pitchFamily="2" charset="-122"/>
                <a:ea typeface="华文楷体" panose="02010600040101010101" pitchFamily="2" charset="-122"/>
              </a:rPr>
              <a:t>、开发及与之相关</a:t>
            </a:r>
            <a:r>
              <a:rPr lang="zh-CN" altLang="en-US" sz="2000" b="1" dirty="0" smtClean="0">
                <a:latin typeface="华文楷体" panose="02010600040101010101" pitchFamily="2" charset="-122"/>
                <a:ea typeface="华文楷体" panose="02010600040101010101" pitchFamily="2" charset="-122"/>
              </a:rPr>
              <a:t>的技术咨询</a:t>
            </a:r>
            <a:r>
              <a:rPr lang="zh-CN" altLang="en-US" sz="2000" b="1" dirty="0">
                <a:latin typeface="华文楷体" panose="02010600040101010101" pitchFamily="2" charset="-122"/>
                <a:ea typeface="华文楷体" panose="02010600040101010101" pitchFamily="2" charset="-122"/>
              </a:rPr>
              <a:t>，可办理</a:t>
            </a:r>
            <a:r>
              <a:rPr lang="zh-CN" altLang="en-US" sz="2000" b="1" dirty="0">
                <a:solidFill>
                  <a:srgbClr val="00FF00"/>
                </a:solidFill>
                <a:latin typeface="华文楷体" panose="02010600040101010101" pitchFamily="2" charset="-122"/>
                <a:ea typeface="华文楷体" panose="02010600040101010101" pitchFamily="2" charset="-122"/>
              </a:rPr>
              <a:t>免税申请</a:t>
            </a:r>
            <a:r>
              <a:rPr lang="zh-CN" altLang="en-US" sz="2000" b="1" dirty="0">
                <a:latin typeface="华文楷体" panose="02010600040101010101" pitchFamily="2" charset="-122"/>
                <a:ea typeface="华文楷体" panose="02010600040101010101" pitchFamily="2" charset="-122"/>
              </a:rPr>
              <a:t>。申请免征增值税时，须持技术转让、开发的书面合同，到纳税人所在地</a:t>
            </a:r>
            <a:r>
              <a:rPr lang="zh-CN" altLang="en-US" sz="2000" b="1" dirty="0">
                <a:solidFill>
                  <a:srgbClr val="00FF00"/>
                </a:solidFill>
                <a:latin typeface="华文楷体" panose="02010600040101010101" pitchFamily="2" charset="-122"/>
                <a:ea typeface="华文楷体" panose="02010600040101010101" pitchFamily="2" charset="-122"/>
              </a:rPr>
              <a:t>省级科技主管部门</a:t>
            </a:r>
            <a:r>
              <a:rPr lang="zh-CN" altLang="en-US" sz="2000" b="1" dirty="0">
                <a:latin typeface="华文楷体" panose="02010600040101010101" pitchFamily="2" charset="-122"/>
                <a:ea typeface="华文楷体" panose="02010600040101010101" pitchFamily="2" charset="-122"/>
              </a:rPr>
              <a:t>进行认定，并持有关的书面合同和科技主管部门审核意见证明文件报</a:t>
            </a:r>
            <a:r>
              <a:rPr lang="zh-CN" altLang="en-US" sz="2000" b="1" dirty="0">
                <a:solidFill>
                  <a:srgbClr val="00FF00"/>
                </a:solidFill>
                <a:latin typeface="华文楷体" panose="02010600040101010101" pitchFamily="2" charset="-122"/>
                <a:ea typeface="华文楷体" panose="02010600040101010101" pitchFamily="2" charset="-122"/>
              </a:rPr>
              <a:t>主管税务机关</a:t>
            </a:r>
            <a:r>
              <a:rPr lang="zh-CN" altLang="en-US" sz="2000" b="1" dirty="0">
                <a:latin typeface="华文楷体" panose="02010600040101010101" pitchFamily="2" charset="-122"/>
                <a:ea typeface="华文楷体" panose="02010600040101010101" pitchFamily="2" charset="-122"/>
              </a:rPr>
              <a:t>备查。</a:t>
            </a:r>
            <a:endParaRPr lang="en-US" altLang="zh-CN" sz="2800" b="1" dirty="0" smtClean="0">
              <a:latin typeface="华文楷体" panose="02010600040101010101" pitchFamily="2" charset="-122"/>
              <a:ea typeface="华文楷体" panose="02010600040101010101" pitchFamily="2" charset="-122"/>
            </a:endParaRPr>
          </a:p>
        </p:txBody>
      </p:sp>
      <p:sp>
        <p:nvSpPr>
          <p:cNvPr id="4" name="灯片编号占位符 3"/>
          <p:cNvSpPr>
            <a:spLocks noGrp="1"/>
          </p:cNvSpPr>
          <p:nvPr>
            <p:ph type="sldNum" sz="quarter" idx="12"/>
          </p:nvPr>
        </p:nvSpPr>
        <p:spPr/>
        <p:txBody>
          <a:bodyPr/>
          <a:lstStyle/>
          <a:p>
            <a:fld id="{BC1CF76B-D1F8-4017-AACD-912803F43726}" type="slidenum">
              <a:rPr lang="en-US" smtClean="0"/>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2304935" y="436880"/>
            <a:ext cx="8324215" cy="831850"/>
          </a:xfrm>
        </p:spPr>
        <p:txBody>
          <a:bodyPr/>
          <a:lstStyle/>
          <a:p>
            <a:pPr eaLnBrk="1" hangingPunct="1"/>
            <a:r>
              <a:rPr lang="en-US" altLang="zh-CN" sz="3200" b="1" dirty="0" smtClean="0">
                <a:solidFill>
                  <a:srgbClr val="FFFF00"/>
                </a:solidFill>
                <a:latin typeface="华文楷体" panose="02010600040101010101" pitchFamily="2" charset="-122"/>
                <a:ea typeface="华文楷体" panose="02010600040101010101" pitchFamily="2" charset="-122"/>
              </a:rPr>
              <a:t>5.</a:t>
            </a:r>
            <a:r>
              <a:rPr lang="zh-CN" altLang="en-US" sz="3200" b="1" dirty="0" smtClean="0">
                <a:solidFill>
                  <a:srgbClr val="FFFF00"/>
                </a:solidFill>
                <a:latin typeface="华文楷体" panose="02010600040101010101" pitchFamily="2" charset="-122"/>
                <a:ea typeface="华文楷体" panose="02010600040101010101" pitchFamily="2" charset="-122"/>
              </a:rPr>
              <a:t>高等学校常见增值税涉税业务</a:t>
            </a:r>
            <a:endParaRPr lang="zh-CN" altLang="en-US" sz="3200" b="1" dirty="0" smtClean="0">
              <a:solidFill>
                <a:srgbClr val="FFFF00"/>
              </a:solidFill>
              <a:latin typeface="华文楷体" panose="02010600040101010101" pitchFamily="2" charset="-122"/>
              <a:ea typeface="华文楷体" panose="02010600040101010101" pitchFamily="2" charset="-122"/>
            </a:endParaRPr>
          </a:p>
        </p:txBody>
      </p:sp>
      <p:sp>
        <p:nvSpPr>
          <p:cNvPr id="22531" name="Rectangle 3"/>
          <p:cNvSpPr>
            <a:spLocks noGrp="1" noChangeArrowheads="1"/>
          </p:cNvSpPr>
          <p:nvPr>
            <p:ph sz="quarter" idx="13"/>
          </p:nvPr>
        </p:nvSpPr>
        <p:spPr>
          <a:xfrm>
            <a:off x="794328" y="1268730"/>
            <a:ext cx="10667999" cy="4857750"/>
          </a:xfrm>
        </p:spPr>
        <p:txBody>
          <a:bodyPr>
            <a:noAutofit/>
          </a:bodyPr>
          <a:lstStyle/>
          <a:p>
            <a:pPr eaLnBrk="1" fontAlgn="auto" hangingPunct="1">
              <a:lnSpc>
                <a:spcPct val="150000"/>
              </a:lnSpc>
              <a:spcAft>
                <a:spcPts val="0"/>
              </a:spcAft>
              <a:buFont typeface="Wingdings" panose="05000000000000000000" pitchFamily="2" charset="2"/>
              <a:buChar char="u"/>
              <a:defRPr/>
            </a:pPr>
            <a:r>
              <a:rPr lang="zh-CN" altLang="en-US" sz="2800" b="1" dirty="0" smtClean="0">
                <a:solidFill>
                  <a:srgbClr val="FFFF00"/>
                </a:solidFill>
                <a:latin typeface="华文楷体" panose="02010600040101010101" pitchFamily="2" charset="-122"/>
                <a:ea typeface="华文楷体" panose="02010600040101010101" pitchFamily="2" charset="-122"/>
              </a:rPr>
              <a:t>国有</a:t>
            </a:r>
            <a:r>
              <a:rPr lang="zh-CN" altLang="en-US" sz="2800" b="1" dirty="0">
                <a:solidFill>
                  <a:srgbClr val="FFFF00"/>
                </a:solidFill>
                <a:latin typeface="华文楷体" panose="02010600040101010101" pitchFamily="2" charset="-122"/>
                <a:ea typeface="华文楷体" panose="02010600040101010101" pitchFamily="2" charset="-122"/>
              </a:rPr>
              <a:t>资产租赁业务</a:t>
            </a:r>
            <a:endParaRPr lang="en-US" altLang="zh-CN" sz="2800" b="1" dirty="0">
              <a:solidFill>
                <a:srgbClr val="FFFF00"/>
              </a:solidFill>
              <a:latin typeface="华文楷体" panose="02010600040101010101" pitchFamily="2" charset="-122"/>
              <a:ea typeface="华文楷体" panose="02010600040101010101" pitchFamily="2" charset="-122"/>
            </a:endParaRPr>
          </a:p>
          <a:p>
            <a:pPr lvl="1" eaLnBrk="1" fontAlgn="auto" hangingPunct="1">
              <a:lnSpc>
                <a:spcPct val="150000"/>
              </a:lnSpc>
              <a:spcAft>
                <a:spcPts val="0"/>
              </a:spcAft>
              <a:buFont typeface="Wingdings" panose="05000000000000000000" pitchFamily="2" charset="2"/>
              <a:buChar char="Ø"/>
              <a:defRPr/>
            </a:pPr>
            <a:r>
              <a:rPr lang="zh-CN" altLang="en-US" sz="2400" b="1" dirty="0">
                <a:latin typeface="华文楷体" panose="02010600040101010101" pitchFamily="2" charset="-122"/>
                <a:ea typeface="华文楷体" panose="02010600040101010101" pitchFamily="2" charset="-122"/>
              </a:rPr>
              <a:t>若高校为一般纳税人，按不动产租赁服务</a:t>
            </a:r>
            <a:r>
              <a:rPr lang="en-US" altLang="zh-CN" sz="2400" b="1" dirty="0">
                <a:solidFill>
                  <a:srgbClr val="00FF00"/>
                </a:solidFill>
                <a:latin typeface="华文楷体" panose="02010600040101010101" pitchFamily="2" charset="-122"/>
                <a:ea typeface="华文楷体" panose="02010600040101010101" pitchFamily="2" charset="-122"/>
              </a:rPr>
              <a:t>10</a:t>
            </a:r>
            <a:r>
              <a:rPr lang="zh-CN" altLang="en-US" sz="2400" b="1" dirty="0">
                <a:solidFill>
                  <a:srgbClr val="00FF00"/>
                </a:solidFill>
                <a:latin typeface="华文楷体" panose="02010600040101010101" pitchFamily="2" charset="-122"/>
                <a:ea typeface="华文楷体" panose="02010600040101010101" pitchFamily="2" charset="-122"/>
              </a:rPr>
              <a:t>％</a:t>
            </a:r>
            <a:r>
              <a:rPr lang="zh-CN" altLang="en-US" sz="2400" b="1" dirty="0">
                <a:latin typeface="华文楷体" panose="02010600040101010101" pitchFamily="2" charset="-122"/>
                <a:ea typeface="华文楷体" panose="02010600040101010101" pitchFamily="2" charset="-122"/>
              </a:rPr>
              <a:t>税率、有形动产租赁服务</a:t>
            </a:r>
            <a:r>
              <a:rPr lang="en-US" altLang="zh-CN" sz="2400" b="1" dirty="0">
                <a:solidFill>
                  <a:srgbClr val="00FF00"/>
                </a:solidFill>
                <a:latin typeface="华文楷体" panose="02010600040101010101" pitchFamily="2" charset="-122"/>
                <a:ea typeface="华文楷体" panose="02010600040101010101" pitchFamily="2" charset="-122"/>
              </a:rPr>
              <a:t>16</a:t>
            </a:r>
            <a:r>
              <a:rPr lang="zh-CN" altLang="en-US" sz="2400" b="1" dirty="0">
                <a:solidFill>
                  <a:srgbClr val="00FF00"/>
                </a:solidFill>
                <a:latin typeface="华文楷体" panose="02010600040101010101" pitchFamily="2" charset="-122"/>
                <a:ea typeface="华文楷体" panose="02010600040101010101" pitchFamily="2" charset="-122"/>
              </a:rPr>
              <a:t>％</a:t>
            </a:r>
            <a:r>
              <a:rPr lang="zh-CN" altLang="en-US" sz="2400" b="1" dirty="0">
                <a:latin typeface="华文楷体" panose="02010600040101010101" pitchFamily="2" charset="-122"/>
                <a:ea typeface="华文楷体" panose="02010600040101010101" pitchFamily="2" charset="-122"/>
              </a:rPr>
              <a:t>税率缴纳增值税，并进行增值税进项抵扣</a:t>
            </a:r>
            <a:r>
              <a:rPr lang="zh-CN" altLang="en-US" sz="2400" b="1" dirty="0" smtClean="0">
                <a:latin typeface="华文楷体" panose="02010600040101010101" pitchFamily="2" charset="-122"/>
                <a:ea typeface="华文楷体" panose="02010600040101010101" pitchFamily="2" charset="-122"/>
              </a:rPr>
              <a:t>；</a:t>
            </a:r>
            <a:endParaRPr lang="zh-CN" altLang="en-US" sz="2400" b="1" dirty="0" smtClean="0">
              <a:latin typeface="华文楷体" panose="02010600040101010101" pitchFamily="2" charset="-122"/>
              <a:ea typeface="华文楷体" panose="02010600040101010101" pitchFamily="2" charset="-122"/>
            </a:endParaRPr>
          </a:p>
          <a:p>
            <a:pPr marL="457200" lvl="1" indent="0" eaLnBrk="1" fontAlgn="auto" hangingPunct="1">
              <a:lnSpc>
                <a:spcPct val="150000"/>
              </a:lnSpc>
              <a:spcAft>
                <a:spcPts val="0"/>
              </a:spcAft>
              <a:buNone/>
              <a:defRPr/>
            </a:pPr>
            <a:r>
              <a:rPr lang="zh-CN" altLang="en-US" sz="2400" b="1" dirty="0" smtClean="0">
                <a:latin typeface="华文楷体" panose="02010600040101010101" pitchFamily="2" charset="-122"/>
                <a:ea typeface="华文楷体" panose="02010600040101010101" pitchFamily="2" charset="-122"/>
              </a:rPr>
              <a:t>  高等学校</a:t>
            </a:r>
            <a:r>
              <a:rPr lang="zh-CN" altLang="en-US" sz="2400" b="1" dirty="0">
                <a:latin typeface="华文楷体" panose="02010600040101010101" pitchFamily="2" charset="-122"/>
                <a:ea typeface="华文楷体" panose="02010600040101010101" pitchFamily="2" charset="-122"/>
              </a:rPr>
              <a:t>出租其</a:t>
            </a:r>
            <a:r>
              <a:rPr lang="en-US" altLang="zh-CN" sz="2400" b="1" dirty="0">
                <a:solidFill>
                  <a:srgbClr val="00FF00"/>
                </a:solidFill>
                <a:latin typeface="华文楷体" panose="02010600040101010101" pitchFamily="2" charset="-122"/>
                <a:ea typeface="华文楷体" panose="02010600040101010101" pitchFamily="2" charset="-122"/>
              </a:rPr>
              <a:t>2016</a:t>
            </a:r>
            <a:r>
              <a:rPr lang="zh-CN" altLang="en-US" sz="2400" b="1" dirty="0">
                <a:solidFill>
                  <a:srgbClr val="00FF00"/>
                </a:solidFill>
                <a:latin typeface="华文楷体" panose="02010600040101010101" pitchFamily="2" charset="-122"/>
                <a:ea typeface="华文楷体" panose="02010600040101010101" pitchFamily="2" charset="-122"/>
              </a:rPr>
              <a:t>年</a:t>
            </a:r>
            <a:r>
              <a:rPr lang="en-US" altLang="zh-CN" sz="2400" b="1" dirty="0">
                <a:solidFill>
                  <a:srgbClr val="00FF00"/>
                </a:solidFill>
                <a:latin typeface="华文楷体" panose="02010600040101010101" pitchFamily="2" charset="-122"/>
                <a:ea typeface="华文楷体" panose="02010600040101010101" pitchFamily="2" charset="-122"/>
              </a:rPr>
              <a:t>4</a:t>
            </a:r>
            <a:r>
              <a:rPr lang="zh-CN" altLang="en-US" sz="2400" b="1" dirty="0">
                <a:solidFill>
                  <a:srgbClr val="00FF00"/>
                </a:solidFill>
                <a:latin typeface="华文楷体" panose="02010600040101010101" pitchFamily="2" charset="-122"/>
                <a:ea typeface="华文楷体" panose="02010600040101010101" pitchFamily="2" charset="-122"/>
              </a:rPr>
              <a:t>月</a:t>
            </a:r>
            <a:r>
              <a:rPr lang="en-US" altLang="zh-CN" sz="2400" b="1" dirty="0">
                <a:solidFill>
                  <a:srgbClr val="00FF00"/>
                </a:solidFill>
                <a:latin typeface="华文楷体" panose="02010600040101010101" pitchFamily="2" charset="-122"/>
                <a:ea typeface="华文楷体" panose="02010600040101010101" pitchFamily="2" charset="-122"/>
              </a:rPr>
              <a:t>30</a:t>
            </a:r>
            <a:r>
              <a:rPr lang="zh-CN" altLang="en-US" sz="2400" b="1" dirty="0">
                <a:solidFill>
                  <a:srgbClr val="00FF00"/>
                </a:solidFill>
                <a:latin typeface="华文楷体" panose="02010600040101010101" pitchFamily="2" charset="-122"/>
                <a:ea typeface="华文楷体" panose="02010600040101010101" pitchFamily="2" charset="-122"/>
              </a:rPr>
              <a:t>日前</a:t>
            </a:r>
            <a:r>
              <a:rPr lang="zh-CN" altLang="en-US" sz="2400" b="1" dirty="0">
                <a:latin typeface="华文楷体" panose="02010600040101010101" pitchFamily="2" charset="-122"/>
                <a:ea typeface="华文楷体" panose="02010600040101010101" pitchFamily="2" charset="-122"/>
              </a:rPr>
              <a:t>取得的不动产，可以</a:t>
            </a:r>
            <a:r>
              <a:rPr lang="zh-CN" altLang="en-US" sz="2400" b="1" dirty="0" smtClean="0">
                <a:latin typeface="华文楷体" panose="02010600040101010101" pitchFamily="2" charset="-122"/>
                <a:ea typeface="华文楷体" panose="02010600040101010101" pitchFamily="2" charset="-122"/>
              </a:rPr>
              <a:t>选择简易</a:t>
            </a:r>
            <a:r>
              <a:rPr lang="zh-CN" altLang="en-US" sz="2400" b="1" dirty="0">
                <a:latin typeface="华文楷体" panose="02010600040101010101" pitchFamily="2" charset="-122"/>
                <a:ea typeface="华文楷体" panose="02010600040101010101" pitchFamily="2" charset="-122"/>
              </a:rPr>
              <a:t>计税方法，</a:t>
            </a:r>
            <a:endParaRPr lang="zh-CN" altLang="en-US" sz="2400" b="1" dirty="0">
              <a:latin typeface="华文楷体" panose="02010600040101010101" pitchFamily="2" charset="-122"/>
              <a:ea typeface="华文楷体" panose="02010600040101010101" pitchFamily="2" charset="-122"/>
            </a:endParaRPr>
          </a:p>
          <a:p>
            <a:pPr marL="457200" lvl="1" indent="0" eaLnBrk="1" fontAlgn="auto" hangingPunct="1">
              <a:lnSpc>
                <a:spcPct val="150000"/>
              </a:lnSpc>
              <a:spcAft>
                <a:spcPts val="0"/>
              </a:spcAft>
              <a:buNone/>
              <a:defRPr/>
            </a:pPr>
            <a:r>
              <a:rPr lang="zh-CN" altLang="en-US" sz="2400" b="1" dirty="0">
                <a:latin typeface="华文楷体" panose="02010600040101010101" pitchFamily="2" charset="-122"/>
                <a:ea typeface="华文楷体" panose="02010600040101010101" pitchFamily="2" charset="-122"/>
              </a:rPr>
              <a:t>  按照</a:t>
            </a:r>
            <a:r>
              <a:rPr lang="en-US" altLang="zh-CN" sz="2400" b="1" dirty="0">
                <a:solidFill>
                  <a:srgbClr val="00FF00"/>
                </a:solidFill>
                <a:latin typeface="华文楷体" panose="02010600040101010101" pitchFamily="2" charset="-122"/>
                <a:ea typeface="华文楷体" panose="02010600040101010101" pitchFamily="2" charset="-122"/>
              </a:rPr>
              <a:t>5%</a:t>
            </a:r>
            <a:r>
              <a:rPr lang="zh-CN" altLang="en-US" sz="2400" b="1" dirty="0">
                <a:latin typeface="华文楷体" panose="02010600040101010101" pitchFamily="2" charset="-122"/>
                <a:ea typeface="华文楷体" panose="02010600040101010101" pitchFamily="2" charset="-122"/>
              </a:rPr>
              <a:t>的征收</a:t>
            </a:r>
            <a:r>
              <a:rPr lang="zh-CN" altLang="en-US" sz="2400" b="1" dirty="0" smtClean="0">
                <a:latin typeface="华文楷体" panose="02010600040101010101" pitchFamily="2" charset="-122"/>
                <a:ea typeface="华文楷体" panose="02010600040101010101" pitchFamily="2" charset="-122"/>
              </a:rPr>
              <a:t>率计征。</a:t>
            </a:r>
            <a:endParaRPr lang="en-US" altLang="zh-CN" sz="2400" b="1" dirty="0" smtClean="0">
              <a:latin typeface="华文楷体" panose="02010600040101010101" pitchFamily="2" charset="-122"/>
              <a:ea typeface="华文楷体" panose="02010600040101010101" pitchFamily="2" charset="-122"/>
            </a:endParaRPr>
          </a:p>
          <a:p>
            <a:pPr lvl="1" eaLnBrk="1" fontAlgn="auto" hangingPunct="1">
              <a:lnSpc>
                <a:spcPct val="150000"/>
              </a:lnSpc>
              <a:spcAft>
                <a:spcPts val="0"/>
              </a:spcAft>
              <a:buFont typeface="Wingdings" panose="05000000000000000000" pitchFamily="2" charset="2"/>
              <a:buChar char="Ø"/>
              <a:defRPr/>
            </a:pPr>
            <a:r>
              <a:rPr lang="zh-CN" altLang="en-US" sz="2400" b="1" dirty="0" smtClean="0">
                <a:latin typeface="华文楷体" panose="02010600040101010101" pitchFamily="2" charset="-122"/>
                <a:ea typeface="华文楷体" panose="02010600040101010101" pitchFamily="2" charset="-122"/>
              </a:rPr>
              <a:t>若</a:t>
            </a:r>
            <a:r>
              <a:rPr lang="zh-CN" altLang="en-US" sz="2400" b="1" dirty="0">
                <a:latin typeface="华文楷体" panose="02010600040101010101" pitchFamily="2" charset="-122"/>
                <a:ea typeface="华文楷体" panose="02010600040101010101" pitchFamily="2" charset="-122"/>
              </a:rPr>
              <a:t>高校为小规模纳税人，其国有资产租货业务按</a:t>
            </a:r>
            <a:r>
              <a:rPr lang="en-US" altLang="zh-CN" sz="2400" b="1" dirty="0">
                <a:solidFill>
                  <a:srgbClr val="00FF00"/>
                </a:solidFill>
                <a:latin typeface="华文楷体" panose="02010600040101010101" pitchFamily="2" charset="-122"/>
                <a:ea typeface="华文楷体" panose="02010600040101010101" pitchFamily="2" charset="-122"/>
              </a:rPr>
              <a:t>5</a:t>
            </a:r>
            <a:r>
              <a:rPr lang="zh-CN" altLang="en-US" sz="2400" b="1" dirty="0">
                <a:solidFill>
                  <a:srgbClr val="00FF00"/>
                </a:solidFill>
                <a:latin typeface="华文楷体" panose="02010600040101010101" pitchFamily="2" charset="-122"/>
                <a:ea typeface="华文楷体" panose="02010600040101010101" pitchFamily="2" charset="-122"/>
              </a:rPr>
              <a:t>％</a:t>
            </a:r>
            <a:r>
              <a:rPr lang="zh-CN" altLang="en-US" sz="2400" b="1" dirty="0">
                <a:latin typeface="华文楷体" panose="02010600040101010101" pitchFamily="2" charset="-122"/>
                <a:ea typeface="华文楷体" panose="02010600040101010101" pitchFamily="2" charset="-122"/>
              </a:rPr>
              <a:t>征收率征收，不得进行</a:t>
            </a:r>
            <a:r>
              <a:rPr lang="zh-CN" altLang="en-US" sz="2400" b="1" dirty="0" smtClean="0">
                <a:latin typeface="华文楷体" panose="02010600040101010101" pitchFamily="2" charset="-122"/>
                <a:ea typeface="华文楷体" panose="02010600040101010101" pitchFamily="2" charset="-122"/>
              </a:rPr>
              <a:t>进项</a:t>
            </a:r>
            <a:r>
              <a:rPr lang="zh-CN" altLang="en-US" sz="2400" b="1" dirty="0">
                <a:latin typeface="华文楷体" panose="02010600040101010101" pitchFamily="2" charset="-122"/>
                <a:ea typeface="华文楷体" panose="02010600040101010101" pitchFamily="2" charset="-122"/>
              </a:rPr>
              <a:t>抵扣。</a:t>
            </a:r>
            <a:endParaRPr lang="zh-CN" altLang="en-US" sz="1800" b="1" dirty="0">
              <a:latin typeface="华文楷体" panose="02010600040101010101" pitchFamily="2" charset="-122"/>
              <a:ea typeface="华文楷体" panose="02010600040101010101" pitchFamily="2" charset="-122"/>
            </a:endParaRPr>
          </a:p>
        </p:txBody>
      </p:sp>
      <p:sp>
        <p:nvSpPr>
          <p:cNvPr id="5" name="灯片编号占位符 4"/>
          <p:cNvSpPr>
            <a:spLocks noGrp="1"/>
          </p:cNvSpPr>
          <p:nvPr>
            <p:ph type="sldNum" sz="quarter" idx="12"/>
          </p:nvPr>
        </p:nvSpPr>
        <p:spPr/>
        <p:txBody>
          <a:bodyPr/>
          <a:lstStyle/>
          <a:p>
            <a:fld id="{BC1CF76B-D1F8-4017-AACD-912803F43726}" type="slidenum">
              <a:rPr lang="en-US" smtClean="0"/>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a:xfrm>
            <a:off x="912284" y="230188"/>
            <a:ext cx="10515600" cy="831850"/>
          </a:xfrm>
        </p:spPr>
        <p:txBody>
          <a:bodyPr/>
          <a:lstStyle/>
          <a:p>
            <a:pPr eaLnBrk="1" hangingPunct="1"/>
            <a:r>
              <a:rPr lang="en-US" altLang="zh-CN" sz="3600" dirty="0" smtClean="0">
                <a:solidFill>
                  <a:srgbClr val="FFFF00"/>
                </a:solidFill>
                <a:latin typeface="华文楷体" panose="02010600040101010101" pitchFamily="2" charset="-122"/>
                <a:ea typeface="华文楷体" panose="02010600040101010101" pitchFamily="2" charset="-122"/>
              </a:rPr>
              <a:t>5.</a:t>
            </a:r>
            <a:r>
              <a:rPr lang="zh-CN" altLang="en-US" sz="3600" dirty="0" smtClean="0">
                <a:solidFill>
                  <a:srgbClr val="FFFF00"/>
                </a:solidFill>
                <a:latin typeface="华文楷体" panose="02010600040101010101" pitchFamily="2" charset="-122"/>
                <a:ea typeface="华文楷体" panose="02010600040101010101" pitchFamily="2" charset="-122"/>
              </a:rPr>
              <a:t>高等学校常见增值税涉税业务</a:t>
            </a:r>
            <a:endParaRPr lang="zh-CN" altLang="en-US" sz="3600" dirty="0" smtClean="0">
              <a:solidFill>
                <a:srgbClr val="FFFF00"/>
              </a:solidFill>
              <a:latin typeface="华文楷体" panose="02010600040101010101" pitchFamily="2" charset="-122"/>
              <a:ea typeface="华文楷体" panose="02010600040101010101" pitchFamily="2" charset="-122"/>
            </a:endParaRPr>
          </a:p>
        </p:txBody>
      </p:sp>
      <p:sp>
        <p:nvSpPr>
          <p:cNvPr id="21506" name="Rectangle 3"/>
          <p:cNvSpPr>
            <a:spLocks noGrp="1" noChangeArrowheads="1"/>
          </p:cNvSpPr>
          <p:nvPr>
            <p:ph sz="quarter" idx="13"/>
          </p:nvPr>
        </p:nvSpPr>
        <p:spPr>
          <a:xfrm>
            <a:off x="912284" y="1082040"/>
            <a:ext cx="10515600" cy="5044440"/>
          </a:xfrm>
        </p:spPr>
        <p:txBody>
          <a:bodyPr rtlCol="0">
            <a:normAutofit lnSpcReduction="10000"/>
          </a:bodyPr>
          <a:lstStyle/>
          <a:p>
            <a:pPr eaLnBrk="1" fontAlgn="auto" hangingPunct="1">
              <a:lnSpc>
                <a:spcPct val="150000"/>
              </a:lnSpc>
              <a:spcAft>
                <a:spcPts val="0"/>
              </a:spcAft>
              <a:buFont typeface="Wingdings" panose="05000000000000000000" pitchFamily="2" charset="2"/>
              <a:buChar char="u"/>
              <a:defRPr/>
            </a:pPr>
            <a:r>
              <a:rPr lang="zh-CN" altLang="en-US" sz="2400" dirty="0" smtClean="0">
                <a:solidFill>
                  <a:srgbClr val="FFFF00"/>
                </a:solidFill>
                <a:latin typeface="华文楷体" panose="02010600040101010101" pitchFamily="2" charset="-122"/>
                <a:ea typeface="华文楷体" panose="02010600040101010101" pitchFamily="2" charset="-122"/>
              </a:rPr>
              <a:t>高校后勤集团</a:t>
            </a:r>
            <a:endParaRPr lang="en-US" altLang="zh-CN" sz="2400" dirty="0" smtClean="0">
              <a:solidFill>
                <a:srgbClr val="FFFF00"/>
              </a:solidFill>
              <a:latin typeface="华文楷体" panose="02010600040101010101" pitchFamily="2" charset="-122"/>
              <a:ea typeface="华文楷体" panose="02010600040101010101" pitchFamily="2" charset="-122"/>
            </a:endParaRPr>
          </a:p>
          <a:p>
            <a:pPr marL="0" indent="0" eaLnBrk="1" fontAlgn="auto" hangingPunct="1">
              <a:lnSpc>
                <a:spcPct val="150000"/>
              </a:lnSpc>
              <a:spcAft>
                <a:spcPts val="0"/>
              </a:spcAft>
              <a:buFont typeface="Arial" panose="020B0604020202020204" pitchFamily="34" charset="0"/>
              <a:buNone/>
              <a:defRPr/>
            </a:pPr>
            <a:r>
              <a:rPr lang="en-US" altLang="zh-CN" sz="2400" dirty="0" smtClean="0">
                <a:latin typeface="华文楷体" panose="02010600040101010101" pitchFamily="2" charset="-122"/>
                <a:ea typeface="华文楷体" panose="02010600040101010101" pitchFamily="2" charset="-122"/>
              </a:rPr>
              <a:t>——</a:t>
            </a:r>
            <a:r>
              <a:rPr lang="zh-CN" altLang="en-US" sz="2400" dirty="0" smtClean="0">
                <a:latin typeface="华文楷体" panose="02010600040101010101" pitchFamily="2" charset="-122"/>
                <a:ea typeface="华文楷体" panose="02010600040101010101" pitchFamily="2" charset="-122"/>
              </a:rPr>
              <a:t>主要是为高校师生提供后勤保障和服务。其提供的服务主要为宾馆服务、商贸服务、幼教服务、医疗服务、文印服务、学生宿舍管理、校园物业管理、停车场管理等，这些服务大多数属于生活服务业、商务</a:t>
            </a:r>
            <a:r>
              <a:rPr lang="zh-CN" altLang="en-US" sz="2400" dirty="0">
                <a:latin typeface="华文楷体" panose="02010600040101010101" pitchFamily="2" charset="-122"/>
                <a:ea typeface="华文楷体" panose="02010600040101010101" pitchFamily="2" charset="-122"/>
              </a:rPr>
              <a:t>辅助服务</a:t>
            </a:r>
            <a:r>
              <a:rPr lang="zh-CN" altLang="en-US" sz="2400" dirty="0" smtClean="0">
                <a:latin typeface="华文楷体" panose="02010600040101010101" pitchFamily="2" charset="-122"/>
                <a:ea typeface="华文楷体" panose="02010600040101010101" pitchFamily="2" charset="-122"/>
              </a:rPr>
              <a:t>和现代服务业的经营租赁服务。</a:t>
            </a:r>
            <a:endParaRPr lang="en-US" altLang="zh-CN" sz="2400" dirty="0" smtClean="0">
              <a:latin typeface="华文楷体" panose="02010600040101010101" pitchFamily="2" charset="-122"/>
              <a:ea typeface="华文楷体" panose="02010600040101010101" pitchFamily="2" charset="-122"/>
            </a:endParaRPr>
          </a:p>
          <a:p>
            <a:pPr lvl="1" eaLnBrk="1" fontAlgn="auto" hangingPunct="1">
              <a:lnSpc>
                <a:spcPct val="150000"/>
              </a:lnSpc>
              <a:spcAft>
                <a:spcPts val="0"/>
              </a:spcAft>
              <a:buFont typeface="Wingdings" panose="05000000000000000000" pitchFamily="2" charset="2"/>
              <a:buChar char="Ø"/>
              <a:defRPr/>
            </a:pPr>
            <a:r>
              <a:rPr lang="zh-CN" altLang="en-US" sz="2400" dirty="0" smtClean="0">
                <a:latin typeface="华文楷体" panose="02010600040101010101" pitchFamily="2" charset="-122"/>
                <a:ea typeface="华文楷体" panose="02010600040101010101" pitchFamily="2" charset="-122"/>
              </a:rPr>
              <a:t>若高校后勤集团为增值税一般纳税人，生活服务业和现代服务业的商务辅助服务税率均为</a:t>
            </a:r>
            <a:r>
              <a:rPr lang="en-US" altLang="zh-CN" sz="2400" dirty="0" smtClean="0">
                <a:solidFill>
                  <a:srgbClr val="00FF00"/>
                </a:solidFill>
                <a:latin typeface="华文楷体" panose="02010600040101010101" pitchFamily="2" charset="-122"/>
                <a:ea typeface="华文楷体" panose="02010600040101010101" pitchFamily="2" charset="-122"/>
              </a:rPr>
              <a:t>6%</a:t>
            </a:r>
            <a:r>
              <a:rPr lang="zh-CN" altLang="en-US" sz="2400" dirty="0" smtClean="0">
                <a:latin typeface="华文楷体" panose="02010600040101010101" pitchFamily="2" charset="-122"/>
                <a:ea typeface="华文楷体" panose="02010600040101010101" pitchFamily="2" charset="-122"/>
              </a:rPr>
              <a:t>。现代服务业的经营租赁服务税率为</a:t>
            </a:r>
            <a:r>
              <a:rPr lang="en-US" altLang="zh-CN" sz="2400" dirty="0" smtClean="0">
                <a:solidFill>
                  <a:srgbClr val="00FF00"/>
                </a:solidFill>
                <a:latin typeface="华文楷体" panose="02010600040101010101" pitchFamily="2" charset="-122"/>
                <a:ea typeface="华文楷体" panose="02010600040101010101" pitchFamily="2" charset="-122"/>
              </a:rPr>
              <a:t>10%</a:t>
            </a:r>
            <a:r>
              <a:rPr lang="zh-CN" altLang="en-US" sz="2400" dirty="0" smtClean="0">
                <a:latin typeface="华文楷体" panose="02010600040101010101" pitchFamily="2" charset="-122"/>
                <a:ea typeface="华文楷体" panose="02010600040101010101" pitchFamily="2" charset="-122"/>
              </a:rPr>
              <a:t>。</a:t>
            </a:r>
            <a:endParaRPr lang="en-US" altLang="zh-CN" sz="2400" dirty="0" smtClean="0">
              <a:latin typeface="华文楷体" panose="02010600040101010101" pitchFamily="2" charset="-122"/>
              <a:ea typeface="华文楷体" panose="02010600040101010101" pitchFamily="2" charset="-122"/>
            </a:endParaRPr>
          </a:p>
          <a:p>
            <a:pPr lvl="1" eaLnBrk="1" fontAlgn="auto" hangingPunct="1">
              <a:lnSpc>
                <a:spcPct val="150000"/>
              </a:lnSpc>
              <a:spcAft>
                <a:spcPts val="0"/>
              </a:spcAft>
              <a:buFont typeface="Wingdings" panose="05000000000000000000" pitchFamily="2" charset="2"/>
              <a:buChar char="Ø"/>
              <a:defRPr/>
            </a:pPr>
            <a:r>
              <a:rPr lang="zh-CN" altLang="en-US" sz="2400" dirty="0" smtClean="0">
                <a:latin typeface="华文楷体" panose="02010600040101010101" pitchFamily="2" charset="-122"/>
                <a:ea typeface="华文楷体" panose="02010600040101010101" pitchFamily="2" charset="-122"/>
              </a:rPr>
              <a:t>若高校后勤集团为小规模纳税人，按</a:t>
            </a:r>
            <a:r>
              <a:rPr lang="en-US" altLang="zh-CN" sz="2400" dirty="0" smtClean="0">
                <a:solidFill>
                  <a:srgbClr val="00FF00"/>
                </a:solidFill>
                <a:latin typeface="华文楷体" panose="02010600040101010101" pitchFamily="2" charset="-122"/>
                <a:ea typeface="华文楷体" panose="02010600040101010101" pitchFamily="2" charset="-122"/>
              </a:rPr>
              <a:t>3%</a:t>
            </a:r>
            <a:r>
              <a:rPr lang="zh-CN" altLang="en-US" sz="2400" dirty="0" smtClean="0">
                <a:latin typeface="华文楷体" panose="02010600040101010101" pitchFamily="2" charset="-122"/>
                <a:ea typeface="华文楷体" panose="02010600040101010101" pitchFamily="2" charset="-122"/>
              </a:rPr>
              <a:t>征收率计征。</a:t>
            </a:r>
            <a:endParaRPr lang="en-US" altLang="zh-CN" sz="2400" dirty="0" smtClean="0">
              <a:latin typeface="华文楷体" panose="02010600040101010101" pitchFamily="2" charset="-122"/>
              <a:ea typeface="华文楷体" panose="02010600040101010101" pitchFamily="2" charset="-122"/>
            </a:endParaRPr>
          </a:p>
          <a:p>
            <a:pPr lvl="1" eaLnBrk="1" fontAlgn="auto" hangingPunct="1">
              <a:lnSpc>
                <a:spcPct val="150000"/>
              </a:lnSpc>
              <a:spcAft>
                <a:spcPts val="0"/>
              </a:spcAft>
              <a:buFont typeface="Wingdings" panose="05000000000000000000" pitchFamily="2" charset="2"/>
              <a:buChar char="Ø"/>
              <a:defRPr/>
            </a:pPr>
            <a:r>
              <a:rPr lang="zh-CN" altLang="zh-CN" sz="2400" dirty="0">
                <a:latin typeface="华文楷体" panose="02010600040101010101" pitchFamily="2" charset="-122"/>
                <a:ea typeface="华文楷体" panose="02010600040101010101" pitchFamily="2" charset="-122"/>
              </a:rPr>
              <a:t>学校食堂提供餐饮服务取得的伙食费</a:t>
            </a:r>
            <a:r>
              <a:rPr lang="zh-CN" altLang="zh-CN" sz="2400" dirty="0" smtClean="0">
                <a:latin typeface="华文楷体" panose="02010600040101010101" pitchFamily="2" charset="-122"/>
                <a:ea typeface="华文楷体" panose="02010600040101010101" pitchFamily="2" charset="-122"/>
              </a:rPr>
              <a:t>收入</a:t>
            </a:r>
            <a:r>
              <a:rPr lang="zh-CN" altLang="zh-CN" sz="2400" dirty="0">
                <a:solidFill>
                  <a:srgbClr val="00FF00"/>
                </a:solidFill>
                <a:latin typeface="华文楷体" panose="02010600040101010101" pitchFamily="2" charset="-122"/>
                <a:ea typeface="华文楷体" panose="02010600040101010101" pitchFamily="2" charset="-122"/>
              </a:rPr>
              <a:t>免征</a:t>
            </a:r>
            <a:r>
              <a:rPr lang="zh-CN" altLang="zh-CN" sz="2400" dirty="0" smtClean="0">
                <a:latin typeface="华文楷体" panose="02010600040101010101" pitchFamily="2" charset="-122"/>
                <a:ea typeface="华文楷体" panose="02010600040101010101" pitchFamily="2" charset="-122"/>
              </a:rPr>
              <a:t>增值税</a:t>
            </a:r>
            <a:r>
              <a:rPr lang="zh-CN" altLang="en-US" sz="2400" dirty="0">
                <a:latin typeface="华文楷体" panose="02010600040101010101" pitchFamily="2" charset="-122"/>
                <a:ea typeface="华文楷体" panose="02010600040101010101" pitchFamily="2" charset="-122"/>
              </a:rPr>
              <a:t>。</a:t>
            </a:r>
            <a:endParaRPr lang="zh-CN" altLang="en-US" sz="2400" dirty="0" smtClean="0">
              <a:latin typeface="华文楷体" panose="02010600040101010101" pitchFamily="2" charset="-122"/>
              <a:ea typeface="华文楷体" panose="02010600040101010101" pitchFamily="2" charset="-122"/>
            </a:endParaRPr>
          </a:p>
        </p:txBody>
      </p:sp>
      <p:sp>
        <p:nvSpPr>
          <p:cNvPr id="4" name="灯片编号占位符 3"/>
          <p:cNvSpPr>
            <a:spLocks noGrp="1"/>
          </p:cNvSpPr>
          <p:nvPr>
            <p:ph type="sldNum" sz="quarter" idx="12"/>
          </p:nvPr>
        </p:nvSpPr>
        <p:spPr/>
        <p:txBody>
          <a:bodyPr/>
          <a:lstStyle/>
          <a:p>
            <a:fld id="{BC1CF76B-D1F8-4017-AACD-912803F43726}" type="slidenum">
              <a:rPr lang="en-US" smtClean="0"/>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rrowheads="1"/>
          </p:cNvSpPr>
          <p:nvPr>
            <p:ph type="title" idx="4294967295"/>
          </p:nvPr>
        </p:nvSpPr>
        <p:spPr>
          <a:xfrm>
            <a:off x="1676400" y="559753"/>
            <a:ext cx="9024938" cy="504825"/>
          </a:xfrm>
        </p:spPr>
        <p:txBody>
          <a:bodyPr/>
          <a:lstStyle/>
          <a:p>
            <a:pPr eaLnBrk="1" hangingPunct="1"/>
            <a:r>
              <a:rPr lang="en-US" altLang="zh-CN" sz="3600" dirty="0">
                <a:solidFill>
                  <a:srgbClr val="FFFF00"/>
                </a:solidFill>
                <a:latin typeface="华文楷体" panose="02010600040101010101" pitchFamily="2" charset="-122"/>
                <a:ea typeface="华文楷体" panose="02010600040101010101" pitchFamily="2" charset="-122"/>
              </a:rPr>
              <a:t>6.</a:t>
            </a:r>
            <a:r>
              <a:rPr lang="zh-CN" altLang="en-US" sz="3600" dirty="0">
                <a:solidFill>
                  <a:srgbClr val="FFFF00"/>
                </a:solidFill>
                <a:latin typeface="华文楷体" panose="02010600040101010101" pitchFamily="2" charset="-122"/>
                <a:ea typeface="华文楷体" panose="02010600040101010101" pitchFamily="2" charset="-122"/>
              </a:rPr>
              <a:t>一般纳税人的</a:t>
            </a:r>
            <a:r>
              <a:rPr kumimoji="1" lang="zh-CN" altLang="en-US" sz="3600" dirty="0" smtClean="0">
                <a:solidFill>
                  <a:srgbClr val="FFFF00"/>
                </a:solidFill>
                <a:latin typeface="华文楷体" panose="02010600040101010101" pitchFamily="2" charset="-122"/>
                <a:ea typeface="华文楷体" panose="02010600040101010101" pitchFamily="2" charset="-122"/>
              </a:rPr>
              <a:t>账务处理举例</a:t>
            </a:r>
            <a:endParaRPr kumimoji="1" lang="zh-CN" altLang="en-US" sz="3600" dirty="0" smtClean="0">
              <a:solidFill>
                <a:srgbClr val="FFFF00"/>
              </a:solidFill>
              <a:latin typeface="华文楷体" panose="02010600040101010101" pitchFamily="2" charset="-122"/>
              <a:ea typeface="华文楷体" panose="02010600040101010101" pitchFamily="2" charset="-122"/>
            </a:endParaRPr>
          </a:p>
        </p:txBody>
      </p:sp>
      <p:sp>
        <p:nvSpPr>
          <p:cNvPr id="30723" name="Rectangle 3"/>
          <p:cNvSpPr>
            <a:spLocks noGrp="1" noChangeArrowheads="1"/>
          </p:cNvSpPr>
          <p:nvPr>
            <p:ph type="body" idx="4294967295"/>
          </p:nvPr>
        </p:nvSpPr>
        <p:spPr>
          <a:xfrm>
            <a:off x="997527" y="1341438"/>
            <a:ext cx="10474038" cy="4940300"/>
          </a:xfrm>
        </p:spPr>
        <p:txBody>
          <a:bodyPr/>
          <a:lstStyle/>
          <a:p>
            <a:pPr marL="0" indent="0" eaLnBrk="1" hangingPunct="1">
              <a:lnSpc>
                <a:spcPct val="140000"/>
              </a:lnSpc>
              <a:buFont typeface="Arial" panose="020B0604020202020204" pitchFamily="34" charset="0"/>
              <a:buNone/>
            </a:pPr>
            <a:r>
              <a:rPr kumimoji="1" lang="en-US" altLang="zh-CN" sz="2400" dirty="0" smtClean="0">
                <a:latin typeface="华文楷体" panose="02010600040101010101" pitchFamily="2" charset="-122"/>
                <a:ea typeface="华文楷体" panose="02010600040101010101" pitchFamily="2" charset="-122"/>
              </a:rPr>
              <a:t>[</a:t>
            </a:r>
            <a:r>
              <a:rPr kumimoji="1" lang="zh-CN" altLang="en-US" sz="2400" dirty="0" smtClean="0">
                <a:latin typeface="华文楷体" panose="02010600040101010101" pitchFamily="2" charset="-122"/>
                <a:ea typeface="华文楷体" panose="02010600040101010101" pitchFamily="2" charset="-122"/>
              </a:rPr>
              <a:t>例</a:t>
            </a:r>
            <a:r>
              <a:rPr kumimoji="1" lang="en-US" altLang="zh-CN" sz="2400" dirty="0" smtClean="0">
                <a:latin typeface="华文楷体" panose="02010600040101010101" pitchFamily="2" charset="-122"/>
                <a:ea typeface="华文楷体" panose="02010600040101010101" pitchFamily="2" charset="-122"/>
              </a:rPr>
              <a:t>1]</a:t>
            </a:r>
            <a:r>
              <a:rPr kumimoji="1" lang="zh-CN" altLang="en-US" sz="2400" dirty="0" smtClean="0">
                <a:latin typeface="华文楷体" panose="02010600040101010101" pitchFamily="2" charset="-122"/>
                <a:ea typeface="华文楷体" panose="02010600040101010101" pitchFamily="2" charset="-122"/>
              </a:rPr>
              <a:t>某大学系增值税一般纳税人，</a:t>
            </a:r>
            <a:r>
              <a:rPr kumimoji="1" lang="en-US" altLang="zh-CN" sz="2400" dirty="0" smtClean="0">
                <a:latin typeface="华文楷体" panose="02010600040101010101" pitchFamily="2" charset="-122"/>
                <a:ea typeface="华文楷体" panose="02010600040101010101" pitchFamily="2" charset="-122"/>
              </a:rPr>
              <a:t>2019</a:t>
            </a:r>
            <a:r>
              <a:rPr kumimoji="1" lang="zh-CN" altLang="en-US" sz="2400" dirty="0" smtClean="0">
                <a:latin typeface="华文楷体" panose="02010600040101010101" pitchFamily="2" charset="-122"/>
                <a:ea typeface="华文楷体" panose="02010600040101010101" pitchFamily="2" charset="-122"/>
              </a:rPr>
              <a:t>年</a:t>
            </a:r>
            <a:r>
              <a:rPr kumimoji="1" lang="en-US" altLang="zh-CN" sz="2400" dirty="0" smtClean="0">
                <a:latin typeface="华文楷体" panose="02010600040101010101" pitchFamily="2" charset="-122"/>
                <a:ea typeface="华文楷体" panose="02010600040101010101" pitchFamily="2" charset="-122"/>
              </a:rPr>
              <a:t>5</a:t>
            </a:r>
            <a:r>
              <a:rPr kumimoji="1" lang="zh-CN" altLang="en-US" sz="2400" dirty="0" smtClean="0">
                <a:latin typeface="华文楷体" panose="02010600040101010101" pitchFamily="2" charset="-122"/>
                <a:ea typeface="华文楷体" panose="02010600040101010101" pitchFamily="2" charset="-122"/>
              </a:rPr>
              <a:t>月学校物理学院接受乙集团的委托，承担一项新工艺技术研发，合同金额</a:t>
            </a:r>
            <a:r>
              <a:rPr kumimoji="1" lang="en-US" altLang="zh-CN" sz="2400" dirty="0" smtClean="0">
                <a:latin typeface="华文楷体" panose="02010600040101010101" pitchFamily="2" charset="-122"/>
                <a:ea typeface="华文楷体" panose="02010600040101010101" pitchFamily="2" charset="-122"/>
              </a:rPr>
              <a:t>530 000</a:t>
            </a:r>
            <a:r>
              <a:rPr kumimoji="1" lang="zh-CN" altLang="en-US" sz="2400" dirty="0" smtClean="0">
                <a:latin typeface="华文楷体" panose="02010600040101010101" pitchFamily="2" charset="-122"/>
                <a:ea typeface="华文楷体" panose="02010600040101010101" pitchFamily="2" charset="-122"/>
              </a:rPr>
              <a:t>元，当月学校收到合同款并开具了增值税专用发票，该项目</a:t>
            </a:r>
            <a:r>
              <a:rPr kumimoji="1" lang="zh-CN" altLang="en-US" sz="2400" dirty="0" smtClean="0">
                <a:solidFill>
                  <a:srgbClr val="00FF00"/>
                </a:solidFill>
                <a:latin typeface="华文楷体" panose="02010600040101010101" pitchFamily="2" charset="-122"/>
                <a:ea typeface="华文楷体" panose="02010600040101010101" pitchFamily="2" charset="-122"/>
              </a:rPr>
              <a:t>未</a:t>
            </a:r>
            <a:r>
              <a:rPr kumimoji="1" lang="zh-CN" altLang="en-US" sz="2400" dirty="0" smtClean="0">
                <a:latin typeface="华文楷体" panose="02010600040101010101" pitchFamily="2" charset="-122"/>
                <a:ea typeface="华文楷体" panose="02010600040101010101" pitchFamily="2" charset="-122"/>
              </a:rPr>
              <a:t>在税务机关备案登记，财务部门为该笔经费设置了一个账号</a:t>
            </a:r>
            <a:r>
              <a:rPr kumimoji="1" lang="en-US" altLang="zh-CN" sz="2400" dirty="0" smtClean="0">
                <a:latin typeface="华文楷体" panose="02010600040101010101" pitchFamily="2" charset="-122"/>
                <a:ea typeface="华文楷体" panose="02010600040101010101" pitchFamily="2" charset="-122"/>
              </a:rPr>
              <a:t>B</a:t>
            </a:r>
            <a:r>
              <a:rPr kumimoji="1" lang="zh-CN" altLang="en-US" sz="2400" dirty="0" smtClean="0">
                <a:latin typeface="华文楷体" panose="02010600040101010101" pitchFamily="2" charset="-122"/>
                <a:ea typeface="华文楷体" panose="02010600040101010101" pitchFamily="2" charset="-122"/>
              </a:rPr>
              <a:t>（简称</a:t>
            </a:r>
            <a:r>
              <a:rPr kumimoji="1" lang="en-US" altLang="zh-CN" sz="2400" dirty="0" smtClean="0">
                <a:latin typeface="华文楷体" panose="02010600040101010101" pitchFamily="2" charset="-122"/>
                <a:ea typeface="华文楷体" panose="02010600040101010101" pitchFamily="2" charset="-122"/>
              </a:rPr>
              <a:t>B</a:t>
            </a:r>
            <a:r>
              <a:rPr kumimoji="1" lang="zh-CN" altLang="en-US" sz="2400" dirty="0" smtClean="0">
                <a:latin typeface="华文楷体" panose="02010600040101010101" pitchFamily="2" charset="-122"/>
                <a:ea typeface="华文楷体" panose="02010600040101010101" pitchFamily="2" charset="-122"/>
              </a:rPr>
              <a:t>课题）。</a:t>
            </a:r>
            <a:endParaRPr kumimoji="1" lang="en-US" altLang="zh-CN" sz="2400" dirty="0" smtClean="0">
              <a:latin typeface="华文楷体" panose="02010600040101010101" pitchFamily="2" charset="-122"/>
              <a:ea typeface="华文楷体" panose="02010600040101010101" pitchFamily="2" charset="-122"/>
            </a:endParaRPr>
          </a:p>
          <a:p>
            <a:pPr>
              <a:buClr>
                <a:schemeClr val="tx1"/>
              </a:buClr>
              <a:buFont typeface="Wingdings" panose="05000000000000000000" pitchFamily="2" charset="2"/>
              <a:buChar char="Ø"/>
            </a:pPr>
            <a:r>
              <a:rPr kumimoji="1" lang="zh-CN" altLang="en-US" sz="2400" dirty="0" smtClean="0">
                <a:latin typeface="华文楷体" panose="02010600040101010101" pitchFamily="2" charset="-122"/>
                <a:ea typeface="华文楷体" panose="02010600040101010101" pitchFamily="2" charset="-122"/>
              </a:rPr>
              <a:t>先</a:t>
            </a:r>
            <a:r>
              <a:rPr kumimoji="1" lang="zh-CN" altLang="en-US" sz="2400" dirty="0">
                <a:latin typeface="华文楷体" panose="02010600040101010101" pitchFamily="2" charset="-122"/>
                <a:ea typeface="华文楷体" panose="02010600040101010101" pitchFamily="2" charset="-122"/>
              </a:rPr>
              <a:t>进行价税分离换算</a:t>
            </a:r>
            <a:r>
              <a:rPr kumimoji="1" lang="zh-CN" altLang="en-US" sz="2400" dirty="0" smtClean="0">
                <a:latin typeface="华文楷体" panose="02010600040101010101" pitchFamily="2" charset="-122"/>
                <a:ea typeface="华文楷体" panose="02010600040101010101" pitchFamily="2" charset="-122"/>
              </a:rPr>
              <a:t>：不</a:t>
            </a:r>
            <a:r>
              <a:rPr kumimoji="1" lang="zh-CN" altLang="en-US" sz="2400" dirty="0">
                <a:latin typeface="华文楷体" panose="02010600040101010101" pitchFamily="2" charset="-122"/>
                <a:ea typeface="华文楷体" panose="02010600040101010101" pitchFamily="2" charset="-122"/>
              </a:rPr>
              <a:t>含税销售额</a:t>
            </a:r>
            <a:r>
              <a:rPr kumimoji="1" lang="en-US" altLang="zh-CN" sz="2400" dirty="0">
                <a:latin typeface="华文楷体" panose="02010600040101010101" pitchFamily="2" charset="-122"/>
                <a:ea typeface="华文楷体" panose="02010600040101010101" pitchFamily="2" charset="-122"/>
              </a:rPr>
              <a:t>=530 000÷</a:t>
            </a:r>
            <a:r>
              <a:rPr kumimoji="1" lang="zh-CN" altLang="en-US" sz="2400" dirty="0">
                <a:latin typeface="华文楷体" panose="02010600040101010101" pitchFamily="2" charset="-122"/>
                <a:ea typeface="华文楷体" panose="02010600040101010101" pitchFamily="2" charset="-122"/>
              </a:rPr>
              <a:t>（</a:t>
            </a:r>
            <a:r>
              <a:rPr kumimoji="1" lang="en-US" altLang="zh-CN" sz="2400" dirty="0">
                <a:latin typeface="华文楷体" panose="02010600040101010101" pitchFamily="2" charset="-122"/>
                <a:ea typeface="华文楷体" panose="02010600040101010101" pitchFamily="2" charset="-122"/>
              </a:rPr>
              <a:t>1+6%</a:t>
            </a:r>
            <a:r>
              <a:rPr kumimoji="1" lang="zh-CN" altLang="en-US" sz="2400" dirty="0">
                <a:latin typeface="华文楷体" panose="02010600040101010101" pitchFamily="2" charset="-122"/>
                <a:ea typeface="华文楷体" panose="02010600040101010101" pitchFamily="2" charset="-122"/>
              </a:rPr>
              <a:t>）</a:t>
            </a:r>
            <a:r>
              <a:rPr kumimoji="1" lang="en-US" altLang="zh-CN" sz="2400" dirty="0">
                <a:latin typeface="华文楷体" panose="02010600040101010101" pitchFamily="2" charset="-122"/>
                <a:ea typeface="华文楷体" panose="02010600040101010101" pitchFamily="2" charset="-122"/>
              </a:rPr>
              <a:t>=500 000</a:t>
            </a:r>
            <a:r>
              <a:rPr kumimoji="1" lang="zh-CN" altLang="en-US" sz="2400" dirty="0">
                <a:latin typeface="华文楷体" panose="02010600040101010101" pitchFamily="2" charset="-122"/>
                <a:ea typeface="华文楷体" panose="02010600040101010101" pitchFamily="2" charset="-122"/>
              </a:rPr>
              <a:t>（元）</a:t>
            </a:r>
            <a:endParaRPr kumimoji="1" lang="zh-CN" altLang="en-US" sz="2400" dirty="0">
              <a:latin typeface="华文楷体" panose="02010600040101010101" pitchFamily="2" charset="-122"/>
              <a:ea typeface="华文楷体" panose="02010600040101010101" pitchFamily="2" charset="-122"/>
            </a:endParaRPr>
          </a:p>
          <a:p>
            <a:pPr>
              <a:lnSpc>
                <a:spcPct val="130000"/>
              </a:lnSpc>
              <a:buClr>
                <a:schemeClr val="tx1"/>
              </a:buClr>
              <a:buFont typeface="Wingdings" panose="05000000000000000000" pitchFamily="2" charset="2"/>
              <a:buChar char="Ø"/>
            </a:pPr>
            <a:r>
              <a:rPr kumimoji="1" lang="zh-CN" altLang="en-US" sz="2400" dirty="0">
                <a:latin typeface="华文楷体" panose="02010600040101010101" pitchFamily="2" charset="-122"/>
                <a:ea typeface="华文楷体" panose="02010600040101010101" pitchFamily="2" charset="-122"/>
              </a:rPr>
              <a:t>再确认销项税额</a:t>
            </a:r>
            <a:r>
              <a:rPr kumimoji="1" lang="zh-CN" altLang="en-US" sz="2400" dirty="0" smtClean="0">
                <a:latin typeface="华文楷体" panose="02010600040101010101" pitchFamily="2" charset="-122"/>
                <a:ea typeface="华文楷体" panose="02010600040101010101" pitchFamily="2" charset="-122"/>
              </a:rPr>
              <a:t>： 销</a:t>
            </a:r>
            <a:r>
              <a:rPr kumimoji="1" lang="zh-CN" altLang="en-US" sz="2400" dirty="0">
                <a:latin typeface="华文楷体" panose="02010600040101010101" pitchFamily="2" charset="-122"/>
                <a:ea typeface="华文楷体" panose="02010600040101010101" pitchFamily="2" charset="-122"/>
              </a:rPr>
              <a:t>项税额</a:t>
            </a:r>
            <a:r>
              <a:rPr kumimoji="1" lang="en-US" altLang="zh-CN" sz="2400" dirty="0">
                <a:latin typeface="华文楷体" panose="02010600040101010101" pitchFamily="2" charset="-122"/>
                <a:ea typeface="华文楷体" panose="02010600040101010101" pitchFamily="2" charset="-122"/>
              </a:rPr>
              <a:t>=500 000×6%=30 000</a:t>
            </a:r>
            <a:r>
              <a:rPr kumimoji="1" lang="zh-CN" altLang="en-US" sz="2400" dirty="0">
                <a:latin typeface="华文楷体" panose="02010600040101010101" pitchFamily="2" charset="-122"/>
                <a:ea typeface="华文楷体" panose="02010600040101010101" pitchFamily="2" charset="-122"/>
              </a:rPr>
              <a:t>（元） </a:t>
            </a:r>
            <a:endParaRPr kumimoji="1" lang="zh-CN" altLang="en-US" sz="2400" dirty="0">
              <a:solidFill>
                <a:srgbClr val="FFFF00"/>
              </a:solidFill>
              <a:latin typeface="华文楷体" panose="02010600040101010101" pitchFamily="2" charset="-122"/>
              <a:ea typeface="华文楷体" panose="02010600040101010101" pitchFamily="2" charset="-122"/>
            </a:endParaRPr>
          </a:p>
          <a:p>
            <a:pPr marL="0" indent="0" eaLnBrk="1" hangingPunct="1">
              <a:lnSpc>
                <a:spcPct val="140000"/>
              </a:lnSpc>
              <a:buFont typeface="Arial" panose="020B0604020202020204" pitchFamily="34" charset="0"/>
              <a:buNone/>
            </a:pPr>
            <a:endParaRPr lang="zh-CN" altLang="en-US" sz="2400" b="1" dirty="0" smtClean="0">
              <a:latin typeface="华文楷体" panose="02010600040101010101" pitchFamily="2" charset="-122"/>
              <a:ea typeface="华文楷体" panose="02010600040101010101" pitchFamily="2" charset="-122"/>
            </a:endParaRPr>
          </a:p>
        </p:txBody>
      </p:sp>
      <p:sp>
        <p:nvSpPr>
          <p:cNvPr id="4" name="灯片编号占位符 3"/>
          <p:cNvSpPr>
            <a:spLocks noGrp="1"/>
          </p:cNvSpPr>
          <p:nvPr>
            <p:ph type="sldNum" sz="quarter" idx="12"/>
          </p:nvPr>
        </p:nvSpPr>
        <p:spPr/>
        <p:txBody>
          <a:bodyPr/>
          <a:lstStyle/>
          <a:p>
            <a:fld id="{BC1CF76B-D1F8-4017-AACD-912803F43726}" type="slidenum">
              <a:rPr lang="en-US" smtClean="0"/>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文本框 20"/>
          <p:cNvSpPr txBox="1">
            <a:spLocks noChangeArrowheads="1"/>
          </p:cNvSpPr>
          <p:nvPr/>
        </p:nvSpPr>
        <p:spPr bwMode="auto">
          <a:xfrm>
            <a:off x="5351890" y="1860550"/>
            <a:ext cx="18229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ndara" panose="020E0502030303020204" pitchFamily="34" charset="0"/>
                <a:ea typeface="华文楷体" panose="0201060004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ndara" panose="020E0502030303020204" pitchFamily="34" charset="0"/>
                <a:ea typeface="华文楷体" panose="0201060004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ndara" panose="020E0502030303020204" pitchFamily="34" charset="0"/>
                <a:ea typeface="华文楷体" panose="0201060004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9pPr>
          </a:lstStyle>
          <a:p>
            <a:pPr>
              <a:lnSpc>
                <a:spcPct val="100000"/>
              </a:lnSpc>
              <a:spcBef>
                <a:spcPct val="0"/>
              </a:spcBef>
              <a:buFontTx/>
              <a:buNone/>
            </a:pPr>
            <a:r>
              <a:rPr lang="en-US" altLang="zh-CN" sz="2400" dirty="0">
                <a:solidFill>
                  <a:srgbClr val="E1E0DF"/>
                </a:solidFill>
                <a:latin typeface="华文楷体" panose="02010600040101010101" pitchFamily="2" charset="-122"/>
              </a:rPr>
              <a:t>CONTENTS</a:t>
            </a:r>
            <a:endParaRPr lang="zh-CN" altLang="en-US" sz="2400" dirty="0">
              <a:solidFill>
                <a:srgbClr val="E1E0DF"/>
              </a:solidFill>
              <a:latin typeface="华文楷体" panose="02010600040101010101" pitchFamily="2" charset="-122"/>
            </a:endParaRPr>
          </a:p>
        </p:txBody>
      </p:sp>
      <p:sp>
        <p:nvSpPr>
          <p:cNvPr id="6147" name="圆角矩形 11"/>
          <p:cNvSpPr/>
          <p:nvPr/>
        </p:nvSpPr>
        <p:spPr bwMode="auto">
          <a:xfrm rot="5400000">
            <a:off x="3173943" y="3190875"/>
            <a:ext cx="425450" cy="139700"/>
          </a:xfrm>
          <a:custGeom>
            <a:avLst/>
            <a:gdLst>
              <a:gd name="T0" fmla="*/ 3995 w 711052"/>
              <a:gd name="T1" fmla="*/ 0 h 174096"/>
              <a:gd name="T2" fmla="*/ 32627 w 711052"/>
              <a:gd name="T3" fmla="*/ 0 h 174096"/>
              <a:gd name="T4" fmla="*/ 32627 w 711052"/>
              <a:gd name="T5" fmla="*/ 8272 h 174096"/>
              <a:gd name="T6" fmla="*/ 3995 w 711052"/>
              <a:gd name="T7" fmla="*/ 8272 h 174096"/>
              <a:gd name="T8" fmla="*/ 0 w 711052"/>
              <a:gd name="T9" fmla="*/ 4136 h 174096"/>
              <a:gd name="T10" fmla="*/ 3995 w 711052"/>
              <a:gd name="T11" fmla="*/ 0 h 1740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11052" h="174096">
                <a:moveTo>
                  <a:pt x="87048" y="0"/>
                </a:moveTo>
                <a:lnTo>
                  <a:pt x="711052" y="0"/>
                </a:lnTo>
                <a:lnTo>
                  <a:pt x="711052" y="174096"/>
                </a:lnTo>
                <a:lnTo>
                  <a:pt x="87048" y="174096"/>
                </a:lnTo>
                <a:cubicBezTo>
                  <a:pt x="38973" y="174096"/>
                  <a:pt x="0" y="135123"/>
                  <a:pt x="0" y="87048"/>
                </a:cubicBezTo>
                <a:cubicBezTo>
                  <a:pt x="0" y="38973"/>
                  <a:pt x="38973" y="0"/>
                  <a:pt x="87048" y="0"/>
                </a:cubicBezTo>
                <a:close/>
              </a:path>
            </a:pathLst>
          </a:custGeom>
          <a:gradFill rotWithShape="1">
            <a:gsLst>
              <a:gs pos="0">
                <a:srgbClr val="D2A000"/>
              </a:gs>
              <a:gs pos="60001">
                <a:srgbClr val="FFDC6D"/>
              </a:gs>
              <a:gs pos="89000">
                <a:srgbClr val="FFCD2D"/>
              </a:gs>
              <a:gs pos="100000">
                <a:srgbClr val="D2A000"/>
              </a:gs>
            </a:gsLst>
            <a:lin ang="0" scaled="1"/>
          </a:gra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nchor="ctr"/>
          <a:lstStyle/>
          <a:p>
            <a:endParaRPr lang="zh-CN" altLang="en-US" sz="2400">
              <a:latin typeface="华文楷体" panose="02010600040101010101" pitchFamily="2" charset="-122"/>
              <a:ea typeface="华文楷体" panose="02010600040101010101" pitchFamily="2" charset="-122"/>
            </a:endParaRPr>
          </a:p>
        </p:txBody>
      </p:sp>
      <p:sp>
        <p:nvSpPr>
          <p:cNvPr id="6148" name="圆角矩形 11"/>
          <p:cNvSpPr/>
          <p:nvPr/>
        </p:nvSpPr>
        <p:spPr bwMode="auto">
          <a:xfrm rot="5400000">
            <a:off x="5265210" y="3190875"/>
            <a:ext cx="425450" cy="139700"/>
          </a:xfrm>
          <a:custGeom>
            <a:avLst/>
            <a:gdLst>
              <a:gd name="T0" fmla="*/ 3995 w 711052"/>
              <a:gd name="T1" fmla="*/ 0 h 174096"/>
              <a:gd name="T2" fmla="*/ 32627 w 711052"/>
              <a:gd name="T3" fmla="*/ 0 h 174096"/>
              <a:gd name="T4" fmla="*/ 32627 w 711052"/>
              <a:gd name="T5" fmla="*/ 8272 h 174096"/>
              <a:gd name="T6" fmla="*/ 3995 w 711052"/>
              <a:gd name="T7" fmla="*/ 8272 h 174096"/>
              <a:gd name="T8" fmla="*/ 0 w 711052"/>
              <a:gd name="T9" fmla="*/ 4136 h 174096"/>
              <a:gd name="T10" fmla="*/ 3995 w 711052"/>
              <a:gd name="T11" fmla="*/ 0 h 1740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11052" h="174096">
                <a:moveTo>
                  <a:pt x="87048" y="0"/>
                </a:moveTo>
                <a:lnTo>
                  <a:pt x="711052" y="0"/>
                </a:lnTo>
                <a:lnTo>
                  <a:pt x="711052" y="174096"/>
                </a:lnTo>
                <a:lnTo>
                  <a:pt x="87048" y="174096"/>
                </a:lnTo>
                <a:cubicBezTo>
                  <a:pt x="38973" y="174096"/>
                  <a:pt x="0" y="135123"/>
                  <a:pt x="0" y="87048"/>
                </a:cubicBezTo>
                <a:cubicBezTo>
                  <a:pt x="0" y="38973"/>
                  <a:pt x="38973" y="0"/>
                  <a:pt x="87048" y="0"/>
                </a:cubicBezTo>
                <a:close/>
              </a:path>
            </a:pathLst>
          </a:custGeom>
          <a:gradFill rotWithShape="1">
            <a:gsLst>
              <a:gs pos="0">
                <a:srgbClr val="D2A000"/>
              </a:gs>
              <a:gs pos="60001">
                <a:srgbClr val="FFDC6D"/>
              </a:gs>
              <a:gs pos="89000">
                <a:srgbClr val="FFCD2D"/>
              </a:gs>
              <a:gs pos="100000">
                <a:srgbClr val="D2A000"/>
              </a:gs>
            </a:gsLst>
            <a:lin ang="0" scaled="1"/>
          </a:gra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nchor="ctr"/>
          <a:lstStyle/>
          <a:p>
            <a:endParaRPr lang="zh-CN" altLang="en-US" sz="2400">
              <a:latin typeface="华文楷体" panose="02010600040101010101" pitchFamily="2" charset="-122"/>
              <a:ea typeface="华文楷体" panose="02010600040101010101" pitchFamily="2" charset="-122"/>
            </a:endParaRPr>
          </a:p>
        </p:txBody>
      </p:sp>
      <p:sp>
        <p:nvSpPr>
          <p:cNvPr id="6149" name="圆角矩形 11"/>
          <p:cNvSpPr/>
          <p:nvPr/>
        </p:nvSpPr>
        <p:spPr bwMode="auto">
          <a:xfrm rot="5400000">
            <a:off x="7356476" y="3190875"/>
            <a:ext cx="425450" cy="139700"/>
          </a:xfrm>
          <a:custGeom>
            <a:avLst/>
            <a:gdLst>
              <a:gd name="T0" fmla="*/ 3995 w 711052"/>
              <a:gd name="T1" fmla="*/ 0 h 174096"/>
              <a:gd name="T2" fmla="*/ 32627 w 711052"/>
              <a:gd name="T3" fmla="*/ 0 h 174096"/>
              <a:gd name="T4" fmla="*/ 32627 w 711052"/>
              <a:gd name="T5" fmla="*/ 8272 h 174096"/>
              <a:gd name="T6" fmla="*/ 3995 w 711052"/>
              <a:gd name="T7" fmla="*/ 8272 h 174096"/>
              <a:gd name="T8" fmla="*/ 0 w 711052"/>
              <a:gd name="T9" fmla="*/ 4136 h 174096"/>
              <a:gd name="T10" fmla="*/ 3995 w 711052"/>
              <a:gd name="T11" fmla="*/ 0 h 1740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11052" h="174096">
                <a:moveTo>
                  <a:pt x="87048" y="0"/>
                </a:moveTo>
                <a:lnTo>
                  <a:pt x="711052" y="0"/>
                </a:lnTo>
                <a:lnTo>
                  <a:pt x="711052" y="174096"/>
                </a:lnTo>
                <a:lnTo>
                  <a:pt x="87048" y="174096"/>
                </a:lnTo>
                <a:cubicBezTo>
                  <a:pt x="38973" y="174096"/>
                  <a:pt x="0" y="135123"/>
                  <a:pt x="0" y="87048"/>
                </a:cubicBezTo>
                <a:cubicBezTo>
                  <a:pt x="0" y="38973"/>
                  <a:pt x="38973" y="0"/>
                  <a:pt x="87048" y="0"/>
                </a:cubicBezTo>
                <a:close/>
              </a:path>
            </a:pathLst>
          </a:custGeom>
          <a:gradFill rotWithShape="1">
            <a:gsLst>
              <a:gs pos="0">
                <a:srgbClr val="D2A000"/>
              </a:gs>
              <a:gs pos="60001">
                <a:srgbClr val="FFDC6D"/>
              </a:gs>
              <a:gs pos="89000">
                <a:srgbClr val="FFCD2D"/>
              </a:gs>
              <a:gs pos="100000">
                <a:srgbClr val="D2A000"/>
              </a:gs>
            </a:gsLst>
            <a:lin ang="0" scaled="1"/>
          </a:gra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nchor="ctr"/>
          <a:lstStyle/>
          <a:p>
            <a:endParaRPr lang="zh-CN" altLang="en-US" sz="2400">
              <a:latin typeface="华文楷体" panose="02010600040101010101" pitchFamily="2" charset="-122"/>
              <a:ea typeface="华文楷体" panose="02010600040101010101" pitchFamily="2" charset="-122"/>
            </a:endParaRPr>
          </a:p>
        </p:txBody>
      </p:sp>
      <p:sp>
        <p:nvSpPr>
          <p:cNvPr id="6150" name="圆角矩形 11"/>
          <p:cNvSpPr/>
          <p:nvPr/>
        </p:nvSpPr>
        <p:spPr bwMode="auto">
          <a:xfrm rot="5400000">
            <a:off x="9447743" y="3190875"/>
            <a:ext cx="425450" cy="139700"/>
          </a:xfrm>
          <a:custGeom>
            <a:avLst/>
            <a:gdLst>
              <a:gd name="T0" fmla="*/ 3995 w 711052"/>
              <a:gd name="T1" fmla="*/ 0 h 174096"/>
              <a:gd name="T2" fmla="*/ 32627 w 711052"/>
              <a:gd name="T3" fmla="*/ 0 h 174096"/>
              <a:gd name="T4" fmla="*/ 32627 w 711052"/>
              <a:gd name="T5" fmla="*/ 8272 h 174096"/>
              <a:gd name="T6" fmla="*/ 3995 w 711052"/>
              <a:gd name="T7" fmla="*/ 8272 h 174096"/>
              <a:gd name="T8" fmla="*/ 0 w 711052"/>
              <a:gd name="T9" fmla="*/ 4136 h 174096"/>
              <a:gd name="T10" fmla="*/ 3995 w 711052"/>
              <a:gd name="T11" fmla="*/ 0 h 1740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11052" h="174096">
                <a:moveTo>
                  <a:pt x="87048" y="0"/>
                </a:moveTo>
                <a:lnTo>
                  <a:pt x="711052" y="0"/>
                </a:lnTo>
                <a:lnTo>
                  <a:pt x="711052" y="174096"/>
                </a:lnTo>
                <a:lnTo>
                  <a:pt x="87048" y="174096"/>
                </a:lnTo>
                <a:cubicBezTo>
                  <a:pt x="38973" y="174096"/>
                  <a:pt x="0" y="135123"/>
                  <a:pt x="0" y="87048"/>
                </a:cubicBezTo>
                <a:cubicBezTo>
                  <a:pt x="0" y="38973"/>
                  <a:pt x="38973" y="0"/>
                  <a:pt x="87048" y="0"/>
                </a:cubicBezTo>
                <a:close/>
              </a:path>
            </a:pathLst>
          </a:custGeom>
          <a:gradFill rotWithShape="1">
            <a:gsLst>
              <a:gs pos="0">
                <a:srgbClr val="D2A000"/>
              </a:gs>
              <a:gs pos="60001">
                <a:srgbClr val="FFDC6D"/>
              </a:gs>
              <a:gs pos="89000">
                <a:srgbClr val="FFCD2D"/>
              </a:gs>
              <a:gs pos="100000">
                <a:srgbClr val="D2A000"/>
              </a:gs>
            </a:gsLst>
            <a:lin ang="0" scaled="1"/>
          </a:gra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nchor="ctr"/>
          <a:lstStyle/>
          <a:p>
            <a:endParaRPr lang="zh-CN" altLang="en-US" sz="2400">
              <a:latin typeface="华文楷体" panose="02010600040101010101" pitchFamily="2" charset="-122"/>
              <a:ea typeface="华文楷体" panose="02010600040101010101" pitchFamily="2" charset="-122"/>
            </a:endParaRPr>
          </a:p>
        </p:txBody>
      </p:sp>
      <p:sp>
        <p:nvSpPr>
          <p:cNvPr id="6151" name="TextBox 33"/>
          <p:cNvSpPr txBox="1">
            <a:spLocks noChangeArrowheads="1"/>
          </p:cNvSpPr>
          <p:nvPr/>
        </p:nvSpPr>
        <p:spPr bwMode="auto">
          <a:xfrm>
            <a:off x="1942335" y="4324350"/>
            <a:ext cx="195156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ndara" panose="020E0502030303020204" pitchFamily="34" charset="0"/>
                <a:ea typeface="华文楷体" panose="0201060004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ndara" panose="020E0502030303020204" pitchFamily="34" charset="0"/>
                <a:ea typeface="华文楷体" panose="0201060004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ndara" panose="020E0502030303020204" pitchFamily="34" charset="0"/>
                <a:ea typeface="华文楷体" panose="0201060004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9pPr>
          </a:lstStyle>
          <a:p>
            <a:pPr algn="ctr">
              <a:lnSpc>
                <a:spcPct val="150000"/>
              </a:lnSpc>
              <a:spcBef>
                <a:spcPct val="0"/>
              </a:spcBef>
              <a:buFontTx/>
              <a:buNone/>
            </a:pPr>
            <a:r>
              <a:rPr lang="zh-CN" altLang="en-US" sz="3600" b="1" dirty="0">
                <a:latin typeface="华文楷体" panose="02010600040101010101" pitchFamily="2" charset="-122"/>
              </a:rPr>
              <a:t>负债</a:t>
            </a:r>
            <a:endParaRPr lang="en-US" altLang="zh-CN" sz="3600" b="1" dirty="0">
              <a:latin typeface="华文楷体" panose="02010600040101010101" pitchFamily="2" charset="-122"/>
            </a:endParaRPr>
          </a:p>
        </p:txBody>
      </p:sp>
      <p:sp>
        <p:nvSpPr>
          <p:cNvPr id="6152" name="矩形 8"/>
          <p:cNvSpPr>
            <a:spLocks noChangeArrowheads="1"/>
          </p:cNvSpPr>
          <p:nvPr/>
        </p:nvSpPr>
        <p:spPr bwMode="auto">
          <a:xfrm rot="5400000">
            <a:off x="6003131" y="-1312703"/>
            <a:ext cx="185740" cy="8961122"/>
          </a:xfrm>
          <a:prstGeom prst="rect">
            <a:avLst/>
          </a:prstGeom>
          <a:gradFill rotWithShape="0">
            <a:gsLst>
              <a:gs pos="0">
                <a:srgbClr val="D9D9D9"/>
              </a:gs>
              <a:gs pos="52000">
                <a:srgbClr val="A6A6A6"/>
              </a:gs>
              <a:gs pos="100000">
                <a:srgbClr val="D9D9D9"/>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ndara" panose="020E0502030303020204" pitchFamily="34" charset="0"/>
                <a:ea typeface="华文楷体" panose="0201060004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ndara" panose="020E0502030303020204" pitchFamily="34" charset="0"/>
                <a:ea typeface="华文楷体" panose="0201060004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ndara" panose="020E0502030303020204" pitchFamily="34" charset="0"/>
                <a:ea typeface="华文楷体" panose="0201060004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9pPr>
          </a:lstStyle>
          <a:p>
            <a:pPr algn="just">
              <a:lnSpc>
                <a:spcPct val="120000"/>
              </a:lnSpc>
              <a:spcBef>
                <a:spcPct val="0"/>
              </a:spcBef>
              <a:buFontTx/>
              <a:buNone/>
            </a:pPr>
            <a:endParaRPr lang="zh-CN" altLang="en-US" sz="1800">
              <a:solidFill>
                <a:schemeClr val="bg1"/>
              </a:solidFill>
              <a:latin typeface="华文楷体" panose="02010600040101010101" pitchFamily="2" charset="-122"/>
            </a:endParaRPr>
          </a:p>
        </p:txBody>
      </p:sp>
      <p:sp>
        <p:nvSpPr>
          <p:cNvPr id="6153" name="圆角矩形 4"/>
          <p:cNvSpPr/>
          <p:nvPr/>
        </p:nvSpPr>
        <p:spPr bwMode="auto">
          <a:xfrm rot="5400000">
            <a:off x="2302667" y="3228395"/>
            <a:ext cx="1300168" cy="806026"/>
          </a:xfrm>
          <a:custGeom>
            <a:avLst/>
            <a:gdLst>
              <a:gd name="T0" fmla="*/ 0 w 1944216"/>
              <a:gd name="T1" fmla="*/ 0 h 1080120"/>
              <a:gd name="T2" fmla="*/ 65608 w 1944216"/>
              <a:gd name="T3" fmla="*/ 0 h 1080120"/>
              <a:gd name="T4" fmla="*/ 90842 w 1944216"/>
              <a:gd name="T5" fmla="*/ 25111 h 1080120"/>
              <a:gd name="T6" fmla="*/ 65608 w 1944216"/>
              <a:gd name="T7" fmla="*/ 50221 h 1080120"/>
              <a:gd name="T8" fmla="*/ 0 w 1944216"/>
              <a:gd name="T9" fmla="*/ 50221 h 1080120"/>
              <a:gd name="T10" fmla="*/ 0 w 1944216"/>
              <a:gd name="T11" fmla="*/ 0 h 10801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44216" h="1080120">
                <a:moveTo>
                  <a:pt x="0" y="0"/>
                </a:moveTo>
                <a:lnTo>
                  <a:pt x="1404156" y="0"/>
                </a:lnTo>
                <a:cubicBezTo>
                  <a:pt x="1702423" y="0"/>
                  <a:pt x="1944216" y="241793"/>
                  <a:pt x="1944216" y="540060"/>
                </a:cubicBezTo>
                <a:cubicBezTo>
                  <a:pt x="1944216" y="838327"/>
                  <a:pt x="1702423" y="1080120"/>
                  <a:pt x="1404156" y="1080120"/>
                </a:cubicBezTo>
                <a:lnTo>
                  <a:pt x="0" y="1080120"/>
                </a:lnTo>
                <a:lnTo>
                  <a:pt x="0" y="0"/>
                </a:lnTo>
                <a:close/>
              </a:path>
            </a:pathLst>
          </a:custGeom>
          <a:solidFill>
            <a:srgbClr val="FFC000"/>
          </a:solidFill>
          <a:ln>
            <a:noFill/>
          </a:ln>
          <a:effectLst>
            <a:outerShdw dist="25401" dir="2700000" algn="ctr" rotWithShape="0">
              <a:srgbClr val="000000">
                <a:alpha val="14000"/>
              </a:srgbClr>
            </a:outerShdw>
          </a:effectLst>
          <a:extLst>
            <a:ext uri="{91240B29-F687-4F45-9708-019B960494DF}">
              <a14:hiddenLine xmlns:a14="http://schemas.microsoft.com/office/drawing/2010/main" w="9525">
                <a:solidFill>
                  <a:srgbClr val="000000"/>
                </a:solidFill>
                <a:round/>
              </a14:hiddenLine>
            </a:ext>
          </a:extLst>
        </p:spPr>
        <p:txBody>
          <a:bodyPr lIns="68580" tIns="34290" rIns="68580" bIns="34290" anchor="ctr"/>
          <a:lstStyle/>
          <a:p>
            <a:endParaRPr lang="zh-CN" altLang="en-US" sz="2400">
              <a:latin typeface="华文楷体" panose="02010600040101010101" pitchFamily="2" charset="-122"/>
              <a:ea typeface="华文楷体" panose="02010600040101010101" pitchFamily="2" charset="-122"/>
            </a:endParaRPr>
          </a:p>
        </p:txBody>
      </p:sp>
      <p:grpSp>
        <p:nvGrpSpPr>
          <p:cNvPr id="6154" name="椭圆 93"/>
          <p:cNvGrpSpPr/>
          <p:nvPr/>
        </p:nvGrpSpPr>
        <p:grpSpPr bwMode="auto">
          <a:xfrm>
            <a:off x="2638213" y="3599589"/>
            <a:ext cx="616374" cy="543060"/>
            <a:chOff x="0" y="0"/>
            <a:chExt cx="312" cy="307"/>
          </a:xfrm>
        </p:grpSpPr>
        <p:pic>
          <p:nvPicPr>
            <p:cNvPr id="6173" name="椭圆 93"/>
            <p:cNvPicPr>
              <a:picLocks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0"/>
              <a:ext cx="312"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74" name="Text Box 12"/>
            <p:cNvSpPr txBox="1">
              <a:spLocks noChangeArrowheads="1"/>
            </p:cNvSpPr>
            <p:nvPr/>
          </p:nvSpPr>
          <p:spPr bwMode="auto">
            <a:xfrm>
              <a:off x="50" y="48"/>
              <a:ext cx="21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120000"/>
                </a:lnSpc>
                <a:spcBef>
                  <a:spcPct val="0"/>
                </a:spcBef>
                <a:buFontTx/>
                <a:buNone/>
                <a:defRPr/>
              </a:pPr>
              <a:r>
                <a:rPr lang="en-US" altLang="zh-CN" sz="2400" b="1" dirty="0" smtClean="0">
                  <a:solidFill>
                    <a:schemeClr val="tx2">
                      <a:lumMod val="50000"/>
                    </a:schemeClr>
                  </a:solidFill>
                  <a:latin typeface="华文楷体" panose="02010600040101010101" pitchFamily="2" charset="-122"/>
                  <a:ea typeface="华文楷体" panose="02010600040101010101" pitchFamily="2" charset="-122"/>
                  <a:cs typeface="Segoe UI" panose="020B0502040204020203" pitchFamily="34" charset="0"/>
                </a:rPr>
                <a:t>01</a:t>
              </a:r>
              <a:endParaRPr lang="zh-CN" altLang="en-US" sz="2400" b="1" dirty="0" smtClean="0">
                <a:solidFill>
                  <a:schemeClr val="tx2">
                    <a:lumMod val="50000"/>
                  </a:schemeClr>
                </a:solidFill>
                <a:latin typeface="华文楷体" panose="02010600040101010101" pitchFamily="2" charset="-122"/>
                <a:ea typeface="华文楷体" panose="02010600040101010101" pitchFamily="2" charset="-122"/>
                <a:cs typeface="Segoe UI" panose="020B0502040204020203" pitchFamily="34" charset="0"/>
              </a:endParaRPr>
            </a:p>
          </p:txBody>
        </p:sp>
      </p:grpSp>
      <p:sp>
        <p:nvSpPr>
          <p:cNvPr id="6155" name="圆角矩形 4"/>
          <p:cNvSpPr/>
          <p:nvPr/>
        </p:nvSpPr>
        <p:spPr bwMode="auto">
          <a:xfrm rot="5400000">
            <a:off x="4393934" y="3228395"/>
            <a:ext cx="1300168" cy="806026"/>
          </a:xfrm>
          <a:custGeom>
            <a:avLst/>
            <a:gdLst>
              <a:gd name="T0" fmla="*/ 0 w 1944216"/>
              <a:gd name="T1" fmla="*/ 0 h 1080120"/>
              <a:gd name="T2" fmla="*/ 65608 w 1944216"/>
              <a:gd name="T3" fmla="*/ 0 h 1080120"/>
              <a:gd name="T4" fmla="*/ 90842 w 1944216"/>
              <a:gd name="T5" fmla="*/ 25111 h 1080120"/>
              <a:gd name="T6" fmla="*/ 65608 w 1944216"/>
              <a:gd name="T7" fmla="*/ 50221 h 1080120"/>
              <a:gd name="T8" fmla="*/ 0 w 1944216"/>
              <a:gd name="T9" fmla="*/ 50221 h 1080120"/>
              <a:gd name="T10" fmla="*/ 0 w 1944216"/>
              <a:gd name="T11" fmla="*/ 0 h 10801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44216" h="1080120">
                <a:moveTo>
                  <a:pt x="0" y="0"/>
                </a:moveTo>
                <a:lnTo>
                  <a:pt x="1404156" y="0"/>
                </a:lnTo>
                <a:cubicBezTo>
                  <a:pt x="1702423" y="0"/>
                  <a:pt x="1944216" y="241793"/>
                  <a:pt x="1944216" y="540060"/>
                </a:cubicBezTo>
                <a:cubicBezTo>
                  <a:pt x="1944216" y="838327"/>
                  <a:pt x="1702423" y="1080120"/>
                  <a:pt x="1404156" y="1080120"/>
                </a:cubicBezTo>
                <a:lnTo>
                  <a:pt x="0" y="1080120"/>
                </a:lnTo>
                <a:lnTo>
                  <a:pt x="0" y="0"/>
                </a:lnTo>
                <a:close/>
              </a:path>
            </a:pathLst>
          </a:custGeom>
          <a:solidFill>
            <a:srgbClr val="FFC000"/>
          </a:solidFill>
          <a:ln>
            <a:noFill/>
          </a:ln>
          <a:effectLst>
            <a:outerShdw dist="25401" dir="2700000" algn="ctr" rotWithShape="0">
              <a:srgbClr val="000000">
                <a:alpha val="14000"/>
              </a:srgbClr>
            </a:outerShdw>
          </a:effectLst>
          <a:extLst>
            <a:ext uri="{91240B29-F687-4F45-9708-019B960494DF}">
              <a14:hiddenLine xmlns:a14="http://schemas.microsoft.com/office/drawing/2010/main" w="9525">
                <a:solidFill>
                  <a:srgbClr val="000000"/>
                </a:solidFill>
                <a:round/>
              </a14:hiddenLine>
            </a:ext>
          </a:extLst>
        </p:spPr>
        <p:txBody>
          <a:bodyPr lIns="68580" tIns="34290" rIns="68580" bIns="34290" anchor="ctr"/>
          <a:lstStyle/>
          <a:p>
            <a:endParaRPr lang="zh-CN" altLang="en-US" sz="2400">
              <a:latin typeface="华文楷体" panose="02010600040101010101" pitchFamily="2" charset="-122"/>
              <a:ea typeface="华文楷体" panose="02010600040101010101" pitchFamily="2" charset="-122"/>
            </a:endParaRPr>
          </a:p>
        </p:txBody>
      </p:sp>
      <p:grpSp>
        <p:nvGrpSpPr>
          <p:cNvPr id="6156" name="椭圆 24"/>
          <p:cNvGrpSpPr/>
          <p:nvPr/>
        </p:nvGrpSpPr>
        <p:grpSpPr bwMode="auto">
          <a:xfrm>
            <a:off x="4735477" y="3599589"/>
            <a:ext cx="606496" cy="543060"/>
            <a:chOff x="0" y="0"/>
            <a:chExt cx="307" cy="307"/>
          </a:xfrm>
        </p:grpSpPr>
        <p:pic>
          <p:nvPicPr>
            <p:cNvPr id="6171" name="椭圆 24"/>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307"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72" name="Text Box 16"/>
            <p:cNvSpPr txBox="1">
              <a:spLocks noChangeArrowheads="1"/>
            </p:cNvSpPr>
            <p:nvPr/>
          </p:nvSpPr>
          <p:spPr bwMode="auto">
            <a:xfrm>
              <a:off x="46" y="48"/>
              <a:ext cx="21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120000"/>
                </a:lnSpc>
                <a:spcBef>
                  <a:spcPct val="0"/>
                </a:spcBef>
                <a:buFontTx/>
                <a:buNone/>
                <a:defRPr/>
              </a:pPr>
              <a:r>
                <a:rPr lang="en-US" altLang="zh-CN" sz="2400" b="1" smtClean="0">
                  <a:solidFill>
                    <a:schemeClr val="tx2">
                      <a:lumMod val="50000"/>
                    </a:schemeClr>
                  </a:solidFill>
                  <a:latin typeface="华文楷体" panose="02010600040101010101" pitchFamily="2" charset="-122"/>
                  <a:ea typeface="华文楷体" panose="02010600040101010101" pitchFamily="2" charset="-122"/>
                  <a:cs typeface="Segoe UI" panose="020B0502040204020203" pitchFamily="34" charset="0"/>
                </a:rPr>
                <a:t>02</a:t>
              </a:r>
              <a:endParaRPr lang="zh-CN" altLang="en-US" sz="2400" b="1" smtClean="0">
                <a:solidFill>
                  <a:schemeClr val="tx2">
                    <a:lumMod val="50000"/>
                  </a:schemeClr>
                </a:solidFill>
                <a:latin typeface="华文楷体" panose="02010600040101010101" pitchFamily="2" charset="-122"/>
                <a:ea typeface="华文楷体" panose="02010600040101010101" pitchFamily="2" charset="-122"/>
                <a:cs typeface="Segoe UI" panose="020B0502040204020203" pitchFamily="34" charset="0"/>
              </a:endParaRPr>
            </a:p>
          </p:txBody>
        </p:sp>
      </p:grpSp>
      <p:sp>
        <p:nvSpPr>
          <p:cNvPr id="6157" name="圆角矩形 4"/>
          <p:cNvSpPr/>
          <p:nvPr/>
        </p:nvSpPr>
        <p:spPr bwMode="auto">
          <a:xfrm rot="5400000">
            <a:off x="6484143" y="3227406"/>
            <a:ext cx="1300164" cy="808004"/>
          </a:xfrm>
          <a:custGeom>
            <a:avLst/>
            <a:gdLst>
              <a:gd name="T0" fmla="*/ 0 w 1944216"/>
              <a:gd name="T1" fmla="*/ 0 h 1080120"/>
              <a:gd name="T2" fmla="*/ 65608 w 1944216"/>
              <a:gd name="T3" fmla="*/ 0 h 1080120"/>
              <a:gd name="T4" fmla="*/ 90842 w 1944216"/>
              <a:gd name="T5" fmla="*/ 25482 h 1080120"/>
              <a:gd name="T6" fmla="*/ 65608 w 1944216"/>
              <a:gd name="T7" fmla="*/ 50964 h 1080120"/>
              <a:gd name="T8" fmla="*/ 0 w 1944216"/>
              <a:gd name="T9" fmla="*/ 50964 h 1080120"/>
              <a:gd name="T10" fmla="*/ 0 w 1944216"/>
              <a:gd name="T11" fmla="*/ 0 h 10801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44216" h="1080120">
                <a:moveTo>
                  <a:pt x="0" y="0"/>
                </a:moveTo>
                <a:lnTo>
                  <a:pt x="1404156" y="0"/>
                </a:lnTo>
                <a:cubicBezTo>
                  <a:pt x="1702423" y="0"/>
                  <a:pt x="1944216" y="241793"/>
                  <a:pt x="1944216" y="540060"/>
                </a:cubicBezTo>
                <a:cubicBezTo>
                  <a:pt x="1944216" y="838327"/>
                  <a:pt x="1702423" y="1080120"/>
                  <a:pt x="1404156" y="1080120"/>
                </a:cubicBezTo>
                <a:lnTo>
                  <a:pt x="0" y="1080120"/>
                </a:lnTo>
                <a:lnTo>
                  <a:pt x="0" y="0"/>
                </a:lnTo>
                <a:close/>
              </a:path>
            </a:pathLst>
          </a:custGeom>
          <a:solidFill>
            <a:srgbClr val="FFC000"/>
          </a:solidFill>
          <a:ln>
            <a:noFill/>
          </a:ln>
          <a:effectLst>
            <a:outerShdw dist="25401" dir="2700000" algn="ctr" rotWithShape="0">
              <a:srgbClr val="000000">
                <a:alpha val="14000"/>
              </a:srgbClr>
            </a:outerShdw>
          </a:effectLst>
          <a:extLst>
            <a:ext uri="{91240B29-F687-4F45-9708-019B960494DF}">
              <a14:hiddenLine xmlns:a14="http://schemas.microsoft.com/office/drawing/2010/main" w="9525">
                <a:solidFill>
                  <a:srgbClr val="000000"/>
                </a:solidFill>
                <a:round/>
              </a14:hiddenLine>
            </a:ext>
          </a:extLst>
        </p:spPr>
        <p:txBody>
          <a:bodyPr lIns="68580" tIns="34290" rIns="68580" bIns="34290" anchor="ctr"/>
          <a:lstStyle/>
          <a:p>
            <a:endParaRPr lang="zh-CN" altLang="en-US" sz="2400">
              <a:latin typeface="华文楷体" panose="02010600040101010101" pitchFamily="2" charset="-122"/>
              <a:ea typeface="华文楷体" panose="02010600040101010101" pitchFamily="2" charset="-122"/>
            </a:endParaRPr>
          </a:p>
        </p:txBody>
      </p:sp>
      <p:grpSp>
        <p:nvGrpSpPr>
          <p:cNvPr id="6158" name="椭圆 28"/>
          <p:cNvGrpSpPr/>
          <p:nvPr/>
        </p:nvGrpSpPr>
        <p:grpSpPr bwMode="auto">
          <a:xfrm>
            <a:off x="6824629" y="3599589"/>
            <a:ext cx="606496" cy="543060"/>
            <a:chOff x="0" y="0"/>
            <a:chExt cx="307" cy="307"/>
          </a:xfrm>
        </p:grpSpPr>
        <p:pic>
          <p:nvPicPr>
            <p:cNvPr id="6169" name="椭圆 28"/>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307"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70" name="Text Box 20"/>
            <p:cNvSpPr txBox="1">
              <a:spLocks noChangeArrowheads="1"/>
            </p:cNvSpPr>
            <p:nvPr/>
          </p:nvSpPr>
          <p:spPr bwMode="auto">
            <a:xfrm>
              <a:off x="47" y="48"/>
              <a:ext cx="21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120000"/>
                </a:lnSpc>
                <a:spcBef>
                  <a:spcPct val="0"/>
                </a:spcBef>
                <a:buFontTx/>
                <a:buNone/>
                <a:defRPr/>
              </a:pPr>
              <a:r>
                <a:rPr lang="en-US" altLang="zh-CN" sz="2400" b="1" dirty="0" smtClean="0">
                  <a:solidFill>
                    <a:schemeClr val="tx2">
                      <a:lumMod val="50000"/>
                    </a:schemeClr>
                  </a:solidFill>
                  <a:latin typeface="华文楷体" panose="02010600040101010101" pitchFamily="2" charset="-122"/>
                  <a:ea typeface="华文楷体" panose="02010600040101010101" pitchFamily="2" charset="-122"/>
                  <a:cs typeface="Segoe UI" panose="020B0502040204020203" pitchFamily="34" charset="0"/>
                </a:rPr>
                <a:t>03</a:t>
              </a:r>
              <a:endParaRPr lang="zh-CN" altLang="en-US" sz="2400" b="1" dirty="0" smtClean="0">
                <a:solidFill>
                  <a:schemeClr val="tx2">
                    <a:lumMod val="50000"/>
                  </a:schemeClr>
                </a:solidFill>
                <a:latin typeface="华文楷体" panose="02010600040101010101" pitchFamily="2" charset="-122"/>
                <a:ea typeface="华文楷体" panose="02010600040101010101" pitchFamily="2" charset="-122"/>
                <a:cs typeface="Segoe UI" panose="020B0502040204020203" pitchFamily="34" charset="0"/>
              </a:endParaRPr>
            </a:p>
          </p:txBody>
        </p:sp>
      </p:grpSp>
      <p:sp>
        <p:nvSpPr>
          <p:cNvPr id="6159" name="圆角矩形 4"/>
          <p:cNvSpPr/>
          <p:nvPr/>
        </p:nvSpPr>
        <p:spPr bwMode="auto">
          <a:xfrm rot="5400000">
            <a:off x="8575410" y="3227406"/>
            <a:ext cx="1300164" cy="808004"/>
          </a:xfrm>
          <a:custGeom>
            <a:avLst/>
            <a:gdLst>
              <a:gd name="T0" fmla="*/ 0 w 1944216"/>
              <a:gd name="T1" fmla="*/ 0 h 1080120"/>
              <a:gd name="T2" fmla="*/ 65608 w 1944216"/>
              <a:gd name="T3" fmla="*/ 0 h 1080120"/>
              <a:gd name="T4" fmla="*/ 90842 w 1944216"/>
              <a:gd name="T5" fmla="*/ 25482 h 1080120"/>
              <a:gd name="T6" fmla="*/ 65608 w 1944216"/>
              <a:gd name="T7" fmla="*/ 50964 h 1080120"/>
              <a:gd name="T8" fmla="*/ 0 w 1944216"/>
              <a:gd name="T9" fmla="*/ 50964 h 1080120"/>
              <a:gd name="T10" fmla="*/ 0 w 1944216"/>
              <a:gd name="T11" fmla="*/ 0 h 10801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44216" h="1080120">
                <a:moveTo>
                  <a:pt x="0" y="0"/>
                </a:moveTo>
                <a:lnTo>
                  <a:pt x="1404156" y="0"/>
                </a:lnTo>
                <a:cubicBezTo>
                  <a:pt x="1702423" y="0"/>
                  <a:pt x="1944216" y="241793"/>
                  <a:pt x="1944216" y="540060"/>
                </a:cubicBezTo>
                <a:cubicBezTo>
                  <a:pt x="1944216" y="838327"/>
                  <a:pt x="1702423" y="1080120"/>
                  <a:pt x="1404156" y="1080120"/>
                </a:cubicBezTo>
                <a:lnTo>
                  <a:pt x="0" y="1080120"/>
                </a:lnTo>
                <a:lnTo>
                  <a:pt x="0" y="0"/>
                </a:lnTo>
                <a:close/>
              </a:path>
            </a:pathLst>
          </a:custGeom>
          <a:solidFill>
            <a:srgbClr val="FFC000"/>
          </a:solidFill>
          <a:ln>
            <a:noFill/>
          </a:ln>
          <a:effectLst>
            <a:outerShdw dist="25401" dir="2700000" algn="ctr" rotWithShape="0">
              <a:srgbClr val="000000">
                <a:alpha val="14000"/>
              </a:srgbClr>
            </a:outerShdw>
          </a:effectLst>
          <a:extLst>
            <a:ext uri="{91240B29-F687-4F45-9708-019B960494DF}">
              <a14:hiddenLine xmlns:a14="http://schemas.microsoft.com/office/drawing/2010/main" w="9525">
                <a:solidFill>
                  <a:srgbClr val="000000"/>
                </a:solidFill>
                <a:round/>
              </a14:hiddenLine>
            </a:ext>
          </a:extLst>
        </p:spPr>
        <p:txBody>
          <a:bodyPr lIns="68580" tIns="34290" rIns="68580" bIns="34290" anchor="ctr"/>
          <a:lstStyle/>
          <a:p>
            <a:endParaRPr lang="zh-CN" altLang="en-US" sz="2400">
              <a:latin typeface="华文楷体" panose="02010600040101010101" pitchFamily="2" charset="-122"/>
              <a:ea typeface="华文楷体" panose="02010600040101010101" pitchFamily="2" charset="-122"/>
            </a:endParaRPr>
          </a:p>
        </p:txBody>
      </p:sp>
      <p:grpSp>
        <p:nvGrpSpPr>
          <p:cNvPr id="6160" name="椭圆 32"/>
          <p:cNvGrpSpPr/>
          <p:nvPr/>
        </p:nvGrpSpPr>
        <p:grpSpPr bwMode="auto">
          <a:xfrm>
            <a:off x="8913777" y="3599589"/>
            <a:ext cx="606496" cy="543060"/>
            <a:chOff x="0" y="0"/>
            <a:chExt cx="307" cy="307"/>
          </a:xfrm>
        </p:grpSpPr>
        <p:pic>
          <p:nvPicPr>
            <p:cNvPr id="6167" name="椭圆 32"/>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307" cy="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8" name="Text Box 24"/>
            <p:cNvSpPr txBox="1">
              <a:spLocks noChangeArrowheads="1"/>
            </p:cNvSpPr>
            <p:nvPr/>
          </p:nvSpPr>
          <p:spPr bwMode="auto">
            <a:xfrm>
              <a:off x="48" y="48"/>
              <a:ext cx="213"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120000"/>
                </a:lnSpc>
                <a:spcBef>
                  <a:spcPct val="0"/>
                </a:spcBef>
                <a:buFontTx/>
                <a:buNone/>
                <a:defRPr/>
              </a:pPr>
              <a:r>
                <a:rPr lang="en-US" altLang="zh-CN" sz="2400" b="1" dirty="0" smtClean="0">
                  <a:solidFill>
                    <a:schemeClr val="tx2">
                      <a:lumMod val="50000"/>
                    </a:schemeClr>
                  </a:solidFill>
                  <a:latin typeface="华文楷体" panose="02010600040101010101" pitchFamily="2" charset="-122"/>
                  <a:ea typeface="华文楷体" panose="02010600040101010101" pitchFamily="2" charset="-122"/>
                  <a:cs typeface="Segoe UI" panose="020B0502040204020203" pitchFamily="34" charset="0"/>
                </a:rPr>
                <a:t>04</a:t>
              </a:r>
              <a:endParaRPr lang="zh-CN" altLang="en-US" sz="2400" b="1" dirty="0" smtClean="0">
                <a:solidFill>
                  <a:schemeClr val="tx2">
                    <a:lumMod val="50000"/>
                  </a:schemeClr>
                </a:solidFill>
                <a:latin typeface="华文楷体" panose="02010600040101010101" pitchFamily="2" charset="-122"/>
                <a:ea typeface="华文楷体" panose="02010600040101010101" pitchFamily="2" charset="-122"/>
                <a:cs typeface="Segoe UI" panose="020B0502040204020203" pitchFamily="34" charset="0"/>
              </a:endParaRPr>
            </a:p>
          </p:txBody>
        </p:sp>
      </p:grpSp>
      <p:sp>
        <p:nvSpPr>
          <p:cNvPr id="6161" name="TextBox 33"/>
          <p:cNvSpPr txBox="1">
            <a:spLocks noChangeArrowheads="1"/>
          </p:cNvSpPr>
          <p:nvPr/>
        </p:nvSpPr>
        <p:spPr bwMode="auto">
          <a:xfrm>
            <a:off x="4131733" y="4324350"/>
            <a:ext cx="196426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ndara" panose="020E0502030303020204" pitchFamily="34" charset="0"/>
                <a:ea typeface="华文楷体" panose="0201060004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ndara" panose="020E0502030303020204" pitchFamily="34" charset="0"/>
                <a:ea typeface="华文楷体" panose="0201060004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ndara" panose="020E0502030303020204" pitchFamily="34" charset="0"/>
                <a:ea typeface="华文楷体" panose="0201060004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9pPr>
          </a:lstStyle>
          <a:p>
            <a:pPr algn="ctr">
              <a:lnSpc>
                <a:spcPct val="150000"/>
              </a:lnSpc>
              <a:spcBef>
                <a:spcPct val="0"/>
              </a:spcBef>
              <a:buFontTx/>
              <a:buNone/>
            </a:pPr>
            <a:r>
              <a:rPr lang="zh-CN" altLang="en-US" sz="3600" b="1">
                <a:latin typeface="华文楷体" panose="02010600040101010101" pitchFamily="2" charset="-122"/>
              </a:rPr>
              <a:t>收入</a:t>
            </a:r>
            <a:endParaRPr lang="en-US" altLang="zh-CN" sz="3600" b="1">
              <a:latin typeface="华文楷体" panose="02010600040101010101" pitchFamily="2" charset="-122"/>
            </a:endParaRPr>
          </a:p>
        </p:txBody>
      </p:sp>
      <p:sp>
        <p:nvSpPr>
          <p:cNvPr id="6162" name="TextBox 33"/>
          <p:cNvSpPr txBox="1">
            <a:spLocks noChangeArrowheads="1"/>
          </p:cNvSpPr>
          <p:nvPr/>
        </p:nvSpPr>
        <p:spPr bwMode="auto">
          <a:xfrm>
            <a:off x="6210300" y="4324350"/>
            <a:ext cx="189865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ndara" panose="020E0502030303020204" pitchFamily="34" charset="0"/>
                <a:ea typeface="华文楷体" panose="0201060004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ndara" panose="020E0502030303020204" pitchFamily="34" charset="0"/>
                <a:ea typeface="华文楷体" panose="0201060004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ndara" panose="020E0502030303020204" pitchFamily="34" charset="0"/>
                <a:ea typeface="华文楷体" panose="0201060004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9pPr>
          </a:lstStyle>
          <a:p>
            <a:pPr algn="ctr">
              <a:lnSpc>
                <a:spcPct val="150000"/>
              </a:lnSpc>
              <a:spcBef>
                <a:spcPct val="0"/>
              </a:spcBef>
              <a:buFontTx/>
              <a:buNone/>
            </a:pPr>
            <a:r>
              <a:rPr lang="zh-CN" altLang="en-US" sz="3600" b="1">
                <a:latin typeface="华文楷体" panose="02010600040101010101" pitchFamily="2" charset="-122"/>
              </a:rPr>
              <a:t>费用</a:t>
            </a:r>
            <a:endParaRPr lang="en-US" altLang="zh-CN" sz="3600" b="1">
              <a:latin typeface="华文楷体" panose="02010600040101010101" pitchFamily="2" charset="-122"/>
            </a:endParaRPr>
          </a:p>
        </p:txBody>
      </p:sp>
      <p:sp>
        <p:nvSpPr>
          <p:cNvPr id="6163" name="TextBox 33"/>
          <p:cNvSpPr txBox="1">
            <a:spLocks noChangeArrowheads="1"/>
          </p:cNvSpPr>
          <p:nvPr/>
        </p:nvSpPr>
        <p:spPr bwMode="auto">
          <a:xfrm>
            <a:off x="8288867" y="4324350"/>
            <a:ext cx="195791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ndara" panose="020E0502030303020204" pitchFamily="34" charset="0"/>
                <a:ea typeface="华文楷体" panose="0201060004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ndara" panose="020E0502030303020204" pitchFamily="34" charset="0"/>
                <a:ea typeface="华文楷体" panose="0201060004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ndara" panose="020E0502030303020204" pitchFamily="34" charset="0"/>
                <a:ea typeface="华文楷体" panose="0201060004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9pPr>
          </a:lstStyle>
          <a:p>
            <a:pPr algn="ctr">
              <a:lnSpc>
                <a:spcPct val="150000"/>
              </a:lnSpc>
              <a:spcBef>
                <a:spcPct val="0"/>
              </a:spcBef>
              <a:buFontTx/>
              <a:buNone/>
            </a:pPr>
            <a:r>
              <a:rPr lang="zh-CN" altLang="en-US" sz="3600" b="1">
                <a:latin typeface="华文楷体" panose="02010600040101010101" pitchFamily="2" charset="-122"/>
              </a:rPr>
              <a:t>净资产</a:t>
            </a:r>
            <a:endParaRPr lang="en-US" altLang="zh-CN" sz="3600" b="1">
              <a:latin typeface="华文楷体" panose="02010600040101010101" pitchFamily="2" charset="-122"/>
            </a:endParaRPr>
          </a:p>
        </p:txBody>
      </p:sp>
      <p:sp>
        <p:nvSpPr>
          <p:cNvPr id="6164" name="文本框 1"/>
          <p:cNvSpPr txBox="1">
            <a:spLocks noChangeArrowheads="1"/>
          </p:cNvSpPr>
          <p:nvPr/>
        </p:nvSpPr>
        <p:spPr bwMode="auto">
          <a:xfrm>
            <a:off x="4442038" y="998856"/>
            <a:ext cx="3308349"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ndara" panose="020E0502030303020204" pitchFamily="34" charset="0"/>
                <a:ea typeface="华文楷体" panose="0201060004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ndara" panose="020E0502030303020204" pitchFamily="34" charset="0"/>
                <a:ea typeface="华文楷体" panose="0201060004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ndara" panose="020E0502030303020204" pitchFamily="34" charset="0"/>
                <a:ea typeface="华文楷体" panose="0201060004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9pPr>
          </a:lstStyle>
          <a:p>
            <a:pPr algn="ctr">
              <a:lnSpc>
                <a:spcPct val="110000"/>
              </a:lnSpc>
              <a:spcBef>
                <a:spcPct val="0"/>
              </a:spcBef>
              <a:buClr>
                <a:schemeClr val="accent1"/>
              </a:buClr>
              <a:buSzPct val="70000"/>
              <a:buFont typeface="Wingdings" panose="05000000000000000000" pitchFamily="2" charset="2"/>
              <a:buNone/>
            </a:pPr>
            <a:r>
              <a:rPr lang="zh-CN" altLang="en-US" sz="4800" b="1">
                <a:solidFill>
                  <a:srgbClr val="FFC000"/>
                </a:solidFill>
                <a:latin typeface="华文楷体" panose="02010600040101010101" pitchFamily="2" charset="-122"/>
              </a:rPr>
              <a:t>主要内容</a:t>
            </a:r>
            <a:endParaRPr lang="zh-CN" altLang="zh-CN" sz="4800" b="1">
              <a:solidFill>
                <a:srgbClr val="FFC000"/>
              </a:solidFill>
              <a:latin typeface="华文楷体" panose="02010600040101010101" pitchFamily="2" charset="-122"/>
            </a:endParaRPr>
          </a:p>
        </p:txBody>
      </p:sp>
      <p:cxnSp>
        <p:nvCxnSpPr>
          <p:cNvPr id="6165" name="直接连接符 3"/>
          <p:cNvCxnSpPr>
            <a:cxnSpLocks noChangeShapeType="1"/>
          </p:cNvCxnSpPr>
          <p:nvPr/>
        </p:nvCxnSpPr>
        <p:spPr bwMode="auto">
          <a:xfrm>
            <a:off x="4296833" y="1854200"/>
            <a:ext cx="3843867" cy="0"/>
          </a:xfrm>
          <a:prstGeom prst="line">
            <a:avLst/>
          </a:prstGeom>
          <a:noFill/>
          <a:ln w="9525">
            <a:solidFill>
              <a:srgbClr val="F2F2F2"/>
            </a:solidFill>
            <a:round/>
          </a:ln>
          <a:extLst>
            <a:ext uri="{909E8E84-426E-40DD-AFC4-6F175D3DCCD1}">
              <a14:hiddenFill xmlns:a14="http://schemas.microsoft.com/office/drawing/2010/main">
                <a:noFill/>
              </a14:hiddenFill>
            </a:ext>
          </a:extLst>
        </p:spPr>
      </p:cxnSp>
      <p:cxnSp>
        <p:nvCxnSpPr>
          <p:cNvPr id="6166" name="直接连接符 25"/>
          <p:cNvCxnSpPr>
            <a:cxnSpLocks noChangeShapeType="1"/>
          </p:cNvCxnSpPr>
          <p:nvPr/>
        </p:nvCxnSpPr>
        <p:spPr bwMode="auto">
          <a:xfrm>
            <a:off x="4296833" y="2217738"/>
            <a:ext cx="3843867" cy="0"/>
          </a:xfrm>
          <a:prstGeom prst="line">
            <a:avLst/>
          </a:prstGeom>
          <a:noFill/>
          <a:ln w="9525">
            <a:solidFill>
              <a:srgbClr val="F2F2F2"/>
            </a:solidFill>
            <a:round/>
          </a:ln>
          <a:extLst>
            <a:ext uri="{909E8E84-426E-40DD-AFC4-6F175D3DCCD1}">
              <a14:hiddenFill xmlns:a14="http://schemas.microsoft.com/office/drawing/2010/main">
                <a:noFill/>
              </a14:hiddenFill>
            </a:ext>
          </a:extLst>
        </p:spPr>
      </p:cxnSp>
      <p:sp>
        <p:nvSpPr>
          <p:cNvPr id="4" name="灯片编号占位符 3"/>
          <p:cNvSpPr>
            <a:spLocks noGrp="1"/>
          </p:cNvSpPr>
          <p:nvPr>
            <p:ph type="sldNum" sz="quarter" idx="12"/>
          </p:nvPr>
        </p:nvSpPr>
        <p:spPr/>
        <p:txBody>
          <a:bodyPr/>
          <a:lstStyle/>
          <a:p>
            <a:fld id="{BC1CF76B-D1F8-4017-AACD-912803F43726}" type="slidenum">
              <a:rPr lang="en-US" sz="1400" smtClean="0">
                <a:latin typeface="华文楷体" panose="02010600040101010101" pitchFamily="2" charset="-122"/>
                <a:ea typeface="华文楷体" panose="02010600040101010101" pitchFamily="2" charset="-122"/>
              </a:rPr>
            </a:fld>
            <a:endParaRPr lang="en-US" sz="1400">
              <a:latin typeface="华文楷体" panose="02010600040101010101" pitchFamily="2" charset="-122"/>
              <a:ea typeface="华文楷体" panose="02010600040101010101" pitchFamily="2" charset="-12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14918" y="1165947"/>
            <a:ext cx="10657416" cy="258401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defRPr/>
            </a:pPr>
            <a:r>
              <a:rPr lang="zh-CN" altLang="en-US" sz="2800" b="1" u="sng" dirty="0">
                <a:solidFill>
                  <a:srgbClr val="FFFF00"/>
                </a:solidFill>
                <a:latin typeface="华文楷体" panose="02010600040101010101" pitchFamily="2" charset="-122"/>
                <a:ea typeface="华文楷体" panose="02010600040101010101" pitchFamily="2" charset="-122"/>
              </a:rPr>
              <a:t>财  务 会  计</a:t>
            </a:r>
            <a:endParaRPr lang="en-US" altLang="zh-CN" sz="2800" b="1" u="sng" dirty="0">
              <a:solidFill>
                <a:srgbClr val="FFFF00"/>
              </a:solidFill>
              <a:latin typeface="华文楷体" panose="02010600040101010101" pitchFamily="2" charset="-122"/>
              <a:ea typeface="华文楷体" panose="02010600040101010101" pitchFamily="2" charset="-122"/>
            </a:endParaRPr>
          </a:p>
          <a:p>
            <a:pPr eaLnBrk="1" fontAlgn="auto" hangingPunct="1">
              <a:lnSpc>
                <a:spcPct val="150000"/>
              </a:lnSpc>
              <a:spcAft>
                <a:spcPts val="0"/>
              </a:spcAft>
              <a:buFont typeface="Wingdings" panose="05000000000000000000" pitchFamily="2" charset="2"/>
              <a:buNone/>
              <a:defRPr/>
            </a:pPr>
            <a:r>
              <a:rPr kumimoji="1" lang="zh-CN" altLang="en-US" sz="2800" b="1" dirty="0">
                <a:latin typeface="华文楷体" panose="02010600040101010101" pitchFamily="2" charset="-122"/>
                <a:ea typeface="华文楷体" panose="02010600040101010101" pitchFamily="2" charset="-122"/>
              </a:rPr>
              <a:t>借：银行存款                                                           </a:t>
            </a:r>
            <a:r>
              <a:rPr kumimoji="1" lang="zh-CN" altLang="en-US" sz="2800" b="1" dirty="0" smtClean="0">
                <a:latin typeface="华文楷体" panose="02010600040101010101" pitchFamily="2" charset="-122"/>
                <a:ea typeface="华文楷体" panose="02010600040101010101" pitchFamily="2" charset="-122"/>
              </a:rPr>
              <a:t>                    </a:t>
            </a:r>
            <a:r>
              <a:rPr kumimoji="1" lang="en-US" altLang="zh-CN" sz="2800" b="1" dirty="0" smtClean="0">
                <a:latin typeface="华文楷体" panose="02010600040101010101" pitchFamily="2" charset="-122"/>
                <a:ea typeface="华文楷体" panose="02010600040101010101" pitchFamily="2" charset="-122"/>
              </a:rPr>
              <a:t>530 </a:t>
            </a:r>
            <a:r>
              <a:rPr kumimoji="1" lang="en-US" altLang="zh-CN" sz="2800" b="1" dirty="0">
                <a:latin typeface="华文楷体" panose="02010600040101010101" pitchFamily="2" charset="-122"/>
                <a:ea typeface="华文楷体" panose="02010600040101010101" pitchFamily="2" charset="-122"/>
              </a:rPr>
              <a:t>000</a:t>
            </a:r>
            <a:endParaRPr kumimoji="1" lang="en-US" altLang="zh-CN" sz="2800" b="1" dirty="0">
              <a:latin typeface="华文楷体" panose="02010600040101010101" pitchFamily="2" charset="-122"/>
              <a:ea typeface="华文楷体" panose="02010600040101010101" pitchFamily="2" charset="-122"/>
            </a:endParaRPr>
          </a:p>
          <a:p>
            <a:pPr eaLnBrk="1" fontAlgn="auto" hangingPunct="1">
              <a:lnSpc>
                <a:spcPct val="150000"/>
              </a:lnSpc>
              <a:spcAft>
                <a:spcPts val="0"/>
              </a:spcAft>
              <a:buFont typeface="Wingdings" panose="05000000000000000000" pitchFamily="2" charset="2"/>
              <a:buNone/>
              <a:defRPr/>
            </a:pPr>
            <a:r>
              <a:rPr kumimoji="1" lang="zh-CN" altLang="en-US" sz="2800" b="1" dirty="0">
                <a:latin typeface="华文楷体" panose="02010600040101010101" pitchFamily="2" charset="-122"/>
                <a:ea typeface="华文楷体" panose="02010600040101010101" pitchFamily="2" charset="-122"/>
              </a:rPr>
              <a:t>     贷：事业收入</a:t>
            </a:r>
            <a:r>
              <a:rPr kumimoji="1" lang="en-US" altLang="zh-CN" sz="2800" b="1" dirty="0">
                <a:latin typeface="华文楷体" panose="02010600040101010101" pitchFamily="2" charset="-122"/>
                <a:ea typeface="华文楷体" panose="02010600040101010101" pitchFamily="2" charset="-122"/>
              </a:rPr>
              <a:t>—</a:t>
            </a:r>
            <a:r>
              <a:rPr kumimoji="1" lang="zh-CN" altLang="en-US" sz="2800" b="1" dirty="0">
                <a:latin typeface="华文楷体" panose="02010600040101010101" pitchFamily="2" charset="-122"/>
                <a:ea typeface="华文楷体" panose="02010600040101010101" pitchFamily="2" charset="-122"/>
              </a:rPr>
              <a:t>科研事业收入</a:t>
            </a:r>
            <a:r>
              <a:rPr kumimoji="1" lang="en-US" altLang="zh-CN" sz="2800" b="1" dirty="0">
                <a:latin typeface="华文楷体" panose="02010600040101010101" pitchFamily="2" charset="-122"/>
                <a:ea typeface="华文楷体" panose="02010600040101010101" pitchFamily="2" charset="-122"/>
              </a:rPr>
              <a:t>—</a:t>
            </a:r>
            <a:r>
              <a:rPr kumimoji="1" lang="zh-CN" altLang="en-US" sz="2800" b="1" dirty="0">
                <a:latin typeface="华文楷体" panose="02010600040101010101" pitchFamily="2" charset="-122"/>
                <a:ea typeface="华文楷体" panose="02010600040101010101" pitchFamily="2" charset="-122"/>
              </a:rPr>
              <a:t>横向科研</a:t>
            </a:r>
            <a:r>
              <a:rPr kumimoji="1" lang="zh-CN" altLang="en-US" sz="2800" b="1" dirty="0" smtClean="0">
                <a:latin typeface="华文楷体" panose="02010600040101010101" pitchFamily="2" charset="-122"/>
                <a:ea typeface="华文楷体" panose="02010600040101010101" pitchFamily="2" charset="-122"/>
              </a:rPr>
              <a:t>收入</a:t>
            </a:r>
            <a:r>
              <a:rPr kumimoji="1" lang="en-US" altLang="zh-CN" sz="2800" b="1" dirty="0" smtClean="0">
                <a:latin typeface="华文楷体" panose="02010600040101010101" pitchFamily="2" charset="-122"/>
                <a:ea typeface="华文楷体" panose="02010600040101010101" pitchFamily="2" charset="-122"/>
              </a:rPr>
              <a:t> —</a:t>
            </a:r>
            <a:r>
              <a:rPr kumimoji="1" lang="en-US" altLang="zh-CN" sz="2800" b="1" dirty="0">
                <a:latin typeface="华文楷体" panose="02010600040101010101" pitchFamily="2" charset="-122"/>
                <a:ea typeface="华文楷体" panose="02010600040101010101" pitchFamily="2" charset="-122"/>
              </a:rPr>
              <a:t>B</a:t>
            </a:r>
            <a:r>
              <a:rPr kumimoji="1" lang="zh-CN" altLang="en-US" sz="2800" b="1" dirty="0">
                <a:latin typeface="华文楷体" panose="02010600040101010101" pitchFamily="2" charset="-122"/>
                <a:ea typeface="华文楷体" panose="02010600040101010101" pitchFamily="2" charset="-122"/>
              </a:rPr>
              <a:t>课题  </a:t>
            </a:r>
            <a:r>
              <a:rPr kumimoji="1" lang="zh-CN" altLang="en-US" sz="2800" b="1" dirty="0" smtClean="0">
                <a:latin typeface="华文楷体" panose="02010600040101010101" pitchFamily="2" charset="-122"/>
                <a:ea typeface="华文楷体" panose="02010600040101010101" pitchFamily="2" charset="-122"/>
              </a:rPr>
              <a:t> </a:t>
            </a:r>
            <a:r>
              <a:rPr kumimoji="1" lang="en-US" altLang="zh-CN" sz="2800" b="1" dirty="0">
                <a:solidFill>
                  <a:srgbClr val="00FF00"/>
                </a:solidFill>
                <a:latin typeface="华文楷体" panose="02010600040101010101" pitchFamily="2" charset="-122"/>
                <a:ea typeface="华文楷体" panose="02010600040101010101" pitchFamily="2" charset="-122"/>
              </a:rPr>
              <a:t>500 000</a:t>
            </a:r>
            <a:endParaRPr kumimoji="1" lang="en-US" altLang="zh-CN" sz="2800" b="1" dirty="0">
              <a:solidFill>
                <a:srgbClr val="00FF00"/>
              </a:solidFill>
              <a:latin typeface="华文楷体" panose="02010600040101010101" pitchFamily="2" charset="-122"/>
              <a:ea typeface="华文楷体" panose="02010600040101010101" pitchFamily="2" charset="-122"/>
            </a:endParaRPr>
          </a:p>
          <a:p>
            <a:pPr eaLnBrk="1" fontAlgn="auto" hangingPunct="1">
              <a:lnSpc>
                <a:spcPct val="150000"/>
              </a:lnSpc>
              <a:spcAft>
                <a:spcPts val="0"/>
              </a:spcAft>
              <a:buFont typeface="Wingdings" panose="05000000000000000000" pitchFamily="2" charset="2"/>
              <a:buNone/>
              <a:defRPr/>
            </a:pPr>
            <a:r>
              <a:rPr kumimoji="1" lang="zh-CN" altLang="en-US" sz="2800" b="1" dirty="0" smtClean="0">
                <a:latin typeface="华文楷体" panose="02010600040101010101" pitchFamily="2" charset="-122"/>
                <a:ea typeface="华文楷体" panose="02010600040101010101" pitchFamily="2" charset="-122"/>
              </a:rPr>
              <a:t>             应</a:t>
            </a:r>
            <a:r>
              <a:rPr kumimoji="1" lang="zh-CN" altLang="en-US" sz="2800" b="1" dirty="0">
                <a:latin typeface="华文楷体" panose="02010600040101010101" pitchFamily="2" charset="-122"/>
                <a:ea typeface="华文楷体" panose="02010600040101010101" pitchFamily="2" charset="-122"/>
              </a:rPr>
              <a:t>交增值税</a:t>
            </a:r>
            <a:r>
              <a:rPr kumimoji="1" lang="en-US" altLang="zh-CN" sz="2800" b="1" dirty="0">
                <a:latin typeface="华文楷体" panose="02010600040101010101" pitchFamily="2" charset="-122"/>
                <a:ea typeface="华文楷体" panose="02010600040101010101" pitchFamily="2" charset="-122"/>
              </a:rPr>
              <a:t>—</a:t>
            </a:r>
            <a:r>
              <a:rPr kumimoji="1" lang="zh-CN" altLang="en-US" sz="2800" b="1" dirty="0">
                <a:latin typeface="华文楷体" panose="02010600040101010101" pitchFamily="2" charset="-122"/>
                <a:ea typeface="华文楷体" panose="02010600040101010101" pitchFamily="2" charset="-122"/>
              </a:rPr>
              <a:t>应交税金（销项税额）       </a:t>
            </a:r>
            <a:r>
              <a:rPr kumimoji="1" lang="zh-CN" altLang="en-US" sz="2800" b="1" dirty="0" smtClean="0">
                <a:latin typeface="华文楷体" panose="02010600040101010101" pitchFamily="2" charset="-122"/>
                <a:ea typeface="华文楷体" panose="02010600040101010101" pitchFamily="2" charset="-122"/>
              </a:rPr>
              <a:t>                    </a:t>
            </a:r>
            <a:r>
              <a:rPr kumimoji="1" lang="en-US" altLang="zh-CN" sz="2800" b="1" dirty="0" smtClean="0">
                <a:solidFill>
                  <a:schemeClr val="tx1"/>
                </a:solidFill>
                <a:latin typeface="华文楷体" panose="02010600040101010101" pitchFamily="2" charset="-122"/>
                <a:ea typeface="华文楷体" panose="02010600040101010101" pitchFamily="2" charset="-122"/>
              </a:rPr>
              <a:t>30 </a:t>
            </a:r>
            <a:r>
              <a:rPr kumimoji="1" lang="en-US" altLang="zh-CN" sz="2800" b="1" dirty="0">
                <a:solidFill>
                  <a:schemeClr val="tx1"/>
                </a:solidFill>
                <a:latin typeface="华文楷体" panose="02010600040101010101" pitchFamily="2" charset="-122"/>
                <a:ea typeface="华文楷体" panose="02010600040101010101" pitchFamily="2" charset="-122"/>
              </a:rPr>
              <a:t>000 </a:t>
            </a:r>
            <a:endParaRPr kumimoji="1" lang="en-US" altLang="zh-CN" sz="2800" b="1" dirty="0">
              <a:solidFill>
                <a:schemeClr val="tx1"/>
              </a:solidFill>
              <a:latin typeface="华文楷体" panose="02010600040101010101" pitchFamily="2" charset="-122"/>
              <a:ea typeface="华文楷体" panose="02010600040101010101" pitchFamily="2" charset="-122"/>
            </a:endParaRPr>
          </a:p>
        </p:txBody>
      </p:sp>
      <p:sp>
        <p:nvSpPr>
          <p:cNvPr id="5" name="矩形 4"/>
          <p:cNvSpPr/>
          <p:nvPr/>
        </p:nvSpPr>
        <p:spPr>
          <a:xfrm>
            <a:off x="853018" y="3916656"/>
            <a:ext cx="10619316" cy="202232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defRPr/>
            </a:pPr>
            <a:r>
              <a:rPr lang="zh-CN" altLang="en-US" sz="2800" b="1" u="sng" dirty="0">
                <a:solidFill>
                  <a:srgbClr val="FFFF00"/>
                </a:solidFill>
                <a:latin typeface="华文楷体" panose="02010600040101010101" pitchFamily="2" charset="-122"/>
                <a:ea typeface="华文楷体" panose="02010600040101010101" pitchFamily="2" charset="-122"/>
              </a:rPr>
              <a:t>预  算 会 </a:t>
            </a:r>
            <a:r>
              <a:rPr lang="zh-CN" altLang="en-US" sz="2800" b="1" u="sng" dirty="0" smtClean="0">
                <a:solidFill>
                  <a:srgbClr val="FFFF00"/>
                </a:solidFill>
                <a:latin typeface="华文楷体" panose="02010600040101010101" pitchFamily="2" charset="-122"/>
                <a:ea typeface="华文楷体" panose="02010600040101010101" pitchFamily="2" charset="-122"/>
              </a:rPr>
              <a:t>计</a:t>
            </a:r>
            <a:endParaRPr lang="en-US" altLang="zh-CN" sz="2800" b="1" u="sng" dirty="0" smtClean="0">
              <a:solidFill>
                <a:srgbClr val="FFFF00"/>
              </a:solidFill>
              <a:latin typeface="华文楷体" panose="02010600040101010101" pitchFamily="2" charset="-122"/>
              <a:ea typeface="华文楷体" panose="02010600040101010101" pitchFamily="2" charset="-122"/>
            </a:endParaRPr>
          </a:p>
          <a:p>
            <a:pPr eaLnBrk="1" fontAlgn="auto" hangingPunct="1">
              <a:lnSpc>
                <a:spcPct val="150000"/>
              </a:lnSpc>
              <a:spcAft>
                <a:spcPts val="0"/>
              </a:spcAft>
              <a:buFont typeface="Wingdings" panose="05000000000000000000" pitchFamily="2" charset="2"/>
              <a:buNone/>
              <a:defRPr/>
            </a:pPr>
            <a:r>
              <a:rPr kumimoji="1" lang="zh-CN" altLang="en-US" sz="2800" b="1" dirty="0" smtClean="0">
                <a:latin typeface="华文楷体" panose="02010600040101010101" pitchFamily="2" charset="-122"/>
                <a:ea typeface="华文楷体" panose="02010600040101010101" pitchFamily="2" charset="-122"/>
              </a:rPr>
              <a:t>借：资金结存</a:t>
            </a:r>
            <a:r>
              <a:rPr kumimoji="1" lang="en-US" altLang="zh-CN" sz="2800" b="1" dirty="0" smtClean="0">
                <a:latin typeface="华文楷体" panose="02010600040101010101" pitchFamily="2" charset="-122"/>
                <a:ea typeface="华文楷体" panose="02010600040101010101" pitchFamily="2" charset="-122"/>
              </a:rPr>
              <a:t>—</a:t>
            </a:r>
            <a:r>
              <a:rPr kumimoji="1" lang="zh-CN" altLang="en-US" sz="2800" b="1" dirty="0" smtClean="0">
                <a:latin typeface="华文楷体" panose="02010600040101010101" pitchFamily="2" charset="-122"/>
                <a:ea typeface="华文楷体" panose="02010600040101010101" pitchFamily="2" charset="-122"/>
              </a:rPr>
              <a:t>货币资金                                                           </a:t>
            </a:r>
            <a:r>
              <a:rPr kumimoji="1" lang="en-US" altLang="zh-CN" sz="2800" b="1" dirty="0" smtClean="0">
                <a:latin typeface="华文楷体" panose="02010600040101010101" pitchFamily="2" charset="-122"/>
                <a:ea typeface="华文楷体" panose="02010600040101010101" pitchFamily="2" charset="-122"/>
              </a:rPr>
              <a:t>530 000</a:t>
            </a:r>
            <a:endParaRPr kumimoji="1" lang="en-US" altLang="zh-CN" sz="2800" b="1" dirty="0" smtClean="0">
              <a:latin typeface="华文楷体" panose="02010600040101010101" pitchFamily="2" charset="-122"/>
              <a:ea typeface="华文楷体" panose="02010600040101010101" pitchFamily="2" charset="-122"/>
            </a:endParaRPr>
          </a:p>
          <a:p>
            <a:pPr eaLnBrk="1" fontAlgn="auto" hangingPunct="1">
              <a:lnSpc>
                <a:spcPct val="150000"/>
              </a:lnSpc>
              <a:spcAft>
                <a:spcPts val="0"/>
              </a:spcAft>
              <a:buFont typeface="Wingdings" panose="05000000000000000000" pitchFamily="2" charset="2"/>
              <a:buNone/>
              <a:defRPr/>
            </a:pPr>
            <a:r>
              <a:rPr kumimoji="1" lang="zh-CN" altLang="en-US" sz="2800" b="1" dirty="0" smtClean="0">
                <a:latin typeface="华文楷体" panose="02010600040101010101" pitchFamily="2" charset="-122"/>
                <a:ea typeface="华文楷体" panose="02010600040101010101" pitchFamily="2" charset="-122"/>
              </a:rPr>
              <a:t>     </a:t>
            </a:r>
            <a:r>
              <a:rPr kumimoji="1" lang="zh-CN" altLang="en-US" sz="2800" b="1" dirty="0">
                <a:latin typeface="华文楷体" panose="02010600040101010101" pitchFamily="2" charset="-122"/>
                <a:ea typeface="华文楷体" panose="02010600040101010101" pitchFamily="2" charset="-122"/>
              </a:rPr>
              <a:t>贷：事业预算收入</a:t>
            </a:r>
            <a:r>
              <a:rPr kumimoji="1" lang="en-US" altLang="zh-CN" sz="2800" b="1" dirty="0">
                <a:latin typeface="华文楷体" panose="02010600040101010101" pitchFamily="2" charset="-122"/>
                <a:ea typeface="华文楷体" panose="02010600040101010101" pitchFamily="2" charset="-122"/>
              </a:rPr>
              <a:t>—</a:t>
            </a:r>
            <a:r>
              <a:rPr kumimoji="1" lang="zh-CN" altLang="en-US" sz="2800" b="1" dirty="0">
                <a:latin typeface="华文楷体" panose="02010600040101010101" pitchFamily="2" charset="-122"/>
                <a:ea typeface="华文楷体" panose="02010600040101010101" pitchFamily="2" charset="-122"/>
              </a:rPr>
              <a:t>科研事业预算</a:t>
            </a:r>
            <a:r>
              <a:rPr kumimoji="1" lang="zh-CN" altLang="en-US" sz="2800" b="1" dirty="0" smtClean="0">
                <a:latin typeface="华文楷体" panose="02010600040101010101" pitchFamily="2" charset="-122"/>
                <a:ea typeface="华文楷体" panose="02010600040101010101" pitchFamily="2" charset="-122"/>
              </a:rPr>
              <a:t>收入</a:t>
            </a:r>
            <a:r>
              <a:rPr kumimoji="1" lang="en-US" altLang="zh-CN" sz="2800" b="1" dirty="0" smtClean="0">
                <a:latin typeface="华文楷体" panose="02010600040101010101" pitchFamily="2" charset="-122"/>
                <a:ea typeface="华文楷体" panose="02010600040101010101" pitchFamily="2" charset="-122"/>
              </a:rPr>
              <a:t>—</a:t>
            </a:r>
            <a:r>
              <a:rPr kumimoji="1" lang="zh-CN" altLang="en-US" sz="2800" b="1" dirty="0">
                <a:latin typeface="华文楷体" panose="02010600040101010101" pitchFamily="2" charset="-122"/>
                <a:ea typeface="华文楷体" panose="02010600040101010101" pitchFamily="2" charset="-122"/>
              </a:rPr>
              <a:t>横向科研收入 </a:t>
            </a:r>
            <a:r>
              <a:rPr kumimoji="1" lang="zh-CN" altLang="en-US" sz="2800" b="1" dirty="0" smtClean="0">
                <a:latin typeface="华文楷体" panose="02010600040101010101" pitchFamily="2" charset="-122"/>
                <a:ea typeface="华文楷体" panose="02010600040101010101" pitchFamily="2" charset="-122"/>
              </a:rPr>
              <a:t> </a:t>
            </a:r>
            <a:r>
              <a:rPr kumimoji="1" lang="en-US" altLang="zh-CN" sz="2800" b="1" dirty="0" smtClean="0">
                <a:solidFill>
                  <a:srgbClr val="00FF00"/>
                </a:solidFill>
                <a:latin typeface="华文楷体" panose="02010600040101010101" pitchFamily="2" charset="-122"/>
                <a:ea typeface="华文楷体" panose="02010600040101010101" pitchFamily="2" charset="-122"/>
              </a:rPr>
              <a:t>530 </a:t>
            </a:r>
            <a:r>
              <a:rPr kumimoji="1" lang="en-US" altLang="zh-CN" sz="2800" b="1" dirty="0">
                <a:solidFill>
                  <a:srgbClr val="00FF00"/>
                </a:solidFill>
                <a:latin typeface="华文楷体" panose="02010600040101010101" pitchFamily="2" charset="-122"/>
                <a:ea typeface="华文楷体" panose="02010600040101010101" pitchFamily="2" charset="-122"/>
              </a:rPr>
              <a:t>000</a:t>
            </a:r>
            <a:endParaRPr lang="zh-CN" altLang="en-US" sz="2800" b="1" dirty="0">
              <a:solidFill>
                <a:srgbClr val="00FF00"/>
              </a:solidFill>
              <a:latin typeface="华文楷体" panose="02010600040101010101" pitchFamily="2" charset="-122"/>
              <a:ea typeface="华文楷体" panose="02010600040101010101" pitchFamily="2" charset="-122"/>
            </a:endParaRPr>
          </a:p>
        </p:txBody>
      </p:sp>
      <p:sp>
        <p:nvSpPr>
          <p:cNvPr id="34820" name="Rectangle 2"/>
          <p:cNvSpPr txBox="1">
            <a:spLocks noRot="1" noChangeArrowheads="1"/>
          </p:cNvSpPr>
          <p:nvPr/>
        </p:nvSpPr>
        <p:spPr bwMode="auto">
          <a:xfrm>
            <a:off x="853018" y="549276"/>
            <a:ext cx="9025467"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ndara" panose="020E0502030303020204" pitchFamily="34" charset="0"/>
                <a:ea typeface="华文楷体" panose="02010600040101010101" pitchFamily="2" charset="-122"/>
              </a:defRPr>
            </a:lvl1pPr>
            <a:lvl2pPr marL="685800" indent="-228600">
              <a:lnSpc>
                <a:spcPct val="90000"/>
              </a:lnSpc>
              <a:spcBef>
                <a:spcPts val="500"/>
              </a:spcBef>
              <a:buFont typeface="Arial" panose="020B0604020202020204" pitchFamily="34" charset="0"/>
              <a:buChar char="•"/>
              <a:defRPr sz="2400">
                <a:solidFill>
                  <a:schemeClr val="tx1"/>
                </a:solidFill>
                <a:latin typeface="Candara" panose="020E0502030303020204" pitchFamily="34" charset="0"/>
                <a:ea typeface="华文楷体" panose="0201060004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ndara" panose="020E0502030303020204" pitchFamily="34" charset="0"/>
                <a:ea typeface="华文楷体" panose="0201060004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9pPr>
          </a:lstStyle>
          <a:p>
            <a:pPr eaLnBrk="1" hangingPunct="1">
              <a:spcBef>
                <a:spcPct val="0"/>
              </a:spcBef>
              <a:buFontTx/>
              <a:buNone/>
            </a:pPr>
            <a:r>
              <a:rPr lang="en-US" altLang="zh-CN" sz="3600" dirty="0">
                <a:solidFill>
                  <a:srgbClr val="FFFF00"/>
                </a:solidFill>
                <a:latin typeface="宋体" panose="02010600030101010101" pitchFamily="2" charset="-122"/>
              </a:rPr>
              <a:t>6.</a:t>
            </a:r>
            <a:r>
              <a:rPr lang="zh-CN" altLang="en-US" sz="3600" dirty="0">
                <a:solidFill>
                  <a:srgbClr val="FFFF00"/>
                </a:solidFill>
                <a:latin typeface="宋体" panose="02010600030101010101" pitchFamily="2" charset="-122"/>
              </a:rPr>
              <a:t>一般纳税人的账务处理</a:t>
            </a:r>
            <a:r>
              <a:rPr kumimoji="1" lang="zh-CN" altLang="en-US" sz="3600" dirty="0">
                <a:solidFill>
                  <a:srgbClr val="FFFF00"/>
                </a:solidFill>
              </a:rPr>
              <a:t>举例</a:t>
            </a:r>
            <a:endParaRPr kumimoji="1" lang="zh-CN" altLang="en-US" sz="3600" dirty="0">
              <a:solidFill>
                <a:srgbClr val="FFFF00"/>
              </a:solidFill>
            </a:endParaRPr>
          </a:p>
        </p:txBody>
      </p:sp>
      <p:sp>
        <p:nvSpPr>
          <p:cNvPr id="6" name="灯片编号占位符 5"/>
          <p:cNvSpPr>
            <a:spLocks noGrp="1"/>
          </p:cNvSpPr>
          <p:nvPr>
            <p:ph type="sldNum" sz="quarter" idx="12"/>
          </p:nvPr>
        </p:nvSpPr>
        <p:spPr/>
        <p:txBody>
          <a:bodyPr/>
          <a:lstStyle/>
          <a:p>
            <a:fld id="{BC1CF76B-D1F8-4017-AACD-912803F43726}" type="slidenum">
              <a:rPr lang="en-US" smtClean="0"/>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rrowheads="1"/>
          </p:cNvSpPr>
          <p:nvPr>
            <p:ph type="title" idx="4294967295"/>
          </p:nvPr>
        </p:nvSpPr>
        <p:spPr>
          <a:xfrm>
            <a:off x="1300162" y="404812"/>
            <a:ext cx="9024938" cy="504825"/>
          </a:xfrm>
        </p:spPr>
        <p:txBody>
          <a:bodyPr/>
          <a:lstStyle/>
          <a:p>
            <a:pPr eaLnBrk="1" hangingPunct="1"/>
            <a:r>
              <a:rPr lang="en-US" altLang="zh-CN" sz="3600" dirty="0">
                <a:solidFill>
                  <a:srgbClr val="FFFF00"/>
                </a:solidFill>
                <a:latin typeface="华文楷体" panose="02010600040101010101" pitchFamily="2" charset="-122"/>
                <a:ea typeface="华文楷体" panose="02010600040101010101" pitchFamily="2" charset="-122"/>
              </a:rPr>
              <a:t>7.</a:t>
            </a:r>
            <a:r>
              <a:rPr lang="zh-CN" altLang="en-US" sz="3600" dirty="0">
                <a:solidFill>
                  <a:srgbClr val="FFFF00"/>
                </a:solidFill>
                <a:latin typeface="华文楷体" panose="02010600040101010101" pitchFamily="2" charset="-122"/>
                <a:ea typeface="华文楷体" panose="02010600040101010101" pitchFamily="2" charset="-122"/>
              </a:rPr>
              <a:t>小规模</a:t>
            </a:r>
            <a:r>
              <a:rPr lang="zh-CN" altLang="en-US" sz="3600" dirty="0" smtClean="0">
                <a:solidFill>
                  <a:srgbClr val="FFFF00"/>
                </a:solidFill>
                <a:latin typeface="华文楷体" panose="02010600040101010101" pitchFamily="2" charset="-122"/>
                <a:ea typeface="华文楷体" panose="02010600040101010101" pitchFamily="2" charset="-122"/>
              </a:rPr>
              <a:t>纳税人</a:t>
            </a:r>
            <a:r>
              <a:rPr kumimoji="1" lang="zh-CN" altLang="en-US" sz="3600" dirty="0" smtClean="0">
                <a:solidFill>
                  <a:srgbClr val="FFFF00"/>
                </a:solidFill>
                <a:latin typeface="华文楷体" panose="02010600040101010101" pitchFamily="2" charset="-122"/>
                <a:ea typeface="华文楷体" panose="02010600040101010101" pitchFamily="2" charset="-122"/>
              </a:rPr>
              <a:t>账务处理</a:t>
            </a:r>
            <a:endParaRPr kumimoji="1" lang="zh-CN" altLang="en-US" sz="3600" dirty="0" smtClean="0">
              <a:solidFill>
                <a:srgbClr val="FFFF00"/>
              </a:solidFill>
              <a:latin typeface="华文楷体" panose="02010600040101010101" pitchFamily="2" charset="-122"/>
              <a:ea typeface="华文楷体" panose="02010600040101010101" pitchFamily="2" charset="-122"/>
            </a:endParaRPr>
          </a:p>
        </p:txBody>
      </p:sp>
      <p:sp>
        <p:nvSpPr>
          <p:cNvPr id="36867" name="Rectangle 3"/>
          <p:cNvSpPr>
            <a:spLocks noGrp="1" noChangeArrowheads="1"/>
          </p:cNvSpPr>
          <p:nvPr>
            <p:ph type="body" idx="4294967295"/>
          </p:nvPr>
        </p:nvSpPr>
        <p:spPr>
          <a:xfrm>
            <a:off x="928687" y="966788"/>
            <a:ext cx="10369550" cy="5688013"/>
          </a:xfrm>
        </p:spPr>
        <p:txBody>
          <a:bodyPr>
            <a:normAutofit/>
          </a:bodyPr>
          <a:lstStyle/>
          <a:p>
            <a:pPr eaLnBrk="1" hangingPunct="1">
              <a:lnSpc>
                <a:spcPct val="150000"/>
              </a:lnSpc>
              <a:buFont typeface="Wingdings" panose="05000000000000000000" pitchFamily="2" charset="2"/>
              <a:buChar char="u"/>
            </a:pPr>
            <a:r>
              <a:rPr lang="zh-CN" altLang="en-US" sz="2800" dirty="0" smtClean="0">
                <a:solidFill>
                  <a:srgbClr val="FFFF00"/>
                </a:solidFill>
                <a:latin typeface="华文楷体" panose="02010600040101010101" pitchFamily="2" charset="-122"/>
                <a:ea typeface="华文楷体" panose="02010600040101010101" pitchFamily="2" charset="-122"/>
              </a:rPr>
              <a:t>采用简易计税方法计税</a:t>
            </a:r>
            <a:endParaRPr lang="zh-CN" altLang="en-US" sz="2800" dirty="0" smtClean="0">
              <a:solidFill>
                <a:srgbClr val="FFFF00"/>
              </a:solidFill>
              <a:latin typeface="华文楷体" panose="02010600040101010101" pitchFamily="2" charset="-122"/>
              <a:ea typeface="华文楷体" panose="02010600040101010101" pitchFamily="2" charset="-122"/>
            </a:endParaRPr>
          </a:p>
          <a:p>
            <a:pPr lvl="1" eaLnBrk="1" hangingPunct="1">
              <a:lnSpc>
                <a:spcPct val="150000"/>
              </a:lnSpc>
            </a:pPr>
            <a:r>
              <a:rPr kumimoji="1" lang="zh-CN" altLang="en-US" sz="2800" dirty="0" smtClean="0">
                <a:latin typeface="华文楷体" panose="02010600040101010101" pitchFamily="2" charset="-122"/>
                <a:ea typeface="华文楷体" panose="02010600040101010101" pitchFamily="2" charset="-122"/>
              </a:rPr>
              <a:t>购买资产或服务等时不能抵扣增值税，发生的增值税计入资产成本或相关成本费用。 </a:t>
            </a:r>
            <a:endParaRPr kumimoji="1" lang="zh-CN" altLang="en-US" sz="2800" dirty="0" smtClean="0">
              <a:solidFill>
                <a:schemeClr val="folHlink"/>
              </a:solidFill>
              <a:latin typeface="华文楷体" panose="02010600040101010101" pitchFamily="2" charset="-122"/>
              <a:ea typeface="华文楷体" panose="02010600040101010101" pitchFamily="2" charset="-122"/>
            </a:endParaRPr>
          </a:p>
          <a:p>
            <a:pPr lvl="1" eaLnBrk="1" hangingPunct="1">
              <a:lnSpc>
                <a:spcPct val="100000"/>
              </a:lnSpc>
            </a:pPr>
            <a:r>
              <a:rPr kumimoji="1" lang="zh-CN" altLang="en-US" sz="2800" dirty="0" smtClean="0">
                <a:latin typeface="华文楷体" panose="02010600040101010101" pitchFamily="2" charset="-122"/>
                <a:ea typeface="华文楷体" panose="02010600040101010101" pitchFamily="2" charset="-122"/>
              </a:rPr>
              <a:t>销售资产或提供服务时，按相应的征收率计算增值销项税额。</a:t>
            </a:r>
            <a:endParaRPr kumimoji="1" lang="zh-CN" altLang="en-US" sz="2800" dirty="0" smtClean="0">
              <a:latin typeface="华文楷体" panose="02010600040101010101" pitchFamily="2" charset="-122"/>
              <a:ea typeface="华文楷体" panose="02010600040101010101" pitchFamily="2" charset="-122"/>
            </a:endParaRPr>
          </a:p>
          <a:p>
            <a:pPr eaLnBrk="1" hangingPunct="1">
              <a:buFont typeface="Wingdings" panose="05000000000000000000" pitchFamily="2" charset="2"/>
              <a:buChar char="u"/>
            </a:pPr>
            <a:r>
              <a:rPr kumimoji="1" lang="zh-CN" altLang="en-US" sz="2800" dirty="0" smtClean="0">
                <a:solidFill>
                  <a:srgbClr val="FFFF00"/>
                </a:solidFill>
                <a:latin typeface="华文楷体" panose="02010600040101010101" pitchFamily="2" charset="-122"/>
                <a:ea typeface="华文楷体" panose="02010600040101010101" pitchFamily="2" charset="-122"/>
              </a:rPr>
              <a:t>科目设置</a:t>
            </a:r>
            <a:endParaRPr kumimoji="1" lang="zh-CN" altLang="en-US" sz="2800" dirty="0" smtClean="0">
              <a:solidFill>
                <a:srgbClr val="FFFF00"/>
              </a:solidFill>
              <a:latin typeface="华文楷体" panose="02010600040101010101" pitchFamily="2" charset="-122"/>
              <a:ea typeface="华文楷体" panose="02010600040101010101" pitchFamily="2" charset="-122"/>
            </a:endParaRPr>
          </a:p>
          <a:p>
            <a:pPr lvl="1" eaLnBrk="1" hangingPunct="1">
              <a:buFont typeface="Wingdings" panose="05000000000000000000" pitchFamily="2" charset="2"/>
              <a:buNone/>
            </a:pPr>
            <a:r>
              <a:rPr kumimoji="1" lang="zh-CN" altLang="en-US" sz="2800" dirty="0" smtClean="0">
                <a:latin typeface="华文楷体" panose="02010600040101010101" pitchFamily="2" charset="-122"/>
                <a:ea typeface="华文楷体" panose="02010600040101010101" pitchFamily="2" charset="-122"/>
              </a:rPr>
              <a:t>应交增值税—简易计税 </a:t>
            </a:r>
            <a:endParaRPr kumimoji="1" lang="zh-CN" altLang="en-US" sz="2800" dirty="0" smtClean="0">
              <a:latin typeface="华文楷体" panose="02010600040101010101" pitchFamily="2" charset="-122"/>
              <a:ea typeface="华文楷体" panose="02010600040101010101" pitchFamily="2" charset="-122"/>
            </a:endParaRPr>
          </a:p>
          <a:p>
            <a:pPr lvl="1" eaLnBrk="1" hangingPunct="1">
              <a:buFont typeface="Wingdings" panose="05000000000000000000" pitchFamily="2" charset="2"/>
              <a:buNone/>
            </a:pPr>
            <a:r>
              <a:rPr kumimoji="1" lang="zh-CN" altLang="en-US" sz="2800" dirty="0" smtClean="0">
                <a:latin typeface="华文楷体" panose="02010600040101010101" pitchFamily="2" charset="-122"/>
                <a:ea typeface="华文楷体" panose="02010600040101010101" pitchFamily="2" charset="-122"/>
              </a:rPr>
              <a:t>                   —转让金融商品应交增值税</a:t>
            </a:r>
            <a:endParaRPr kumimoji="1" lang="zh-CN" altLang="en-US" sz="2800" dirty="0" smtClean="0">
              <a:latin typeface="华文楷体" panose="02010600040101010101" pitchFamily="2" charset="-122"/>
              <a:ea typeface="华文楷体" panose="02010600040101010101" pitchFamily="2" charset="-122"/>
            </a:endParaRPr>
          </a:p>
          <a:p>
            <a:pPr lvl="1" eaLnBrk="1" hangingPunct="1">
              <a:buFont typeface="Wingdings" panose="05000000000000000000" pitchFamily="2" charset="2"/>
              <a:buNone/>
            </a:pPr>
            <a:r>
              <a:rPr kumimoji="1" lang="zh-CN" altLang="en-US" sz="2800" dirty="0" smtClean="0">
                <a:latin typeface="华文楷体" panose="02010600040101010101" pitchFamily="2" charset="-122"/>
                <a:ea typeface="华文楷体" panose="02010600040101010101" pitchFamily="2" charset="-122"/>
              </a:rPr>
              <a:t>                   —代扣代交增值税</a:t>
            </a:r>
            <a:endParaRPr kumimoji="1" lang="zh-CN" altLang="en-US" sz="2800" dirty="0" smtClean="0">
              <a:latin typeface="华文楷体" panose="02010600040101010101" pitchFamily="2" charset="-122"/>
              <a:ea typeface="华文楷体" panose="02010600040101010101" pitchFamily="2" charset="-122"/>
            </a:endParaRPr>
          </a:p>
          <a:p>
            <a:pPr lvl="1" eaLnBrk="1" hangingPunct="1">
              <a:lnSpc>
                <a:spcPct val="150000"/>
              </a:lnSpc>
              <a:buFont typeface="Wingdings" panose="05000000000000000000" pitchFamily="2" charset="2"/>
              <a:buNone/>
            </a:pPr>
            <a:endParaRPr kumimoji="1" lang="zh-CN" altLang="en-US" sz="2800" dirty="0" smtClean="0">
              <a:solidFill>
                <a:schemeClr val="folHlink"/>
              </a:solidFill>
              <a:latin typeface="华文楷体" panose="02010600040101010101" pitchFamily="2" charset="-122"/>
              <a:ea typeface="华文楷体" panose="02010600040101010101" pitchFamily="2" charset="-122"/>
            </a:endParaRPr>
          </a:p>
        </p:txBody>
      </p:sp>
      <p:sp>
        <p:nvSpPr>
          <p:cNvPr id="4" name="灯片编号占位符 3"/>
          <p:cNvSpPr>
            <a:spLocks noGrp="1"/>
          </p:cNvSpPr>
          <p:nvPr>
            <p:ph type="sldNum" sz="quarter" idx="12"/>
          </p:nvPr>
        </p:nvSpPr>
        <p:spPr/>
        <p:txBody>
          <a:bodyPr/>
          <a:lstStyle/>
          <a:p>
            <a:fld id="{BC1CF76B-D1F8-4017-AACD-912803F43726}" type="slidenum">
              <a:rPr lang="en-US" smtClean="0"/>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rrowheads="1"/>
          </p:cNvSpPr>
          <p:nvPr>
            <p:ph type="title" idx="4294967295"/>
          </p:nvPr>
        </p:nvSpPr>
        <p:spPr>
          <a:xfrm>
            <a:off x="442912" y="492125"/>
            <a:ext cx="9215438" cy="504825"/>
          </a:xfrm>
        </p:spPr>
        <p:txBody>
          <a:bodyPr/>
          <a:lstStyle/>
          <a:p>
            <a:pPr eaLnBrk="1" hangingPunct="1"/>
            <a:r>
              <a:rPr lang="en-US" altLang="zh-CN" sz="3200" dirty="0">
                <a:solidFill>
                  <a:srgbClr val="FFFF00"/>
                </a:solidFill>
                <a:latin typeface="华文楷体" panose="02010600040101010101" pitchFamily="2" charset="-122"/>
                <a:ea typeface="华文楷体" panose="02010600040101010101" pitchFamily="2" charset="-122"/>
              </a:rPr>
              <a:t>7.</a:t>
            </a:r>
            <a:r>
              <a:rPr lang="zh-CN" altLang="en-US" sz="3200" dirty="0">
                <a:solidFill>
                  <a:srgbClr val="FFFF00"/>
                </a:solidFill>
                <a:latin typeface="华文楷体" panose="02010600040101010101" pitchFamily="2" charset="-122"/>
                <a:ea typeface="华文楷体" panose="02010600040101010101" pitchFamily="2" charset="-122"/>
              </a:rPr>
              <a:t>小规模纳税人</a:t>
            </a:r>
            <a:r>
              <a:rPr kumimoji="1" lang="zh-CN" altLang="en-US" sz="3200" dirty="0" smtClean="0">
                <a:solidFill>
                  <a:srgbClr val="FFFF00"/>
                </a:solidFill>
                <a:latin typeface="华文楷体" panose="02010600040101010101" pitchFamily="2" charset="-122"/>
                <a:ea typeface="华文楷体" panose="02010600040101010101" pitchFamily="2" charset="-122"/>
              </a:rPr>
              <a:t>的账务处理举例</a:t>
            </a:r>
            <a:endParaRPr kumimoji="1" lang="zh-CN" altLang="en-US" sz="3200" dirty="0" smtClean="0">
              <a:solidFill>
                <a:srgbClr val="FFFF00"/>
              </a:solidFill>
              <a:latin typeface="华文楷体" panose="02010600040101010101" pitchFamily="2" charset="-122"/>
              <a:ea typeface="华文楷体" panose="02010600040101010101" pitchFamily="2" charset="-122"/>
            </a:endParaRPr>
          </a:p>
        </p:txBody>
      </p:sp>
      <p:sp>
        <p:nvSpPr>
          <p:cNvPr id="38915" name="Rectangle 3"/>
          <p:cNvSpPr>
            <a:spLocks noGrp="1" noChangeArrowheads="1"/>
          </p:cNvSpPr>
          <p:nvPr>
            <p:ph type="body" idx="4294967295"/>
          </p:nvPr>
        </p:nvSpPr>
        <p:spPr>
          <a:xfrm>
            <a:off x="868218" y="1112838"/>
            <a:ext cx="10224656" cy="4759325"/>
          </a:xfrm>
        </p:spPr>
        <p:txBody>
          <a:bodyPr>
            <a:normAutofit/>
          </a:bodyPr>
          <a:lstStyle/>
          <a:p>
            <a:pPr marL="0" indent="0" eaLnBrk="1" hangingPunct="1">
              <a:lnSpc>
                <a:spcPct val="140000"/>
              </a:lnSpc>
              <a:buFont typeface="Arial" panose="020B0604020202020204" pitchFamily="34" charset="0"/>
              <a:buNone/>
            </a:pPr>
            <a:r>
              <a:rPr kumimoji="1" lang="en-US" altLang="zh-CN" sz="2800" dirty="0" smtClean="0">
                <a:latin typeface="华文楷体" panose="02010600040101010101" pitchFamily="2" charset="-122"/>
                <a:ea typeface="华文楷体" panose="02010600040101010101" pitchFamily="2" charset="-122"/>
              </a:rPr>
              <a:t>       [</a:t>
            </a:r>
            <a:r>
              <a:rPr kumimoji="1" lang="zh-CN" altLang="en-US" sz="2800" dirty="0" smtClean="0">
                <a:latin typeface="华文楷体" panose="02010600040101010101" pitchFamily="2" charset="-122"/>
                <a:ea typeface="华文楷体" panose="02010600040101010101" pitchFamily="2" charset="-122"/>
              </a:rPr>
              <a:t>例</a:t>
            </a:r>
            <a:r>
              <a:rPr kumimoji="1" lang="en-US" altLang="zh-CN" sz="2800" dirty="0" smtClean="0">
                <a:latin typeface="华文楷体" panose="02010600040101010101" pitchFamily="2" charset="-122"/>
                <a:ea typeface="华文楷体" panose="02010600040101010101" pitchFamily="2" charset="-122"/>
              </a:rPr>
              <a:t>2]</a:t>
            </a:r>
            <a:r>
              <a:rPr kumimoji="1" lang="zh-CN" altLang="en-US" sz="2800" dirty="0" smtClean="0">
                <a:latin typeface="华文楷体" panose="02010600040101010101" pitchFamily="2" charset="-122"/>
                <a:ea typeface="华文楷体" panose="02010600040101010101" pitchFamily="2" charset="-122"/>
              </a:rPr>
              <a:t>某大学为小规模纳税人，适用征收率为</a:t>
            </a:r>
            <a:r>
              <a:rPr kumimoji="1" lang="en-US" altLang="zh-CN" sz="2800" dirty="0" smtClean="0">
                <a:latin typeface="华文楷体" panose="02010600040101010101" pitchFamily="2" charset="-122"/>
                <a:ea typeface="华文楷体" panose="02010600040101010101" pitchFamily="2" charset="-122"/>
              </a:rPr>
              <a:t>3%</a:t>
            </a:r>
            <a:r>
              <a:rPr kumimoji="1" lang="zh-CN" altLang="en-US" sz="2800" dirty="0" smtClean="0">
                <a:latin typeface="华文楷体" panose="02010600040101010101" pitchFamily="2" charset="-122"/>
                <a:ea typeface="华文楷体" panose="02010600040101010101" pitchFamily="2" charset="-122"/>
              </a:rPr>
              <a:t>，</a:t>
            </a:r>
            <a:r>
              <a:rPr kumimoji="1" lang="en-US" altLang="zh-CN" sz="2800" dirty="0" smtClean="0">
                <a:latin typeface="华文楷体" panose="02010600040101010101" pitchFamily="2" charset="-122"/>
                <a:ea typeface="华文楷体" panose="02010600040101010101" pitchFamily="2" charset="-122"/>
              </a:rPr>
              <a:t>2019</a:t>
            </a:r>
            <a:r>
              <a:rPr kumimoji="1" lang="zh-CN" altLang="en-US" sz="2800" dirty="0" smtClean="0">
                <a:latin typeface="华文楷体" panose="02010600040101010101" pitchFamily="2" charset="-122"/>
                <a:ea typeface="华文楷体" panose="02010600040101010101" pitchFamily="2" charset="-122"/>
              </a:rPr>
              <a:t>年</a:t>
            </a:r>
            <a:r>
              <a:rPr kumimoji="1" lang="en-US" altLang="zh-CN" sz="2800" dirty="0" smtClean="0">
                <a:latin typeface="华文楷体" panose="02010600040101010101" pitchFamily="2" charset="-122"/>
                <a:ea typeface="华文楷体" panose="02010600040101010101" pitchFamily="2" charset="-122"/>
              </a:rPr>
              <a:t>3</a:t>
            </a:r>
            <a:r>
              <a:rPr kumimoji="1" lang="zh-CN" altLang="en-US" sz="2800" dirty="0" smtClean="0">
                <a:latin typeface="华文楷体" panose="02010600040101010101" pitchFamily="2" charset="-122"/>
                <a:ea typeface="华文楷体" panose="02010600040101010101" pitchFamily="2" charset="-122"/>
              </a:rPr>
              <a:t>月份该学校接受甲公司委托研发新材料（</a:t>
            </a:r>
            <a:r>
              <a:rPr kumimoji="1" lang="en-US" altLang="zh-CN" sz="2800" dirty="0" smtClean="0">
                <a:latin typeface="华文楷体" panose="02010600040101010101" pitchFamily="2" charset="-122"/>
                <a:ea typeface="华文楷体" panose="02010600040101010101" pitchFamily="2" charset="-122"/>
              </a:rPr>
              <a:t>W</a:t>
            </a:r>
            <a:r>
              <a:rPr kumimoji="1" lang="zh-CN" altLang="en-US" sz="2800" dirty="0" smtClean="0">
                <a:latin typeface="华文楷体" panose="02010600040101010101" pitchFamily="2" charset="-122"/>
                <a:ea typeface="华文楷体" panose="02010600040101010101" pitchFamily="2" charset="-122"/>
              </a:rPr>
              <a:t>项目），该项目尚未在税务机关备案登记，项目合同金额</a:t>
            </a:r>
            <a:r>
              <a:rPr kumimoji="1" lang="en-US" altLang="zh-CN" sz="2800" dirty="0" smtClean="0">
                <a:latin typeface="华文楷体" panose="02010600040101010101" pitchFamily="2" charset="-122"/>
                <a:ea typeface="华文楷体" panose="02010600040101010101" pitchFamily="2" charset="-122"/>
              </a:rPr>
              <a:t>800 000 </a:t>
            </a:r>
            <a:r>
              <a:rPr kumimoji="1" lang="zh-CN" altLang="en-US" sz="2800" dirty="0" smtClean="0">
                <a:latin typeface="华文楷体" panose="02010600040101010101" pitchFamily="2" charset="-122"/>
                <a:ea typeface="华文楷体" panose="02010600040101010101" pitchFamily="2" charset="-122"/>
              </a:rPr>
              <a:t>元，该款项已存入学校银行账户，学校开具了增值税专用发票；当月</a:t>
            </a:r>
            <a:r>
              <a:rPr kumimoji="1" lang="en-US" altLang="zh-CN" sz="2800" dirty="0" smtClean="0">
                <a:latin typeface="华文楷体" panose="02010600040101010101" pitchFamily="2" charset="-122"/>
                <a:ea typeface="华文楷体" panose="02010600040101010101" pitchFamily="2" charset="-122"/>
              </a:rPr>
              <a:t>W</a:t>
            </a:r>
            <a:r>
              <a:rPr kumimoji="1" lang="zh-CN" altLang="en-US" sz="2800" dirty="0" smtClean="0">
                <a:latin typeface="华文楷体" panose="02010600040101010101" pitchFamily="2" charset="-122"/>
                <a:ea typeface="华文楷体" panose="02010600040101010101" pitchFamily="2" charset="-122"/>
              </a:rPr>
              <a:t>项目组购入</a:t>
            </a:r>
            <a:r>
              <a:rPr kumimoji="1" lang="en-US" altLang="zh-CN" sz="2800" dirty="0" smtClean="0">
                <a:latin typeface="华文楷体" panose="02010600040101010101" pitchFamily="2" charset="-122"/>
                <a:ea typeface="华文楷体" panose="02010600040101010101" pitchFamily="2" charset="-122"/>
              </a:rPr>
              <a:t>A</a:t>
            </a:r>
            <a:r>
              <a:rPr kumimoji="1" lang="zh-CN" altLang="en-US" sz="2800" dirty="0" smtClean="0">
                <a:latin typeface="华文楷体" panose="02010600040101010101" pitchFamily="2" charset="-122"/>
                <a:ea typeface="华文楷体" panose="02010600040101010101" pitchFamily="2" charset="-122"/>
              </a:rPr>
              <a:t>材料一批，取得的增值税专用发票上注明价款 </a:t>
            </a:r>
            <a:r>
              <a:rPr kumimoji="1" lang="en-US" altLang="zh-CN" sz="2800" dirty="0" smtClean="0">
                <a:latin typeface="华文楷体" panose="02010600040101010101" pitchFamily="2" charset="-122"/>
                <a:ea typeface="华文楷体" panose="02010600040101010101" pitchFamily="2" charset="-122"/>
              </a:rPr>
              <a:t>300 000 </a:t>
            </a:r>
            <a:r>
              <a:rPr kumimoji="1" lang="zh-CN" altLang="en-US" sz="2800" dirty="0" smtClean="0">
                <a:latin typeface="华文楷体" panose="02010600040101010101" pitchFamily="2" charset="-122"/>
                <a:ea typeface="华文楷体" panose="02010600040101010101" pitchFamily="2" charset="-122"/>
              </a:rPr>
              <a:t>元，增值税额</a:t>
            </a:r>
            <a:r>
              <a:rPr kumimoji="1" lang="en-US" altLang="zh-CN" sz="2800" dirty="0" smtClean="0">
                <a:latin typeface="华文楷体" panose="02010600040101010101" pitchFamily="2" charset="-122"/>
                <a:ea typeface="华文楷体" panose="02010600040101010101" pitchFamily="2" charset="-122"/>
              </a:rPr>
              <a:t>48 000 </a:t>
            </a:r>
            <a:r>
              <a:rPr kumimoji="1" lang="zh-CN" altLang="en-US" sz="2800" dirty="0" smtClean="0">
                <a:latin typeface="华文楷体" panose="02010600040101010101" pitchFamily="2" charset="-122"/>
                <a:ea typeface="华文楷体" panose="02010600040101010101" pitchFamily="2" charset="-122"/>
              </a:rPr>
              <a:t>元，材料已入库，款项尚未支付。</a:t>
            </a:r>
            <a:endParaRPr kumimoji="1" lang="en-US" altLang="zh-CN" sz="2800" dirty="0" smtClean="0">
              <a:latin typeface="华文楷体" panose="02010600040101010101" pitchFamily="2" charset="-122"/>
              <a:ea typeface="华文楷体" panose="02010600040101010101" pitchFamily="2" charset="-122"/>
            </a:endParaRPr>
          </a:p>
          <a:p>
            <a:pPr marL="0" indent="0" eaLnBrk="1" hangingPunct="1">
              <a:lnSpc>
                <a:spcPct val="140000"/>
              </a:lnSpc>
              <a:buFont typeface="Arial" panose="020B0604020202020204" pitchFamily="34" charset="0"/>
              <a:buNone/>
            </a:pPr>
            <a:endParaRPr lang="zh-CN" altLang="en-US" sz="3200" b="1" dirty="0" smtClean="0">
              <a:latin typeface="华文楷体" panose="02010600040101010101" pitchFamily="2" charset="-122"/>
              <a:ea typeface="华文楷体" panose="02010600040101010101" pitchFamily="2" charset="-122"/>
            </a:endParaRPr>
          </a:p>
        </p:txBody>
      </p:sp>
      <p:sp>
        <p:nvSpPr>
          <p:cNvPr id="4" name="灯片编号占位符 3"/>
          <p:cNvSpPr>
            <a:spLocks noGrp="1"/>
          </p:cNvSpPr>
          <p:nvPr>
            <p:ph type="sldNum" sz="quarter" idx="12"/>
          </p:nvPr>
        </p:nvSpPr>
        <p:spPr/>
        <p:txBody>
          <a:bodyPr/>
          <a:lstStyle/>
          <a:p>
            <a:fld id="{BC1CF76B-D1F8-4017-AACD-912803F43726}" type="slidenum">
              <a:rPr lang="en-US" smtClean="0"/>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894917" y="898620"/>
            <a:ext cx="10287000" cy="173800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buNone/>
              <a:defRPr/>
            </a:pPr>
            <a:r>
              <a:rPr kumimoji="1" lang="zh-CN" altLang="en-US" sz="2800" dirty="0">
                <a:latin typeface="华文楷体" panose="02010600040101010101" pitchFamily="2" charset="-122"/>
                <a:ea typeface="华文楷体" panose="02010600040101010101" pitchFamily="2" charset="-122"/>
              </a:rPr>
              <a:t>（</a:t>
            </a:r>
            <a:r>
              <a:rPr kumimoji="1" lang="en-US" altLang="zh-CN" sz="2800" dirty="0">
                <a:latin typeface="华文楷体" panose="02010600040101010101" pitchFamily="2" charset="-122"/>
                <a:ea typeface="华文楷体" panose="02010600040101010101" pitchFamily="2" charset="-122"/>
              </a:rPr>
              <a:t>1</a:t>
            </a:r>
            <a:r>
              <a:rPr kumimoji="1" lang="zh-CN" altLang="en-US" sz="2800" dirty="0">
                <a:latin typeface="华文楷体" panose="02010600040101010101" pitchFamily="2" charset="-122"/>
                <a:ea typeface="华文楷体" panose="02010600040101010101" pitchFamily="2" charset="-122"/>
              </a:rPr>
              <a:t>）收到委托合同款时，价税分离</a:t>
            </a:r>
            <a:endParaRPr kumimoji="1" lang="zh-CN" altLang="en-US" sz="2800" dirty="0">
              <a:latin typeface="华文楷体" panose="02010600040101010101" pitchFamily="2" charset="-122"/>
              <a:ea typeface="华文楷体" panose="02010600040101010101" pitchFamily="2" charset="-122"/>
            </a:endParaRPr>
          </a:p>
          <a:p>
            <a:pPr>
              <a:lnSpc>
                <a:spcPct val="150000"/>
              </a:lnSpc>
              <a:buNone/>
              <a:defRPr/>
            </a:pPr>
            <a:r>
              <a:rPr kumimoji="1" lang="zh-CN" altLang="en-US" sz="2800" dirty="0">
                <a:latin typeface="华文楷体" panose="02010600040101010101" pitchFamily="2" charset="-122"/>
                <a:ea typeface="华文楷体" panose="02010600040101010101" pitchFamily="2" charset="-122"/>
              </a:rPr>
              <a:t>计算应纳税收入额</a:t>
            </a:r>
            <a:r>
              <a:rPr kumimoji="1" lang="en-US" altLang="zh-CN" sz="2800" dirty="0">
                <a:latin typeface="华文楷体" panose="02010600040101010101" pitchFamily="2" charset="-122"/>
                <a:ea typeface="华文楷体" panose="02010600040101010101" pitchFamily="2" charset="-122"/>
              </a:rPr>
              <a:t>=800 000÷(1+3%)=776 699 (</a:t>
            </a:r>
            <a:r>
              <a:rPr kumimoji="1" lang="zh-CN" altLang="en-US" sz="2800" dirty="0">
                <a:latin typeface="华文楷体" panose="02010600040101010101" pitchFamily="2" charset="-122"/>
                <a:ea typeface="华文楷体" panose="02010600040101010101" pitchFamily="2" charset="-122"/>
              </a:rPr>
              <a:t>元</a:t>
            </a:r>
            <a:r>
              <a:rPr kumimoji="1" lang="en-US" altLang="zh-CN" sz="2800" dirty="0">
                <a:latin typeface="华文楷体" panose="02010600040101010101" pitchFamily="2" charset="-122"/>
                <a:ea typeface="华文楷体" panose="02010600040101010101" pitchFamily="2" charset="-122"/>
              </a:rPr>
              <a:t>) </a:t>
            </a:r>
            <a:endParaRPr kumimoji="1" lang="en-US" altLang="zh-CN" sz="2800" dirty="0">
              <a:latin typeface="华文楷体" panose="02010600040101010101" pitchFamily="2" charset="-122"/>
              <a:ea typeface="华文楷体" panose="02010600040101010101" pitchFamily="2" charset="-122"/>
            </a:endParaRPr>
          </a:p>
          <a:p>
            <a:pPr>
              <a:lnSpc>
                <a:spcPct val="150000"/>
              </a:lnSpc>
              <a:buNone/>
              <a:defRPr/>
            </a:pPr>
            <a:r>
              <a:rPr kumimoji="1" lang="zh-CN" altLang="en-US" sz="2800" dirty="0">
                <a:latin typeface="华文楷体" panose="02010600040101010101" pitchFamily="2" charset="-122"/>
                <a:ea typeface="华文楷体" panose="02010600040101010101" pitchFamily="2" charset="-122"/>
              </a:rPr>
              <a:t>计算应缴增值税</a:t>
            </a:r>
            <a:r>
              <a:rPr kumimoji="1" lang="en-US" altLang="zh-CN" sz="2800" dirty="0">
                <a:latin typeface="华文楷体" panose="02010600040101010101" pitchFamily="2" charset="-122"/>
                <a:ea typeface="华文楷体" panose="02010600040101010101" pitchFamily="2" charset="-122"/>
              </a:rPr>
              <a:t>=776 699×3%=23 301 (</a:t>
            </a:r>
            <a:r>
              <a:rPr kumimoji="1" lang="zh-CN" altLang="en-US" sz="2800" dirty="0">
                <a:latin typeface="华文楷体" panose="02010600040101010101" pitchFamily="2" charset="-122"/>
                <a:ea typeface="华文楷体" panose="02010600040101010101" pitchFamily="2" charset="-122"/>
              </a:rPr>
              <a:t>元</a:t>
            </a:r>
            <a:r>
              <a:rPr kumimoji="1" lang="en-US" altLang="zh-CN" sz="2800" dirty="0">
                <a:latin typeface="华文楷体" panose="02010600040101010101" pitchFamily="2" charset="-122"/>
                <a:ea typeface="华文楷体" panose="02010600040101010101" pitchFamily="2" charset="-122"/>
              </a:rPr>
              <a:t>) </a:t>
            </a:r>
            <a:endParaRPr lang="zh-CN" altLang="en-US" sz="2800" b="1" dirty="0">
              <a:latin typeface="华文楷体" panose="02010600040101010101" pitchFamily="2" charset="-122"/>
              <a:ea typeface="华文楷体" panose="02010600040101010101" pitchFamily="2" charset="-122"/>
            </a:endParaRPr>
          </a:p>
        </p:txBody>
      </p:sp>
      <p:sp>
        <p:nvSpPr>
          <p:cNvPr id="18" name="矩形 17"/>
          <p:cNvSpPr/>
          <p:nvPr/>
        </p:nvSpPr>
        <p:spPr>
          <a:xfrm>
            <a:off x="894917" y="4479858"/>
            <a:ext cx="10287000" cy="132981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400" u="sng" dirty="0">
                <a:solidFill>
                  <a:srgbClr val="FFFF00"/>
                </a:solidFill>
                <a:latin typeface="华文楷体" panose="02010600040101010101" pitchFamily="2" charset="-122"/>
                <a:ea typeface="华文楷体" panose="02010600040101010101" pitchFamily="2" charset="-122"/>
              </a:rPr>
              <a:t>预 </a:t>
            </a:r>
            <a:r>
              <a:rPr lang="zh-CN" altLang="en-US" sz="2400" u="sng" dirty="0" smtClean="0">
                <a:solidFill>
                  <a:srgbClr val="FFFF00"/>
                </a:solidFill>
                <a:latin typeface="华文楷体" panose="02010600040101010101" pitchFamily="2" charset="-122"/>
                <a:ea typeface="华文楷体" panose="02010600040101010101" pitchFamily="2" charset="-122"/>
              </a:rPr>
              <a:t>算 </a:t>
            </a:r>
            <a:r>
              <a:rPr lang="zh-CN" altLang="en-US" sz="2400" u="sng" dirty="0">
                <a:solidFill>
                  <a:srgbClr val="FFFF00"/>
                </a:solidFill>
                <a:latin typeface="华文楷体" panose="02010600040101010101" pitchFamily="2" charset="-122"/>
                <a:ea typeface="华文楷体" panose="02010600040101010101" pitchFamily="2" charset="-122"/>
              </a:rPr>
              <a:t>会 计</a:t>
            </a:r>
            <a:endParaRPr lang="en-US" altLang="zh-CN" sz="2400" u="sng" dirty="0">
              <a:solidFill>
                <a:srgbClr val="FFFF00"/>
              </a:solidFill>
              <a:latin typeface="华文楷体" panose="02010600040101010101" pitchFamily="2" charset="-122"/>
              <a:ea typeface="华文楷体" panose="02010600040101010101" pitchFamily="2" charset="-122"/>
            </a:endParaRPr>
          </a:p>
          <a:p>
            <a:pPr eaLnBrk="1" fontAlgn="auto" hangingPunct="1">
              <a:spcAft>
                <a:spcPts val="0"/>
              </a:spcAft>
              <a:buFont typeface="Wingdings" panose="05000000000000000000" pitchFamily="2" charset="2"/>
              <a:buNone/>
              <a:defRPr/>
            </a:pPr>
            <a:r>
              <a:rPr kumimoji="1" lang="zh-CN" altLang="en-US" sz="2400" dirty="0">
                <a:latin typeface="华文楷体" panose="02010600040101010101" pitchFamily="2" charset="-122"/>
                <a:ea typeface="华文楷体" panose="02010600040101010101" pitchFamily="2" charset="-122"/>
              </a:rPr>
              <a:t>借：资金结存</a:t>
            </a:r>
            <a:r>
              <a:rPr kumimoji="1" lang="en-US" altLang="zh-CN" sz="2400" dirty="0">
                <a:latin typeface="华文楷体" panose="02010600040101010101" pitchFamily="2" charset="-122"/>
                <a:ea typeface="华文楷体" panose="02010600040101010101" pitchFamily="2" charset="-122"/>
              </a:rPr>
              <a:t>—</a:t>
            </a:r>
            <a:r>
              <a:rPr kumimoji="1" lang="zh-CN" altLang="en-US" sz="2400" dirty="0">
                <a:latin typeface="华文楷体" panose="02010600040101010101" pitchFamily="2" charset="-122"/>
                <a:ea typeface="华文楷体" panose="02010600040101010101" pitchFamily="2" charset="-122"/>
              </a:rPr>
              <a:t>货币资金                               </a:t>
            </a:r>
            <a:r>
              <a:rPr kumimoji="1" lang="zh-CN" altLang="en-US" sz="2400" dirty="0" smtClean="0">
                <a:latin typeface="华文楷体" panose="02010600040101010101" pitchFamily="2" charset="-122"/>
                <a:ea typeface="华文楷体" panose="02010600040101010101" pitchFamily="2" charset="-122"/>
              </a:rPr>
              <a:t>                             </a:t>
            </a:r>
            <a:r>
              <a:rPr lang="en-US" altLang="zh-CN" sz="2400" dirty="0">
                <a:latin typeface="华文楷体" panose="02010600040101010101" pitchFamily="2" charset="-122"/>
                <a:ea typeface="华文楷体" panose="02010600040101010101" pitchFamily="2" charset="-122"/>
              </a:rPr>
              <a:t>800 000</a:t>
            </a:r>
            <a:endParaRPr kumimoji="1" lang="en-US" altLang="zh-CN" sz="2400" dirty="0">
              <a:latin typeface="华文楷体" panose="02010600040101010101" pitchFamily="2" charset="-122"/>
              <a:ea typeface="华文楷体" panose="02010600040101010101" pitchFamily="2" charset="-122"/>
            </a:endParaRPr>
          </a:p>
          <a:p>
            <a:pPr eaLnBrk="1" fontAlgn="auto" hangingPunct="1">
              <a:spcAft>
                <a:spcPts val="0"/>
              </a:spcAft>
              <a:buFont typeface="Wingdings" panose="05000000000000000000" pitchFamily="2" charset="2"/>
              <a:buNone/>
              <a:defRPr/>
            </a:pPr>
            <a:r>
              <a:rPr kumimoji="1" lang="zh-CN" altLang="en-US" sz="2400" dirty="0">
                <a:latin typeface="华文楷体" panose="02010600040101010101" pitchFamily="2" charset="-122"/>
                <a:ea typeface="华文楷体" panose="02010600040101010101" pitchFamily="2" charset="-122"/>
              </a:rPr>
              <a:t>     贷：事业预算收入</a:t>
            </a:r>
            <a:r>
              <a:rPr kumimoji="1" lang="en-US" altLang="zh-CN" sz="2400" dirty="0">
                <a:latin typeface="华文楷体" panose="02010600040101010101" pitchFamily="2" charset="-122"/>
                <a:ea typeface="华文楷体" panose="02010600040101010101" pitchFamily="2" charset="-122"/>
              </a:rPr>
              <a:t>—</a:t>
            </a:r>
            <a:r>
              <a:rPr kumimoji="1" lang="zh-CN" altLang="en-US" sz="2400" dirty="0">
                <a:latin typeface="华文楷体" panose="02010600040101010101" pitchFamily="2" charset="-122"/>
                <a:ea typeface="华文楷体" panose="02010600040101010101" pitchFamily="2" charset="-122"/>
              </a:rPr>
              <a:t>科研事业预算</a:t>
            </a:r>
            <a:r>
              <a:rPr kumimoji="1" lang="zh-CN" altLang="en-US" sz="2400" dirty="0" smtClean="0">
                <a:latin typeface="华文楷体" panose="02010600040101010101" pitchFamily="2" charset="-122"/>
                <a:ea typeface="华文楷体" panose="02010600040101010101" pitchFamily="2" charset="-122"/>
              </a:rPr>
              <a:t>收入</a:t>
            </a:r>
            <a:r>
              <a:rPr kumimoji="1" lang="en-US" altLang="zh-CN" sz="2400" dirty="0" smtClean="0">
                <a:latin typeface="华文楷体" panose="02010600040101010101" pitchFamily="2" charset="-122"/>
                <a:ea typeface="华文楷体" panose="02010600040101010101" pitchFamily="2" charset="-122"/>
              </a:rPr>
              <a:t>—</a:t>
            </a:r>
            <a:r>
              <a:rPr kumimoji="1" lang="zh-CN" altLang="en-US" sz="2400" dirty="0">
                <a:latin typeface="华文楷体" panose="02010600040101010101" pitchFamily="2" charset="-122"/>
                <a:ea typeface="华文楷体" panose="02010600040101010101" pitchFamily="2" charset="-122"/>
              </a:rPr>
              <a:t>横向科研</a:t>
            </a:r>
            <a:r>
              <a:rPr kumimoji="1" lang="zh-CN" altLang="en-US" sz="2400" dirty="0" smtClean="0">
                <a:latin typeface="华文楷体" panose="02010600040101010101" pitchFamily="2" charset="-122"/>
                <a:ea typeface="华文楷体" panose="02010600040101010101" pitchFamily="2" charset="-122"/>
              </a:rPr>
              <a:t>收入   </a:t>
            </a:r>
            <a:r>
              <a:rPr kumimoji="1" lang="en-US" altLang="zh-CN" sz="2400" dirty="0">
                <a:latin typeface="华文楷体" panose="02010600040101010101" pitchFamily="2" charset="-122"/>
                <a:ea typeface="华文楷体" panose="02010600040101010101" pitchFamily="2" charset="-122"/>
              </a:rPr>
              <a:t>800 000</a:t>
            </a:r>
            <a:endParaRPr lang="zh-CN" altLang="en-US" sz="2400" dirty="0">
              <a:latin typeface="华文楷体" panose="02010600040101010101" pitchFamily="2" charset="-122"/>
              <a:ea typeface="华文楷体" panose="02010600040101010101" pitchFamily="2" charset="-122"/>
            </a:endParaRPr>
          </a:p>
        </p:txBody>
      </p:sp>
      <p:sp>
        <p:nvSpPr>
          <p:cNvPr id="40965" name="Rectangle 2"/>
          <p:cNvSpPr txBox="1">
            <a:spLocks noRot="1" noChangeArrowheads="1"/>
          </p:cNvSpPr>
          <p:nvPr/>
        </p:nvSpPr>
        <p:spPr bwMode="auto">
          <a:xfrm>
            <a:off x="1139538" y="282015"/>
            <a:ext cx="9215967"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ndara" panose="020E0502030303020204" pitchFamily="34" charset="0"/>
                <a:ea typeface="华文楷体" panose="02010600040101010101" pitchFamily="2" charset="-122"/>
              </a:defRPr>
            </a:lvl1pPr>
            <a:lvl2pPr marL="685800" indent="-228600">
              <a:lnSpc>
                <a:spcPct val="90000"/>
              </a:lnSpc>
              <a:spcBef>
                <a:spcPts val="500"/>
              </a:spcBef>
              <a:buFont typeface="Arial" panose="020B0604020202020204" pitchFamily="34" charset="0"/>
              <a:buChar char="•"/>
              <a:defRPr sz="2400">
                <a:solidFill>
                  <a:schemeClr val="tx1"/>
                </a:solidFill>
                <a:latin typeface="Candara" panose="020E0502030303020204" pitchFamily="34" charset="0"/>
                <a:ea typeface="华文楷体" panose="0201060004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ndara" panose="020E0502030303020204" pitchFamily="34" charset="0"/>
                <a:ea typeface="华文楷体" panose="0201060004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9pPr>
          </a:lstStyle>
          <a:p>
            <a:pPr eaLnBrk="1" hangingPunct="1">
              <a:spcBef>
                <a:spcPct val="0"/>
              </a:spcBef>
              <a:buFontTx/>
              <a:buNone/>
            </a:pPr>
            <a:r>
              <a:rPr lang="en-US" altLang="zh-CN" sz="3600" dirty="0">
                <a:solidFill>
                  <a:srgbClr val="FFFF00"/>
                </a:solidFill>
                <a:latin typeface="华文楷体" panose="02010600040101010101" pitchFamily="2" charset="-122"/>
              </a:rPr>
              <a:t>7.</a:t>
            </a:r>
            <a:r>
              <a:rPr lang="zh-CN" altLang="en-US" sz="3600" dirty="0">
                <a:solidFill>
                  <a:srgbClr val="FFFF00"/>
                </a:solidFill>
                <a:latin typeface="华文楷体" panose="02010600040101010101" pitchFamily="2" charset="-122"/>
              </a:rPr>
              <a:t>小规模纳税人</a:t>
            </a:r>
            <a:r>
              <a:rPr kumimoji="1" lang="zh-CN" altLang="en-US" sz="3600" dirty="0">
                <a:solidFill>
                  <a:srgbClr val="FFFF00"/>
                </a:solidFill>
                <a:latin typeface="华文楷体" panose="02010600040101010101" pitchFamily="2" charset="-122"/>
              </a:rPr>
              <a:t>的账务处理举例</a:t>
            </a:r>
            <a:endParaRPr kumimoji="1" lang="zh-CN" altLang="en-US" sz="3600" dirty="0">
              <a:solidFill>
                <a:srgbClr val="FFFF00"/>
              </a:solidFill>
              <a:latin typeface="华文楷体" panose="02010600040101010101" pitchFamily="2" charset="-122"/>
            </a:endParaRPr>
          </a:p>
        </p:txBody>
      </p:sp>
      <p:sp>
        <p:nvSpPr>
          <p:cNvPr id="4" name="灯片编号占位符 3"/>
          <p:cNvSpPr>
            <a:spLocks noGrp="1"/>
          </p:cNvSpPr>
          <p:nvPr>
            <p:ph type="sldNum" sz="quarter" idx="12"/>
          </p:nvPr>
        </p:nvSpPr>
        <p:spPr/>
        <p:txBody>
          <a:bodyPr/>
          <a:lstStyle/>
          <a:p>
            <a:fld id="{BC1CF76B-D1F8-4017-AACD-912803F43726}" type="slidenum">
              <a:rPr lang="en-US" sz="1200" smtClean="0">
                <a:latin typeface="华文楷体" panose="02010600040101010101" pitchFamily="2" charset="-122"/>
                <a:ea typeface="华文楷体" panose="02010600040101010101" pitchFamily="2" charset="-122"/>
              </a:rPr>
            </a:fld>
            <a:endParaRPr lang="en-US" sz="1200">
              <a:latin typeface="华文楷体" panose="02010600040101010101" pitchFamily="2" charset="-122"/>
              <a:ea typeface="华文楷体" panose="02010600040101010101" pitchFamily="2" charset="-122"/>
            </a:endParaRPr>
          </a:p>
        </p:txBody>
      </p:sp>
      <p:sp>
        <p:nvSpPr>
          <p:cNvPr id="8" name="矩形 7"/>
          <p:cNvSpPr/>
          <p:nvPr/>
        </p:nvSpPr>
        <p:spPr>
          <a:xfrm>
            <a:off x="894917" y="2838534"/>
            <a:ext cx="10287000" cy="143941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400" b="1" u="sng" dirty="0" smtClean="0">
                <a:solidFill>
                  <a:srgbClr val="FFFF00"/>
                </a:solidFill>
                <a:latin typeface="华文楷体" panose="02010600040101010101" pitchFamily="2" charset="-122"/>
                <a:ea typeface="华文楷体" panose="02010600040101010101" pitchFamily="2" charset="-122"/>
              </a:rPr>
              <a:t>财  </a:t>
            </a:r>
            <a:r>
              <a:rPr lang="zh-CN" altLang="en-US" sz="2400" b="1" u="sng" dirty="0">
                <a:solidFill>
                  <a:srgbClr val="FFFF00"/>
                </a:solidFill>
                <a:latin typeface="华文楷体" panose="02010600040101010101" pitchFamily="2" charset="-122"/>
                <a:ea typeface="华文楷体" panose="02010600040101010101" pitchFamily="2" charset="-122"/>
              </a:rPr>
              <a:t>务 会  计</a:t>
            </a:r>
            <a:endParaRPr lang="zh-CN" altLang="en-US" sz="2400" b="1" u="sng" dirty="0">
              <a:solidFill>
                <a:srgbClr val="FFFF00"/>
              </a:solidFill>
              <a:latin typeface="华文楷体" panose="02010600040101010101" pitchFamily="2" charset="-122"/>
              <a:ea typeface="华文楷体" panose="02010600040101010101" pitchFamily="2" charset="-122"/>
            </a:endParaRPr>
          </a:p>
          <a:p>
            <a:pPr eaLnBrk="1" hangingPunct="1">
              <a:buFont typeface="Wingdings" panose="05000000000000000000" pitchFamily="2" charset="2"/>
              <a:buNone/>
              <a:defRPr/>
            </a:pPr>
            <a:r>
              <a:rPr kumimoji="1" lang="zh-CN" altLang="en-US" sz="2400" dirty="0">
                <a:latin typeface="华文楷体" panose="02010600040101010101" pitchFamily="2" charset="-122"/>
                <a:ea typeface="华文楷体" panose="02010600040101010101" pitchFamily="2" charset="-122"/>
              </a:rPr>
              <a:t>借：银行存款  </a:t>
            </a:r>
            <a:r>
              <a:rPr kumimoji="1" lang="zh-CN" altLang="en-US" sz="2400" dirty="0" smtClean="0">
                <a:latin typeface="华文楷体" panose="02010600040101010101" pitchFamily="2" charset="-122"/>
                <a:ea typeface="华文楷体" panose="02010600040101010101" pitchFamily="2" charset="-122"/>
              </a:rPr>
              <a:t>                                                                      </a:t>
            </a:r>
            <a:r>
              <a:rPr kumimoji="1" lang="en-US" altLang="zh-CN" sz="2400" dirty="0">
                <a:latin typeface="华文楷体" panose="02010600040101010101" pitchFamily="2" charset="-122"/>
                <a:ea typeface="华文楷体" panose="02010600040101010101" pitchFamily="2" charset="-122"/>
              </a:rPr>
              <a:t>800 000 </a:t>
            </a:r>
            <a:endParaRPr kumimoji="1" lang="en-US" altLang="zh-CN" sz="2400" dirty="0">
              <a:latin typeface="华文楷体" panose="02010600040101010101" pitchFamily="2" charset="-122"/>
              <a:ea typeface="华文楷体" panose="02010600040101010101" pitchFamily="2" charset="-122"/>
            </a:endParaRPr>
          </a:p>
          <a:p>
            <a:pPr eaLnBrk="1" hangingPunct="1">
              <a:buFont typeface="Wingdings" panose="05000000000000000000" pitchFamily="2" charset="2"/>
              <a:buNone/>
              <a:defRPr/>
            </a:pPr>
            <a:r>
              <a:rPr kumimoji="1" lang="zh-CN" altLang="en-US" sz="2400" dirty="0">
                <a:latin typeface="华文楷体" panose="02010600040101010101" pitchFamily="2" charset="-122"/>
                <a:ea typeface="华文楷体" panose="02010600040101010101" pitchFamily="2" charset="-122"/>
              </a:rPr>
              <a:t>    </a:t>
            </a:r>
            <a:r>
              <a:rPr kumimoji="1" lang="zh-CN" altLang="en-US" sz="2400" dirty="0" smtClean="0">
                <a:latin typeface="华文楷体" panose="02010600040101010101" pitchFamily="2" charset="-122"/>
                <a:ea typeface="华文楷体" panose="02010600040101010101" pitchFamily="2" charset="-122"/>
              </a:rPr>
              <a:t>贷</a:t>
            </a:r>
            <a:r>
              <a:rPr kumimoji="1" lang="zh-CN" altLang="en-US" sz="2400" dirty="0">
                <a:latin typeface="华文楷体" panose="02010600040101010101" pitchFamily="2" charset="-122"/>
                <a:ea typeface="华文楷体" panose="02010600040101010101" pitchFamily="2" charset="-122"/>
              </a:rPr>
              <a:t>：事业收入</a:t>
            </a:r>
            <a:r>
              <a:rPr kumimoji="1" lang="en-US" altLang="zh-CN" sz="2400" dirty="0">
                <a:latin typeface="华文楷体" panose="02010600040101010101" pitchFamily="2" charset="-122"/>
                <a:ea typeface="华文楷体" panose="02010600040101010101" pitchFamily="2" charset="-122"/>
              </a:rPr>
              <a:t>—</a:t>
            </a:r>
            <a:r>
              <a:rPr kumimoji="1" lang="zh-CN" altLang="en-US" sz="2400" dirty="0">
                <a:latin typeface="华文楷体" panose="02010600040101010101" pitchFamily="2" charset="-122"/>
                <a:ea typeface="华文楷体" panose="02010600040101010101" pitchFamily="2" charset="-122"/>
              </a:rPr>
              <a:t>科研事业收入</a:t>
            </a:r>
            <a:r>
              <a:rPr kumimoji="1" lang="en-US" altLang="zh-CN" sz="2400" dirty="0">
                <a:latin typeface="华文楷体" panose="02010600040101010101" pitchFamily="2" charset="-122"/>
                <a:ea typeface="华文楷体" panose="02010600040101010101" pitchFamily="2" charset="-122"/>
              </a:rPr>
              <a:t> —</a:t>
            </a:r>
            <a:r>
              <a:rPr kumimoji="1" lang="zh-CN" altLang="en-US" sz="2400" dirty="0">
                <a:latin typeface="华文楷体" panose="02010600040101010101" pitchFamily="2" charset="-122"/>
                <a:ea typeface="华文楷体" panose="02010600040101010101" pitchFamily="2" charset="-122"/>
              </a:rPr>
              <a:t>横向科研收入  </a:t>
            </a:r>
            <a:r>
              <a:rPr kumimoji="1" lang="zh-CN" altLang="en-US" sz="2400" dirty="0" smtClean="0">
                <a:latin typeface="华文楷体" panose="02010600040101010101" pitchFamily="2" charset="-122"/>
                <a:ea typeface="华文楷体" panose="02010600040101010101" pitchFamily="2" charset="-122"/>
              </a:rPr>
              <a:t>         </a:t>
            </a:r>
            <a:r>
              <a:rPr kumimoji="1" lang="en-US" altLang="zh-CN" sz="2400" dirty="0">
                <a:latin typeface="华文楷体" panose="02010600040101010101" pitchFamily="2" charset="-122"/>
                <a:ea typeface="华文楷体" panose="02010600040101010101" pitchFamily="2" charset="-122"/>
              </a:rPr>
              <a:t>776 699 </a:t>
            </a:r>
            <a:endParaRPr kumimoji="1" lang="en-US" altLang="zh-CN" sz="2400" dirty="0">
              <a:latin typeface="华文楷体" panose="02010600040101010101" pitchFamily="2" charset="-122"/>
              <a:ea typeface="华文楷体" panose="02010600040101010101" pitchFamily="2" charset="-122"/>
            </a:endParaRPr>
          </a:p>
          <a:p>
            <a:pPr eaLnBrk="1" hangingPunct="1">
              <a:buFont typeface="Wingdings" panose="05000000000000000000" pitchFamily="2" charset="2"/>
              <a:buNone/>
              <a:defRPr/>
            </a:pPr>
            <a:r>
              <a:rPr kumimoji="1" lang="zh-CN" altLang="en-US" sz="2400" dirty="0">
                <a:latin typeface="华文楷体" panose="02010600040101010101" pitchFamily="2" charset="-122"/>
                <a:ea typeface="华文楷体" panose="02010600040101010101" pitchFamily="2" charset="-122"/>
              </a:rPr>
              <a:t>        </a:t>
            </a:r>
            <a:r>
              <a:rPr kumimoji="1" lang="zh-CN" altLang="en-US" sz="2400" dirty="0" smtClean="0">
                <a:latin typeface="华文楷体" panose="02010600040101010101" pitchFamily="2" charset="-122"/>
                <a:ea typeface="华文楷体" panose="02010600040101010101" pitchFamily="2" charset="-122"/>
              </a:rPr>
              <a:t>    应</a:t>
            </a:r>
            <a:r>
              <a:rPr kumimoji="1" lang="zh-CN" altLang="en-US" sz="2400" dirty="0">
                <a:latin typeface="华文楷体" panose="02010600040101010101" pitchFamily="2" charset="-122"/>
                <a:ea typeface="华文楷体" panose="02010600040101010101" pitchFamily="2" charset="-122"/>
              </a:rPr>
              <a:t>交增值税             </a:t>
            </a:r>
            <a:r>
              <a:rPr kumimoji="1" lang="zh-CN" altLang="en-US" sz="2400" dirty="0" smtClean="0">
                <a:latin typeface="华文楷体" panose="02010600040101010101" pitchFamily="2" charset="-122"/>
                <a:ea typeface="华文楷体" panose="02010600040101010101" pitchFamily="2" charset="-122"/>
              </a:rPr>
              <a:t>                                                     </a:t>
            </a:r>
            <a:r>
              <a:rPr kumimoji="1" lang="en-US" altLang="zh-CN" sz="2400" dirty="0">
                <a:latin typeface="华文楷体" panose="02010600040101010101" pitchFamily="2" charset="-122"/>
                <a:ea typeface="华文楷体" panose="02010600040101010101" pitchFamily="2" charset="-122"/>
              </a:rPr>
              <a:t>23 301 </a:t>
            </a:r>
            <a:endParaRPr kumimoji="1" lang="zh-CN" altLang="en-US" sz="2400" dirty="0">
              <a:latin typeface="华文楷体" panose="02010600040101010101" pitchFamily="2" charset="-122"/>
              <a:ea typeface="华文楷体" panose="02010600040101010101" pitchFamily="2" charset="-122"/>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817033" y="3334762"/>
            <a:ext cx="6910917" cy="18002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defRPr/>
            </a:pPr>
            <a:r>
              <a:rPr lang="zh-CN" altLang="en-US" sz="2400" b="1" u="sng" dirty="0">
                <a:solidFill>
                  <a:srgbClr val="FFFF00"/>
                </a:solidFill>
                <a:latin typeface="华文楷体" panose="02010600040101010101" pitchFamily="2" charset="-122"/>
                <a:ea typeface="华文楷体" panose="02010600040101010101" pitchFamily="2" charset="-122"/>
              </a:rPr>
              <a:t>财  务 会  计</a:t>
            </a:r>
            <a:endParaRPr lang="zh-CN" altLang="en-US" sz="2400" b="1" u="sng" dirty="0">
              <a:solidFill>
                <a:srgbClr val="FFFF00"/>
              </a:solidFill>
              <a:latin typeface="华文楷体" panose="02010600040101010101" pitchFamily="2" charset="-122"/>
              <a:ea typeface="华文楷体" panose="02010600040101010101" pitchFamily="2" charset="-122"/>
            </a:endParaRPr>
          </a:p>
          <a:p>
            <a:pPr eaLnBrk="1" hangingPunct="1">
              <a:buFont typeface="Wingdings" panose="05000000000000000000" pitchFamily="2" charset="2"/>
              <a:buNone/>
              <a:defRPr/>
            </a:pPr>
            <a:r>
              <a:rPr kumimoji="1" lang="zh-CN" altLang="en-US" sz="2400" b="1" dirty="0">
                <a:latin typeface="华文楷体" panose="02010600040101010101" pitchFamily="2" charset="-122"/>
                <a:ea typeface="华文楷体" panose="02010600040101010101" pitchFamily="2" charset="-122"/>
              </a:rPr>
              <a:t>借：库存物品</a:t>
            </a:r>
            <a:r>
              <a:rPr kumimoji="1" lang="en-US" altLang="zh-CN" sz="2400" b="1" dirty="0">
                <a:latin typeface="华文楷体" panose="02010600040101010101" pitchFamily="2" charset="-122"/>
                <a:ea typeface="华文楷体" panose="02010600040101010101" pitchFamily="2" charset="-122"/>
              </a:rPr>
              <a:t>—A</a:t>
            </a:r>
            <a:r>
              <a:rPr kumimoji="1" lang="zh-CN" altLang="en-US" sz="2400" b="1" dirty="0">
                <a:latin typeface="华文楷体" panose="02010600040101010101" pitchFamily="2" charset="-122"/>
                <a:ea typeface="华文楷体" panose="02010600040101010101" pitchFamily="2" charset="-122"/>
              </a:rPr>
              <a:t>材料        </a:t>
            </a:r>
            <a:r>
              <a:rPr kumimoji="1" lang="en-US" altLang="zh-CN" sz="2400" b="1" dirty="0">
                <a:latin typeface="华文楷体" panose="02010600040101010101" pitchFamily="2" charset="-122"/>
                <a:ea typeface="华文楷体" panose="02010600040101010101" pitchFamily="2" charset="-122"/>
              </a:rPr>
              <a:t>348 000 </a:t>
            </a:r>
            <a:endParaRPr kumimoji="1" lang="en-US" altLang="zh-CN" sz="2400" b="1" dirty="0">
              <a:latin typeface="华文楷体" panose="02010600040101010101" pitchFamily="2" charset="-122"/>
              <a:ea typeface="华文楷体" panose="02010600040101010101" pitchFamily="2" charset="-122"/>
            </a:endParaRPr>
          </a:p>
          <a:p>
            <a:pPr eaLnBrk="1" hangingPunct="1">
              <a:buFont typeface="Wingdings" panose="05000000000000000000" pitchFamily="2" charset="2"/>
              <a:buNone/>
              <a:defRPr/>
            </a:pPr>
            <a:r>
              <a:rPr kumimoji="1" lang="zh-CN" altLang="en-US" sz="2400" b="1" dirty="0">
                <a:latin typeface="华文楷体" panose="02010600040101010101" pitchFamily="2" charset="-122"/>
                <a:ea typeface="华文楷体" panose="02010600040101010101" pitchFamily="2" charset="-122"/>
              </a:rPr>
              <a:t>   贷：应付账款</a:t>
            </a:r>
            <a:r>
              <a:rPr kumimoji="1" lang="en-US" altLang="zh-CN" sz="2400" b="1" dirty="0">
                <a:latin typeface="华文楷体" panose="02010600040101010101" pitchFamily="2" charset="-122"/>
                <a:ea typeface="华文楷体" panose="02010600040101010101" pitchFamily="2" charset="-122"/>
              </a:rPr>
              <a:t>—</a:t>
            </a:r>
            <a:r>
              <a:rPr kumimoji="1" lang="zh-CN" altLang="en-US" sz="2400" b="1" dirty="0">
                <a:latin typeface="华文楷体" panose="02010600040101010101" pitchFamily="2" charset="-122"/>
                <a:ea typeface="华文楷体" panose="02010600040101010101" pitchFamily="2" charset="-122"/>
              </a:rPr>
              <a:t>甲公司       </a:t>
            </a:r>
            <a:r>
              <a:rPr kumimoji="1" lang="en-US" altLang="zh-CN" sz="2400" b="1" dirty="0" smtClean="0">
                <a:latin typeface="华文楷体" panose="02010600040101010101" pitchFamily="2" charset="-122"/>
                <a:ea typeface="华文楷体" panose="02010600040101010101" pitchFamily="2" charset="-122"/>
              </a:rPr>
              <a:t>348 </a:t>
            </a:r>
            <a:r>
              <a:rPr kumimoji="1" lang="en-US" altLang="zh-CN" sz="2400" b="1" dirty="0">
                <a:latin typeface="华文楷体" panose="02010600040101010101" pitchFamily="2" charset="-122"/>
                <a:ea typeface="华文楷体" panose="02010600040101010101" pitchFamily="2" charset="-122"/>
              </a:rPr>
              <a:t>000 </a:t>
            </a:r>
            <a:endParaRPr kumimoji="1" lang="zh-CN" altLang="en-US" sz="2400" b="1" dirty="0">
              <a:solidFill>
                <a:srgbClr val="FFFF00"/>
              </a:solidFill>
              <a:latin typeface="华文楷体" panose="02010600040101010101" pitchFamily="2" charset="-122"/>
              <a:ea typeface="华文楷体" panose="02010600040101010101" pitchFamily="2" charset="-122"/>
            </a:endParaRPr>
          </a:p>
        </p:txBody>
      </p:sp>
      <p:sp>
        <p:nvSpPr>
          <p:cNvPr id="5" name="矩形 4"/>
          <p:cNvSpPr/>
          <p:nvPr/>
        </p:nvSpPr>
        <p:spPr>
          <a:xfrm>
            <a:off x="700618" y="1738314"/>
            <a:ext cx="10655300" cy="109537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kumimoji="1" lang="zh-CN" altLang="en-US" sz="2800" b="1" dirty="0">
                <a:latin typeface="华文楷体" panose="02010600040101010101" pitchFamily="2" charset="-122"/>
                <a:ea typeface="华文楷体" panose="02010600040101010101" pitchFamily="2" charset="-122"/>
              </a:rPr>
              <a:t>（</a:t>
            </a:r>
            <a:r>
              <a:rPr kumimoji="1" lang="en-US" altLang="zh-CN" sz="2800" b="1" dirty="0">
                <a:latin typeface="华文楷体" panose="02010600040101010101" pitchFamily="2" charset="-122"/>
                <a:ea typeface="华文楷体" panose="02010600040101010101" pitchFamily="2" charset="-122"/>
              </a:rPr>
              <a:t>2</a:t>
            </a:r>
            <a:r>
              <a:rPr kumimoji="1" lang="zh-CN" altLang="en-US" sz="2800" b="1" dirty="0">
                <a:latin typeface="华文楷体" panose="02010600040101010101" pitchFamily="2" charset="-122"/>
                <a:ea typeface="华文楷体" panose="02010600040101010101" pitchFamily="2" charset="-122"/>
              </a:rPr>
              <a:t>）购进材料时：  增值税额</a:t>
            </a:r>
            <a:r>
              <a:rPr kumimoji="1" lang="en-US" altLang="zh-CN" sz="2800" b="1" dirty="0">
                <a:latin typeface="华文楷体" panose="02010600040101010101" pitchFamily="2" charset="-122"/>
                <a:ea typeface="华文楷体" panose="02010600040101010101" pitchFamily="2" charset="-122"/>
              </a:rPr>
              <a:t>48 000</a:t>
            </a:r>
            <a:r>
              <a:rPr kumimoji="1" lang="zh-CN" altLang="en-US" sz="2800" b="1" dirty="0">
                <a:latin typeface="华文楷体" panose="02010600040101010101" pitchFamily="2" charset="-122"/>
                <a:ea typeface="华文楷体" panose="02010600040101010101" pitchFamily="2" charset="-122"/>
              </a:rPr>
              <a:t>计入货物成本</a:t>
            </a:r>
            <a:endParaRPr kumimoji="1" lang="zh-CN" altLang="en-US" sz="2800" b="1" dirty="0">
              <a:latin typeface="华文楷体" panose="02010600040101010101" pitchFamily="2" charset="-122"/>
              <a:ea typeface="华文楷体" panose="02010600040101010101" pitchFamily="2" charset="-122"/>
            </a:endParaRPr>
          </a:p>
        </p:txBody>
      </p:sp>
      <p:sp>
        <p:nvSpPr>
          <p:cNvPr id="6" name="矩形 5"/>
          <p:cNvSpPr/>
          <p:nvPr/>
        </p:nvSpPr>
        <p:spPr>
          <a:xfrm>
            <a:off x="8015818" y="3362477"/>
            <a:ext cx="3199870" cy="18002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defRPr/>
            </a:pPr>
            <a:r>
              <a:rPr lang="zh-CN" altLang="en-US" sz="2400" b="1" u="sng" dirty="0">
                <a:solidFill>
                  <a:srgbClr val="FFFF00"/>
                </a:solidFill>
                <a:latin typeface="华文楷体" panose="02010600040101010101" pitchFamily="2" charset="-122"/>
                <a:ea typeface="华文楷体" panose="02010600040101010101" pitchFamily="2" charset="-122"/>
              </a:rPr>
              <a:t>预  算 会 计  </a:t>
            </a:r>
            <a:r>
              <a:rPr lang="zh-CN" altLang="en-US" sz="2400" b="1" dirty="0">
                <a:solidFill>
                  <a:srgbClr val="FFFF00"/>
                </a:solidFill>
                <a:latin typeface="华文楷体" panose="02010600040101010101" pitchFamily="2" charset="-122"/>
                <a:ea typeface="华文楷体" panose="02010600040101010101" pitchFamily="2" charset="-122"/>
              </a:rPr>
              <a:t>       </a:t>
            </a:r>
            <a:endParaRPr lang="en-US" altLang="zh-CN" sz="2400" b="1" dirty="0" smtClean="0">
              <a:solidFill>
                <a:srgbClr val="FFFF00"/>
              </a:solidFill>
              <a:latin typeface="华文楷体" panose="02010600040101010101" pitchFamily="2" charset="-122"/>
              <a:ea typeface="华文楷体" panose="02010600040101010101" pitchFamily="2" charset="-122"/>
            </a:endParaRPr>
          </a:p>
          <a:p>
            <a:pPr algn="ctr">
              <a:lnSpc>
                <a:spcPct val="150000"/>
              </a:lnSpc>
              <a:defRPr/>
            </a:pPr>
            <a:r>
              <a:rPr lang="zh-CN" altLang="zh-CN" sz="2400" dirty="0" smtClean="0">
                <a:latin typeface="华文楷体" panose="02010600040101010101" pitchFamily="2" charset="-122"/>
                <a:ea typeface="华文楷体" panose="02010600040101010101" pitchFamily="2" charset="-122"/>
              </a:rPr>
              <a:t>不</a:t>
            </a:r>
            <a:r>
              <a:rPr lang="zh-CN" altLang="zh-CN" sz="2400" dirty="0">
                <a:latin typeface="华文楷体" panose="02010600040101010101" pitchFamily="2" charset="-122"/>
                <a:ea typeface="华文楷体" panose="02010600040101010101" pitchFamily="2" charset="-122"/>
              </a:rPr>
              <a:t>作账务处理</a:t>
            </a:r>
            <a:endParaRPr lang="zh-CN" altLang="en-US" sz="2400" dirty="0">
              <a:latin typeface="华文楷体" panose="02010600040101010101" pitchFamily="2" charset="-122"/>
              <a:ea typeface="华文楷体" panose="02010600040101010101" pitchFamily="2" charset="-122"/>
            </a:endParaRPr>
          </a:p>
        </p:txBody>
      </p:sp>
      <p:sp>
        <p:nvSpPr>
          <p:cNvPr id="41989" name="Rectangle 2"/>
          <p:cNvSpPr>
            <a:spLocks noGrp="1" noRot="1" noChangeArrowheads="1"/>
          </p:cNvSpPr>
          <p:nvPr>
            <p:ph type="title"/>
          </p:nvPr>
        </p:nvSpPr>
        <p:spPr>
          <a:xfrm>
            <a:off x="1007534" y="800101"/>
            <a:ext cx="9215967" cy="504825"/>
          </a:xfrm>
        </p:spPr>
        <p:txBody>
          <a:bodyPr/>
          <a:lstStyle/>
          <a:p>
            <a:pPr eaLnBrk="1" hangingPunct="1"/>
            <a:r>
              <a:rPr lang="en-US" altLang="zh-CN" sz="3200" smtClean="0">
                <a:solidFill>
                  <a:srgbClr val="FFFF00"/>
                </a:solidFill>
                <a:latin typeface="华文楷体" panose="02010600040101010101" pitchFamily="2" charset="-122"/>
                <a:ea typeface="华文楷体" panose="02010600040101010101" pitchFamily="2" charset="-122"/>
              </a:rPr>
              <a:t>7.</a:t>
            </a:r>
            <a:r>
              <a:rPr lang="zh-CN" altLang="en-US" sz="3200" smtClean="0">
                <a:solidFill>
                  <a:srgbClr val="FFFF00"/>
                </a:solidFill>
                <a:latin typeface="华文楷体" panose="02010600040101010101" pitchFamily="2" charset="-122"/>
                <a:ea typeface="华文楷体" panose="02010600040101010101" pitchFamily="2" charset="-122"/>
              </a:rPr>
              <a:t>小规模纳税人</a:t>
            </a:r>
            <a:r>
              <a:rPr kumimoji="1" lang="zh-CN" altLang="en-US" sz="3200" smtClean="0">
                <a:solidFill>
                  <a:srgbClr val="FFFF00"/>
                </a:solidFill>
                <a:latin typeface="华文楷体" panose="02010600040101010101" pitchFamily="2" charset="-122"/>
                <a:ea typeface="华文楷体" panose="02010600040101010101" pitchFamily="2" charset="-122"/>
              </a:rPr>
              <a:t>的账务处理举例</a:t>
            </a:r>
            <a:endParaRPr kumimoji="1" lang="zh-CN" altLang="en-US" sz="3200" smtClean="0">
              <a:solidFill>
                <a:srgbClr val="FFFF00"/>
              </a:solidFill>
              <a:latin typeface="华文楷体" panose="02010600040101010101" pitchFamily="2" charset="-122"/>
              <a:ea typeface="华文楷体" panose="02010600040101010101" pitchFamily="2" charset="-122"/>
            </a:endParaRPr>
          </a:p>
        </p:txBody>
      </p:sp>
      <p:sp>
        <p:nvSpPr>
          <p:cNvPr id="4" name="灯片编号占位符 3"/>
          <p:cNvSpPr>
            <a:spLocks noGrp="1"/>
          </p:cNvSpPr>
          <p:nvPr>
            <p:ph type="sldNum" sz="quarter" idx="12"/>
          </p:nvPr>
        </p:nvSpPr>
        <p:spPr/>
        <p:txBody>
          <a:bodyPr/>
          <a:lstStyle/>
          <a:p>
            <a:fld id="{BC1CF76B-D1F8-4017-AACD-912803F43726}" type="slidenum">
              <a:rPr lang="en-US" smtClean="0">
                <a:latin typeface="华文楷体" panose="02010600040101010101" pitchFamily="2" charset="-122"/>
                <a:ea typeface="华文楷体" panose="02010600040101010101" pitchFamily="2" charset="-122"/>
              </a:rPr>
            </a:fld>
            <a:endParaRPr lang="en-US">
              <a:latin typeface="华文楷体" panose="02010600040101010101" pitchFamily="2" charset="-122"/>
              <a:ea typeface="华文楷体" panose="020106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rrowheads="1"/>
          </p:cNvSpPr>
          <p:nvPr>
            <p:ph type="title"/>
          </p:nvPr>
        </p:nvSpPr>
        <p:spPr>
          <a:xfrm>
            <a:off x="912285" y="620714"/>
            <a:ext cx="9791700" cy="504825"/>
          </a:xfrm>
        </p:spPr>
        <p:txBody>
          <a:bodyPr/>
          <a:lstStyle/>
          <a:p>
            <a:pPr eaLnBrk="1" hangingPunct="1"/>
            <a:r>
              <a:rPr lang="zh-CN" altLang="en-US" sz="3600" smtClean="0">
                <a:solidFill>
                  <a:srgbClr val="FFFF00"/>
                </a:solidFill>
                <a:latin typeface="华文楷体" panose="02010600040101010101" pitchFamily="2" charset="-122"/>
                <a:ea typeface="华文楷体" panose="02010600040101010101" pitchFamily="2" charset="-122"/>
              </a:rPr>
              <a:t> （二）应付职工薪酬 </a:t>
            </a:r>
            <a:endParaRPr lang="zh-CN" altLang="en-US" sz="3600" smtClean="0">
              <a:solidFill>
                <a:srgbClr val="FFFF00"/>
              </a:solidFill>
              <a:latin typeface="华文楷体" panose="02010600040101010101" pitchFamily="2" charset="-122"/>
              <a:ea typeface="华文楷体" panose="02010600040101010101" pitchFamily="2" charset="-122"/>
            </a:endParaRPr>
          </a:p>
        </p:txBody>
      </p:sp>
      <p:sp>
        <p:nvSpPr>
          <p:cNvPr id="43011" name="Rectangle 3"/>
          <p:cNvSpPr>
            <a:spLocks noGrp="1" noChangeArrowheads="1"/>
          </p:cNvSpPr>
          <p:nvPr>
            <p:ph sz="quarter" idx="13"/>
          </p:nvPr>
        </p:nvSpPr>
        <p:spPr>
          <a:xfrm>
            <a:off x="815413" y="1268760"/>
            <a:ext cx="10753195" cy="4824412"/>
          </a:xfrm>
        </p:spPr>
        <p:txBody>
          <a:bodyPr/>
          <a:lstStyle/>
          <a:p>
            <a:pPr eaLnBrk="1" hangingPunct="1">
              <a:lnSpc>
                <a:spcPct val="150000"/>
              </a:lnSpc>
              <a:buFont typeface="Wingdings" panose="05000000000000000000" pitchFamily="2" charset="2"/>
              <a:buNone/>
              <a:defRPr/>
            </a:pPr>
            <a:r>
              <a:rPr lang="en-US" altLang="zh-CN" sz="2800" b="1" dirty="0">
                <a:solidFill>
                  <a:srgbClr val="FFFF00"/>
                </a:solidFill>
                <a:latin typeface="华文楷体" panose="02010600040101010101" pitchFamily="2" charset="-122"/>
                <a:ea typeface="华文楷体" panose="02010600040101010101" pitchFamily="2" charset="-122"/>
              </a:rPr>
              <a:t>1.</a:t>
            </a:r>
            <a:r>
              <a:rPr lang="zh-CN" altLang="en-US" sz="2800" b="1" dirty="0">
                <a:solidFill>
                  <a:srgbClr val="FFFF00"/>
                </a:solidFill>
                <a:latin typeface="华文楷体" panose="02010600040101010101" pitchFamily="2" charset="-122"/>
                <a:ea typeface="华文楷体" panose="02010600040101010101" pitchFamily="2" charset="-122"/>
              </a:rPr>
              <a:t>核算内容：</a:t>
            </a:r>
            <a:endParaRPr lang="en-US" altLang="zh-CN" sz="2800" b="1" dirty="0">
              <a:solidFill>
                <a:srgbClr val="FFFF00"/>
              </a:solidFill>
              <a:latin typeface="华文楷体" panose="02010600040101010101" pitchFamily="2" charset="-122"/>
              <a:ea typeface="华文楷体" panose="02010600040101010101" pitchFamily="2" charset="-122"/>
            </a:endParaRPr>
          </a:p>
          <a:p>
            <a:pPr eaLnBrk="1" hangingPunct="1">
              <a:lnSpc>
                <a:spcPct val="150000"/>
              </a:lnSpc>
              <a:buFont typeface="Wingdings" panose="05000000000000000000" pitchFamily="2" charset="2"/>
              <a:buNone/>
              <a:defRPr/>
            </a:pPr>
            <a:r>
              <a:rPr lang="zh-CN" altLang="en-US" sz="2400" b="1" dirty="0" smtClean="0">
                <a:latin typeface="华文楷体" panose="02010600040101010101" pitchFamily="2" charset="-122"/>
                <a:ea typeface="华文楷体" panose="02010600040101010101" pitchFamily="2" charset="-122"/>
              </a:rPr>
              <a:t>   应付给职工（含长期聘用人员）及为职工支付的各种薪酬</a:t>
            </a:r>
            <a:endParaRPr lang="en-US" altLang="zh-CN" sz="2400" b="1" dirty="0" smtClean="0">
              <a:latin typeface="华文楷体" panose="02010600040101010101" pitchFamily="2" charset="-122"/>
              <a:ea typeface="华文楷体" panose="02010600040101010101" pitchFamily="2" charset="-122"/>
            </a:endParaRPr>
          </a:p>
          <a:p>
            <a:pPr eaLnBrk="1" hangingPunct="1">
              <a:lnSpc>
                <a:spcPct val="150000"/>
              </a:lnSpc>
              <a:buFont typeface="Wingdings" panose="05000000000000000000" pitchFamily="2" charset="2"/>
              <a:buChar char="Ø"/>
              <a:defRPr/>
            </a:pPr>
            <a:r>
              <a:rPr lang="zh-CN" altLang="en-US" sz="2400" b="1" dirty="0" smtClean="0">
                <a:solidFill>
                  <a:srgbClr val="FFFF00"/>
                </a:solidFill>
                <a:latin typeface="华文楷体" panose="02010600040101010101" pitchFamily="2" charset="-122"/>
                <a:ea typeface="华文楷体" panose="02010600040101010101" pitchFamily="2" charset="-122"/>
              </a:rPr>
              <a:t>工资和津贴补贴</a:t>
            </a:r>
            <a:r>
              <a:rPr lang="en-US" altLang="zh-CN" sz="2400" b="1" dirty="0" smtClean="0">
                <a:latin typeface="华文楷体" panose="02010600040101010101" pitchFamily="2" charset="-122"/>
                <a:ea typeface="华文楷体" panose="02010600040101010101" pitchFamily="2" charset="-122"/>
              </a:rPr>
              <a:t>[</a:t>
            </a:r>
            <a:r>
              <a:rPr lang="zh-CN" altLang="en-US" sz="2400" b="1" dirty="0" smtClean="0">
                <a:latin typeface="华文楷体" panose="02010600040101010101" pitchFamily="2" charset="-122"/>
                <a:ea typeface="华文楷体" panose="02010600040101010101" pitchFamily="2" charset="-122"/>
              </a:rPr>
              <a:t>基本工资、国家统一规定的津贴补贴、规范津贴补贴（绩效工资）、改革性补贴</a:t>
            </a:r>
            <a:r>
              <a:rPr lang="en-US" altLang="zh-CN" sz="2400" b="1" dirty="0" smtClean="0">
                <a:latin typeface="华文楷体" panose="02010600040101010101" pitchFamily="2" charset="-122"/>
                <a:ea typeface="华文楷体" panose="02010600040101010101" pitchFamily="2" charset="-122"/>
              </a:rPr>
              <a:t>]</a:t>
            </a:r>
            <a:endParaRPr lang="en-US" altLang="zh-CN" sz="2000" b="1" dirty="0" smtClean="0">
              <a:latin typeface="华文楷体" panose="02010600040101010101" pitchFamily="2" charset="-122"/>
              <a:ea typeface="华文楷体" panose="02010600040101010101" pitchFamily="2" charset="-122"/>
            </a:endParaRPr>
          </a:p>
          <a:p>
            <a:pPr eaLnBrk="1" hangingPunct="1">
              <a:lnSpc>
                <a:spcPct val="150000"/>
              </a:lnSpc>
              <a:buFont typeface="Wingdings" panose="05000000000000000000" pitchFamily="2" charset="2"/>
              <a:buChar char="Ø"/>
              <a:defRPr/>
            </a:pPr>
            <a:r>
              <a:rPr lang="zh-CN" altLang="en-US" sz="2400" b="1" dirty="0" smtClean="0">
                <a:solidFill>
                  <a:srgbClr val="FFFF00"/>
                </a:solidFill>
                <a:latin typeface="华文楷体" panose="02010600040101010101" pitchFamily="2" charset="-122"/>
                <a:ea typeface="华文楷体" panose="02010600040101010101" pitchFamily="2" charset="-122"/>
              </a:rPr>
              <a:t>社会保险费</a:t>
            </a:r>
            <a:r>
              <a:rPr lang="zh-CN" altLang="en-US" sz="2400" b="1" dirty="0" smtClean="0">
                <a:latin typeface="华文楷体" panose="02010600040101010101" pitchFamily="2" charset="-122"/>
                <a:ea typeface="华文楷体" panose="02010600040101010101" pitchFamily="2" charset="-122"/>
              </a:rPr>
              <a:t>（含职业年金；从职工工资中扣缴金额</a:t>
            </a:r>
            <a:r>
              <a:rPr lang="en-US" altLang="zh-CN" sz="2400" b="1" dirty="0" smtClean="0">
                <a:solidFill>
                  <a:srgbClr val="FFFF00"/>
                </a:solidFill>
                <a:latin typeface="华文楷体" panose="02010600040101010101" pitchFamily="2" charset="-122"/>
                <a:ea typeface="华文楷体" panose="02010600040101010101" pitchFamily="2" charset="-122"/>
              </a:rPr>
              <a:t>+</a:t>
            </a:r>
            <a:r>
              <a:rPr lang="zh-CN" altLang="en-US" sz="2400" b="1" dirty="0" smtClean="0">
                <a:latin typeface="华文楷体" panose="02010600040101010101" pitchFamily="2" charset="-122"/>
                <a:ea typeface="华文楷体" panose="02010600040101010101" pitchFamily="2" charset="-122"/>
              </a:rPr>
              <a:t>为职工缴纳的相应金额）</a:t>
            </a:r>
            <a:endParaRPr lang="zh-CN" altLang="en-US" sz="2400" b="1" dirty="0" smtClean="0">
              <a:latin typeface="华文楷体" panose="02010600040101010101" pitchFamily="2" charset="-122"/>
              <a:ea typeface="华文楷体" panose="02010600040101010101" pitchFamily="2" charset="-122"/>
            </a:endParaRPr>
          </a:p>
          <a:p>
            <a:pPr eaLnBrk="1" hangingPunct="1">
              <a:lnSpc>
                <a:spcPct val="150000"/>
              </a:lnSpc>
              <a:buFont typeface="Wingdings" panose="05000000000000000000" pitchFamily="2" charset="2"/>
              <a:buChar char="Ø"/>
              <a:defRPr/>
            </a:pPr>
            <a:r>
              <a:rPr lang="zh-CN" altLang="en-US" sz="2400" b="1" dirty="0" smtClean="0">
                <a:solidFill>
                  <a:srgbClr val="FFFF00"/>
                </a:solidFill>
                <a:latin typeface="华文楷体" panose="02010600040101010101" pitchFamily="2" charset="-122"/>
                <a:ea typeface="华文楷体" panose="02010600040101010101" pitchFamily="2" charset="-122"/>
              </a:rPr>
              <a:t>住房公积金</a:t>
            </a:r>
            <a:r>
              <a:rPr lang="zh-CN" altLang="en-US" sz="2400" b="1" dirty="0" smtClean="0">
                <a:latin typeface="华文楷体" panose="02010600040101010101" pitchFamily="2" charset="-122"/>
                <a:ea typeface="华文楷体" panose="02010600040101010101" pitchFamily="2" charset="-122"/>
              </a:rPr>
              <a:t>（从职工工资中扣缴金额</a:t>
            </a:r>
            <a:r>
              <a:rPr lang="en-US" altLang="zh-CN" sz="2400" b="1" dirty="0" smtClean="0">
                <a:solidFill>
                  <a:srgbClr val="FFFF00"/>
                </a:solidFill>
                <a:latin typeface="华文楷体" panose="02010600040101010101" pitchFamily="2" charset="-122"/>
                <a:ea typeface="华文楷体" panose="02010600040101010101" pitchFamily="2" charset="-122"/>
              </a:rPr>
              <a:t>+</a:t>
            </a:r>
            <a:r>
              <a:rPr lang="zh-CN" altLang="en-US" sz="2400" b="1" dirty="0" smtClean="0">
                <a:latin typeface="华文楷体" panose="02010600040101010101" pitchFamily="2" charset="-122"/>
                <a:ea typeface="华文楷体" panose="02010600040101010101" pitchFamily="2" charset="-122"/>
              </a:rPr>
              <a:t>为职工缴纳的相应金额）</a:t>
            </a:r>
            <a:endParaRPr lang="en-US" altLang="zh-CN" sz="2400" b="1" dirty="0" smtClean="0">
              <a:latin typeface="华文楷体" panose="02010600040101010101" pitchFamily="2" charset="-122"/>
              <a:ea typeface="华文楷体" panose="02010600040101010101" pitchFamily="2" charset="-122"/>
            </a:endParaRPr>
          </a:p>
          <a:p>
            <a:pPr marL="0" indent="0" eaLnBrk="1" hangingPunct="1">
              <a:lnSpc>
                <a:spcPct val="150000"/>
              </a:lnSpc>
              <a:buFont typeface="Arial" panose="020B0604020202020204" pitchFamily="34" charset="0"/>
              <a:buNone/>
              <a:defRPr/>
            </a:pPr>
            <a:endParaRPr lang="en-US" altLang="zh-CN" sz="2000" b="1" dirty="0" smtClean="0">
              <a:latin typeface="华文楷体" panose="02010600040101010101" pitchFamily="2" charset="-122"/>
              <a:ea typeface="华文楷体" panose="02010600040101010101" pitchFamily="2" charset="-122"/>
            </a:endParaRPr>
          </a:p>
        </p:txBody>
      </p:sp>
      <p:sp>
        <p:nvSpPr>
          <p:cNvPr id="4" name="灯片编号占位符 3"/>
          <p:cNvSpPr>
            <a:spLocks noGrp="1"/>
          </p:cNvSpPr>
          <p:nvPr>
            <p:ph type="sldNum" sz="quarter" idx="12"/>
          </p:nvPr>
        </p:nvSpPr>
        <p:spPr/>
        <p:txBody>
          <a:bodyPr/>
          <a:lstStyle/>
          <a:p>
            <a:fld id="{BC1CF76B-D1F8-4017-AACD-912803F43726}" type="slidenum">
              <a:rPr lang="en-US" smtClean="0"/>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Rot="1" noChangeArrowheads="1"/>
          </p:cNvSpPr>
          <p:nvPr>
            <p:ph type="title"/>
          </p:nvPr>
        </p:nvSpPr>
        <p:spPr>
          <a:xfrm>
            <a:off x="3021061" y="178037"/>
            <a:ext cx="7157411" cy="574639"/>
          </a:xfrm>
        </p:spPr>
        <p:txBody>
          <a:bodyPr/>
          <a:lstStyle/>
          <a:p>
            <a:pPr eaLnBrk="1" hangingPunct="1"/>
            <a:r>
              <a:rPr lang="zh-CN" altLang="en-US" sz="3600" dirty="0" smtClean="0">
                <a:solidFill>
                  <a:srgbClr val="FFFF00"/>
                </a:solidFill>
                <a:latin typeface="华文楷体" panose="02010600040101010101" pitchFamily="2" charset="-122"/>
                <a:ea typeface="华文楷体" panose="02010600040101010101" pitchFamily="2" charset="-122"/>
              </a:rPr>
              <a:t> （二）应付职工薪酬 </a:t>
            </a:r>
            <a:endParaRPr lang="zh-CN" altLang="en-US" sz="3600" dirty="0" smtClean="0">
              <a:solidFill>
                <a:srgbClr val="FFFF00"/>
              </a:solidFill>
              <a:latin typeface="华文楷体" panose="02010600040101010101" pitchFamily="2" charset="-122"/>
              <a:ea typeface="华文楷体" panose="02010600040101010101" pitchFamily="2" charset="-122"/>
            </a:endParaRPr>
          </a:p>
        </p:txBody>
      </p:sp>
      <p:sp>
        <p:nvSpPr>
          <p:cNvPr id="619523" name="Rectangle 3"/>
          <p:cNvSpPr>
            <a:spLocks noGrp="1" noChangeArrowheads="1"/>
          </p:cNvSpPr>
          <p:nvPr>
            <p:ph sz="quarter" idx="13"/>
          </p:nvPr>
        </p:nvSpPr>
        <p:spPr>
          <a:xfrm>
            <a:off x="1394690" y="735017"/>
            <a:ext cx="9885027" cy="5689600"/>
          </a:xfrm>
          <a:ln>
            <a:solidFill>
              <a:srgbClr val="00B0F0"/>
            </a:solidFill>
          </a:ln>
        </p:spPr>
        <p:txBody>
          <a:bodyPr rtlCol="0">
            <a:normAutofit lnSpcReduction="10000"/>
          </a:bodyPr>
          <a:lstStyle/>
          <a:p>
            <a:pPr marL="0" indent="0" eaLnBrk="1" fontAlgn="auto" hangingPunct="1">
              <a:spcAft>
                <a:spcPts val="0"/>
              </a:spcAft>
              <a:buFont typeface="Arial" panose="020B0604020202020204" pitchFamily="34" charset="0"/>
              <a:buNone/>
              <a:defRPr/>
            </a:pPr>
            <a:r>
              <a:rPr lang="en-US" altLang="zh-CN" sz="3000" b="1" dirty="0" smtClean="0">
                <a:solidFill>
                  <a:srgbClr val="FFFF00"/>
                </a:solidFill>
                <a:latin typeface="华文楷体" panose="02010600040101010101" pitchFamily="2" charset="-122"/>
                <a:ea typeface="华文楷体" panose="02010600040101010101" pitchFamily="2" charset="-122"/>
              </a:rPr>
              <a:t>2.</a:t>
            </a:r>
            <a:r>
              <a:rPr lang="zh-CN" altLang="en-US" sz="3000" b="1" dirty="0" smtClean="0">
                <a:solidFill>
                  <a:srgbClr val="FFFF00"/>
                </a:solidFill>
                <a:latin typeface="华文楷体" panose="02010600040101010101" pitchFamily="2" charset="-122"/>
                <a:ea typeface="华文楷体" panose="02010600040101010101" pitchFamily="2" charset="-122"/>
              </a:rPr>
              <a:t>核算过程</a:t>
            </a:r>
            <a:endParaRPr lang="en-US" altLang="zh-CN" sz="3000" b="1" dirty="0" smtClean="0">
              <a:solidFill>
                <a:srgbClr val="FFFF00"/>
              </a:solidFill>
              <a:latin typeface="华文楷体" panose="02010600040101010101" pitchFamily="2" charset="-122"/>
              <a:ea typeface="华文楷体" panose="02010600040101010101" pitchFamily="2" charset="-122"/>
            </a:endParaRPr>
          </a:p>
          <a:p>
            <a:pPr eaLnBrk="1" fontAlgn="auto" hangingPunct="1">
              <a:spcAft>
                <a:spcPts val="0"/>
              </a:spcAft>
              <a:buFont typeface="Wingdings" panose="05000000000000000000" pitchFamily="2" charset="2"/>
              <a:buChar char="Ø"/>
              <a:defRPr/>
            </a:pPr>
            <a:r>
              <a:rPr lang="zh-CN" altLang="en-US" sz="2400" b="1" dirty="0" smtClean="0">
                <a:latin typeface="华文楷体" panose="02010600040101010101" pitchFamily="2" charset="-122"/>
                <a:ea typeface="华文楷体" panose="02010600040101010101" pitchFamily="2" charset="-122"/>
              </a:rPr>
              <a:t>计算</a:t>
            </a:r>
            <a:r>
              <a:rPr lang="zh-CN" altLang="en-US" sz="2400" b="1" dirty="0" smtClean="0">
                <a:solidFill>
                  <a:srgbClr val="00FF00"/>
                </a:solidFill>
                <a:latin typeface="华文楷体" panose="02010600040101010101" pitchFamily="2" charset="-122"/>
                <a:ea typeface="华文楷体" panose="02010600040101010101" pitchFamily="2" charset="-122"/>
              </a:rPr>
              <a:t>确认</a:t>
            </a:r>
            <a:r>
              <a:rPr lang="zh-CN" altLang="en-US" sz="2400" b="1" dirty="0" smtClean="0">
                <a:latin typeface="华文楷体" panose="02010600040101010101" pitchFamily="2" charset="-122"/>
                <a:ea typeface="华文楷体" panose="02010600040101010101" pitchFamily="2" charset="-122"/>
              </a:rPr>
              <a:t>当期薪酬：</a:t>
            </a:r>
            <a:endParaRPr lang="en-US" altLang="zh-CN" sz="2400" b="1" dirty="0" smtClean="0">
              <a:latin typeface="华文楷体" panose="02010600040101010101" pitchFamily="2" charset="-122"/>
              <a:ea typeface="华文楷体" panose="02010600040101010101" pitchFamily="2" charset="-122"/>
            </a:endParaRPr>
          </a:p>
          <a:p>
            <a:pPr eaLnBrk="1" fontAlgn="auto" hangingPunct="1">
              <a:spcAft>
                <a:spcPts val="0"/>
              </a:spcAft>
              <a:buFont typeface="Wingdings" panose="05000000000000000000" pitchFamily="2" charset="2"/>
              <a:buNone/>
              <a:defRPr/>
            </a:pPr>
            <a:r>
              <a:rPr lang="zh-CN" altLang="en-US" sz="2000" b="1" dirty="0" smtClean="0">
                <a:latin typeface="华文楷体" panose="02010600040101010101" pitchFamily="2" charset="-122"/>
                <a:ea typeface="华文楷体" panose="02010600040101010101" pitchFamily="2" charset="-122"/>
              </a:rPr>
              <a:t>   借：业务活动费用</a:t>
            </a:r>
            <a:r>
              <a:rPr lang="en-US" altLang="zh-CN" sz="2000" b="1" dirty="0" smtClean="0">
                <a:latin typeface="华文楷体" panose="02010600040101010101" pitchFamily="2" charset="-122"/>
                <a:ea typeface="华文楷体" panose="02010600040101010101" pitchFamily="2" charset="-122"/>
              </a:rPr>
              <a:t>/</a:t>
            </a:r>
            <a:r>
              <a:rPr lang="zh-CN" altLang="en-US" sz="2000" b="1" dirty="0" smtClean="0">
                <a:latin typeface="华文楷体" panose="02010600040101010101" pitchFamily="2" charset="-122"/>
                <a:ea typeface="华文楷体" panose="02010600040101010101" pitchFamily="2" charset="-122"/>
              </a:rPr>
              <a:t>单位管理费用</a:t>
            </a:r>
            <a:r>
              <a:rPr lang="en-US" altLang="zh-CN" sz="2000" b="1" dirty="0" smtClean="0">
                <a:latin typeface="华文楷体" panose="02010600040101010101" pitchFamily="2" charset="-122"/>
                <a:ea typeface="华文楷体" panose="02010600040101010101" pitchFamily="2" charset="-122"/>
              </a:rPr>
              <a:t>/</a:t>
            </a:r>
            <a:r>
              <a:rPr lang="zh-CN" altLang="en-US" sz="2000" b="1" dirty="0" smtClean="0">
                <a:latin typeface="华文楷体" panose="02010600040101010101" pitchFamily="2" charset="-122"/>
                <a:ea typeface="华文楷体" panose="02010600040101010101" pitchFamily="2" charset="-122"/>
              </a:rPr>
              <a:t>经营费用</a:t>
            </a:r>
            <a:r>
              <a:rPr lang="en-US" altLang="zh-CN" sz="2000" b="1" dirty="0" smtClean="0">
                <a:latin typeface="华文楷体" panose="02010600040101010101" pitchFamily="2" charset="-122"/>
                <a:ea typeface="华文楷体" panose="02010600040101010101" pitchFamily="2" charset="-122"/>
              </a:rPr>
              <a:t>/</a:t>
            </a:r>
            <a:r>
              <a:rPr lang="zh-CN" altLang="en-US" sz="2000" b="1" dirty="0" smtClean="0">
                <a:latin typeface="华文楷体" panose="02010600040101010101" pitchFamily="2" charset="-122"/>
                <a:ea typeface="华文楷体" panose="02010600040101010101" pitchFamily="2" charset="-122"/>
              </a:rPr>
              <a:t>在建工程</a:t>
            </a:r>
            <a:r>
              <a:rPr lang="en-US" altLang="zh-CN" sz="2000" b="1" dirty="0" smtClean="0">
                <a:latin typeface="华文楷体" panose="02010600040101010101" pitchFamily="2" charset="-122"/>
                <a:ea typeface="华文楷体" panose="02010600040101010101" pitchFamily="2" charset="-122"/>
              </a:rPr>
              <a:t>/</a:t>
            </a:r>
            <a:r>
              <a:rPr lang="zh-CN" altLang="en-US" sz="2000" b="1" dirty="0" smtClean="0">
                <a:latin typeface="华文楷体" panose="02010600040101010101" pitchFamily="2" charset="-122"/>
                <a:ea typeface="华文楷体" panose="02010600040101010101" pitchFamily="2" charset="-122"/>
              </a:rPr>
              <a:t>研发支出等</a:t>
            </a:r>
            <a:endParaRPr lang="zh-CN" altLang="en-US" sz="2000" b="1" dirty="0" smtClean="0">
              <a:latin typeface="华文楷体" panose="02010600040101010101" pitchFamily="2" charset="-122"/>
              <a:ea typeface="华文楷体" panose="02010600040101010101" pitchFamily="2" charset="-122"/>
            </a:endParaRPr>
          </a:p>
          <a:p>
            <a:pPr eaLnBrk="1" fontAlgn="auto" hangingPunct="1">
              <a:spcAft>
                <a:spcPts val="0"/>
              </a:spcAft>
              <a:buFont typeface="Wingdings" panose="05000000000000000000" pitchFamily="2" charset="2"/>
              <a:buNone/>
              <a:defRPr/>
            </a:pPr>
            <a:r>
              <a:rPr lang="zh-CN" altLang="en-US" sz="2000" b="1" dirty="0" smtClean="0">
                <a:latin typeface="华文楷体" panose="02010600040101010101" pitchFamily="2" charset="-122"/>
                <a:ea typeface="华文楷体" panose="02010600040101010101" pitchFamily="2" charset="-122"/>
              </a:rPr>
              <a:t>       贷：应付职工薪酬</a:t>
            </a:r>
            <a:r>
              <a:rPr lang="en-US" altLang="zh-CN" sz="2000" b="1" dirty="0" smtClean="0">
                <a:latin typeface="华文楷体" panose="02010600040101010101" pitchFamily="2" charset="-122"/>
                <a:ea typeface="华文楷体" panose="02010600040101010101" pitchFamily="2" charset="-122"/>
              </a:rPr>
              <a:t>——</a:t>
            </a:r>
            <a:r>
              <a:rPr lang="zh-CN" altLang="en-US" sz="2000" b="1" dirty="0" smtClean="0">
                <a:solidFill>
                  <a:srgbClr val="00B0F0"/>
                </a:solidFill>
                <a:latin typeface="华文楷体" panose="02010600040101010101" pitchFamily="2" charset="-122"/>
                <a:ea typeface="华文楷体" panose="02010600040101010101" pitchFamily="2" charset="-122"/>
              </a:rPr>
              <a:t>基本工资</a:t>
            </a:r>
            <a:r>
              <a:rPr lang="en-US" altLang="zh-CN" sz="2000" b="1" dirty="0" smtClean="0">
                <a:latin typeface="华文楷体" panose="02010600040101010101" pitchFamily="2" charset="-122"/>
                <a:ea typeface="华文楷体" panose="02010600040101010101" pitchFamily="2" charset="-122"/>
              </a:rPr>
              <a:t>/</a:t>
            </a:r>
            <a:r>
              <a:rPr lang="zh-CN" altLang="en-US" sz="2000" b="1" dirty="0" smtClean="0">
                <a:solidFill>
                  <a:srgbClr val="FFFF00"/>
                </a:solidFill>
                <a:latin typeface="华文楷体" panose="02010600040101010101" pitchFamily="2" charset="-122"/>
                <a:ea typeface="华文楷体" panose="02010600040101010101" pitchFamily="2" charset="-122"/>
              </a:rPr>
              <a:t>社会保险费</a:t>
            </a:r>
            <a:r>
              <a:rPr lang="en-US" altLang="zh-CN" sz="2000" b="1" dirty="0" smtClean="0">
                <a:solidFill>
                  <a:srgbClr val="FFFF00"/>
                </a:solidFill>
                <a:latin typeface="华文楷体" panose="02010600040101010101" pitchFamily="2" charset="-122"/>
                <a:ea typeface="华文楷体" panose="02010600040101010101" pitchFamily="2" charset="-122"/>
              </a:rPr>
              <a:t>/</a:t>
            </a:r>
            <a:r>
              <a:rPr lang="zh-CN" altLang="en-US" sz="2000" b="1" dirty="0" smtClean="0">
                <a:solidFill>
                  <a:srgbClr val="FFFF00"/>
                </a:solidFill>
                <a:latin typeface="华文楷体" panose="02010600040101010101" pitchFamily="2" charset="-122"/>
                <a:ea typeface="华文楷体" panose="02010600040101010101" pitchFamily="2" charset="-122"/>
              </a:rPr>
              <a:t>住房公积金 </a:t>
            </a:r>
            <a:r>
              <a:rPr lang="en-US" altLang="zh-CN" sz="2000" b="1" dirty="0" smtClean="0">
                <a:solidFill>
                  <a:srgbClr val="FFFF00"/>
                </a:solidFill>
                <a:latin typeface="华文楷体" panose="02010600040101010101" pitchFamily="2" charset="-122"/>
                <a:ea typeface="华文楷体" panose="02010600040101010101" pitchFamily="2" charset="-122"/>
              </a:rPr>
              <a:t>(</a:t>
            </a:r>
            <a:r>
              <a:rPr lang="zh-CN" altLang="en-US" sz="2000" b="1" dirty="0" smtClean="0">
                <a:solidFill>
                  <a:srgbClr val="FFFF00"/>
                </a:solidFill>
                <a:latin typeface="华文楷体" panose="02010600040101010101" pitchFamily="2" charset="-122"/>
                <a:ea typeface="华文楷体" panose="02010600040101010101" pitchFamily="2" charset="-122"/>
              </a:rPr>
              <a:t>单位</a:t>
            </a:r>
            <a:r>
              <a:rPr lang="en-US" altLang="zh-CN" sz="2000" b="1" dirty="0" smtClean="0">
                <a:solidFill>
                  <a:srgbClr val="FFFF00"/>
                </a:solidFill>
                <a:latin typeface="华文楷体" panose="02010600040101010101" pitchFamily="2" charset="-122"/>
                <a:ea typeface="华文楷体" panose="02010600040101010101" pitchFamily="2" charset="-122"/>
              </a:rPr>
              <a:t>)</a:t>
            </a:r>
            <a:endParaRPr lang="zh-CN" altLang="en-US" sz="2000" b="1" dirty="0" smtClean="0">
              <a:solidFill>
                <a:srgbClr val="FFFF00"/>
              </a:solidFill>
              <a:latin typeface="华文楷体" panose="02010600040101010101" pitchFamily="2" charset="-122"/>
              <a:ea typeface="华文楷体" panose="02010600040101010101" pitchFamily="2" charset="-122"/>
            </a:endParaRPr>
          </a:p>
          <a:p>
            <a:pPr eaLnBrk="1" fontAlgn="auto" hangingPunct="1">
              <a:spcAft>
                <a:spcPts val="0"/>
              </a:spcAft>
              <a:buFont typeface="Wingdings" panose="05000000000000000000" pitchFamily="2" charset="2"/>
              <a:buChar char="Ø"/>
              <a:defRPr/>
            </a:pPr>
            <a:r>
              <a:rPr lang="zh-CN" altLang="en-US" sz="2400" b="1" dirty="0" smtClean="0">
                <a:latin typeface="华文楷体" panose="02010600040101010101" pitchFamily="2" charset="-122"/>
                <a:ea typeface="华文楷体" panose="02010600040101010101" pitchFamily="2" charset="-122"/>
              </a:rPr>
              <a:t>向职工</a:t>
            </a:r>
            <a:r>
              <a:rPr lang="zh-CN" altLang="en-US" sz="2400" b="1" dirty="0" smtClean="0">
                <a:solidFill>
                  <a:srgbClr val="00FF00"/>
                </a:solidFill>
                <a:latin typeface="华文楷体" panose="02010600040101010101" pitchFamily="2" charset="-122"/>
                <a:ea typeface="华文楷体" panose="02010600040101010101" pitchFamily="2" charset="-122"/>
              </a:rPr>
              <a:t>支付</a:t>
            </a:r>
            <a:r>
              <a:rPr lang="zh-CN" altLang="en-US" sz="2400" b="1" dirty="0" smtClean="0">
                <a:latin typeface="华文楷体" panose="02010600040101010101" pitchFamily="2" charset="-122"/>
                <a:ea typeface="华文楷体" panose="02010600040101010101" pitchFamily="2" charset="-122"/>
              </a:rPr>
              <a:t>薪酬：</a:t>
            </a:r>
            <a:endParaRPr lang="en-US" altLang="zh-CN" sz="2400" b="1" dirty="0" smtClean="0">
              <a:latin typeface="华文楷体" panose="02010600040101010101" pitchFamily="2" charset="-122"/>
              <a:ea typeface="华文楷体" panose="02010600040101010101" pitchFamily="2" charset="-122"/>
            </a:endParaRPr>
          </a:p>
          <a:p>
            <a:pPr marL="0" indent="0">
              <a:buNone/>
              <a:defRPr/>
            </a:pPr>
            <a:r>
              <a:rPr lang="en-US" altLang="zh-CN" sz="2000" b="1" dirty="0" smtClean="0">
                <a:latin typeface="华文楷体" panose="02010600040101010101" pitchFamily="2" charset="-122"/>
                <a:ea typeface="华文楷体" panose="02010600040101010101" pitchFamily="2" charset="-122"/>
              </a:rPr>
              <a:t>   </a:t>
            </a:r>
            <a:r>
              <a:rPr lang="zh-CN" altLang="en-US" sz="2000" b="1" dirty="0" smtClean="0">
                <a:latin typeface="华文楷体" panose="02010600040101010101" pitchFamily="2" charset="-122"/>
                <a:ea typeface="华文楷体" panose="02010600040101010101" pitchFamily="2" charset="-122"/>
              </a:rPr>
              <a:t>借：应付职工薪酬</a:t>
            </a:r>
            <a:r>
              <a:rPr lang="en-US" altLang="zh-CN" sz="2000" b="1" dirty="0" smtClean="0">
                <a:latin typeface="华文楷体" panose="02010600040101010101" pitchFamily="2" charset="-122"/>
                <a:ea typeface="华文楷体" panose="02010600040101010101" pitchFamily="2" charset="-122"/>
              </a:rPr>
              <a:t>——</a:t>
            </a:r>
            <a:r>
              <a:rPr lang="zh-CN" altLang="en-US" sz="2000" b="1" dirty="0" smtClean="0">
                <a:solidFill>
                  <a:srgbClr val="00B0F0"/>
                </a:solidFill>
                <a:latin typeface="华文楷体" panose="02010600040101010101" pitchFamily="2" charset="-122"/>
                <a:ea typeface="华文楷体" panose="02010600040101010101" pitchFamily="2" charset="-122"/>
              </a:rPr>
              <a:t>基本工资</a:t>
            </a:r>
            <a:r>
              <a:rPr lang="en-US" altLang="zh-CN" sz="2000" b="1" dirty="0" smtClean="0">
                <a:latin typeface="华文楷体" panose="02010600040101010101" pitchFamily="2" charset="-122"/>
                <a:ea typeface="华文楷体" panose="02010600040101010101" pitchFamily="2" charset="-122"/>
              </a:rPr>
              <a:t>/</a:t>
            </a:r>
            <a:r>
              <a:rPr lang="zh-CN" altLang="en-US" sz="2000" b="1" dirty="0" smtClean="0">
                <a:latin typeface="华文楷体" panose="02010600040101010101" pitchFamily="2" charset="-122"/>
                <a:ea typeface="华文楷体" panose="02010600040101010101" pitchFamily="2" charset="-122"/>
              </a:rPr>
              <a:t>规范津贴补贴</a:t>
            </a:r>
            <a:r>
              <a:rPr lang="en-US" altLang="zh-CN" sz="2000" b="1" dirty="0" smtClean="0">
                <a:latin typeface="华文楷体" panose="02010600040101010101" pitchFamily="2" charset="-122"/>
                <a:ea typeface="华文楷体" panose="02010600040101010101" pitchFamily="2" charset="-122"/>
              </a:rPr>
              <a:t>/</a:t>
            </a:r>
            <a:r>
              <a:rPr lang="zh-CN" altLang="en-US" sz="2000" b="1" dirty="0" smtClean="0">
                <a:latin typeface="华文楷体" panose="02010600040101010101" pitchFamily="2" charset="-122"/>
                <a:ea typeface="华文楷体" panose="02010600040101010101" pitchFamily="2" charset="-122"/>
              </a:rPr>
              <a:t>改革性补贴 </a:t>
            </a:r>
            <a:endParaRPr lang="zh-CN" altLang="en-US" sz="2000" b="1" dirty="0" smtClean="0">
              <a:latin typeface="华文楷体" panose="02010600040101010101" pitchFamily="2" charset="-122"/>
              <a:ea typeface="华文楷体" panose="02010600040101010101" pitchFamily="2" charset="-122"/>
            </a:endParaRPr>
          </a:p>
          <a:p>
            <a:pPr eaLnBrk="1" fontAlgn="auto" hangingPunct="1">
              <a:spcAft>
                <a:spcPts val="0"/>
              </a:spcAft>
              <a:buFont typeface="Wingdings" panose="05000000000000000000" pitchFamily="2" charset="2"/>
              <a:buNone/>
              <a:defRPr/>
            </a:pPr>
            <a:r>
              <a:rPr lang="zh-CN" altLang="en-US" sz="2000" b="1" dirty="0" smtClean="0">
                <a:latin typeface="华文楷体" panose="02010600040101010101" pitchFamily="2" charset="-122"/>
                <a:ea typeface="华文楷体" panose="02010600040101010101" pitchFamily="2" charset="-122"/>
              </a:rPr>
              <a:t>      贷：财政拨款收入</a:t>
            </a:r>
            <a:r>
              <a:rPr lang="en-US" altLang="zh-CN" sz="2000" b="1" dirty="0" smtClean="0">
                <a:latin typeface="华文楷体" panose="02010600040101010101" pitchFamily="2" charset="-122"/>
                <a:ea typeface="华文楷体" panose="02010600040101010101" pitchFamily="2" charset="-122"/>
              </a:rPr>
              <a:t>/</a:t>
            </a:r>
            <a:r>
              <a:rPr lang="zh-CN" altLang="en-US" sz="2000" b="1" dirty="0" smtClean="0">
                <a:latin typeface="华文楷体" panose="02010600040101010101" pitchFamily="2" charset="-122"/>
                <a:ea typeface="华文楷体" panose="02010600040101010101" pitchFamily="2" charset="-122"/>
              </a:rPr>
              <a:t>零余额账户用款额度等</a:t>
            </a:r>
            <a:endParaRPr lang="zh-CN" altLang="en-US" sz="2000" b="1" dirty="0" smtClean="0">
              <a:latin typeface="华文楷体" panose="02010600040101010101" pitchFamily="2" charset="-122"/>
              <a:ea typeface="华文楷体" panose="02010600040101010101" pitchFamily="2" charset="-122"/>
            </a:endParaRPr>
          </a:p>
          <a:p>
            <a:pPr eaLnBrk="1" fontAlgn="auto" hangingPunct="1">
              <a:spcAft>
                <a:spcPts val="0"/>
              </a:spcAft>
              <a:buFont typeface="Wingdings" panose="05000000000000000000" pitchFamily="2" charset="2"/>
              <a:buChar char="Ø"/>
              <a:defRPr/>
            </a:pPr>
            <a:r>
              <a:rPr lang="zh-CN" altLang="en-US" sz="2400" b="1" dirty="0" smtClean="0">
                <a:solidFill>
                  <a:srgbClr val="00FF00"/>
                </a:solidFill>
                <a:latin typeface="华文楷体" panose="02010600040101010101" pitchFamily="2" charset="-122"/>
                <a:ea typeface="华文楷体" panose="02010600040101010101" pitchFamily="2" charset="-122"/>
              </a:rPr>
              <a:t>代扣</a:t>
            </a:r>
            <a:r>
              <a:rPr lang="zh-CN" altLang="en-US" sz="2400" b="1" dirty="0" smtClean="0">
                <a:latin typeface="华文楷体" panose="02010600040101010101" pitchFamily="2" charset="-122"/>
                <a:ea typeface="华文楷体" panose="02010600040101010101" pitchFamily="2" charset="-122"/>
              </a:rPr>
              <a:t>个人所得税</a:t>
            </a:r>
            <a:r>
              <a:rPr lang="en-US" altLang="zh-CN" sz="2400" b="1" dirty="0" smtClean="0">
                <a:latin typeface="华文楷体" panose="02010600040101010101" pitchFamily="2" charset="-122"/>
                <a:ea typeface="华文楷体" panose="02010600040101010101" pitchFamily="2" charset="-122"/>
              </a:rPr>
              <a:t>/</a:t>
            </a:r>
            <a:r>
              <a:rPr lang="zh-CN" altLang="en-US" sz="2400" b="1" dirty="0" smtClean="0">
                <a:latin typeface="华文楷体" panose="02010600040101010101" pitchFamily="2" charset="-122"/>
                <a:ea typeface="华文楷体" panose="02010600040101010101" pitchFamily="2" charset="-122"/>
              </a:rPr>
              <a:t>社会保险费</a:t>
            </a:r>
            <a:r>
              <a:rPr lang="en-US" altLang="zh-CN" sz="2400" b="1" dirty="0" smtClean="0">
                <a:latin typeface="华文楷体" panose="02010600040101010101" pitchFamily="2" charset="-122"/>
                <a:ea typeface="华文楷体" panose="02010600040101010101" pitchFamily="2" charset="-122"/>
              </a:rPr>
              <a:t>/</a:t>
            </a:r>
            <a:r>
              <a:rPr lang="zh-CN" altLang="en-US" sz="2400" b="1" dirty="0" smtClean="0">
                <a:latin typeface="华文楷体" panose="02010600040101010101" pitchFamily="2" charset="-122"/>
                <a:ea typeface="华文楷体" panose="02010600040101010101" pitchFamily="2" charset="-122"/>
              </a:rPr>
              <a:t>住房公积金</a:t>
            </a:r>
            <a:r>
              <a:rPr lang="en-US" altLang="zh-CN" sz="2400" b="1" dirty="0" smtClean="0">
                <a:latin typeface="华文楷体" panose="02010600040101010101" pitchFamily="2" charset="-122"/>
                <a:ea typeface="华文楷体" panose="02010600040101010101" pitchFamily="2" charset="-122"/>
              </a:rPr>
              <a:t>/</a:t>
            </a:r>
            <a:r>
              <a:rPr lang="zh-CN" altLang="en-US" sz="2400" b="1" dirty="0" smtClean="0">
                <a:latin typeface="华文楷体" panose="02010600040101010101" pitchFamily="2" charset="-122"/>
                <a:ea typeface="华文楷体" panose="02010600040101010101" pitchFamily="2" charset="-122"/>
              </a:rPr>
              <a:t>为职工垫付的款项：</a:t>
            </a:r>
            <a:endParaRPr lang="en-US" altLang="zh-CN" sz="2400" b="1" dirty="0" smtClean="0">
              <a:latin typeface="华文楷体" panose="02010600040101010101" pitchFamily="2" charset="-122"/>
              <a:ea typeface="华文楷体" panose="02010600040101010101" pitchFamily="2" charset="-122"/>
            </a:endParaRPr>
          </a:p>
          <a:p>
            <a:pPr eaLnBrk="1" fontAlgn="auto" hangingPunct="1">
              <a:spcAft>
                <a:spcPts val="0"/>
              </a:spcAft>
              <a:buFont typeface="Wingdings" panose="05000000000000000000" pitchFamily="2" charset="2"/>
              <a:buNone/>
              <a:defRPr/>
            </a:pPr>
            <a:r>
              <a:rPr lang="zh-CN" altLang="en-US" sz="2000" b="1" dirty="0" smtClean="0">
                <a:latin typeface="华文楷体" panose="02010600040101010101" pitchFamily="2" charset="-122"/>
                <a:ea typeface="华文楷体" panose="02010600040101010101" pitchFamily="2" charset="-122"/>
              </a:rPr>
              <a:t>   借：应付职工薪酬</a:t>
            </a:r>
            <a:r>
              <a:rPr lang="en-US" altLang="zh-CN" sz="2000" b="1" dirty="0" smtClean="0">
                <a:latin typeface="华文楷体" panose="02010600040101010101" pitchFamily="2" charset="-122"/>
                <a:ea typeface="华文楷体" panose="02010600040101010101" pitchFamily="2" charset="-122"/>
              </a:rPr>
              <a:t>——</a:t>
            </a:r>
            <a:r>
              <a:rPr lang="zh-CN" altLang="en-US" sz="2000" b="1" dirty="0" smtClean="0">
                <a:solidFill>
                  <a:srgbClr val="00B0F0"/>
                </a:solidFill>
                <a:latin typeface="华文楷体" panose="02010600040101010101" pitchFamily="2" charset="-122"/>
                <a:ea typeface="华文楷体" panose="02010600040101010101" pitchFamily="2" charset="-122"/>
              </a:rPr>
              <a:t>基本工资</a:t>
            </a:r>
            <a:endParaRPr lang="zh-CN" altLang="en-US" sz="2000" b="1" dirty="0" smtClean="0">
              <a:solidFill>
                <a:srgbClr val="00B0F0"/>
              </a:solidFill>
              <a:latin typeface="华文楷体" panose="02010600040101010101" pitchFamily="2" charset="-122"/>
              <a:ea typeface="华文楷体" panose="02010600040101010101" pitchFamily="2" charset="-122"/>
            </a:endParaRPr>
          </a:p>
          <a:p>
            <a:pPr eaLnBrk="1" fontAlgn="auto" hangingPunct="1">
              <a:spcAft>
                <a:spcPts val="0"/>
              </a:spcAft>
              <a:buFont typeface="Wingdings" panose="05000000000000000000" pitchFamily="2" charset="2"/>
              <a:buNone/>
              <a:defRPr/>
            </a:pPr>
            <a:r>
              <a:rPr lang="zh-CN" altLang="en-US" sz="2000" b="1" dirty="0" smtClean="0">
                <a:latin typeface="华文楷体" panose="02010600040101010101" pitchFamily="2" charset="-122"/>
                <a:ea typeface="华文楷体" panose="02010600040101010101" pitchFamily="2" charset="-122"/>
              </a:rPr>
              <a:t>      贷：其他应交税费</a:t>
            </a:r>
            <a:r>
              <a:rPr lang="en-US" altLang="zh-CN" sz="2000" b="1" dirty="0" smtClean="0">
                <a:latin typeface="华文楷体" panose="02010600040101010101" pitchFamily="2" charset="-122"/>
                <a:ea typeface="华文楷体" panose="02010600040101010101" pitchFamily="2" charset="-122"/>
              </a:rPr>
              <a:t>——</a:t>
            </a:r>
            <a:r>
              <a:rPr lang="zh-CN" altLang="en-US" sz="2000" b="1" dirty="0" smtClean="0">
                <a:latin typeface="华文楷体" panose="02010600040101010101" pitchFamily="2" charset="-122"/>
                <a:ea typeface="华文楷体" panose="02010600040101010101" pitchFamily="2" charset="-122"/>
              </a:rPr>
              <a:t>应交个人所得税</a:t>
            </a:r>
            <a:endParaRPr lang="en-US" altLang="zh-CN" sz="2000" b="1" dirty="0" smtClean="0">
              <a:latin typeface="华文楷体" panose="02010600040101010101" pitchFamily="2" charset="-122"/>
              <a:ea typeface="华文楷体" panose="02010600040101010101" pitchFamily="2" charset="-122"/>
            </a:endParaRPr>
          </a:p>
          <a:p>
            <a:pPr eaLnBrk="1" fontAlgn="auto" hangingPunct="1">
              <a:spcAft>
                <a:spcPts val="0"/>
              </a:spcAft>
              <a:buFont typeface="Wingdings" panose="05000000000000000000" pitchFamily="2" charset="2"/>
              <a:buNone/>
              <a:defRPr/>
            </a:pPr>
            <a:r>
              <a:rPr lang="zh-CN" altLang="en-US" sz="2000" b="1" dirty="0" smtClean="0">
                <a:latin typeface="华文楷体" panose="02010600040101010101" pitchFamily="2" charset="-122"/>
                <a:ea typeface="华文楷体" panose="02010600040101010101" pitchFamily="2" charset="-122"/>
              </a:rPr>
              <a:t>          应付职工薪酬</a:t>
            </a:r>
            <a:r>
              <a:rPr lang="en-US" altLang="zh-CN" sz="2000" b="1" dirty="0" smtClean="0">
                <a:latin typeface="华文楷体" panose="02010600040101010101" pitchFamily="2" charset="-122"/>
                <a:ea typeface="华文楷体" panose="02010600040101010101" pitchFamily="2" charset="-122"/>
              </a:rPr>
              <a:t>——</a:t>
            </a:r>
            <a:r>
              <a:rPr lang="zh-CN" altLang="en-US" sz="2000" b="1" dirty="0" smtClean="0">
                <a:solidFill>
                  <a:srgbClr val="FFFF00"/>
                </a:solidFill>
                <a:latin typeface="华文楷体" panose="02010600040101010101" pitchFamily="2" charset="-122"/>
                <a:ea typeface="华文楷体" panose="02010600040101010101" pitchFamily="2" charset="-122"/>
              </a:rPr>
              <a:t>社会保险费</a:t>
            </a:r>
            <a:r>
              <a:rPr lang="en-US" altLang="zh-CN" sz="2000" b="1" dirty="0" smtClean="0">
                <a:solidFill>
                  <a:srgbClr val="FFFF00"/>
                </a:solidFill>
                <a:latin typeface="华文楷体" panose="02010600040101010101" pitchFamily="2" charset="-122"/>
                <a:ea typeface="华文楷体" panose="02010600040101010101" pitchFamily="2" charset="-122"/>
              </a:rPr>
              <a:t>/</a:t>
            </a:r>
            <a:r>
              <a:rPr lang="zh-CN" altLang="en-US" sz="2000" b="1" dirty="0" smtClean="0">
                <a:solidFill>
                  <a:srgbClr val="FFFF00"/>
                </a:solidFill>
                <a:latin typeface="华文楷体" panose="02010600040101010101" pitchFamily="2" charset="-122"/>
                <a:ea typeface="华文楷体" panose="02010600040101010101" pitchFamily="2" charset="-122"/>
              </a:rPr>
              <a:t>住房公积金 （ 个人）</a:t>
            </a:r>
            <a:endParaRPr lang="en-US" altLang="zh-CN" sz="2000" b="1" dirty="0" smtClean="0">
              <a:solidFill>
                <a:srgbClr val="FFFF00"/>
              </a:solidFill>
              <a:latin typeface="华文楷体" panose="02010600040101010101" pitchFamily="2" charset="-122"/>
              <a:ea typeface="华文楷体" panose="02010600040101010101" pitchFamily="2" charset="-122"/>
            </a:endParaRPr>
          </a:p>
          <a:p>
            <a:pPr eaLnBrk="1" fontAlgn="auto" hangingPunct="1">
              <a:spcAft>
                <a:spcPts val="0"/>
              </a:spcAft>
              <a:buFont typeface="Wingdings" panose="05000000000000000000" pitchFamily="2" charset="2"/>
              <a:buNone/>
              <a:defRPr/>
            </a:pPr>
            <a:r>
              <a:rPr lang="zh-CN" altLang="en-US" sz="2000" b="1" dirty="0" smtClean="0">
                <a:latin typeface="华文楷体" panose="02010600040101010101" pitchFamily="2" charset="-122"/>
                <a:ea typeface="华文楷体" panose="02010600040101010101" pitchFamily="2" charset="-122"/>
              </a:rPr>
              <a:t>          其他应收款</a:t>
            </a:r>
            <a:r>
              <a:rPr lang="en-US" altLang="zh-CN" sz="2000" b="1" dirty="0" smtClean="0">
                <a:latin typeface="华文楷体" panose="02010600040101010101" pitchFamily="2" charset="-122"/>
                <a:ea typeface="华文楷体" panose="02010600040101010101" pitchFamily="2" charset="-122"/>
              </a:rPr>
              <a:t>——xx</a:t>
            </a:r>
            <a:endParaRPr lang="zh-CN" altLang="en-US" sz="2000" b="1" dirty="0" smtClean="0">
              <a:latin typeface="华文楷体" panose="02010600040101010101" pitchFamily="2" charset="-122"/>
              <a:ea typeface="华文楷体" panose="02010600040101010101" pitchFamily="2" charset="-122"/>
            </a:endParaRPr>
          </a:p>
          <a:p>
            <a:pPr eaLnBrk="1" fontAlgn="auto" hangingPunct="1">
              <a:spcAft>
                <a:spcPts val="0"/>
              </a:spcAft>
              <a:buFont typeface="Wingdings" panose="05000000000000000000" pitchFamily="2" charset="2"/>
              <a:buChar char="Ø"/>
              <a:defRPr/>
            </a:pPr>
            <a:r>
              <a:rPr lang="zh-CN" altLang="en-US" sz="2400" b="1" dirty="0" smtClean="0">
                <a:solidFill>
                  <a:srgbClr val="00FF00"/>
                </a:solidFill>
                <a:latin typeface="华文楷体" panose="02010600040101010101" pitchFamily="2" charset="-122"/>
                <a:ea typeface="华文楷体" panose="02010600040101010101" pitchFamily="2" charset="-122"/>
              </a:rPr>
              <a:t>缴纳</a:t>
            </a:r>
            <a:r>
              <a:rPr lang="zh-CN" altLang="en-US" sz="2400" b="1" dirty="0" smtClean="0">
                <a:latin typeface="华文楷体" panose="02010600040101010101" pitchFamily="2" charset="-122"/>
                <a:ea typeface="华文楷体" panose="02010600040101010101" pitchFamily="2" charset="-122"/>
              </a:rPr>
              <a:t>社保保险费</a:t>
            </a:r>
            <a:r>
              <a:rPr lang="en-US" altLang="zh-CN" sz="2400" b="1" dirty="0" smtClean="0">
                <a:latin typeface="华文楷体" panose="02010600040101010101" pitchFamily="2" charset="-122"/>
                <a:ea typeface="华文楷体" panose="02010600040101010101" pitchFamily="2" charset="-122"/>
              </a:rPr>
              <a:t>/</a:t>
            </a:r>
            <a:r>
              <a:rPr lang="zh-CN" altLang="en-US" sz="2400" b="1" dirty="0" smtClean="0">
                <a:latin typeface="华文楷体" panose="02010600040101010101" pitchFamily="2" charset="-122"/>
                <a:ea typeface="华文楷体" panose="02010600040101010101" pitchFamily="2" charset="-122"/>
              </a:rPr>
              <a:t>住房公积金：</a:t>
            </a:r>
            <a:endParaRPr lang="en-US" altLang="zh-CN" sz="2400" b="1" dirty="0" smtClean="0">
              <a:latin typeface="华文楷体" panose="02010600040101010101" pitchFamily="2" charset="-122"/>
              <a:ea typeface="华文楷体" panose="02010600040101010101" pitchFamily="2" charset="-122"/>
            </a:endParaRPr>
          </a:p>
          <a:p>
            <a:pPr>
              <a:spcAft>
                <a:spcPts val="0"/>
              </a:spcAft>
              <a:buNone/>
              <a:defRPr/>
            </a:pPr>
            <a:r>
              <a:rPr lang="en-US" altLang="zh-CN" sz="2000" b="1" dirty="0" smtClean="0">
                <a:latin typeface="华文楷体" panose="02010600040101010101" pitchFamily="2" charset="-122"/>
                <a:ea typeface="华文楷体" panose="02010600040101010101" pitchFamily="2" charset="-122"/>
              </a:rPr>
              <a:t>   </a:t>
            </a:r>
            <a:r>
              <a:rPr lang="zh-CN" altLang="en-US" sz="2000" b="1" dirty="0" smtClean="0">
                <a:latin typeface="华文楷体" panose="02010600040101010101" pitchFamily="2" charset="-122"/>
                <a:ea typeface="华文楷体" panose="02010600040101010101" pitchFamily="2" charset="-122"/>
              </a:rPr>
              <a:t>借：应付职工薪酬</a:t>
            </a:r>
            <a:r>
              <a:rPr lang="en-US" altLang="zh-CN" sz="2000" b="1" dirty="0" smtClean="0">
                <a:latin typeface="华文楷体" panose="02010600040101010101" pitchFamily="2" charset="-122"/>
                <a:ea typeface="华文楷体" panose="02010600040101010101" pitchFamily="2" charset="-122"/>
              </a:rPr>
              <a:t>——</a:t>
            </a:r>
            <a:r>
              <a:rPr lang="zh-CN" altLang="en-US" sz="2000" b="1" dirty="0" smtClean="0">
                <a:solidFill>
                  <a:srgbClr val="FFFF00"/>
                </a:solidFill>
                <a:latin typeface="华文楷体" panose="02010600040101010101" pitchFamily="2" charset="-122"/>
                <a:ea typeface="华文楷体" panose="02010600040101010101" pitchFamily="2" charset="-122"/>
              </a:rPr>
              <a:t>社会保险费</a:t>
            </a:r>
            <a:r>
              <a:rPr lang="en-US" altLang="zh-CN" sz="2000" b="1" dirty="0" smtClean="0">
                <a:solidFill>
                  <a:srgbClr val="FFFF00"/>
                </a:solidFill>
                <a:latin typeface="华文楷体" panose="02010600040101010101" pitchFamily="2" charset="-122"/>
                <a:ea typeface="华文楷体" panose="02010600040101010101" pitchFamily="2" charset="-122"/>
              </a:rPr>
              <a:t>/</a:t>
            </a:r>
            <a:r>
              <a:rPr lang="zh-CN" altLang="en-US" sz="2000" b="1" dirty="0" smtClean="0">
                <a:solidFill>
                  <a:srgbClr val="FFFF00"/>
                </a:solidFill>
                <a:latin typeface="华文楷体" panose="02010600040101010101" pitchFamily="2" charset="-122"/>
                <a:ea typeface="华文楷体" panose="02010600040101010101" pitchFamily="2" charset="-122"/>
              </a:rPr>
              <a:t>住房公积金 </a:t>
            </a:r>
            <a:r>
              <a:rPr lang="zh-CN" altLang="en-US" sz="2000" b="1" dirty="0">
                <a:solidFill>
                  <a:srgbClr val="FFFF00"/>
                </a:solidFill>
                <a:latin typeface="华文楷体" panose="02010600040101010101" pitchFamily="2" charset="-122"/>
                <a:ea typeface="华文楷体" panose="02010600040101010101" pitchFamily="2" charset="-122"/>
              </a:rPr>
              <a:t>（</a:t>
            </a:r>
            <a:r>
              <a:rPr lang="zh-CN" altLang="en-US" sz="2000" b="1" dirty="0" smtClean="0">
                <a:solidFill>
                  <a:srgbClr val="FFFF00"/>
                </a:solidFill>
                <a:latin typeface="华文楷体" panose="02010600040101010101" pitchFamily="2" charset="-122"/>
                <a:ea typeface="华文楷体" panose="02010600040101010101" pitchFamily="2" charset="-122"/>
              </a:rPr>
              <a:t>个人</a:t>
            </a:r>
            <a:r>
              <a:rPr lang="en-US" altLang="zh-CN" sz="2000" b="1" dirty="0">
                <a:solidFill>
                  <a:srgbClr val="FFFF00"/>
                </a:solidFill>
                <a:latin typeface="华文楷体" panose="02010600040101010101" pitchFamily="2" charset="-122"/>
                <a:ea typeface="华文楷体" panose="02010600040101010101" pitchFamily="2" charset="-122"/>
              </a:rPr>
              <a:t>+</a:t>
            </a:r>
            <a:r>
              <a:rPr lang="zh-CN" altLang="en-US" sz="2000" b="1" dirty="0" smtClean="0">
                <a:solidFill>
                  <a:srgbClr val="FFFF00"/>
                </a:solidFill>
                <a:latin typeface="华文楷体" panose="02010600040101010101" pitchFamily="2" charset="-122"/>
                <a:ea typeface="华文楷体" panose="02010600040101010101" pitchFamily="2" charset="-122"/>
              </a:rPr>
              <a:t>单位）</a:t>
            </a:r>
            <a:endParaRPr lang="en-US" altLang="zh-CN" sz="2000" b="1" dirty="0" smtClean="0">
              <a:solidFill>
                <a:srgbClr val="FFFF00"/>
              </a:solidFill>
              <a:latin typeface="华文楷体" panose="02010600040101010101" pitchFamily="2" charset="-122"/>
              <a:ea typeface="华文楷体" panose="02010600040101010101" pitchFamily="2" charset="-122"/>
            </a:endParaRPr>
          </a:p>
          <a:p>
            <a:pPr eaLnBrk="1" fontAlgn="auto" hangingPunct="1">
              <a:spcAft>
                <a:spcPts val="0"/>
              </a:spcAft>
              <a:buFont typeface="Wingdings" panose="05000000000000000000" pitchFamily="2" charset="2"/>
              <a:buNone/>
              <a:defRPr/>
            </a:pPr>
            <a:r>
              <a:rPr lang="zh-CN" altLang="en-US" sz="2000" b="1" dirty="0" smtClean="0">
                <a:latin typeface="华文楷体" panose="02010600040101010101" pitchFamily="2" charset="-122"/>
                <a:ea typeface="华文楷体" panose="02010600040101010101" pitchFamily="2" charset="-122"/>
              </a:rPr>
              <a:t>      贷：财政补助收入</a:t>
            </a:r>
            <a:r>
              <a:rPr lang="en-US" altLang="zh-CN" sz="2000" b="1" dirty="0" smtClean="0">
                <a:latin typeface="华文楷体" panose="02010600040101010101" pitchFamily="2" charset="-122"/>
                <a:ea typeface="华文楷体" panose="02010600040101010101" pitchFamily="2" charset="-122"/>
              </a:rPr>
              <a:t>/</a:t>
            </a:r>
            <a:r>
              <a:rPr lang="zh-CN" altLang="en-US" sz="2000" b="1" dirty="0" smtClean="0">
                <a:latin typeface="华文楷体" panose="02010600040101010101" pitchFamily="2" charset="-122"/>
                <a:ea typeface="华文楷体" panose="02010600040101010101" pitchFamily="2" charset="-122"/>
              </a:rPr>
              <a:t>零余额账户用款额度等</a:t>
            </a:r>
            <a:endParaRPr lang="zh-CN" altLang="en-US" sz="2000" b="1" dirty="0" smtClean="0">
              <a:latin typeface="华文楷体" panose="02010600040101010101" pitchFamily="2" charset="-122"/>
              <a:ea typeface="华文楷体" panose="02010600040101010101" pitchFamily="2" charset="-122"/>
            </a:endParaRPr>
          </a:p>
        </p:txBody>
      </p:sp>
      <p:cxnSp>
        <p:nvCxnSpPr>
          <p:cNvPr id="8" name="直接箭头连接符 7"/>
          <p:cNvCxnSpPr/>
          <p:nvPr/>
        </p:nvCxnSpPr>
        <p:spPr>
          <a:xfrm flipH="1">
            <a:off x="4503775" y="2245377"/>
            <a:ext cx="383117" cy="503238"/>
          </a:xfrm>
          <a:prstGeom prst="straightConnector1">
            <a:avLst/>
          </a:prstGeom>
          <a:ln w="190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直接箭头连接符 9"/>
          <p:cNvCxnSpPr/>
          <p:nvPr/>
        </p:nvCxnSpPr>
        <p:spPr>
          <a:xfrm flipH="1">
            <a:off x="4603258" y="2245377"/>
            <a:ext cx="575733" cy="1655763"/>
          </a:xfrm>
          <a:prstGeom prst="straightConnector1">
            <a:avLst/>
          </a:prstGeom>
          <a:ln w="1905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p:nvPr/>
        </p:nvCxnSpPr>
        <p:spPr>
          <a:xfrm flipH="1">
            <a:off x="8257309" y="2245377"/>
            <a:ext cx="634426" cy="3341400"/>
          </a:xfrm>
          <a:prstGeom prst="straightConnector1">
            <a:avLst/>
          </a:prstGeom>
          <a:ln w="190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p:nvPr/>
        </p:nvCxnSpPr>
        <p:spPr>
          <a:xfrm>
            <a:off x="7552323" y="4879330"/>
            <a:ext cx="0" cy="790575"/>
          </a:xfrm>
          <a:prstGeom prst="straightConnector1">
            <a:avLst/>
          </a:prstGeom>
          <a:ln w="190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4" name="灯片编号占位符 3"/>
          <p:cNvSpPr>
            <a:spLocks noGrp="1"/>
          </p:cNvSpPr>
          <p:nvPr>
            <p:ph type="sldNum" sz="quarter" idx="12"/>
          </p:nvPr>
        </p:nvSpPr>
        <p:spPr/>
        <p:txBody>
          <a:bodyPr/>
          <a:lstStyle/>
          <a:p>
            <a:fld id="{BC1CF76B-D1F8-4017-AACD-912803F43726}" type="slidenum">
              <a:rPr lang="en-US" smtClean="0"/>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1000"/>
                                        <p:tgtEl>
                                          <p:spTgt spid="16"/>
                                        </p:tgtEl>
                                      </p:cBhvr>
                                    </p:animEffect>
                                    <p:anim calcmode="lin" valueType="num">
                                      <p:cBhvr>
                                        <p:cTn id="25" dur="1000" fill="hold"/>
                                        <p:tgtEl>
                                          <p:spTgt spid="16"/>
                                        </p:tgtEl>
                                        <p:attrNameLst>
                                          <p:attrName>ppt_x</p:attrName>
                                        </p:attrNameLst>
                                      </p:cBhvr>
                                      <p:tavLst>
                                        <p:tav tm="0">
                                          <p:val>
                                            <p:strVal val="#ppt_x"/>
                                          </p:val>
                                        </p:tav>
                                        <p:tav tm="100000">
                                          <p:val>
                                            <p:strVal val="#ppt_x"/>
                                          </p:val>
                                        </p:tav>
                                      </p:tavLst>
                                    </p:anim>
                                    <p:anim calcmode="lin" valueType="num">
                                      <p:cBhvr>
                                        <p:cTn id="2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type="body" sz="half" idx="1"/>
          </p:nvPr>
        </p:nvSpPr>
        <p:spPr>
          <a:xfrm>
            <a:off x="814917" y="549276"/>
            <a:ext cx="10473267" cy="576263"/>
          </a:xfrm>
        </p:spPr>
        <p:txBody>
          <a:bodyPr>
            <a:normAutofit/>
          </a:bodyPr>
          <a:lstStyle/>
          <a:p>
            <a:pPr eaLnBrk="1" hangingPunct="1">
              <a:buFont typeface="Wingdings" panose="05000000000000000000" pitchFamily="2" charset="2"/>
              <a:buChar char="u"/>
            </a:pPr>
            <a:r>
              <a:rPr lang="en-US" altLang="zh-CN" sz="2400" b="1" dirty="0" smtClean="0">
                <a:latin typeface="华文楷体" panose="02010600040101010101" pitchFamily="2" charset="-122"/>
                <a:ea typeface="华文楷体" panose="02010600040101010101" pitchFamily="2" charset="-122"/>
              </a:rPr>
              <a:t>[</a:t>
            </a:r>
            <a:r>
              <a:rPr lang="zh-CN" altLang="en-US" sz="2400" b="1" dirty="0" smtClean="0">
                <a:latin typeface="华文楷体" panose="02010600040101010101" pitchFamily="2" charset="-122"/>
                <a:ea typeface="华文楷体" panose="02010600040101010101" pitchFamily="2" charset="-122"/>
              </a:rPr>
              <a:t>例</a:t>
            </a:r>
            <a:r>
              <a:rPr lang="en-US" altLang="zh-CN" sz="2400" b="1" dirty="0" smtClean="0">
                <a:latin typeface="华文楷体" panose="02010600040101010101" pitchFamily="2" charset="-122"/>
                <a:ea typeface="华文楷体" panose="02010600040101010101" pitchFamily="2" charset="-122"/>
              </a:rPr>
              <a:t>3]</a:t>
            </a:r>
            <a:r>
              <a:rPr lang="zh-CN" altLang="en-US" sz="2400" b="1" dirty="0" smtClean="0">
                <a:latin typeface="华文楷体" panose="02010600040101010101" pitchFamily="2" charset="-122"/>
                <a:ea typeface="华文楷体" panose="02010600040101010101" pitchFamily="2" charset="-122"/>
              </a:rPr>
              <a:t>某大学</a:t>
            </a:r>
            <a:r>
              <a:rPr lang="en-US" altLang="zh-CN" sz="2400" b="1" dirty="0" smtClean="0">
                <a:latin typeface="华文楷体" panose="02010600040101010101" pitchFamily="2" charset="-122"/>
                <a:ea typeface="华文楷体" panose="02010600040101010101" pitchFamily="2" charset="-122"/>
              </a:rPr>
              <a:t>2019</a:t>
            </a:r>
            <a:r>
              <a:rPr lang="zh-CN" altLang="en-US" sz="2400" b="1" dirty="0" smtClean="0">
                <a:latin typeface="华文楷体" panose="02010600040101010101" pitchFamily="2" charset="-122"/>
                <a:ea typeface="华文楷体" panose="02010600040101010101" pitchFamily="2" charset="-122"/>
              </a:rPr>
              <a:t>年</a:t>
            </a:r>
            <a:r>
              <a:rPr lang="en-US" altLang="zh-CN" sz="2400" b="1" dirty="0" smtClean="0">
                <a:latin typeface="华文楷体" panose="02010600040101010101" pitchFamily="2" charset="-122"/>
                <a:ea typeface="华文楷体" panose="02010600040101010101" pitchFamily="2" charset="-122"/>
              </a:rPr>
              <a:t>9</a:t>
            </a:r>
            <a:r>
              <a:rPr lang="zh-CN" altLang="en-US" sz="2400" b="1" dirty="0" smtClean="0">
                <a:latin typeface="华文楷体" panose="02010600040101010101" pitchFamily="2" charset="-122"/>
                <a:ea typeface="华文楷体" panose="02010600040101010101" pitchFamily="2" charset="-122"/>
              </a:rPr>
              <a:t>月份计提工资统计表 </a:t>
            </a:r>
            <a:endParaRPr lang="zh-CN" altLang="en-US" sz="2400" b="1" dirty="0" smtClean="0">
              <a:latin typeface="华文楷体" panose="02010600040101010101" pitchFamily="2" charset="-122"/>
              <a:ea typeface="华文楷体" panose="02010600040101010101" pitchFamily="2" charset="-122"/>
            </a:endParaRPr>
          </a:p>
        </p:txBody>
      </p:sp>
      <p:graphicFrame>
        <p:nvGraphicFramePr>
          <p:cNvPr id="128125" name="Group 125"/>
          <p:cNvGraphicFramePr>
            <a:graphicFrameLocks noGrp="1"/>
          </p:cNvGraphicFramePr>
          <p:nvPr>
            <p:ph sz="half" idx="2"/>
          </p:nvPr>
        </p:nvGraphicFramePr>
        <p:xfrm>
          <a:off x="869951" y="1125539"/>
          <a:ext cx="10371667" cy="1657351"/>
        </p:xfrm>
        <a:graphic>
          <a:graphicData uri="http://schemas.openxmlformats.org/drawingml/2006/table">
            <a:tbl>
              <a:tblPr/>
              <a:tblGrid>
                <a:gridCol w="1855661"/>
                <a:gridCol w="1746761"/>
                <a:gridCol w="1746761"/>
                <a:gridCol w="2840121"/>
                <a:gridCol w="2182363"/>
              </a:tblGrid>
              <a:tr h="438016">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ea typeface="宋体" panose="02010600030101010101" pitchFamily="2" charset="-122"/>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9pPr>
                    </a:lstStyle>
                    <a:p>
                      <a:pPr marL="342900" marR="0" lvl="0" indent="-342900" algn="ctr" defTabSz="914400" rtl="0" eaLnBrk="0" fontAlgn="ctr" latinLnBrk="0" hangingPunct="0">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rPr>
                        <a:t>部门</a:t>
                      </a:r>
                      <a:endParaRPr kumimoji="0" lang="zh-CN" altLang="en-US" sz="3600" b="0" i="0" u="none" strike="noStrike" cap="none" normalizeH="0" baseline="0" dirty="0" smtClean="0">
                        <a:ln>
                          <a:noFill/>
                        </a:ln>
                        <a:solidFill>
                          <a:schemeClr val="tx1"/>
                        </a:solidFill>
                        <a:effectLst/>
                        <a:latin typeface="Garamond" panose="02020404030301010803" pitchFamily="18" charset="0"/>
                        <a:ea typeface="楷体_GB2312" pitchFamily="49" charset="-122"/>
                      </a:endParaRPr>
                    </a:p>
                  </a:txBody>
                  <a:tcPr marL="121916" marR="121916"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FC1B2"/>
                    </a:solidFill>
                  </a:tcPr>
                </a:tc>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ea typeface="宋体" panose="02010600030101010101" pitchFamily="2" charset="-122"/>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9pPr>
                    </a:lstStyle>
                    <a:p>
                      <a:pPr marL="342900" marR="0" lvl="0" indent="-342900" algn="ctr" defTabSz="914400" rtl="0" eaLnBrk="0" fontAlgn="ctr" latinLnBrk="0" hangingPunct="0">
                        <a:lnSpc>
                          <a:spcPct val="100000"/>
                        </a:lnSpc>
                        <a:spcBef>
                          <a:spcPct val="0"/>
                        </a:spcBef>
                        <a:spcAft>
                          <a:spcPct val="0"/>
                        </a:spcAft>
                        <a:buClrTx/>
                        <a:buSzTx/>
                        <a:buFontTx/>
                        <a:buNone/>
                      </a:pPr>
                      <a:r>
                        <a:rPr kumimoji="0" lang="zh-CN" altLang="en-US" sz="2000" b="1"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基本工资</a:t>
                      </a:r>
                      <a:endParaRPr kumimoji="0" lang="zh-CN" altLang="en-US" sz="3600" b="0" i="0" u="none" strike="noStrike" cap="none" normalizeH="0" baseline="0" smtClean="0">
                        <a:ln>
                          <a:noFill/>
                        </a:ln>
                        <a:solidFill>
                          <a:schemeClr val="tx1"/>
                        </a:solidFill>
                        <a:effectLst/>
                        <a:latin typeface="Garamond" panose="02020404030301010803" pitchFamily="18" charset="0"/>
                        <a:ea typeface="楷体_GB2312" pitchFamily="49" charset="-122"/>
                      </a:endParaRPr>
                    </a:p>
                  </a:txBody>
                  <a:tcPr marL="121916" marR="121916"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FC1B2"/>
                    </a:solidFill>
                  </a:tcPr>
                </a:tc>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ea typeface="宋体" panose="02010600030101010101" pitchFamily="2" charset="-122"/>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9pPr>
                    </a:lstStyle>
                    <a:p>
                      <a:pPr marL="342900" marR="0" lvl="0" indent="-342900" algn="ctr" defTabSz="914400" rtl="0" eaLnBrk="0" fontAlgn="ctr" latinLnBrk="0" hangingPunct="0">
                        <a:lnSpc>
                          <a:spcPct val="100000"/>
                        </a:lnSpc>
                        <a:spcBef>
                          <a:spcPct val="0"/>
                        </a:spcBef>
                        <a:spcAft>
                          <a:spcPct val="0"/>
                        </a:spcAft>
                        <a:buClrTx/>
                        <a:buSzTx/>
                        <a:buFontTx/>
                        <a:buNone/>
                      </a:pPr>
                      <a:r>
                        <a:rPr kumimoji="0" lang="zh-CN" altLang="en-US" sz="2000" b="1"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绩效工资</a:t>
                      </a:r>
                      <a:endParaRPr kumimoji="0" lang="zh-CN" altLang="en-US" sz="3600" b="0" i="0" u="none" strike="noStrike" cap="none" normalizeH="0" baseline="0" smtClean="0">
                        <a:ln>
                          <a:noFill/>
                        </a:ln>
                        <a:solidFill>
                          <a:schemeClr val="tx1"/>
                        </a:solidFill>
                        <a:effectLst/>
                        <a:latin typeface="Garamond" panose="02020404030301010803" pitchFamily="18" charset="0"/>
                        <a:ea typeface="楷体_GB2312" pitchFamily="49" charset="-122"/>
                      </a:endParaRPr>
                    </a:p>
                  </a:txBody>
                  <a:tcPr marL="121916" marR="121916"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FC1B2"/>
                    </a:solidFill>
                  </a:tcPr>
                </a:tc>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ea typeface="宋体" panose="02010600030101010101" pitchFamily="2" charset="-122"/>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9pPr>
                    </a:lstStyle>
                    <a:p>
                      <a:pPr marL="342900" marR="0" lvl="0" indent="-342900" algn="ctr" defTabSz="914400" rtl="0" eaLnBrk="0" fontAlgn="ctr" latinLnBrk="0" hangingPunct="0">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rPr>
                        <a:t>住房及物业补贴</a:t>
                      </a:r>
                      <a:endParaRPr kumimoji="0" lang="zh-CN" altLang="en-US" sz="3600" b="0" i="0" u="none" strike="noStrike" cap="none" normalizeH="0" baseline="0" dirty="0" smtClean="0">
                        <a:ln>
                          <a:noFill/>
                        </a:ln>
                        <a:solidFill>
                          <a:schemeClr val="tx1"/>
                        </a:solidFill>
                        <a:effectLst/>
                        <a:latin typeface="Garamond" panose="02020404030301010803" pitchFamily="18" charset="0"/>
                        <a:ea typeface="楷体_GB2312" pitchFamily="49" charset="-122"/>
                      </a:endParaRPr>
                    </a:p>
                  </a:txBody>
                  <a:tcPr marL="121916" marR="121916"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FC1B2"/>
                    </a:solidFill>
                  </a:tcPr>
                </a:tc>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ea typeface="宋体" panose="02010600030101010101" pitchFamily="2" charset="-122"/>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9pPr>
                    </a:lstStyle>
                    <a:p>
                      <a:pPr marL="342900" marR="0" lvl="0" indent="-342900" algn="ctr" defTabSz="914400" rtl="0" eaLnBrk="0" fontAlgn="ctr" latinLnBrk="0" hangingPunct="0">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rPr>
                        <a:t>应发工资</a:t>
                      </a:r>
                      <a:endParaRPr kumimoji="0" lang="zh-CN" altLang="en-US" sz="3600" b="0" i="0" u="none" strike="noStrike" cap="none" normalizeH="0" baseline="0" dirty="0" smtClean="0">
                        <a:ln>
                          <a:noFill/>
                        </a:ln>
                        <a:solidFill>
                          <a:schemeClr val="tx1"/>
                        </a:solidFill>
                        <a:effectLst/>
                        <a:latin typeface="Garamond" panose="02020404030301010803" pitchFamily="18" charset="0"/>
                        <a:ea typeface="楷体_GB2312" pitchFamily="49" charset="-122"/>
                      </a:endParaRPr>
                    </a:p>
                  </a:txBody>
                  <a:tcPr marL="121916" marR="121916"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FC1B2"/>
                    </a:solidFill>
                  </a:tcPr>
                </a:tc>
              </a:tr>
              <a:tr h="396214">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ea typeface="宋体" panose="02010600030101010101" pitchFamily="2" charset="-122"/>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9pPr>
                    </a:lstStyle>
                    <a:p>
                      <a:pPr marL="342900" marR="0" lvl="0" indent="-342900" algn="ctr" defTabSz="914400" rtl="0" eaLnBrk="0" fontAlgn="ctr" latinLnBrk="0" hangingPunct="0">
                        <a:lnSpc>
                          <a:spcPct val="100000"/>
                        </a:lnSpc>
                        <a:spcBef>
                          <a:spcPct val="0"/>
                        </a:spcBef>
                        <a:spcAft>
                          <a:spcPct val="0"/>
                        </a:spcAft>
                        <a:buClrTx/>
                        <a:buSzTx/>
                        <a:buFontTx/>
                        <a:buNone/>
                      </a:pPr>
                      <a:r>
                        <a:rPr kumimoji="0" lang="zh-CN" altLang="en-US" sz="2000" b="1"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教学部门</a:t>
                      </a:r>
                      <a:endParaRPr kumimoji="0" lang="zh-CN" altLang="en-US" sz="3600" b="0" i="0" u="none" strike="noStrike" cap="none" normalizeH="0" baseline="0" smtClean="0">
                        <a:ln>
                          <a:noFill/>
                        </a:ln>
                        <a:solidFill>
                          <a:schemeClr val="tx1"/>
                        </a:solidFill>
                        <a:effectLst/>
                        <a:latin typeface="Garamond" panose="02020404030301010803" pitchFamily="18" charset="0"/>
                        <a:ea typeface="楷体_GB2312" pitchFamily="49" charset="-122"/>
                      </a:endParaRPr>
                    </a:p>
                  </a:txBody>
                  <a:tcPr marL="121916" marR="121916"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FC1B2"/>
                    </a:solidFill>
                  </a:tcPr>
                </a:tc>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ea typeface="宋体" panose="02010600030101010101" pitchFamily="2" charset="-122"/>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9pPr>
                    </a:lstStyle>
                    <a:p>
                      <a:pPr marL="342900" marR="0" lvl="0" indent="-342900" algn="ctr" defTabSz="914400" rtl="0" eaLnBrk="0" fontAlgn="ctr" latinLnBrk="0" hangingPunct="0">
                        <a:lnSpc>
                          <a:spcPct val="100000"/>
                        </a:lnSpc>
                        <a:spcBef>
                          <a:spcPct val="0"/>
                        </a:spcBef>
                        <a:spcAft>
                          <a:spcPct val="0"/>
                        </a:spcAft>
                        <a:buClrTx/>
                        <a:buSzTx/>
                        <a:buFontTx/>
                        <a:buNone/>
                      </a:pPr>
                      <a:r>
                        <a:rPr kumimoji="0" lang="en-US" altLang="zh-CN" sz="2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509315</a:t>
                      </a:r>
                      <a:endParaRPr kumimoji="0" lang="en-US" altLang="zh-CN" sz="4000" b="0" i="0" u="none" strike="noStrike" cap="none" normalizeH="0" baseline="0" smtClean="0">
                        <a:ln>
                          <a:noFill/>
                        </a:ln>
                        <a:solidFill>
                          <a:schemeClr val="tx1"/>
                        </a:solidFill>
                        <a:effectLst/>
                        <a:latin typeface="Garamond" panose="02020404030301010803" pitchFamily="18" charset="0"/>
                        <a:ea typeface="楷体_GB2312" pitchFamily="49" charset="-122"/>
                      </a:endParaRPr>
                    </a:p>
                  </a:txBody>
                  <a:tcPr marL="121916" marR="121916"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FC1B2"/>
                    </a:solidFill>
                  </a:tcPr>
                </a:tc>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ea typeface="宋体" panose="02010600030101010101" pitchFamily="2" charset="-122"/>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9pPr>
                    </a:lstStyle>
                    <a:p>
                      <a:pPr marL="342900" marR="0" lvl="0" indent="-342900" algn="ctr" defTabSz="914400" rtl="0" eaLnBrk="0" fontAlgn="ctr" latinLnBrk="0" hangingPunct="0">
                        <a:lnSpc>
                          <a:spcPct val="100000"/>
                        </a:lnSpc>
                        <a:spcBef>
                          <a:spcPct val="0"/>
                        </a:spcBef>
                        <a:spcAft>
                          <a:spcPct val="0"/>
                        </a:spcAft>
                        <a:buClrTx/>
                        <a:buSzTx/>
                        <a:buFontTx/>
                        <a:buNone/>
                      </a:pPr>
                      <a:r>
                        <a:rPr kumimoji="0" lang="en-US" altLang="zh-CN" sz="2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651282</a:t>
                      </a:r>
                      <a:endParaRPr kumimoji="0" lang="en-US" altLang="zh-CN" sz="4000" b="0" i="0" u="none" strike="noStrike" cap="none" normalizeH="0" baseline="0" smtClean="0">
                        <a:ln>
                          <a:noFill/>
                        </a:ln>
                        <a:solidFill>
                          <a:schemeClr val="tx1"/>
                        </a:solidFill>
                        <a:effectLst/>
                        <a:latin typeface="Garamond" panose="02020404030301010803" pitchFamily="18" charset="0"/>
                        <a:ea typeface="楷体_GB2312" pitchFamily="49" charset="-122"/>
                      </a:endParaRPr>
                    </a:p>
                  </a:txBody>
                  <a:tcPr marL="121916" marR="121916"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FC1B2"/>
                    </a:solidFill>
                  </a:tcPr>
                </a:tc>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ea typeface="宋体" panose="02010600030101010101" pitchFamily="2" charset="-122"/>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9pPr>
                    </a:lstStyle>
                    <a:p>
                      <a:pPr marL="342900" marR="0" lvl="0" indent="-342900" algn="ctr" defTabSz="914400" rtl="0" eaLnBrk="0" fontAlgn="ctr" latinLnBrk="0" hangingPunct="0">
                        <a:lnSpc>
                          <a:spcPct val="100000"/>
                        </a:lnSpc>
                        <a:spcBef>
                          <a:spcPct val="0"/>
                        </a:spcBef>
                        <a:spcAft>
                          <a:spcPct val="0"/>
                        </a:spcAft>
                        <a:buClrTx/>
                        <a:buSzTx/>
                        <a:buFontTx/>
                        <a:buNone/>
                      </a:pPr>
                      <a:r>
                        <a:rPr kumimoji="0" lang="en-US" altLang="zh-CN" sz="2000" b="0"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rPr>
                        <a:t>227261</a:t>
                      </a:r>
                      <a:endParaRPr kumimoji="0" lang="en-US" altLang="zh-CN" sz="4000" b="0" i="0" u="none" strike="noStrike" cap="none" normalizeH="0" baseline="0" dirty="0" smtClean="0">
                        <a:ln>
                          <a:noFill/>
                        </a:ln>
                        <a:solidFill>
                          <a:schemeClr val="tx1"/>
                        </a:solidFill>
                        <a:effectLst/>
                        <a:latin typeface="Garamond" panose="02020404030301010803" pitchFamily="18" charset="0"/>
                        <a:ea typeface="楷体_GB2312" pitchFamily="49" charset="-122"/>
                      </a:endParaRPr>
                    </a:p>
                  </a:txBody>
                  <a:tcPr marL="121916" marR="121916"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FC1B2"/>
                    </a:solidFill>
                  </a:tcPr>
                </a:tc>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ea typeface="宋体" panose="02010600030101010101" pitchFamily="2" charset="-122"/>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9pPr>
                    </a:lstStyle>
                    <a:p>
                      <a:pPr marL="342900" marR="0" lvl="0" indent="-342900" algn="ctr" defTabSz="914400" rtl="0" eaLnBrk="0" fontAlgn="ctr" latinLnBrk="0" hangingPunct="0">
                        <a:lnSpc>
                          <a:spcPct val="100000"/>
                        </a:lnSpc>
                        <a:spcBef>
                          <a:spcPct val="0"/>
                        </a:spcBef>
                        <a:spcAft>
                          <a:spcPct val="0"/>
                        </a:spcAft>
                        <a:buClrTx/>
                        <a:buSzTx/>
                        <a:buFontTx/>
                        <a:buNone/>
                      </a:pPr>
                      <a:r>
                        <a:rPr kumimoji="0" lang="en-US" altLang="zh-CN" sz="2000" b="1"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1387858</a:t>
                      </a:r>
                      <a:endParaRPr kumimoji="0" lang="en-US" altLang="zh-CN" sz="4000" b="1" i="0" u="none" strike="noStrike" cap="none" normalizeH="0" baseline="0" smtClean="0">
                        <a:ln>
                          <a:noFill/>
                        </a:ln>
                        <a:solidFill>
                          <a:schemeClr val="tx1"/>
                        </a:solidFill>
                        <a:effectLst/>
                        <a:latin typeface="Garamond" panose="02020404030301010803" pitchFamily="18" charset="0"/>
                        <a:ea typeface="楷体_GB2312" pitchFamily="49" charset="-122"/>
                      </a:endParaRPr>
                    </a:p>
                  </a:txBody>
                  <a:tcPr marL="121916" marR="121916"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FC1B2"/>
                    </a:solidFill>
                  </a:tcPr>
                </a:tc>
              </a:tr>
              <a:tr h="396214">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ea typeface="宋体" panose="02010600030101010101" pitchFamily="2" charset="-122"/>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9pPr>
                    </a:lstStyle>
                    <a:p>
                      <a:pPr marL="342900" marR="0" lvl="0" indent="-342900" algn="ctr" defTabSz="914400" rtl="0" eaLnBrk="0" fontAlgn="ctr" latinLnBrk="0" hangingPunct="0">
                        <a:lnSpc>
                          <a:spcPct val="100000"/>
                        </a:lnSpc>
                        <a:spcBef>
                          <a:spcPct val="0"/>
                        </a:spcBef>
                        <a:spcAft>
                          <a:spcPct val="0"/>
                        </a:spcAft>
                        <a:buClrTx/>
                        <a:buSzTx/>
                        <a:buFontTx/>
                        <a:buNone/>
                      </a:pPr>
                      <a:r>
                        <a:rPr kumimoji="0" lang="zh-CN" altLang="en-US" sz="2000" b="1"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行政部门</a:t>
                      </a:r>
                      <a:endParaRPr kumimoji="0" lang="zh-CN" altLang="en-US" sz="3600" b="0" i="0" u="none" strike="noStrike" cap="none" normalizeH="0" baseline="0" smtClean="0">
                        <a:ln>
                          <a:noFill/>
                        </a:ln>
                        <a:solidFill>
                          <a:schemeClr val="tx1"/>
                        </a:solidFill>
                        <a:effectLst/>
                        <a:latin typeface="Garamond" panose="02020404030301010803" pitchFamily="18" charset="0"/>
                        <a:ea typeface="楷体_GB2312" pitchFamily="49" charset="-122"/>
                      </a:endParaRPr>
                    </a:p>
                  </a:txBody>
                  <a:tcPr marL="121916" marR="121916"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FC1B2"/>
                    </a:solidFill>
                  </a:tcPr>
                </a:tc>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ea typeface="宋体" panose="02010600030101010101" pitchFamily="2" charset="-122"/>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9pPr>
                    </a:lstStyle>
                    <a:p>
                      <a:pPr marL="342900" marR="0" lvl="0" indent="-342900" algn="ctr" defTabSz="914400" rtl="0" eaLnBrk="0" fontAlgn="ctr" latinLnBrk="0" hangingPunct="0">
                        <a:lnSpc>
                          <a:spcPct val="100000"/>
                        </a:lnSpc>
                        <a:spcBef>
                          <a:spcPct val="0"/>
                        </a:spcBef>
                        <a:spcAft>
                          <a:spcPct val="0"/>
                        </a:spcAft>
                        <a:buClrTx/>
                        <a:buSzTx/>
                        <a:buFontTx/>
                        <a:buNone/>
                      </a:pPr>
                      <a:r>
                        <a:rPr kumimoji="0" lang="en-US" altLang="zh-CN" sz="2000" b="0"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rPr>
                        <a:t>105051</a:t>
                      </a:r>
                      <a:endParaRPr kumimoji="0" lang="en-US" altLang="zh-CN" sz="4000" b="0" i="0" u="none" strike="noStrike" cap="none" normalizeH="0" baseline="0" dirty="0" smtClean="0">
                        <a:ln>
                          <a:noFill/>
                        </a:ln>
                        <a:solidFill>
                          <a:schemeClr val="tx1"/>
                        </a:solidFill>
                        <a:effectLst/>
                        <a:latin typeface="Garamond" panose="02020404030301010803" pitchFamily="18" charset="0"/>
                        <a:ea typeface="楷体_GB2312" pitchFamily="49" charset="-122"/>
                      </a:endParaRPr>
                    </a:p>
                  </a:txBody>
                  <a:tcPr marL="121916" marR="121916"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FC1B2"/>
                    </a:solidFill>
                  </a:tcPr>
                </a:tc>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ea typeface="宋体" panose="02010600030101010101" pitchFamily="2" charset="-122"/>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9pPr>
                    </a:lstStyle>
                    <a:p>
                      <a:pPr marL="342900" marR="0" lvl="0" indent="-342900" algn="ctr" defTabSz="914400" rtl="0" eaLnBrk="0" fontAlgn="ctr" latinLnBrk="0" hangingPunct="0">
                        <a:lnSpc>
                          <a:spcPct val="100000"/>
                        </a:lnSpc>
                        <a:spcBef>
                          <a:spcPct val="0"/>
                        </a:spcBef>
                        <a:spcAft>
                          <a:spcPct val="0"/>
                        </a:spcAft>
                        <a:buClrTx/>
                        <a:buSzTx/>
                        <a:buFontTx/>
                        <a:buNone/>
                      </a:pPr>
                      <a:r>
                        <a:rPr kumimoji="0" lang="en-US" altLang="zh-CN" sz="2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114913</a:t>
                      </a:r>
                      <a:endParaRPr kumimoji="0" lang="en-US" altLang="zh-CN" sz="4000" b="0" i="0" u="none" strike="noStrike" cap="none" normalizeH="0" baseline="0" smtClean="0">
                        <a:ln>
                          <a:noFill/>
                        </a:ln>
                        <a:solidFill>
                          <a:schemeClr val="tx1"/>
                        </a:solidFill>
                        <a:effectLst/>
                        <a:latin typeface="Garamond" panose="02020404030301010803" pitchFamily="18" charset="0"/>
                        <a:ea typeface="楷体_GB2312" pitchFamily="49" charset="-122"/>
                      </a:endParaRPr>
                    </a:p>
                  </a:txBody>
                  <a:tcPr marL="121916" marR="121916"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FC1B2"/>
                    </a:solidFill>
                  </a:tcPr>
                </a:tc>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ea typeface="宋体" panose="02010600030101010101" pitchFamily="2" charset="-122"/>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9pPr>
                    </a:lstStyle>
                    <a:p>
                      <a:pPr marL="342900" marR="0" lvl="0" indent="-342900" algn="ctr" defTabSz="914400" rtl="0" eaLnBrk="0" fontAlgn="ctr" latinLnBrk="0" hangingPunct="0">
                        <a:lnSpc>
                          <a:spcPct val="100000"/>
                        </a:lnSpc>
                        <a:spcBef>
                          <a:spcPct val="0"/>
                        </a:spcBef>
                        <a:spcAft>
                          <a:spcPct val="0"/>
                        </a:spcAft>
                        <a:buClrTx/>
                        <a:buSzTx/>
                        <a:buFontTx/>
                        <a:buNone/>
                      </a:pPr>
                      <a:r>
                        <a:rPr kumimoji="0" lang="en-US" altLang="zh-CN" sz="2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42083</a:t>
                      </a:r>
                      <a:endParaRPr kumimoji="0" lang="en-US" altLang="zh-CN" sz="4000" b="0" i="0" u="none" strike="noStrike" cap="none" normalizeH="0" baseline="0" smtClean="0">
                        <a:ln>
                          <a:noFill/>
                        </a:ln>
                        <a:solidFill>
                          <a:schemeClr val="tx1"/>
                        </a:solidFill>
                        <a:effectLst/>
                        <a:latin typeface="Garamond" panose="02020404030301010803" pitchFamily="18" charset="0"/>
                        <a:ea typeface="楷体_GB2312" pitchFamily="49" charset="-122"/>
                      </a:endParaRPr>
                    </a:p>
                  </a:txBody>
                  <a:tcPr marL="121916" marR="121916"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FC1B2"/>
                    </a:solidFill>
                  </a:tcPr>
                </a:tc>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ea typeface="宋体" panose="02010600030101010101" pitchFamily="2" charset="-122"/>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9pPr>
                    </a:lstStyle>
                    <a:p>
                      <a:pPr marL="342900" marR="0" lvl="0" indent="-342900" algn="ctr" defTabSz="914400" rtl="0" eaLnBrk="0" fontAlgn="ctr" latinLnBrk="0" hangingPunct="0">
                        <a:lnSpc>
                          <a:spcPct val="100000"/>
                        </a:lnSpc>
                        <a:spcBef>
                          <a:spcPct val="0"/>
                        </a:spcBef>
                        <a:spcAft>
                          <a:spcPct val="0"/>
                        </a:spcAft>
                        <a:buClrTx/>
                        <a:buSzTx/>
                        <a:buFontTx/>
                        <a:buNone/>
                      </a:pPr>
                      <a:r>
                        <a:rPr kumimoji="0" lang="en-US" altLang="zh-CN" sz="2000" b="1"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262047</a:t>
                      </a:r>
                      <a:endParaRPr kumimoji="0" lang="en-US" altLang="zh-CN" sz="4000" b="1" i="0" u="none" strike="noStrike" cap="none" normalizeH="0" baseline="0" smtClean="0">
                        <a:ln>
                          <a:noFill/>
                        </a:ln>
                        <a:solidFill>
                          <a:schemeClr val="tx1"/>
                        </a:solidFill>
                        <a:effectLst/>
                        <a:latin typeface="Garamond" panose="02020404030301010803" pitchFamily="18" charset="0"/>
                        <a:ea typeface="楷体_GB2312" pitchFamily="49" charset="-122"/>
                      </a:endParaRPr>
                    </a:p>
                  </a:txBody>
                  <a:tcPr marL="121916" marR="121916"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FC1B2"/>
                    </a:solidFill>
                  </a:tcPr>
                </a:tc>
              </a:tr>
              <a:tr h="426907">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ea typeface="宋体" panose="02010600030101010101" pitchFamily="2" charset="-122"/>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9pPr>
                    </a:lstStyle>
                    <a:p>
                      <a:pPr marL="342900" marR="0" lvl="0" indent="-342900" algn="ctr" defTabSz="914400" rtl="0" eaLnBrk="0" fontAlgn="ctr" latinLnBrk="0" hangingPunct="0">
                        <a:lnSpc>
                          <a:spcPct val="100000"/>
                        </a:lnSpc>
                        <a:spcBef>
                          <a:spcPct val="0"/>
                        </a:spcBef>
                        <a:spcAft>
                          <a:spcPct val="0"/>
                        </a:spcAft>
                        <a:buClrTx/>
                        <a:buSzTx/>
                        <a:buFontTx/>
                        <a:buNone/>
                      </a:pPr>
                      <a:r>
                        <a:rPr kumimoji="0" lang="zh-CN" altLang="en-US" sz="2000" b="1"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合计</a:t>
                      </a:r>
                      <a:endParaRPr kumimoji="0" lang="zh-CN" altLang="en-US" sz="3600" b="0" i="0" u="none" strike="noStrike" cap="none" normalizeH="0" baseline="0" smtClean="0">
                        <a:ln>
                          <a:noFill/>
                        </a:ln>
                        <a:solidFill>
                          <a:schemeClr val="tx1"/>
                        </a:solidFill>
                        <a:effectLst/>
                        <a:latin typeface="Garamond" panose="02020404030301010803" pitchFamily="18" charset="0"/>
                        <a:ea typeface="楷体_GB2312" pitchFamily="49" charset="-122"/>
                      </a:endParaRPr>
                    </a:p>
                  </a:txBody>
                  <a:tcPr marL="121916" marR="121916"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FC1B2"/>
                    </a:solidFill>
                  </a:tcPr>
                </a:tc>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ea typeface="宋体" panose="02010600030101010101" pitchFamily="2" charset="-122"/>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9pPr>
                    </a:lstStyle>
                    <a:p>
                      <a:pPr marL="342900" marR="0" lvl="0" indent="-342900" algn="ctr" defTabSz="914400" rtl="0" eaLnBrk="0" fontAlgn="ctr" latinLnBrk="0" hangingPunct="0">
                        <a:lnSpc>
                          <a:spcPct val="100000"/>
                        </a:lnSpc>
                        <a:spcBef>
                          <a:spcPct val="0"/>
                        </a:spcBef>
                        <a:spcAft>
                          <a:spcPct val="0"/>
                        </a:spcAft>
                        <a:buClrTx/>
                        <a:buSzTx/>
                        <a:buFontTx/>
                        <a:buNone/>
                      </a:pPr>
                      <a:r>
                        <a:rPr kumimoji="0" lang="en-US" altLang="zh-CN" sz="2000" b="1"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614366</a:t>
                      </a:r>
                      <a:endParaRPr kumimoji="0" lang="en-US" altLang="zh-CN" sz="4000" b="0" i="0" u="none" strike="noStrike" cap="none" normalizeH="0" baseline="0" smtClean="0">
                        <a:ln>
                          <a:noFill/>
                        </a:ln>
                        <a:solidFill>
                          <a:schemeClr val="tx1"/>
                        </a:solidFill>
                        <a:effectLst/>
                        <a:latin typeface="Garamond" panose="02020404030301010803" pitchFamily="18" charset="0"/>
                        <a:ea typeface="楷体_GB2312" pitchFamily="49" charset="-122"/>
                      </a:endParaRPr>
                    </a:p>
                  </a:txBody>
                  <a:tcPr marL="121916" marR="121916"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FC1B2"/>
                    </a:solidFill>
                  </a:tcPr>
                </a:tc>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ea typeface="宋体" panose="02010600030101010101" pitchFamily="2" charset="-122"/>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9pPr>
                    </a:lstStyle>
                    <a:p>
                      <a:pPr marL="342900" marR="0" lvl="0" indent="-342900" algn="ctr" defTabSz="914400" rtl="0" eaLnBrk="0" fontAlgn="ctr" latinLnBrk="0" hangingPunct="0">
                        <a:lnSpc>
                          <a:spcPct val="100000"/>
                        </a:lnSpc>
                        <a:spcBef>
                          <a:spcPct val="0"/>
                        </a:spcBef>
                        <a:spcAft>
                          <a:spcPct val="0"/>
                        </a:spcAft>
                        <a:buClrTx/>
                        <a:buSzTx/>
                        <a:buFontTx/>
                        <a:buNone/>
                      </a:pPr>
                      <a:r>
                        <a:rPr kumimoji="0" lang="en-US" altLang="zh-CN" sz="2000" b="1"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766195</a:t>
                      </a:r>
                      <a:endParaRPr kumimoji="0" lang="en-US" altLang="zh-CN" sz="4000" b="0" i="0" u="none" strike="noStrike" cap="none" normalizeH="0" baseline="0" smtClean="0">
                        <a:ln>
                          <a:noFill/>
                        </a:ln>
                        <a:solidFill>
                          <a:schemeClr val="tx1"/>
                        </a:solidFill>
                        <a:effectLst/>
                        <a:latin typeface="Garamond" panose="02020404030301010803" pitchFamily="18" charset="0"/>
                        <a:ea typeface="楷体_GB2312" pitchFamily="49" charset="-122"/>
                      </a:endParaRPr>
                    </a:p>
                  </a:txBody>
                  <a:tcPr marL="121916" marR="121916"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FC1B2"/>
                    </a:solidFill>
                  </a:tcPr>
                </a:tc>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ea typeface="宋体" panose="02010600030101010101" pitchFamily="2" charset="-122"/>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9pPr>
                    </a:lstStyle>
                    <a:p>
                      <a:pPr marL="342900" marR="0" lvl="0" indent="-342900" algn="ctr" defTabSz="914400" rtl="0" eaLnBrk="0" fontAlgn="ctr" latinLnBrk="0" hangingPunct="0">
                        <a:lnSpc>
                          <a:spcPct val="100000"/>
                        </a:lnSpc>
                        <a:spcBef>
                          <a:spcPct val="0"/>
                        </a:spcBef>
                        <a:spcAft>
                          <a:spcPct val="0"/>
                        </a:spcAft>
                        <a:buClrTx/>
                        <a:buSzTx/>
                        <a:buFontTx/>
                        <a:buNone/>
                      </a:pPr>
                      <a:r>
                        <a:rPr kumimoji="0" lang="en-US" altLang="zh-CN"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rPr>
                        <a:t>269344</a:t>
                      </a:r>
                      <a:endParaRPr kumimoji="0" lang="en-US" altLang="zh-CN" sz="4000" b="0" i="0" u="none" strike="noStrike" cap="none" normalizeH="0" baseline="0" dirty="0" smtClean="0">
                        <a:ln>
                          <a:noFill/>
                        </a:ln>
                        <a:solidFill>
                          <a:schemeClr val="tx1"/>
                        </a:solidFill>
                        <a:effectLst/>
                        <a:latin typeface="Garamond" panose="02020404030301010803" pitchFamily="18" charset="0"/>
                        <a:ea typeface="楷体_GB2312" pitchFamily="49" charset="-122"/>
                      </a:endParaRPr>
                    </a:p>
                  </a:txBody>
                  <a:tcPr marL="121916" marR="121916"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FC1B2"/>
                    </a:solidFill>
                  </a:tcPr>
                </a:tc>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ea typeface="宋体" panose="02010600030101010101" pitchFamily="2" charset="-122"/>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9pPr>
                    </a:lstStyle>
                    <a:p>
                      <a:pPr marL="342900" marR="0" lvl="0" indent="-342900" algn="ctr" defTabSz="914400" rtl="0" eaLnBrk="0" fontAlgn="ctr" latinLnBrk="0" hangingPunct="0">
                        <a:lnSpc>
                          <a:spcPct val="100000"/>
                        </a:lnSpc>
                        <a:spcBef>
                          <a:spcPct val="0"/>
                        </a:spcBef>
                        <a:spcAft>
                          <a:spcPct val="0"/>
                        </a:spcAft>
                        <a:buClrTx/>
                        <a:buSzTx/>
                        <a:buFontTx/>
                        <a:buNone/>
                      </a:pPr>
                      <a:r>
                        <a:rPr kumimoji="0" lang="en-US" altLang="zh-CN"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rPr>
                        <a:t>1649905</a:t>
                      </a:r>
                      <a:endParaRPr kumimoji="0" lang="en-US" altLang="zh-CN" sz="4000" b="0" i="0" u="none" strike="noStrike" cap="none" normalizeH="0" baseline="0" dirty="0" smtClean="0">
                        <a:ln>
                          <a:noFill/>
                        </a:ln>
                        <a:solidFill>
                          <a:schemeClr val="tx1"/>
                        </a:solidFill>
                        <a:effectLst/>
                        <a:latin typeface="Garamond" panose="02020404030301010803" pitchFamily="18" charset="0"/>
                        <a:ea typeface="楷体_GB2312" pitchFamily="49" charset="-122"/>
                      </a:endParaRPr>
                    </a:p>
                  </a:txBody>
                  <a:tcPr marL="121916" marR="121916"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FC1B2"/>
                    </a:solidFill>
                  </a:tcPr>
                </a:tc>
              </a:tr>
            </a:tbl>
          </a:graphicData>
        </a:graphic>
      </p:graphicFrame>
      <p:sp>
        <p:nvSpPr>
          <p:cNvPr id="5" name="矩形 4"/>
          <p:cNvSpPr/>
          <p:nvPr/>
        </p:nvSpPr>
        <p:spPr>
          <a:xfrm>
            <a:off x="1960033" y="2924175"/>
            <a:ext cx="9129184" cy="25923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400" b="1" u="sng" dirty="0">
                <a:solidFill>
                  <a:srgbClr val="FFFF00"/>
                </a:solidFill>
                <a:latin typeface="+mn-ea"/>
              </a:rPr>
              <a:t>财  务 会  计</a:t>
            </a:r>
            <a:endParaRPr lang="zh-CN" altLang="en-US" sz="2400" b="1" u="sng" dirty="0">
              <a:solidFill>
                <a:srgbClr val="FFFF00"/>
              </a:solidFill>
              <a:latin typeface="+mn-ea"/>
            </a:endParaRPr>
          </a:p>
          <a:p>
            <a:pPr>
              <a:lnSpc>
                <a:spcPct val="130000"/>
              </a:lnSpc>
              <a:defRPr/>
            </a:pPr>
            <a:r>
              <a:rPr lang="zh-CN" altLang="en-US" sz="2000" dirty="0">
                <a:latin typeface="+mn-ea"/>
              </a:rPr>
              <a:t>借：业务活动费用</a:t>
            </a:r>
            <a:r>
              <a:rPr lang="en-US" altLang="zh-CN" sz="2000" dirty="0">
                <a:latin typeface="+mn-ea"/>
              </a:rPr>
              <a:t>—</a:t>
            </a:r>
            <a:r>
              <a:rPr lang="zh-CN" altLang="en-US" sz="2000" dirty="0">
                <a:latin typeface="+mn-ea"/>
              </a:rPr>
              <a:t>教育费用</a:t>
            </a:r>
            <a:r>
              <a:rPr lang="en-US" altLang="zh-CN" sz="2000" dirty="0">
                <a:latin typeface="+mn-ea"/>
              </a:rPr>
              <a:t>—</a:t>
            </a:r>
            <a:r>
              <a:rPr lang="zh-CN" altLang="en-US" sz="2000" dirty="0">
                <a:latin typeface="+mn-ea"/>
              </a:rPr>
              <a:t>工资福利费用      </a:t>
            </a:r>
            <a:r>
              <a:rPr lang="zh-CN" altLang="en-US" sz="2000" dirty="0" smtClean="0">
                <a:latin typeface="+mn-ea"/>
              </a:rPr>
              <a:t>            </a:t>
            </a:r>
            <a:r>
              <a:rPr lang="en-US" altLang="zh-CN" sz="2000" dirty="0" smtClean="0">
                <a:latin typeface="+mn-ea"/>
              </a:rPr>
              <a:t>1387858</a:t>
            </a:r>
            <a:endParaRPr lang="en-US" altLang="zh-CN" sz="2000" dirty="0">
              <a:latin typeface="+mn-ea"/>
            </a:endParaRPr>
          </a:p>
          <a:p>
            <a:pPr>
              <a:lnSpc>
                <a:spcPct val="130000"/>
              </a:lnSpc>
              <a:defRPr/>
            </a:pPr>
            <a:r>
              <a:rPr lang="zh-CN" altLang="en-US" sz="2000" dirty="0" smtClean="0">
                <a:latin typeface="+mn-ea"/>
              </a:rPr>
              <a:t>     单位</a:t>
            </a:r>
            <a:r>
              <a:rPr lang="zh-CN" altLang="en-US" sz="2000" dirty="0">
                <a:latin typeface="+mn-ea"/>
              </a:rPr>
              <a:t>管理费用</a:t>
            </a:r>
            <a:r>
              <a:rPr lang="en-US" altLang="zh-CN" sz="2000" dirty="0">
                <a:latin typeface="+mn-ea"/>
              </a:rPr>
              <a:t>—</a:t>
            </a:r>
            <a:r>
              <a:rPr lang="zh-CN" altLang="en-US" sz="2000" dirty="0">
                <a:latin typeface="+mn-ea"/>
              </a:rPr>
              <a:t>行政管理费用</a:t>
            </a:r>
            <a:r>
              <a:rPr lang="en-US" altLang="zh-CN" sz="2000" dirty="0">
                <a:latin typeface="+mn-ea"/>
              </a:rPr>
              <a:t>—</a:t>
            </a:r>
            <a:r>
              <a:rPr lang="zh-CN" altLang="en-US" sz="2000" dirty="0">
                <a:latin typeface="+mn-ea"/>
              </a:rPr>
              <a:t>工资福利费用 </a:t>
            </a:r>
            <a:r>
              <a:rPr lang="zh-CN" altLang="en-US" sz="2000" dirty="0" smtClean="0">
                <a:latin typeface="+mn-ea"/>
              </a:rPr>
              <a:t>             </a:t>
            </a:r>
            <a:r>
              <a:rPr lang="en-US" altLang="zh-CN" sz="2000" dirty="0" smtClean="0">
                <a:latin typeface="+mn-ea"/>
              </a:rPr>
              <a:t>262047</a:t>
            </a:r>
            <a:endParaRPr lang="en-US" altLang="zh-CN" sz="2000" dirty="0">
              <a:latin typeface="+mn-ea"/>
            </a:endParaRPr>
          </a:p>
          <a:p>
            <a:pPr>
              <a:lnSpc>
                <a:spcPct val="130000"/>
              </a:lnSpc>
              <a:defRPr/>
            </a:pPr>
            <a:r>
              <a:rPr lang="zh-CN" altLang="en-US" sz="2000" dirty="0">
                <a:latin typeface="+mn-ea"/>
              </a:rPr>
              <a:t>     贷：应付职工薪酬</a:t>
            </a:r>
            <a:r>
              <a:rPr lang="en-US" altLang="zh-CN" sz="2000" dirty="0">
                <a:latin typeface="+mn-ea"/>
              </a:rPr>
              <a:t>—</a:t>
            </a:r>
            <a:r>
              <a:rPr lang="zh-CN" altLang="en-US" sz="2000" dirty="0">
                <a:latin typeface="+mn-ea"/>
              </a:rPr>
              <a:t>基本工资                            </a:t>
            </a:r>
            <a:r>
              <a:rPr lang="en-US" altLang="zh-CN" sz="2000" dirty="0" smtClean="0">
                <a:latin typeface="+mn-ea"/>
              </a:rPr>
              <a:t>614366</a:t>
            </a:r>
            <a:endParaRPr lang="en-US" altLang="zh-CN" sz="2000" dirty="0">
              <a:latin typeface="+mn-ea"/>
            </a:endParaRPr>
          </a:p>
          <a:p>
            <a:pPr>
              <a:lnSpc>
                <a:spcPct val="130000"/>
              </a:lnSpc>
              <a:defRPr/>
            </a:pPr>
            <a:r>
              <a:rPr lang="zh-CN" altLang="en-US" sz="2000" dirty="0" smtClean="0">
                <a:latin typeface="+mn-ea"/>
              </a:rPr>
              <a:t>         应付</a:t>
            </a:r>
            <a:r>
              <a:rPr lang="zh-CN" altLang="en-US" sz="2000" dirty="0">
                <a:latin typeface="+mn-ea"/>
              </a:rPr>
              <a:t>职工薪酬</a:t>
            </a:r>
            <a:r>
              <a:rPr lang="en-US" altLang="zh-CN" sz="2000" dirty="0">
                <a:latin typeface="+mn-ea"/>
              </a:rPr>
              <a:t>—</a:t>
            </a:r>
            <a:r>
              <a:rPr lang="zh-CN" altLang="en-US" sz="2000" dirty="0">
                <a:latin typeface="+mn-ea"/>
              </a:rPr>
              <a:t>规范津贴补贴                      </a:t>
            </a:r>
            <a:r>
              <a:rPr lang="zh-CN" altLang="en-US" sz="2000" dirty="0" smtClean="0">
                <a:latin typeface="+mn-ea"/>
              </a:rPr>
              <a:t>  </a:t>
            </a:r>
            <a:r>
              <a:rPr lang="en-US" altLang="zh-CN" sz="2000" dirty="0">
                <a:latin typeface="+mn-ea"/>
              </a:rPr>
              <a:t>766195</a:t>
            </a:r>
            <a:endParaRPr lang="en-US" altLang="zh-CN" sz="2000" dirty="0">
              <a:latin typeface="+mn-ea"/>
            </a:endParaRPr>
          </a:p>
          <a:p>
            <a:pPr>
              <a:lnSpc>
                <a:spcPct val="130000"/>
              </a:lnSpc>
              <a:defRPr/>
            </a:pPr>
            <a:r>
              <a:rPr lang="zh-CN" altLang="en-US" sz="2000" dirty="0" smtClean="0">
                <a:latin typeface="+mn-ea"/>
              </a:rPr>
              <a:t>         应付</a:t>
            </a:r>
            <a:r>
              <a:rPr lang="zh-CN" altLang="en-US" sz="2000" dirty="0">
                <a:latin typeface="+mn-ea"/>
              </a:rPr>
              <a:t>职工薪酬</a:t>
            </a:r>
            <a:r>
              <a:rPr lang="en-US" altLang="zh-CN" sz="2000" dirty="0">
                <a:latin typeface="+mn-ea"/>
              </a:rPr>
              <a:t>—</a:t>
            </a:r>
            <a:r>
              <a:rPr lang="zh-CN" altLang="en-US" sz="2000" dirty="0">
                <a:latin typeface="+mn-ea"/>
              </a:rPr>
              <a:t>改革性补贴                          </a:t>
            </a:r>
            <a:r>
              <a:rPr lang="en-US" altLang="zh-CN" sz="2000" dirty="0" smtClean="0">
                <a:latin typeface="+mn-ea"/>
              </a:rPr>
              <a:t>269344</a:t>
            </a:r>
            <a:endParaRPr lang="en-US" altLang="zh-CN" sz="2000" dirty="0">
              <a:latin typeface="+mn-ea"/>
            </a:endParaRPr>
          </a:p>
        </p:txBody>
      </p:sp>
      <p:sp>
        <p:nvSpPr>
          <p:cNvPr id="6" name="矩形 5"/>
          <p:cNvSpPr/>
          <p:nvPr/>
        </p:nvSpPr>
        <p:spPr>
          <a:xfrm>
            <a:off x="3600451" y="5624514"/>
            <a:ext cx="7488767" cy="75723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400" b="1" u="sng" dirty="0">
                <a:solidFill>
                  <a:srgbClr val="FFFF00"/>
                </a:solidFill>
                <a:latin typeface="华文楷体" panose="02010600040101010101" pitchFamily="2" charset="-122"/>
              </a:rPr>
              <a:t>预  算 会 计  </a:t>
            </a:r>
            <a:r>
              <a:rPr lang="zh-CN" altLang="en-US" sz="2400" b="1" dirty="0">
                <a:solidFill>
                  <a:srgbClr val="FFFF00"/>
                </a:solidFill>
                <a:latin typeface="华文楷体" panose="02010600040101010101" pitchFamily="2" charset="-122"/>
              </a:rPr>
              <a:t>       </a:t>
            </a:r>
            <a:r>
              <a:rPr lang="zh-CN" altLang="zh-CN" sz="2400" dirty="0">
                <a:latin typeface="华文楷体" panose="02010600040101010101" pitchFamily="2" charset="-122"/>
              </a:rPr>
              <a:t>不作账务处理</a:t>
            </a:r>
            <a:endParaRPr lang="zh-CN" altLang="en-US" sz="2400" dirty="0">
              <a:latin typeface="华文楷体" panose="02010600040101010101" pitchFamily="2" charset="-122"/>
            </a:endParaRPr>
          </a:p>
        </p:txBody>
      </p:sp>
      <p:sp>
        <p:nvSpPr>
          <p:cNvPr id="4" name="灯片编号占位符 3"/>
          <p:cNvSpPr>
            <a:spLocks noGrp="1"/>
          </p:cNvSpPr>
          <p:nvPr>
            <p:ph type="sldNum" sz="quarter" idx="12"/>
          </p:nvPr>
        </p:nvSpPr>
        <p:spPr/>
        <p:txBody>
          <a:bodyPr/>
          <a:lstStyle/>
          <a:p>
            <a:pPr>
              <a:defRPr/>
            </a:pPr>
            <a:fld id="{731B4E65-920E-450C-9015-D86C902D6B64}" type="slidenum">
              <a:rPr lang="en-US" altLang="zh-CN" smtClean="0"/>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body" sz="half" idx="1"/>
          </p:nvPr>
        </p:nvSpPr>
        <p:spPr>
          <a:xfrm>
            <a:off x="814918" y="404813"/>
            <a:ext cx="10369549" cy="574675"/>
          </a:xfrm>
        </p:spPr>
        <p:txBody>
          <a:bodyPr>
            <a:normAutofit/>
          </a:bodyPr>
          <a:lstStyle/>
          <a:p>
            <a:pPr eaLnBrk="1" hangingPunct="1">
              <a:buFont typeface="Wingdings" panose="05000000000000000000" pitchFamily="2" charset="2"/>
              <a:buChar char="u"/>
            </a:pPr>
            <a:r>
              <a:rPr lang="en-US" altLang="zh-CN" sz="2800" b="1" dirty="0" smtClean="0">
                <a:latin typeface="华文楷体" panose="02010600040101010101" pitchFamily="2" charset="-122"/>
                <a:ea typeface="华文楷体" panose="02010600040101010101" pitchFamily="2" charset="-122"/>
              </a:rPr>
              <a:t>[</a:t>
            </a:r>
            <a:r>
              <a:rPr lang="zh-CN" altLang="en-US" sz="2800" b="1" dirty="0" smtClean="0">
                <a:latin typeface="华文楷体" panose="02010600040101010101" pitchFamily="2" charset="-122"/>
                <a:ea typeface="华文楷体" panose="02010600040101010101" pitchFamily="2" charset="-122"/>
              </a:rPr>
              <a:t>例</a:t>
            </a:r>
            <a:r>
              <a:rPr lang="en-US" altLang="zh-CN" sz="2800" b="1" dirty="0" smtClean="0">
                <a:latin typeface="华文楷体" panose="02010600040101010101" pitchFamily="2" charset="-122"/>
                <a:ea typeface="华文楷体" panose="02010600040101010101" pitchFamily="2" charset="-122"/>
              </a:rPr>
              <a:t>4]</a:t>
            </a:r>
            <a:r>
              <a:rPr lang="en-US" altLang="zh-CN" sz="2800" dirty="0" smtClean="0">
                <a:latin typeface="华文楷体" panose="02010600040101010101" pitchFamily="2" charset="-122"/>
                <a:ea typeface="华文楷体" panose="02010600040101010101" pitchFamily="2" charset="-122"/>
              </a:rPr>
              <a:t> </a:t>
            </a:r>
            <a:r>
              <a:rPr lang="zh-CN" altLang="en-US" sz="2800" dirty="0" smtClean="0">
                <a:latin typeface="华文楷体" panose="02010600040101010101" pitchFamily="2" charset="-122"/>
                <a:ea typeface="华文楷体" panose="02010600040101010101" pitchFamily="2" charset="-122"/>
              </a:rPr>
              <a:t>某大学</a:t>
            </a:r>
            <a:r>
              <a:rPr lang="en-US" altLang="zh-CN" sz="2800" b="1" dirty="0" smtClean="0">
                <a:latin typeface="华文楷体" panose="02010600040101010101" pitchFamily="2" charset="-122"/>
                <a:ea typeface="华文楷体" panose="02010600040101010101" pitchFamily="2" charset="-122"/>
              </a:rPr>
              <a:t>2019</a:t>
            </a:r>
            <a:r>
              <a:rPr lang="zh-CN" altLang="en-US" sz="2800" b="1" dirty="0" smtClean="0">
                <a:latin typeface="华文楷体" panose="02010600040101010101" pitchFamily="2" charset="-122"/>
                <a:ea typeface="华文楷体" panose="02010600040101010101" pitchFamily="2" charset="-122"/>
              </a:rPr>
              <a:t>年</a:t>
            </a:r>
            <a:r>
              <a:rPr lang="en-US" altLang="zh-CN" sz="2800" b="1" dirty="0" smtClean="0">
                <a:latin typeface="华文楷体" panose="02010600040101010101" pitchFamily="2" charset="-122"/>
                <a:ea typeface="华文楷体" panose="02010600040101010101" pitchFamily="2" charset="-122"/>
              </a:rPr>
              <a:t>9</a:t>
            </a:r>
            <a:r>
              <a:rPr lang="zh-CN" altLang="en-US" sz="2800" b="1" dirty="0" smtClean="0">
                <a:latin typeface="华文楷体" panose="02010600040101010101" pitchFamily="2" charset="-122"/>
                <a:ea typeface="华文楷体" panose="02010600040101010101" pitchFamily="2" charset="-122"/>
              </a:rPr>
              <a:t>月份工资代扣统计表</a:t>
            </a:r>
            <a:r>
              <a:rPr lang="zh-CN" altLang="en-US" sz="2800" dirty="0" smtClean="0">
                <a:latin typeface="华文楷体" panose="02010600040101010101" pitchFamily="2" charset="-122"/>
                <a:ea typeface="华文楷体" panose="02010600040101010101" pitchFamily="2" charset="-122"/>
              </a:rPr>
              <a:t> </a:t>
            </a:r>
            <a:endParaRPr lang="zh-CN" altLang="en-US" sz="2800" dirty="0" smtClean="0">
              <a:latin typeface="华文楷体" panose="02010600040101010101" pitchFamily="2" charset="-122"/>
              <a:ea typeface="华文楷体" panose="02010600040101010101" pitchFamily="2" charset="-122"/>
            </a:endParaRPr>
          </a:p>
        </p:txBody>
      </p:sp>
      <p:graphicFrame>
        <p:nvGraphicFramePr>
          <p:cNvPr id="130277" name="Group 229"/>
          <p:cNvGraphicFramePr>
            <a:graphicFrameLocks noGrp="1"/>
          </p:cNvGraphicFramePr>
          <p:nvPr>
            <p:ph sz="half" idx="2"/>
          </p:nvPr>
        </p:nvGraphicFramePr>
        <p:xfrm>
          <a:off x="527051" y="1125539"/>
          <a:ext cx="11137900" cy="1943101"/>
        </p:xfrm>
        <a:graphic>
          <a:graphicData uri="http://schemas.openxmlformats.org/drawingml/2006/table">
            <a:tbl>
              <a:tblPr/>
              <a:tblGrid>
                <a:gridCol w="1763183"/>
                <a:gridCol w="1483784"/>
                <a:gridCol w="1430867"/>
                <a:gridCol w="1521883"/>
                <a:gridCol w="1576917"/>
                <a:gridCol w="1693333"/>
                <a:gridCol w="1667933"/>
              </a:tblGrid>
              <a:tr h="690563">
                <a:tc>
                  <a:txBody>
                    <a:bodyPr/>
                    <a:lstStyle>
                      <a:lvl1pPr>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ea typeface="宋体" panose="02010600030101010101" pitchFamily="2" charset="-122"/>
                        </a:defRPr>
                      </a:lvl1pPr>
                      <a:lvl2pPr>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ea typeface="宋体" panose="02010600030101010101" pitchFamily="2" charset="-122"/>
                        </a:defRPr>
                      </a:lvl2pPr>
                      <a:lvl3pPr>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ea typeface="宋体" panose="02010600030101010101" pitchFamily="2" charset="-122"/>
                        </a:defRPr>
                      </a:lvl3pPr>
                      <a:lvl4pPr>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4pPr>
                      <a:lvl5pPr>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5pPr>
                      <a:lvl6pPr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6pPr>
                      <a:lvl7pPr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7pPr>
                      <a:lvl8pPr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8pPr>
                      <a:lvl9pPr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9pPr>
                    </a:lstStyle>
                    <a:p>
                      <a:pPr marL="0" marR="0" lvl="0" indent="0" algn="ctr" defTabSz="914400" rtl="0" eaLnBrk="0" fontAlgn="b" latinLnBrk="0" hangingPunct="0">
                        <a:lnSpc>
                          <a:spcPct val="100000"/>
                        </a:lnSpc>
                        <a:spcBef>
                          <a:spcPct val="0"/>
                        </a:spcBef>
                        <a:spcAft>
                          <a:spcPct val="0"/>
                        </a:spcAft>
                        <a:buClrTx/>
                        <a:buSzTx/>
                        <a:buFontTx/>
                        <a:buNone/>
                      </a:pPr>
                      <a:r>
                        <a:rPr kumimoji="0" lang="zh-CN" altLang="en-US" sz="1800" b="1" i="0" u="none" strike="noStrike" kern="1200" cap="none" normalizeH="0" baseline="0" dirty="0" smtClean="0">
                          <a:ln>
                            <a:noFill/>
                          </a:ln>
                          <a:solidFill>
                            <a:srgbClr val="000000"/>
                          </a:solidFill>
                          <a:effectLst/>
                          <a:latin typeface="宋体" panose="02010600030101010101" pitchFamily="2" charset="-122"/>
                          <a:ea typeface="宋体" panose="02010600030101010101" pitchFamily="2" charset="-122"/>
                          <a:cs typeface="+mn-cs"/>
                        </a:rPr>
                        <a:t>部门</a:t>
                      </a:r>
                      <a:endParaRPr kumimoji="0" lang="zh-CN" altLang="en-US" sz="1800" b="1" i="0" u="none" strike="noStrike" kern="1200" cap="none" normalizeH="0" baseline="0" dirty="0" smtClean="0">
                        <a:ln>
                          <a:noFill/>
                        </a:ln>
                        <a:solidFill>
                          <a:srgbClr val="000000"/>
                        </a:solidFill>
                        <a:effectLst/>
                        <a:latin typeface="宋体" panose="02010600030101010101" pitchFamily="2" charset="-122"/>
                        <a:ea typeface="宋体" panose="02010600030101010101" pitchFamily="2" charset="-122"/>
                        <a:cs typeface="+mn-cs"/>
                      </a:endParaRPr>
                    </a:p>
                  </a:txBody>
                  <a:tcPr marL="121920" marR="12192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8FC1B2"/>
                    </a:solidFill>
                  </a:tcPr>
                </a:tc>
                <a:tc>
                  <a:txBody>
                    <a:bodyPr/>
                    <a:lstStyle>
                      <a:lvl1pPr>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ea typeface="宋体" panose="02010600030101010101" pitchFamily="2" charset="-122"/>
                        </a:defRPr>
                      </a:lvl1pPr>
                      <a:lvl2pPr>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ea typeface="宋体" panose="02010600030101010101" pitchFamily="2" charset="-122"/>
                        </a:defRPr>
                      </a:lvl2pPr>
                      <a:lvl3pPr>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ea typeface="宋体" panose="02010600030101010101" pitchFamily="2" charset="-122"/>
                        </a:defRPr>
                      </a:lvl3pPr>
                      <a:lvl4pPr>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4pPr>
                      <a:lvl5pPr>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5pPr>
                      <a:lvl6pPr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6pPr>
                      <a:lvl7pPr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7pPr>
                      <a:lvl8pPr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8pPr>
                      <a:lvl9pPr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9pPr>
                    </a:lstStyle>
                    <a:p>
                      <a:pPr marL="0" marR="0" lvl="0" indent="0" algn="ctr" defTabSz="914400" rtl="0" eaLnBrk="0" fontAlgn="b" latinLnBrk="0" hangingPunct="0">
                        <a:lnSpc>
                          <a:spcPct val="100000"/>
                        </a:lnSpc>
                        <a:spcBef>
                          <a:spcPct val="0"/>
                        </a:spcBef>
                        <a:spcAft>
                          <a:spcPct val="0"/>
                        </a:spcAft>
                        <a:buClrTx/>
                        <a:buSzTx/>
                        <a:buFontTx/>
                        <a:buNone/>
                      </a:pPr>
                      <a:r>
                        <a:rPr kumimoji="0" lang="zh-CN" altLang="en-US" sz="1800" b="1" i="0" u="none" strike="noStrike" kern="1200" cap="none" normalizeH="0" baseline="0" dirty="0" smtClean="0">
                          <a:ln>
                            <a:noFill/>
                          </a:ln>
                          <a:solidFill>
                            <a:srgbClr val="000000"/>
                          </a:solidFill>
                          <a:effectLst/>
                          <a:latin typeface="宋体" panose="02010600030101010101" pitchFamily="2" charset="-122"/>
                          <a:ea typeface="宋体" panose="02010600030101010101" pitchFamily="2" charset="-122"/>
                          <a:cs typeface="+mn-cs"/>
                        </a:rPr>
                        <a:t>应发工资</a:t>
                      </a:r>
                      <a:endParaRPr kumimoji="0" lang="zh-CN" altLang="en-US" sz="1800" b="1" i="0" u="none" strike="noStrike" kern="1200" cap="none" normalizeH="0" baseline="0" dirty="0" smtClean="0">
                        <a:ln>
                          <a:noFill/>
                        </a:ln>
                        <a:solidFill>
                          <a:srgbClr val="000000"/>
                        </a:solidFill>
                        <a:effectLst/>
                        <a:latin typeface="宋体" panose="02010600030101010101" pitchFamily="2" charset="-122"/>
                        <a:ea typeface="宋体" panose="02010600030101010101" pitchFamily="2" charset="-122"/>
                        <a:cs typeface="+mn-cs"/>
                      </a:endParaRPr>
                    </a:p>
                  </a:txBody>
                  <a:tcPr marL="121920" marR="12192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8FC1B2"/>
                    </a:solidFill>
                  </a:tcPr>
                </a:tc>
                <a:tc>
                  <a:txBody>
                    <a:bodyPr/>
                    <a:lstStyle>
                      <a:lvl1pPr>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ea typeface="宋体" panose="02010600030101010101" pitchFamily="2" charset="-122"/>
                        </a:defRPr>
                      </a:lvl1pPr>
                      <a:lvl2pPr>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ea typeface="宋体" panose="02010600030101010101" pitchFamily="2" charset="-122"/>
                        </a:defRPr>
                      </a:lvl2pPr>
                      <a:lvl3pPr>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ea typeface="宋体" panose="02010600030101010101" pitchFamily="2" charset="-122"/>
                        </a:defRPr>
                      </a:lvl3pPr>
                      <a:lvl4pPr>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4pPr>
                      <a:lvl5pPr>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5pPr>
                      <a:lvl6pPr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6pPr>
                      <a:lvl7pPr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7pPr>
                      <a:lvl8pPr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8pPr>
                      <a:lvl9pPr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9pPr>
                    </a:lstStyle>
                    <a:p>
                      <a:pPr marL="0" marR="0" lvl="0" indent="0" algn="ctr" defTabSz="914400" rtl="0" eaLnBrk="0" fontAlgn="b" latinLnBrk="0" hangingPunct="0">
                        <a:lnSpc>
                          <a:spcPct val="100000"/>
                        </a:lnSpc>
                        <a:spcBef>
                          <a:spcPct val="0"/>
                        </a:spcBef>
                        <a:spcAft>
                          <a:spcPct val="0"/>
                        </a:spcAft>
                        <a:buClrTx/>
                        <a:buSzTx/>
                        <a:buFontTx/>
                        <a:buNone/>
                      </a:pPr>
                      <a:r>
                        <a:rPr kumimoji="0" lang="zh-CN" altLang="en-US" sz="1800" b="1" i="0" u="none" strike="noStrike" kern="1200" cap="none" normalizeH="0" baseline="0" dirty="0" smtClean="0">
                          <a:ln>
                            <a:noFill/>
                          </a:ln>
                          <a:solidFill>
                            <a:srgbClr val="000000"/>
                          </a:solidFill>
                          <a:effectLst/>
                          <a:latin typeface="宋体" panose="02010600030101010101" pitchFamily="2" charset="-122"/>
                          <a:ea typeface="宋体" panose="02010600030101010101" pitchFamily="2" charset="-122"/>
                          <a:cs typeface="+mn-cs"/>
                        </a:rPr>
                        <a:t>代扣社会保险费</a:t>
                      </a:r>
                      <a:endParaRPr kumimoji="0" lang="zh-CN" altLang="en-US" sz="1800" b="1" i="0" u="none" strike="noStrike" kern="1200" cap="none" normalizeH="0" baseline="0" dirty="0" smtClean="0">
                        <a:ln>
                          <a:noFill/>
                        </a:ln>
                        <a:solidFill>
                          <a:srgbClr val="000000"/>
                        </a:solidFill>
                        <a:effectLst/>
                        <a:latin typeface="宋体" panose="02010600030101010101" pitchFamily="2" charset="-122"/>
                        <a:ea typeface="宋体" panose="02010600030101010101" pitchFamily="2" charset="-122"/>
                        <a:cs typeface="+mn-cs"/>
                      </a:endParaRPr>
                    </a:p>
                  </a:txBody>
                  <a:tcPr marL="121920" marR="12192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8FC1B2"/>
                    </a:solidFill>
                  </a:tcPr>
                </a:tc>
                <a:tc>
                  <a:txBody>
                    <a:bodyPr/>
                    <a:lstStyle>
                      <a:lvl1pPr>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ea typeface="宋体" panose="02010600030101010101" pitchFamily="2" charset="-122"/>
                        </a:defRPr>
                      </a:lvl1pPr>
                      <a:lvl2pPr>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ea typeface="宋体" panose="02010600030101010101" pitchFamily="2" charset="-122"/>
                        </a:defRPr>
                      </a:lvl2pPr>
                      <a:lvl3pPr>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ea typeface="宋体" panose="02010600030101010101" pitchFamily="2" charset="-122"/>
                        </a:defRPr>
                      </a:lvl3pPr>
                      <a:lvl4pPr>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4pPr>
                      <a:lvl5pPr>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5pPr>
                      <a:lvl6pPr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6pPr>
                      <a:lvl7pPr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7pPr>
                      <a:lvl8pPr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8pPr>
                      <a:lvl9pPr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9pPr>
                    </a:lstStyle>
                    <a:p>
                      <a:pPr marL="0" marR="0" lvl="0" indent="0" algn="ctr" defTabSz="914400" rtl="0" eaLnBrk="0" fontAlgn="b" latinLnBrk="0" hangingPunct="0">
                        <a:lnSpc>
                          <a:spcPct val="100000"/>
                        </a:lnSpc>
                        <a:spcBef>
                          <a:spcPct val="0"/>
                        </a:spcBef>
                        <a:spcAft>
                          <a:spcPct val="0"/>
                        </a:spcAft>
                        <a:buClrTx/>
                        <a:buSzTx/>
                        <a:buFontTx/>
                        <a:buNone/>
                      </a:pPr>
                      <a:r>
                        <a:rPr kumimoji="0" lang="zh-CN" altLang="en-US" sz="1800" b="1" i="0" u="none" strike="noStrike" kern="1200" cap="none" normalizeH="0" baseline="0" dirty="0" smtClean="0">
                          <a:ln>
                            <a:noFill/>
                          </a:ln>
                          <a:solidFill>
                            <a:srgbClr val="000000"/>
                          </a:solidFill>
                          <a:effectLst/>
                          <a:latin typeface="宋体" panose="02010600030101010101" pitchFamily="2" charset="-122"/>
                          <a:ea typeface="宋体" panose="02010600030101010101" pitchFamily="2" charset="-122"/>
                          <a:cs typeface="+mn-cs"/>
                        </a:rPr>
                        <a:t>代扣住房公积金</a:t>
                      </a:r>
                      <a:endParaRPr kumimoji="0" lang="zh-CN" altLang="en-US" sz="1800" b="1" i="0" u="none" strike="noStrike" kern="1200" cap="none" normalizeH="0" baseline="0" dirty="0" smtClean="0">
                        <a:ln>
                          <a:noFill/>
                        </a:ln>
                        <a:solidFill>
                          <a:srgbClr val="000000"/>
                        </a:solidFill>
                        <a:effectLst/>
                        <a:latin typeface="宋体" panose="02010600030101010101" pitchFamily="2" charset="-122"/>
                        <a:ea typeface="宋体" panose="02010600030101010101" pitchFamily="2" charset="-122"/>
                        <a:cs typeface="+mn-cs"/>
                      </a:endParaRPr>
                    </a:p>
                  </a:txBody>
                  <a:tcPr marL="121920" marR="12192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8FC1B2"/>
                    </a:solidFill>
                  </a:tcPr>
                </a:tc>
                <a:tc>
                  <a:txBody>
                    <a:bodyPr/>
                    <a:lstStyle>
                      <a:lvl1pPr>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ea typeface="宋体" panose="02010600030101010101" pitchFamily="2" charset="-122"/>
                        </a:defRPr>
                      </a:lvl1pPr>
                      <a:lvl2pPr>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ea typeface="宋体" panose="02010600030101010101" pitchFamily="2" charset="-122"/>
                        </a:defRPr>
                      </a:lvl2pPr>
                      <a:lvl3pPr>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ea typeface="宋体" panose="02010600030101010101" pitchFamily="2" charset="-122"/>
                        </a:defRPr>
                      </a:lvl3pPr>
                      <a:lvl4pPr>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4pPr>
                      <a:lvl5pPr>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5pPr>
                      <a:lvl6pPr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6pPr>
                      <a:lvl7pPr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7pPr>
                      <a:lvl8pPr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8pPr>
                      <a:lvl9pPr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9pPr>
                    </a:lstStyle>
                    <a:p>
                      <a:pPr marL="0" marR="0" lvl="0" indent="0" algn="ctr" defTabSz="914400" rtl="0" eaLnBrk="0" fontAlgn="b" latinLnBrk="0" hangingPunct="0">
                        <a:lnSpc>
                          <a:spcPct val="100000"/>
                        </a:lnSpc>
                        <a:spcBef>
                          <a:spcPct val="0"/>
                        </a:spcBef>
                        <a:spcAft>
                          <a:spcPct val="0"/>
                        </a:spcAft>
                        <a:buClrTx/>
                        <a:buSzTx/>
                        <a:buFontTx/>
                        <a:buNone/>
                      </a:pPr>
                      <a:r>
                        <a:rPr kumimoji="0" lang="zh-CN" altLang="en-US" sz="1800" b="1" i="0" u="none" strike="noStrike" kern="1200" cap="none" normalizeH="0" baseline="0" dirty="0" smtClean="0">
                          <a:ln>
                            <a:noFill/>
                          </a:ln>
                          <a:solidFill>
                            <a:srgbClr val="000000"/>
                          </a:solidFill>
                          <a:effectLst/>
                          <a:latin typeface="宋体" panose="02010600030101010101" pitchFamily="2" charset="-122"/>
                          <a:ea typeface="宋体" panose="02010600030101010101" pitchFamily="2" charset="-122"/>
                          <a:cs typeface="+mn-cs"/>
                        </a:rPr>
                        <a:t>代扣个人所得税</a:t>
                      </a:r>
                      <a:endParaRPr kumimoji="0" lang="zh-CN" altLang="en-US" sz="1800" b="1" i="0" u="none" strike="noStrike" kern="1200" cap="none" normalizeH="0" baseline="0" dirty="0" smtClean="0">
                        <a:ln>
                          <a:noFill/>
                        </a:ln>
                        <a:solidFill>
                          <a:srgbClr val="000000"/>
                        </a:solidFill>
                        <a:effectLst/>
                        <a:latin typeface="宋体" panose="02010600030101010101" pitchFamily="2" charset="-122"/>
                        <a:ea typeface="宋体" panose="02010600030101010101" pitchFamily="2" charset="-122"/>
                        <a:cs typeface="+mn-cs"/>
                      </a:endParaRPr>
                    </a:p>
                  </a:txBody>
                  <a:tcPr marL="121920" marR="12192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8FC1B2"/>
                    </a:solidFill>
                  </a:tcPr>
                </a:tc>
                <a:tc>
                  <a:txBody>
                    <a:bodyPr/>
                    <a:lstStyle>
                      <a:lvl1pPr>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ea typeface="宋体" panose="02010600030101010101" pitchFamily="2" charset="-122"/>
                        </a:defRPr>
                      </a:lvl1pPr>
                      <a:lvl2pPr>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ea typeface="宋体" panose="02010600030101010101" pitchFamily="2" charset="-122"/>
                        </a:defRPr>
                      </a:lvl2pPr>
                      <a:lvl3pPr>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ea typeface="宋体" panose="02010600030101010101" pitchFamily="2" charset="-122"/>
                        </a:defRPr>
                      </a:lvl3pPr>
                      <a:lvl4pPr>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4pPr>
                      <a:lvl5pPr>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5pPr>
                      <a:lvl6pPr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6pPr>
                      <a:lvl7pPr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7pPr>
                      <a:lvl8pPr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8pPr>
                      <a:lvl9pPr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9pPr>
                    </a:lstStyle>
                    <a:p>
                      <a:pPr marL="0" marR="0" lvl="0" indent="0" algn="ctr" defTabSz="914400" rtl="0" eaLnBrk="0" fontAlgn="b" latinLnBrk="0" hangingPunct="0">
                        <a:lnSpc>
                          <a:spcPct val="100000"/>
                        </a:lnSpc>
                        <a:spcBef>
                          <a:spcPct val="0"/>
                        </a:spcBef>
                        <a:spcAft>
                          <a:spcPct val="0"/>
                        </a:spcAft>
                        <a:buClrTx/>
                        <a:buSzTx/>
                        <a:buFontTx/>
                        <a:buNone/>
                      </a:pPr>
                      <a:r>
                        <a:rPr kumimoji="0" lang="zh-CN" altLang="en-US" sz="1800" b="1" i="0" u="none" strike="noStrike" kern="1200" cap="none" normalizeH="0" baseline="0" dirty="0" smtClean="0">
                          <a:ln>
                            <a:noFill/>
                          </a:ln>
                          <a:solidFill>
                            <a:srgbClr val="000000"/>
                          </a:solidFill>
                          <a:effectLst/>
                          <a:latin typeface="宋体" panose="02010600030101010101" pitchFamily="2" charset="-122"/>
                          <a:ea typeface="宋体" panose="02010600030101010101" pitchFamily="2" charset="-122"/>
                          <a:cs typeface="+mn-cs"/>
                        </a:rPr>
                        <a:t>代扣合计</a:t>
                      </a:r>
                      <a:endParaRPr kumimoji="0" lang="zh-CN" altLang="en-US" sz="1800" b="1" i="0" u="none" strike="noStrike" kern="1200" cap="none" normalizeH="0" baseline="0" dirty="0" smtClean="0">
                        <a:ln>
                          <a:noFill/>
                        </a:ln>
                        <a:solidFill>
                          <a:srgbClr val="000000"/>
                        </a:solidFill>
                        <a:effectLst/>
                        <a:latin typeface="宋体" panose="02010600030101010101" pitchFamily="2" charset="-122"/>
                        <a:ea typeface="宋体" panose="02010600030101010101" pitchFamily="2" charset="-122"/>
                        <a:cs typeface="+mn-cs"/>
                      </a:endParaRPr>
                    </a:p>
                  </a:txBody>
                  <a:tcPr marL="121920" marR="12192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8FC1B2"/>
                    </a:solidFill>
                  </a:tcPr>
                </a:tc>
                <a:tc>
                  <a:txBody>
                    <a:bodyPr/>
                    <a:lstStyle>
                      <a:lvl1pPr>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ea typeface="宋体" panose="02010600030101010101" pitchFamily="2" charset="-122"/>
                        </a:defRPr>
                      </a:lvl1pPr>
                      <a:lvl2pPr>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ea typeface="宋体" panose="02010600030101010101" pitchFamily="2" charset="-122"/>
                        </a:defRPr>
                      </a:lvl2pPr>
                      <a:lvl3pPr>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ea typeface="宋体" panose="02010600030101010101" pitchFamily="2" charset="-122"/>
                        </a:defRPr>
                      </a:lvl3pPr>
                      <a:lvl4pPr>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4pPr>
                      <a:lvl5pPr>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5pPr>
                      <a:lvl6pPr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6pPr>
                      <a:lvl7pPr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7pPr>
                      <a:lvl8pPr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8pPr>
                      <a:lvl9pPr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9pPr>
                    </a:lstStyle>
                    <a:p>
                      <a:pPr marL="0" marR="0" lvl="0" indent="0" algn="ctr" defTabSz="914400" rtl="0" eaLnBrk="0" fontAlgn="b" latinLnBrk="0" hangingPunct="0">
                        <a:lnSpc>
                          <a:spcPct val="100000"/>
                        </a:lnSpc>
                        <a:spcBef>
                          <a:spcPct val="0"/>
                        </a:spcBef>
                        <a:spcAft>
                          <a:spcPct val="0"/>
                        </a:spcAft>
                        <a:buClrTx/>
                        <a:buSzTx/>
                        <a:buFontTx/>
                        <a:buNone/>
                      </a:pPr>
                      <a:r>
                        <a:rPr kumimoji="0" lang="zh-CN" altLang="en-US" sz="1800" b="1" i="0" u="none" strike="noStrike" kern="1200" cap="none" normalizeH="0" baseline="0" dirty="0" smtClean="0">
                          <a:ln>
                            <a:noFill/>
                          </a:ln>
                          <a:solidFill>
                            <a:srgbClr val="000000"/>
                          </a:solidFill>
                          <a:effectLst/>
                          <a:latin typeface="宋体" panose="02010600030101010101" pitchFamily="2" charset="-122"/>
                          <a:ea typeface="宋体" panose="02010600030101010101" pitchFamily="2" charset="-122"/>
                          <a:cs typeface="+mn-cs"/>
                        </a:rPr>
                        <a:t>实发工资</a:t>
                      </a:r>
                      <a:endParaRPr kumimoji="0" lang="zh-CN" altLang="en-US" sz="1800" b="1" i="0" u="none" strike="noStrike" kern="1200" cap="none" normalizeH="0" baseline="0" dirty="0" smtClean="0">
                        <a:ln>
                          <a:noFill/>
                        </a:ln>
                        <a:solidFill>
                          <a:srgbClr val="000000"/>
                        </a:solidFill>
                        <a:effectLst/>
                        <a:latin typeface="宋体" panose="02010600030101010101" pitchFamily="2" charset="-122"/>
                        <a:ea typeface="宋体" panose="02010600030101010101" pitchFamily="2" charset="-122"/>
                        <a:cs typeface="+mn-cs"/>
                      </a:endParaRPr>
                    </a:p>
                  </a:txBody>
                  <a:tcPr marL="121920" marR="12192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8FC1B2"/>
                    </a:solidFill>
                  </a:tcPr>
                </a:tc>
              </a:tr>
              <a:tr h="419100">
                <a:tc>
                  <a:txBody>
                    <a:bodyPr/>
                    <a:lstStyle>
                      <a:lvl1pPr>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ea typeface="宋体" panose="02010600030101010101" pitchFamily="2" charset="-122"/>
                        </a:defRPr>
                      </a:lvl1pPr>
                      <a:lvl2pPr>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ea typeface="宋体" panose="02010600030101010101" pitchFamily="2" charset="-122"/>
                        </a:defRPr>
                      </a:lvl2pPr>
                      <a:lvl3pPr>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ea typeface="宋体" panose="02010600030101010101" pitchFamily="2" charset="-122"/>
                        </a:defRPr>
                      </a:lvl3pPr>
                      <a:lvl4pPr>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4pPr>
                      <a:lvl5pPr>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5pPr>
                      <a:lvl6pPr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6pPr>
                      <a:lvl7pPr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7pPr>
                      <a:lvl8pPr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8pPr>
                      <a:lvl9pPr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9pPr>
                    </a:lstStyle>
                    <a:p>
                      <a:pPr marL="0" marR="0" lvl="0" indent="0" algn="ctr" defTabSz="914400" rtl="0" eaLnBrk="0" fontAlgn="b" latinLnBrk="0" hangingPunct="0">
                        <a:lnSpc>
                          <a:spcPct val="100000"/>
                        </a:lnSpc>
                        <a:spcBef>
                          <a:spcPct val="0"/>
                        </a:spcBef>
                        <a:spcAft>
                          <a:spcPct val="0"/>
                        </a:spcAft>
                        <a:buClrTx/>
                        <a:buSzTx/>
                        <a:buFontTx/>
                        <a:buNone/>
                      </a:pPr>
                      <a:r>
                        <a:rPr kumimoji="0" lang="zh-CN" altLang="en-US" sz="18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rPr>
                        <a:t>教学部门</a:t>
                      </a:r>
                      <a:endParaRPr kumimoji="0" lang="zh-CN" altLang="en-US" sz="18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endParaRPr>
                    </a:p>
                  </a:txBody>
                  <a:tcPr marL="121920" marR="12192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FC1B2"/>
                    </a:solidFill>
                  </a:tcPr>
                </a:tc>
                <a:tc>
                  <a:txBody>
                    <a:bodyPr/>
                    <a:lstStyle>
                      <a:lvl1pPr>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ea typeface="宋体" panose="02010600030101010101" pitchFamily="2" charset="-122"/>
                        </a:defRPr>
                      </a:lvl1pPr>
                      <a:lvl2pPr>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ea typeface="宋体" panose="02010600030101010101" pitchFamily="2" charset="-122"/>
                        </a:defRPr>
                      </a:lvl2pPr>
                      <a:lvl3pPr>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ea typeface="宋体" panose="02010600030101010101" pitchFamily="2" charset="-122"/>
                        </a:defRPr>
                      </a:lvl3pPr>
                      <a:lvl4pPr>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4pPr>
                      <a:lvl5pPr>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5pPr>
                      <a:lvl6pPr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6pPr>
                      <a:lvl7pPr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7pPr>
                      <a:lvl8pPr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8pPr>
                      <a:lvl9pPr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9pPr>
                    </a:lstStyle>
                    <a:p>
                      <a:pPr marL="0" marR="0" lvl="0" indent="0" algn="ctr" defTabSz="914400" rtl="0" eaLnBrk="0" fontAlgn="b" latinLnBrk="0" hangingPunct="0">
                        <a:lnSpc>
                          <a:spcPct val="100000"/>
                        </a:lnSpc>
                        <a:spcBef>
                          <a:spcPct val="0"/>
                        </a:spcBef>
                        <a:spcAft>
                          <a:spcPct val="0"/>
                        </a:spcAft>
                        <a:buClrTx/>
                        <a:buSzTx/>
                        <a:buFontTx/>
                        <a:buNone/>
                      </a:pPr>
                      <a:r>
                        <a:rPr kumimoji="0" lang="en-US" altLang="zh-CN" sz="2000" b="0"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rPr>
                        <a:t>1387858</a:t>
                      </a:r>
                      <a:endParaRPr kumimoji="0" lang="en-US" altLang="zh-CN" sz="20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endParaRPr>
                    </a:p>
                  </a:txBody>
                  <a:tcPr marL="121920" marR="12192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FC1B2"/>
                    </a:solidFill>
                  </a:tcPr>
                </a:tc>
                <a:tc>
                  <a:txBody>
                    <a:bodyPr/>
                    <a:lstStyle>
                      <a:lvl1pPr>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ea typeface="宋体" panose="02010600030101010101" pitchFamily="2" charset="-122"/>
                        </a:defRPr>
                      </a:lvl1pPr>
                      <a:lvl2pPr>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ea typeface="宋体" panose="02010600030101010101" pitchFamily="2" charset="-122"/>
                        </a:defRPr>
                      </a:lvl2pPr>
                      <a:lvl3pPr>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ea typeface="宋体" panose="02010600030101010101" pitchFamily="2" charset="-122"/>
                        </a:defRPr>
                      </a:lvl3pPr>
                      <a:lvl4pPr>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4pPr>
                      <a:lvl5pPr>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5pPr>
                      <a:lvl6pPr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6pPr>
                      <a:lvl7pPr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7pPr>
                      <a:lvl8pPr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8pPr>
                      <a:lvl9pPr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9pPr>
                    </a:lstStyle>
                    <a:p>
                      <a:pPr marL="0" marR="0" lvl="0" indent="0" algn="ctr" defTabSz="914400" rtl="0" eaLnBrk="0" fontAlgn="b" latinLnBrk="0" hangingPunct="0">
                        <a:lnSpc>
                          <a:spcPct val="100000"/>
                        </a:lnSpc>
                        <a:spcBef>
                          <a:spcPct val="0"/>
                        </a:spcBef>
                        <a:spcAft>
                          <a:spcPct val="0"/>
                        </a:spcAft>
                        <a:buClrTx/>
                        <a:buSzTx/>
                        <a:buFontTx/>
                        <a:buNone/>
                      </a:pPr>
                      <a:r>
                        <a:rPr kumimoji="0" lang="en-US" altLang="zh-CN" sz="2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18104</a:t>
                      </a:r>
                      <a:endParaRPr kumimoji="0" lang="en-US" altLang="zh-CN"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marL="121920" marR="12192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FC1B2"/>
                    </a:solidFill>
                  </a:tcPr>
                </a:tc>
                <a:tc>
                  <a:txBody>
                    <a:bodyPr/>
                    <a:lstStyle>
                      <a:lvl1pPr>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ea typeface="宋体" panose="02010600030101010101" pitchFamily="2" charset="-122"/>
                        </a:defRPr>
                      </a:lvl1pPr>
                      <a:lvl2pPr>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ea typeface="宋体" panose="02010600030101010101" pitchFamily="2" charset="-122"/>
                        </a:defRPr>
                      </a:lvl2pPr>
                      <a:lvl3pPr>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ea typeface="宋体" panose="02010600030101010101" pitchFamily="2" charset="-122"/>
                        </a:defRPr>
                      </a:lvl3pPr>
                      <a:lvl4pPr>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4pPr>
                      <a:lvl5pPr>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5pPr>
                      <a:lvl6pPr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6pPr>
                      <a:lvl7pPr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7pPr>
                      <a:lvl8pPr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8pPr>
                      <a:lvl9pPr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9pPr>
                    </a:lstStyle>
                    <a:p>
                      <a:pPr marL="0" marR="0" lvl="0" indent="0" algn="ctr" defTabSz="914400" rtl="0" eaLnBrk="0" fontAlgn="b" latinLnBrk="0" hangingPunct="0">
                        <a:lnSpc>
                          <a:spcPct val="100000"/>
                        </a:lnSpc>
                        <a:spcBef>
                          <a:spcPct val="0"/>
                        </a:spcBef>
                        <a:spcAft>
                          <a:spcPct val="0"/>
                        </a:spcAft>
                        <a:buClrTx/>
                        <a:buSzTx/>
                        <a:buFontTx/>
                        <a:buNone/>
                      </a:pPr>
                      <a:r>
                        <a:rPr kumimoji="0" lang="en-US" altLang="zh-CN" sz="2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308645</a:t>
                      </a:r>
                      <a:endParaRPr kumimoji="0" lang="en-US" altLang="zh-CN"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marL="121920" marR="12192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FC1B2"/>
                    </a:solidFill>
                  </a:tcPr>
                </a:tc>
                <a:tc>
                  <a:txBody>
                    <a:bodyPr/>
                    <a:lstStyle>
                      <a:lvl1pPr>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ea typeface="宋体" panose="02010600030101010101" pitchFamily="2" charset="-122"/>
                        </a:defRPr>
                      </a:lvl1pPr>
                      <a:lvl2pPr>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ea typeface="宋体" panose="02010600030101010101" pitchFamily="2" charset="-122"/>
                        </a:defRPr>
                      </a:lvl2pPr>
                      <a:lvl3pPr>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ea typeface="宋体" panose="02010600030101010101" pitchFamily="2" charset="-122"/>
                        </a:defRPr>
                      </a:lvl3pPr>
                      <a:lvl4pPr>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4pPr>
                      <a:lvl5pPr>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5pPr>
                      <a:lvl6pPr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6pPr>
                      <a:lvl7pPr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7pPr>
                      <a:lvl8pPr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8pPr>
                      <a:lvl9pPr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9pPr>
                    </a:lstStyle>
                    <a:p>
                      <a:pPr marL="0" marR="0" lvl="0" indent="0" algn="ctr" defTabSz="914400" rtl="0" eaLnBrk="0" fontAlgn="b" latinLnBrk="0" hangingPunct="0">
                        <a:lnSpc>
                          <a:spcPct val="100000"/>
                        </a:lnSpc>
                        <a:spcBef>
                          <a:spcPct val="0"/>
                        </a:spcBef>
                        <a:spcAft>
                          <a:spcPct val="0"/>
                        </a:spcAft>
                        <a:buClrTx/>
                        <a:buSzTx/>
                        <a:buFontTx/>
                        <a:buNone/>
                      </a:pPr>
                      <a:r>
                        <a:rPr kumimoji="0" lang="en-US" altLang="zh-CN" sz="2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22896</a:t>
                      </a:r>
                      <a:endParaRPr kumimoji="0" lang="en-US" altLang="zh-CN"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marL="121920" marR="12192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FC1B2"/>
                    </a:solidFill>
                  </a:tcPr>
                </a:tc>
                <a:tc>
                  <a:txBody>
                    <a:bodyPr/>
                    <a:lstStyle>
                      <a:lvl1pPr>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ea typeface="宋体" panose="02010600030101010101" pitchFamily="2" charset="-122"/>
                        </a:defRPr>
                      </a:lvl1pPr>
                      <a:lvl2pPr>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ea typeface="宋体" panose="02010600030101010101" pitchFamily="2" charset="-122"/>
                        </a:defRPr>
                      </a:lvl2pPr>
                      <a:lvl3pPr>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ea typeface="宋体" panose="02010600030101010101" pitchFamily="2" charset="-122"/>
                        </a:defRPr>
                      </a:lvl3pPr>
                      <a:lvl4pPr>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4pPr>
                      <a:lvl5pPr>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5pPr>
                      <a:lvl6pPr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6pPr>
                      <a:lvl7pPr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7pPr>
                      <a:lvl8pPr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8pPr>
                      <a:lvl9pPr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9pPr>
                    </a:lstStyle>
                    <a:p>
                      <a:pPr marL="0" marR="0" lvl="0" indent="0" algn="ctr" defTabSz="914400" rtl="0" eaLnBrk="0" fontAlgn="b" latinLnBrk="0" hangingPunct="0">
                        <a:lnSpc>
                          <a:spcPct val="100000"/>
                        </a:lnSpc>
                        <a:spcBef>
                          <a:spcPct val="0"/>
                        </a:spcBef>
                        <a:spcAft>
                          <a:spcPct val="0"/>
                        </a:spcAft>
                        <a:buClrTx/>
                        <a:buSzTx/>
                        <a:buFontTx/>
                        <a:buNone/>
                      </a:pPr>
                      <a:r>
                        <a:rPr kumimoji="0" lang="en-US" altLang="zh-CN" sz="2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350445</a:t>
                      </a:r>
                      <a:endParaRPr kumimoji="0" lang="en-US" altLang="zh-CN"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marL="121920" marR="12192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FC1B2"/>
                    </a:solidFill>
                  </a:tcPr>
                </a:tc>
                <a:tc>
                  <a:txBody>
                    <a:bodyPr/>
                    <a:lstStyle>
                      <a:lvl1pPr>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ea typeface="宋体" panose="02010600030101010101" pitchFamily="2" charset="-122"/>
                        </a:defRPr>
                      </a:lvl1pPr>
                      <a:lvl2pPr>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ea typeface="宋体" panose="02010600030101010101" pitchFamily="2" charset="-122"/>
                        </a:defRPr>
                      </a:lvl2pPr>
                      <a:lvl3pPr>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ea typeface="宋体" panose="02010600030101010101" pitchFamily="2" charset="-122"/>
                        </a:defRPr>
                      </a:lvl3pPr>
                      <a:lvl4pPr>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4pPr>
                      <a:lvl5pPr>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5pPr>
                      <a:lvl6pPr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6pPr>
                      <a:lvl7pPr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7pPr>
                      <a:lvl8pPr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8pPr>
                      <a:lvl9pPr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9pPr>
                    </a:lstStyle>
                    <a:p>
                      <a:pPr marL="0" marR="0" lvl="0" indent="0" algn="ctr" defTabSz="914400" rtl="0" eaLnBrk="0" fontAlgn="b" latinLnBrk="0" hangingPunct="0">
                        <a:lnSpc>
                          <a:spcPct val="100000"/>
                        </a:lnSpc>
                        <a:spcBef>
                          <a:spcPct val="0"/>
                        </a:spcBef>
                        <a:spcAft>
                          <a:spcPct val="0"/>
                        </a:spcAft>
                        <a:buClrTx/>
                        <a:buSzTx/>
                        <a:buFontTx/>
                        <a:buNone/>
                      </a:pPr>
                      <a:r>
                        <a:rPr kumimoji="0" lang="en-US" altLang="zh-CN"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rPr>
                        <a:t>1037413</a:t>
                      </a:r>
                      <a:endParaRPr kumimoji="0" lang="en-US" altLang="zh-CN" sz="20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endParaRPr>
                    </a:p>
                  </a:txBody>
                  <a:tcPr marL="121920" marR="12192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FC1B2"/>
                    </a:solidFill>
                  </a:tcPr>
                </a:tc>
              </a:tr>
              <a:tr h="415925">
                <a:tc>
                  <a:txBody>
                    <a:bodyPr/>
                    <a:lstStyle>
                      <a:lvl1pPr>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ea typeface="宋体" panose="02010600030101010101" pitchFamily="2" charset="-122"/>
                        </a:defRPr>
                      </a:lvl1pPr>
                      <a:lvl2pPr>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ea typeface="宋体" panose="02010600030101010101" pitchFamily="2" charset="-122"/>
                        </a:defRPr>
                      </a:lvl2pPr>
                      <a:lvl3pPr>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ea typeface="宋体" panose="02010600030101010101" pitchFamily="2" charset="-122"/>
                        </a:defRPr>
                      </a:lvl3pPr>
                      <a:lvl4pPr>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4pPr>
                      <a:lvl5pPr>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5pPr>
                      <a:lvl6pPr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6pPr>
                      <a:lvl7pPr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7pPr>
                      <a:lvl8pPr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8pPr>
                      <a:lvl9pPr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9pPr>
                    </a:lstStyle>
                    <a:p>
                      <a:pPr marL="0" marR="0" lvl="0" indent="0" algn="ctr" defTabSz="914400" rtl="0" eaLnBrk="0" fontAlgn="b" latinLnBrk="0" hangingPunct="0">
                        <a:lnSpc>
                          <a:spcPct val="100000"/>
                        </a:lnSpc>
                        <a:spcBef>
                          <a:spcPct val="0"/>
                        </a:spcBef>
                        <a:spcAft>
                          <a:spcPct val="0"/>
                        </a:spcAft>
                        <a:buClrTx/>
                        <a:buSzTx/>
                        <a:buFontTx/>
                        <a:buNone/>
                      </a:pPr>
                      <a:r>
                        <a:rPr kumimoji="0" lang="zh-CN" altLang="en-US" sz="18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rPr>
                        <a:t>行政部门</a:t>
                      </a:r>
                      <a:endParaRPr kumimoji="0" lang="zh-CN" altLang="en-US" sz="18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endParaRPr>
                    </a:p>
                  </a:txBody>
                  <a:tcPr marL="121920" marR="12192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FC1B2"/>
                    </a:solidFill>
                  </a:tcPr>
                </a:tc>
                <a:tc>
                  <a:txBody>
                    <a:bodyPr/>
                    <a:lstStyle>
                      <a:lvl1pPr>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ea typeface="宋体" panose="02010600030101010101" pitchFamily="2" charset="-122"/>
                        </a:defRPr>
                      </a:lvl1pPr>
                      <a:lvl2pPr>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ea typeface="宋体" panose="02010600030101010101" pitchFamily="2" charset="-122"/>
                        </a:defRPr>
                      </a:lvl2pPr>
                      <a:lvl3pPr>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ea typeface="宋体" panose="02010600030101010101" pitchFamily="2" charset="-122"/>
                        </a:defRPr>
                      </a:lvl3pPr>
                      <a:lvl4pPr>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4pPr>
                      <a:lvl5pPr>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5pPr>
                      <a:lvl6pPr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6pPr>
                      <a:lvl7pPr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7pPr>
                      <a:lvl8pPr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8pPr>
                      <a:lvl9pPr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9pPr>
                    </a:lstStyle>
                    <a:p>
                      <a:pPr marL="0" marR="0" lvl="0" indent="0" algn="ctr" defTabSz="914400" rtl="0" eaLnBrk="0" fontAlgn="b" latinLnBrk="0" hangingPunct="0">
                        <a:lnSpc>
                          <a:spcPct val="100000"/>
                        </a:lnSpc>
                        <a:spcBef>
                          <a:spcPct val="0"/>
                        </a:spcBef>
                        <a:spcAft>
                          <a:spcPct val="0"/>
                        </a:spcAft>
                        <a:buClrTx/>
                        <a:buSzTx/>
                        <a:buFontTx/>
                        <a:buNone/>
                      </a:pPr>
                      <a:r>
                        <a:rPr kumimoji="0" lang="en-US" altLang="zh-CN" sz="2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262047</a:t>
                      </a:r>
                      <a:endParaRPr kumimoji="0" lang="en-US" altLang="zh-CN"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marL="121920" marR="12192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FC1B2"/>
                    </a:solidFill>
                  </a:tcPr>
                </a:tc>
                <a:tc>
                  <a:txBody>
                    <a:bodyPr/>
                    <a:lstStyle>
                      <a:lvl1pPr>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ea typeface="宋体" panose="02010600030101010101" pitchFamily="2" charset="-122"/>
                        </a:defRPr>
                      </a:lvl1pPr>
                      <a:lvl2pPr>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ea typeface="宋体" panose="02010600030101010101" pitchFamily="2" charset="-122"/>
                        </a:defRPr>
                      </a:lvl2pPr>
                      <a:lvl3pPr>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ea typeface="宋体" panose="02010600030101010101" pitchFamily="2" charset="-122"/>
                        </a:defRPr>
                      </a:lvl3pPr>
                      <a:lvl4pPr>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4pPr>
                      <a:lvl5pPr>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5pPr>
                      <a:lvl6pPr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6pPr>
                      <a:lvl7pPr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7pPr>
                      <a:lvl8pPr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8pPr>
                      <a:lvl9pPr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9pPr>
                    </a:lstStyle>
                    <a:p>
                      <a:pPr marL="0" marR="0" lvl="0" indent="0" algn="ctr" defTabSz="914400" rtl="0" eaLnBrk="0" fontAlgn="b" latinLnBrk="0" hangingPunct="0">
                        <a:lnSpc>
                          <a:spcPct val="100000"/>
                        </a:lnSpc>
                        <a:spcBef>
                          <a:spcPct val="0"/>
                        </a:spcBef>
                        <a:spcAft>
                          <a:spcPct val="0"/>
                        </a:spcAft>
                        <a:buClrTx/>
                        <a:buSzTx/>
                        <a:buFontTx/>
                        <a:buNone/>
                      </a:pPr>
                      <a:r>
                        <a:rPr kumimoji="0" lang="en-US" altLang="zh-CN" sz="2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4497</a:t>
                      </a:r>
                      <a:endParaRPr kumimoji="0" lang="en-US" altLang="zh-CN"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marL="121920" marR="12192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FC1B2"/>
                    </a:solidFill>
                  </a:tcPr>
                </a:tc>
                <a:tc>
                  <a:txBody>
                    <a:bodyPr/>
                    <a:lstStyle>
                      <a:lvl1pPr>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ea typeface="宋体" panose="02010600030101010101" pitchFamily="2" charset="-122"/>
                        </a:defRPr>
                      </a:lvl1pPr>
                      <a:lvl2pPr>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ea typeface="宋体" panose="02010600030101010101" pitchFamily="2" charset="-122"/>
                        </a:defRPr>
                      </a:lvl2pPr>
                      <a:lvl3pPr>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ea typeface="宋体" panose="02010600030101010101" pitchFamily="2" charset="-122"/>
                        </a:defRPr>
                      </a:lvl3pPr>
                      <a:lvl4pPr>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4pPr>
                      <a:lvl5pPr>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5pPr>
                      <a:lvl6pPr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6pPr>
                      <a:lvl7pPr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7pPr>
                      <a:lvl8pPr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8pPr>
                      <a:lvl9pPr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9pPr>
                    </a:lstStyle>
                    <a:p>
                      <a:pPr marL="0" marR="0" lvl="0" indent="0" algn="ctr" defTabSz="914400" rtl="0" eaLnBrk="0" fontAlgn="b" latinLnBrk="0" hangingPunct="0">
                        <a:lnSpc>
                          <a:spcPct val="100000"/>
                        </a:lnSpc>
                        <a:spcBef>
                          <a:spcPct val="0"/>
                        </a:spcBef>
                        <a:spcAft>
                          <a:spcPct val="0"/>
                        </a:spcAft>
                        <a:buClrTx/>
                        <a:buSzTx/>
                        <a:buFontTx/>
                        <a:buNone/>
                      </a:pPr>
                      <a:r>
                        <a:rPr kumimoji="0" lang="en-US" altLang="zh-CN" sz="2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59052</a:t>
                      </a:r>
                      <a:endParaRPr kumimoji="0" lang="en-US" altLang="zh-CN"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marL="121920" marR="12192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FC1B2"/>
                    </a:solidFill>
                  </a:tcPr>
                </a:tc>
                <a:tc>
                  <a:txBody>
                    <a:bodyPr/>
                    <a:lstStyle>
                      <a:lvl1pPr>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ea typeface="宋体" panose="02010600030101010101" pitchFamily="2" charset="-122"/>
                        </a:defRPr>
                      </a:lvl1pPr>
                      <a:lvl2pPr>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ea typeface="宋体" panose="02010600030101010101" pitchFamily="2" charset="-122"/>
                        </a:defRPr>
                      </a:lvl2pPr>
                      <a:lvl3pPr>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ea typeface="宋体" panose="02010600030101010101" pitchFamily="2" charset="-122"/>
                        </a:defRPr>
                      </a:lvl3pPr>
                      <a:lvl4pPr>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4pPr>
                      <a:lvl5pPr>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5pPr>
                      <a:lvl6pPr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6pPr>
                      <a:lvl7pPr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7pPr>
                      <a:lvl8pPr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8pPr>
                      <a:lvl9pPr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9pPr>
                    </a:lstStyle>
                    <a:p>
                      <a:pPr marL="0" marR="0" lvl="0" indent="0" algn="ctr" defTabSz="914400" rtl="0" eaLnBrk="0" fontAlgn="b" latinLnBrk="0" hangingPunct="0">
                        <a:lnSpc>
                          <a:spcPct val="100000"/>
                        </a:lnSpc>
                        <a:spcBef>
                          <a:spcPct val="0"/>
                        </a:spcBef>
                        <a:spcAft>
                          <a:spcPct val="0"/>
                        </a:spcAft>
                        <a:buClrTx/>
                        <a:buSzTx/>
                        <a:buFontTx/>
                        <a:buNone/>
                      </a:pPr>
                      <a:r>
                        <a:rPr kumimoji="0" lang="en-US" altLang="zh-CN" sz="2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10196</a:t>
                      </a:r>
                      <a:endParaRPr kumimoji="0" lang="en-US" altLang="zh-CN"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marL="121920" marR="12192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FC1B2"/>
                    </a:solidFill>
                  </a:tcPr>
                </a:tc>
                <a:tc>
                  <a:txBody>
                    <a:bodyPr/>
                    <a:lstStyle>
                      <a:lvl1pPr>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ea typeface="宋体" panose="02010600030101010101" pitchFamily="2" charset="-122"/>
                        </a:defRPr>
                      </a:lvl1pPr>
                      <a:lvl2pPr>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ea typeface="宋体" panose="02010600030101010101" pitchFamily="2" charset="-122"/>
                        </a:defRPr>
                      </a:lvl2pPr>
                      <a:lvl3pPr>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ea typeface="宋体" panose="02010600030101010101" pitchFamily="2" charset="-122"/>
                        </a:defRPr>
                      </a:lvl3pPr>
                      <a:lvl4pPr>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4pPr>
                      <a:lvl5pPr>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5pPr>
                      <a:lvl6pPr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6pPr>
                      <a:lvl7pPr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7pPr>
                      <a:lvl8pPr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8pPr>
                      <a:lvl9pPr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9pPr>
                    </a:lstStyle>
                    <a:p>
                      <a:pPr marL="0" marR="0" lvl="0" indent="0" algn="ctr" defTabSz="914400" rtl="0" eaLnBrk="0" fontAlgn="b" latinLnBrk="0" hangingPunct="0">
                        <a:lnSpc>
                          <a:spcPct val="100000"/>
                        </a:lnSpc>
                        <a:spcBef>
                          <a:spcPct val="0"/>
                        </a:spcBef>
                        <a:spcAft>
                          <a:spcPct val="0"/>
                        </a:spcAft>
                        <a:buClrTx/>
                        <a:buSzTx/>
                        <a:buFontTx/>
                        <a:buNone/>
                      </a:pPr>
                      <a:r>
                        <a:rPr kumimoji="0" lang="en-US" altLang="zh-CN" sz="2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73745</a:t>
                      </a:r>
                      <a:endParaRPr kumimoji="0" lang="en-US" altLang="zh-CN"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marL="121920" marR="12192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FC1B2"/>
                    </a:solidFill>
                  </a:tcPr>
                </a:tc>
                <a:tc>
                  <a:txBody>
                    <a:bodyPr/>
                    <a:lstStyle>
                      <a:lvl1pPr>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ea typeface="宋体" panose="02010600030101010101" pitchFamily="2" charset="-122"/>
                        </a:defRPr>
                      </a:lvl1pPr>
                      <a:lvl2pPr>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ea typeface="宋体" panose="02010600030101010101" pitchFamily="2" charset="-122"/>
                        </a:defRPr>
                      </a:lvl2pPr>
                      <a:lvl3pPr>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ea typeface="宋体" panose="02010600030101010101" pitchFamily="2" charset="-122"/>
                        </a:defRPr>
                      </a:lvl3pPr>
                      <a:lvl4pPr>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4pPr>
                      <a:lvl5pPr>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5pPr>
                      <a:lvl6pPr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6pPr>
                      <a:lvl7pPr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7pPr>
                      <a:lvl8pPr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8pPr>
                      <a:lvl9pPr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9pPr>
                    </a:lstStyle>
                    <a:p>
                      <a:pPr marL="0" marR="0" lvl="0" indent="0" algn="ctr" defTabSz="914400" rtl="0" eaLnBrk="0" fontAlgn="b" latinLnBrk="0" hangingPunct="0">
                        <a:lnSpc>
                          <a:spcPct val="100000"/>
                        </a:lnSpc>
                        <a:spcBef>
                          <a:spcPct val="0"/>
                        </a:spcBef>
                        <a:spcAft>
                          <a:spcPct val="0"/>
                        </a:spcAft>
                        <a:buClrTx/>
                        <a:buSzTx/>
                        <a:buFontTx/>
                        <a:buNone/>
                      </a:pPr>
                      <a:r>
                        <a:rPr kumimoji="0" lang="en-US" altLang="zh-CN"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rPr>
                        <a:t>188302</a:t>
                      </a:r>
                      <a:endParaRPr kumimoji="0" lang="en-US" altLang="zh-CN" sz="2000" b="1"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endParaRPr>
                    </a:p>
                  </a:txBody>
                  <a:tcPr marL="121920" marR="12192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FC1B2"/>
                    </a:solidFill>
                  </a:tcPr>
                </a:tc>
              </a:tr>
              <a:tr h="417513">
                <a:tc>
                  <a:txBody>
                    <a:bodyPr/>
                    <a:lstStyle>
                      <a:lvl1pPr>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ea typeface="宋体" panose="02010600030101010101" pitchFamily="2" charset="-122"/>
                        </a:defRPr>
                      </a:lvl1pPr>
                      <a:lvl2pPr>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ea typeface="宋体" panose="02010600030101010101" pitchFamily="2" charset="-122"/>
                        </a:defRPr>
                      </a:lvl2pPr>
                      <a:lvl3pPr>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ea typeface="宋体" panose="02010600030101010101" pitchFamily="2" charset="-122"/>
                        </a:defRPr>
                      </a:lvl3pPr>
                      <a:lvl4pPr>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4pPr>
                      <a:lvl5pPr>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5pPr>
                      <a:lvl6pPr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6pPr>
                      <a:lvl7pPr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7pPr>
                      <a:lvl8pPr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8pPr>
                      <a:lvl9pPr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9pPr>
                    </a:lstStyle>
                    <a:p>
                      <a:pPr marL="0" marR="0" lvl="0" indent="0" algn="ctr" defTabSz="914400" rtl="0" eaLnBrk="0" fontAlgn="b" latinLnBrk="0" hangingPunct="0">
                        <a:lnSpc>
                          <a:spcPct val="100000"/>
                        </a:lnSpc>
                        <a:spcBef>
                          <a:spcPct val="0"/>
                        </a:spcBef>
                        <a:spcAft>
                          <a:spcPct val="0"/>
                        </a:spcAft>
                        <a:buClrTx/>
                        <a:buSzTx/>
                        <a:buFontTx/>
                        <a:buNone/>
                      </a:pPr>
                      <a:r>
                        <a:rPr kumimoji="0" lang="zh-CN" altLang="en-US" sz="18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rPr>
                        <a:t>合计</a:t>
                      </a:r>
                      <a:endParaRPr kumimoji="0" lang="zh-CN" altLang="en-US" sz="18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endParaRPr>
                    </a:p>
                  </a:txBody>
                  <a:tcPr marL="121920" marR="12192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FC1B2"/>
                    </a:solidFill>
                  </a:tcPr>
                </a:tc>
                <a:tc>
                  <a:txBody>
                    <a:bodyPr/>
                    <a:lstStyle>
                      <a:lvl1pPr>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ea typeface="宋体" panose="02010600030101010101" pitchFamily="2" charset="-122"/>
                        </a:defRPr>
                      </a:lvl1pPr>
                      <a:lvl2pPr>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ea typeface="宋体" panose="02010600030101010101" pitchFamily="2" charset="-122"/>
                        </a:defRPr>
                      </a:lvl2pPr>
                      <a:lvl3pPr>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ea typeface="宋体" panose="02010600030101010101" pitchFamily="2" charset="-122"/>
                        </a:defRPr>
                      </a:lvl3pPr>
                      <a:lvl4pPr>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4pPr>
                      <a:lvl5pPr>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5pPr>
                      <a:lvl6pPr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6pPr>
                      <a:lvl7pPr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7pPr>
                      <a:lvl8pPr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8pPr>
                      <a:lvl9pPr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9pPr>
                    </a:lstStyle>
                    <a:p>
                      <a:pPr marL="0" marR="0" lvl="0" indent="0" algn="ctr" defTabSz="914400" rtl="0" eaLnBrk="0" fontAlgn="b" latinLnBrk="0" hangingPunct="0">
                        <a:lnSpc>
                          <a:spcPct val="100000"/>
                        </a:lnSpc>
                        <a:spcBef>
                          <a:spcPct val="0"/>
                        </a:spcBef>
                        <a:spcAft>
                          <a:spcPct val="0"/>
                        </a:spcAft>
                        <a:buClrTx/>
                        <a:buSzTx/>
                        <a:buFontTx/>
                        <a:buNone/>
                      </a:pPr>
                      <a:r>
                        <a:rPr kumimoji="0" lang="en-US" altLang="zh-CN" sz="2000" b="1"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1649905</a:t>
                      </a:r>
                      <a:endParaRPr kumimoji="0" lang="en-US" altLang="zh-CN"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marL="121920" marR="12192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FC1B2"/>
                    </a:solidFill>
                  </a:tcPr>
                </a:tc>
                <a:tc>
                  <a:txBody>
                    <a:bodyPr/>
                    <a:lstStyle>
                      <a:lvl1pPr>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ea typeface="宋体" panose="02010600030101010101" pitchFamily="2" charset="-122"/>
                        </a:defRPr>
                      </a:lvl1pPr>
                      <a:lvl2pPr>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ea typeface="宋体" panose="02010600030101010101" pitchFamily="2" charset="-122"/>
                        </a:defRPr>
                      </a:lvl2pPr>
                      <a:lvl3pPr>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ea typeface="宋体" panose="02010600030101010101" pitchFamily="2" charset="-122"/>
                        </a:defRPr>
                      </a:lvl3pPr>
                      <a:lvl4pPr>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4pPr>
                      <a:lvl5pPr>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5pPr>
                      <a:lvl6pPr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6pPr>
                      <a:lvl7pPr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7pPr>
                      <a:lvl8pPr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8pPr>
                      <a:lvl9pPr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9pPr>
                    </a:lstStyle>
                    <a:p>
                      <a:pPr marL="0" marR="0" lvl="0" indent="0" algn="ctr" defTabSz="914400" rtl="0" eaLnBrk="0" fontAlgn="b" latinLnBrk="0" hangingPunct="0">
                        <a:lnSpc>
                          <a:spcPct val="100000"/>
                        </a:lnSpc>
                        <a:spcBef>
                          <a:spcPct val="0"/>
                        </a:spcBef>
                        <a:spcAft>
                          <a:spcPct val="0"/>
                        </a:spcAft>
                        <a:buClrTx/>
                        <a:buSzTx/>
                        <a:buFontTx/>
                        <a:buNone/>
                      </a:pPr>
                      <a:r>
                        <a:rPr kumimoji="0" lang="en-US" altLang="zh-CN" sz="2000" b="1"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22601</a:t>
                      </a:r>
                      <a:endParaRPr kumimoji="0" lang="en-US" altLang="zh-CN"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marL="121920" marR="12192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FC1B2"/>
                    </a:solidFill>
                  </a:tcPr>
                </a:tc>
                <a:tc>
                  <a:txBody>
                    <a:bodyPr/>
                    <a:lstStyle>
                      <a:lvl1pPr>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ea typeface="宋体" panose="02010600030101010101" pitchFamily="2" charset="-122"/>
                        </a:defRPr>
                      </a:lvl1pPr>
                      <a:lvl2pPr>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ea typeface="宋体" panose="02010600030101010101" pitchFamily="2" charset="-122"/>
                        </a:defRPr>
                      </a:lvl2pPr>
                      <a:lvl3pPr>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ea typeface="宋体" panose="02010600030101010101" pitchFamily="2" charset="-122"/>
                        </a:defRPr>
                      </a:lvl3pPr>
                      <a:lvl4pPr>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4pPr>
                      <a:lvl5pPr>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5pPr>
                      <a:lvl6pPr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6pPr>
                      <a:lvl7pPr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7pPr>
                      <a:lvl8pPr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8pPr>
                      <a:lvl9pPr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9pPr>
                    </a:lstStyle>
                    <a:p>
                      <a:pPr marL="0" marR="0" lvl="0" indent="0" algn="ctr" defTabSz="914400" rtl="0" eaLnBrk="0" fontAlgn="b" latinLnBrk="0" hangingPunct="0">
                        <a:lnSpc>
                          <a:spcPct val="100000"/>
                        </a:lnSpc>
                        <a:spcBef>
                          <a:spcPct val="0"/>
                        </a:spcBef>
                        <a:spcAft>
                          <a:spcPct val="0"/>
                        </a:spcAft>
                        <a:buClrTx/>
                        <a:buSzTx/>
                        <a:buFontTx/>
                        <a:buNone/>
                      </a:pPr>
                      <a:r>
                        <a:rPr kumimoji="0" lang="en-US" altLang="zh-CN" sz="2000" b="1"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367697</a:t>
                      </a:r>
                      <a:endParaRPr kumimoji="0" lang="en-US" altLang="zh-CN"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marL="121920" marR="12192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FC1B2"/>
                    </a:solidFill>
                  </a:tcPr>
                </a:tc>
                <a:tc>
                  <a:txBody>
                    <a:bodyPr/>
                    <a:lstStyle>
                      <a:lvl1pPr>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ea typeface="宋体" panose="02010600030101010101" pitchFamily="2" charset="-122"/>
                        </a:defRPr>
                      </a:lvl1pPr>
                      <a:lvl2pPr>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ea typeface="宋体" panose="02010600030101010101" pitchFamily="2" charset="-122"/>
                        </a:defRPr>
                      </a:lvl2pPr>
                      <a:lvl3pPr>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ea typeface="宋体" panose="02010600030101010101" pitchFamily="2" charset="-122"/>
                        </a:defRPr>
                      </a:lvl3pPr>
                      <a:lvl4pPr>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4pPr>
                      <a:lvl5pPr>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5pPr>
                      <a:lvl6pPr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6pPr>
                      <a:lvl7pPr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7pPr>
                      <a:lvl8pPr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8pPr>
                      <a:lvl9pPr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9pPr>
                    </a:lstStyle>
                    <a:p>
                      <a:pPr marL="0" marR="0" lvl="0" indent="0" algn="ctr" defTabSz="914400" rtl="0" eaLnBrk="0" fontAlgn="b" latinLnBrk="0" hangingPunct="0">
                        <a:lnSpc>
                          <a:spcPct val="100000"/>
                        </a:lnSpc>
                        <a:spcBef>
                          <a:spcPct val="0"/>
                        </a:spcBef>
                        <a:spcAft>
                          <a:spcPct val="0"/>
                        </a:spcAft>
                        <a:buClrTx/>
                        <a:buSzTx/>
                        <a:buFontTx/>
                        <a:buNone/>
                      </a:pPr>
                      <a:r>
                        <a:rPr kumimoji="0" lang="en-US" altLang="zh-CN" sz="2000" b="1"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33092</a:t>
                      </a:r>
                      <a:endParaRPr kumimoji="0" lang="en-US" altLang="zh-CN"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marL="121920" marR="12192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FC1B2"/>
                    </a:solidFill>
                  </a:tcPr>
                </a:tc>
                <a:tc>
                  <a:txBody>
                    <a:bodyPr/>
                    <a:lstStyle>
                      <a:lvl1pPr>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ea typeface="宋体" panose="02010600030101010101" pitchFamily="2" charset="-122"/>
                        </a:defRPr>
                      </a:lvl1pPr>
                      <a:lvl2pPr>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ea typeface="宋体" panose="02010600030101010101" pitchFamily="2" charset="-122"/>
                        </a:defRPr>
                      </a:lvl2pPr>
                      <a:lvl3pPr>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ea typeface="宋体" panose="02010600030101010101" pitchFamily="2" charset="-122"/>
                        </a:defRPr>
                      </a:lvl3pPr>
                      <a:lvl4pPr>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4pPr>
                      <a:lvl5pPr>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5pPr>
                      <a:lvl6pPr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6pPr>
                      <a:lvl7pPr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7pPr>
                      <a:lvl8pPr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8pPr>
                      <a:lvl9pPr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9pPr>
                    </a:lstStyle>
                    <a:p>
                      <a:pPr marL="0" marR="0" lvl="0" indent="0" algn="ctr" defTabSz="914400" rtl="0" eaLnBrk="0" fontAlgn="b" latinLnBrk="0" hangingPunct="0">
                        <a:lnSpc>
                          <a:spcPct val="100000"/>
                        </a:lnSpc>
                        <a:spcBef>
                          <a:spcPct val="0"/>
                        </a:spcBef>
                        <a:spcAft>
                          <a:spcPct val="0"/>
                        </a:spcAft>
                        <a:buClrTx/>
                        <a:buSzTx/>
                        <a:buFontTx/>
                        <a:buNone/>
                      </a:pPr>
                      <a:r>
                        <a:rPr kumimoji="0" lang="en-US" altLang="zh-CN" sz="2000" b="1"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424190</a:t>
                      </a:r>
                      <a:endParaRPr kumimoji="0" lang="en-US" altLang="zh-CN" sz="2000" b="0" i="0" u="none" strike="noStrike" cap="none" normalizeH="0" baseline="0" smtClean="0">
                        <a:ln>
                          <a:noFill/>
                        </a:ln>
                        <a:solidFill>
                          <a:schemeClr val="tx1"/>
                        </a:solidFill>
                        <a:effectLst/>
                        <a:latin typeface="宋体" panose="02010600030101010101" pitchFamily="2" charset="-122"/>
                        <a:ea typeface="宋体" panose="02010600030101010101" pitchFamily="2" charset="-122"/>
                      </a:endParaRPr>
                    </a:p>
                  </a:txBody>
                  <a:tcPr marL="121920" marR="12192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FC1B2"/>
                    </a:solidFill>
                  </a:tcPr>
                </a:tc>
                <a:tc>
                  <a:txBody>
                    <a:bodyPr/>
                    <a:lstStyle>
                      <a:lvl1pPr>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ea typeface="宋体" panose="02010600030101010101" pitchFamily="2" charset="-122"/>
                        </a:defRPr>
                      </a:lvl1pPr>
                      <a:lvl2pPr>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ea typeface="宋体" panose="02010600030101010101" pitchFamily="2" charset="-122"/>
                        </a:defRPr>
                      </a:lvl2pPr>
                      <a:lvl3pPr>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ea typeface="宋体" panose="02010600030101010101" pitchFamily="2" charset="-122"/>
                        </a:defRPr>
                      </a:lvl3pPr>
                      <a:lvl4pPr>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4pPr>
                      <a:lvl5pPr>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5pPr>
                      <a:lvl6pPr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6pPr>
                      <a:lvl7pPr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7pPr>
                      <a:lvl8pPr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8pPr>
                      <a:lvl9pPr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9pPr>
                    </a:lstStyle>
                    <a:p>
                      <a:pPr marL="0" marR="0" lvl="0" indent="0" algn="ctr" defTabSz="914400" rtl="0" eaLnBrk="0" fontAlgn="b" latinLnBrk="0" hangingPunct="0">
                        <a:lnSpc>
                          <a:spcPct val="100000"/>
                        </a:lnSpc>
                        <a:spcBef>
                          <a:spcPct val="0"/>
                        </a:spcBef>
                        <a:spcAft>
                          <a:spcPct val="0"/>
                        </a:spcAft>
                        <a:buClrTx/>
                        <a:buSzTx/>
                        <a:buFontTx/>
                        <a:buNone/>
                      </a:pPr>
                      <a:r>
                        <a:rPr kumimoji="0" lang="en-US" altLang="zh-CN"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rPr>
                        <a:t>1225715</a:t>
                      </a:r>
                      <a:endParaRPr kumimoji="0" lang="en-US" altLang="zh-CN" sz="2000" b="0" i="0" u="none" strike="noStrike" cap="none" normalizeH="0" baseline="0" dirty="0" smtClean="0">
                        <a:ln>
                          <a:noFill/>
                        </a:ln>
                        <a:solidFill>
                          <a:schemeClr val="tx1"/>
                        </a:solidFill>
                        <a:effectLst/>
                        <a:latin typeface="宋体" panose="02010600030101010101" pitchFamily="2" charset="-122"/>
                        <a:ea typeface="宋体" panose="02010600030101010101" pitchFamily="2" charset="-122"/>
                      </a:endParaRPr>
                    </a:p>
                  </a:txBody>
                  <a:tcPr marL="121920" marR="12192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FC1B2"/>
                    </a:solidFill>
                  </a:tcPr>
                </a:tc>
              </a:tr>
            </a:tbl>
          </a:graphicData>
        </a:graphic>
      </p:graphicFrame>
      <p:sp>
        <p:nvSpPr>
          <p:cNvPr id="5" name="矩形 4"/>
          <p:cNvSpPr/>
          <p:nvPr/>
        </p:nvSpPr>
        <p:spPr>
          <a:xfrm>
            <a:off x="4101571" y="3144116"/>
            <a:ext cx="7488767" cy="241776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400" b="1" u="sng" dirty="0">
                <a:solidFill>
                  <a:srgbClr val="FFFF00"/>
                </a:solidFill>
                <a:latin typeface="华文楷体" panose="02010600040101010101" pitchFamily="2" charset="-122"/>
              </a:rPr>
              <a:t>财  务 会  计</a:t>
            </a:r>
            <a:endParaRPr lang="zh-CN" altLang="en-US" sz="2400" b="1" u="sng" dirty="0">
              <a:solidFill>
                <a:srgbClr val="FFFF00"/>
              </a:solidFill>
              <a:latin typeface="华文楷体" panose="02010600040101010101" pitchFamily="2" charset="-122"/>
            </a:endParaRPr>
          </a:p>
          <a:p>
            <a:pPr>
              <a:lnSpc>
                <a:spcPct val="150000"/>
              </a:lnSpc>
              <a:defRPr/>
            </a:pPr>
            <a:r>
              <a:rPr lang="zh-CN" altLang="en-US" sz="2000" dirty="0"/>
              <a:t>借：</a:t>
            </a:r>
            <a:r>
              <a:rPr lang="zh-CN" altLang="en-US" sz="2000" dirty="0">
                <a:solidFill>
                  <a:srgbClr val="00FF00"/>
                </a:solidFill>
              </a:rPr>
              <a:t>应付职工薪酬</a:t>
            </a:r>
            <a:r>
              <a:rPr lang="en-US" altLang="zh-CN" sz="2000" dirty="0">
                <a:solidFill>
                  <a:srgbClr val="00FF00"/>
                </a:solidFill>
              </a:rPr>
              <a:t>—</a:t>
            </a:r>
            <a:r>
              <a:rPr lang="zh-CN" altLang="en-US" sz="2000" dirty="0">
                <a:solidFill>
                  <a:srgbClr val="00FF00"/>
                </a:solidFill>
              </a:rPr>
              <a:t>基本工资    </a:t>
            </a:r>
            <a:r>
              <a:rPr lang="zh-CN" altLang="en-US" sz="2000" dirty="0" smtClean="0">
                <a:solidFill>
                  <a:srgbClr val="00FF00"/>
                </a:solidFill>
              </a:rPr>
              <a:t>                </a:t>
            </a:r>
            <a:r>
              <a:rPr lang="en-US" altLang="zh-CN" sz="2000" dirty="0" smtClean="0"/>
              <a:t>520 830 </a:t>
            </a:r>
            <a:endParaRPr lang="en-US" altLang="zh-CN" sz="2000" dirty="0"/>
          </a:p>
          <a:p>
            <a:pPr>
              <a:lnSpc>
                <a:spcPct val="150000"/>
              </a:lnSpc>
              <a:defRPr/>
            </a:pPr>
            <a:r>
              <a:rPr lang="zh-CN" altLang="en-US" sz="2000" dirty="0"/>
              <a:t>    贷：应付职工薪酬</a:t>
            </a:r>
            <a:r>
              <a:rPr lang="en-US" altLang="zh-CN" sz="2000" dirty="0"/>
              <a:t>—</a:t>
            </a:r>
            <a:r>
              <a:rPr lang="zh-CN" altLang="en-US" sz="2000" dirty="0"/>
              <a:t>社会保险费     </a:t>
            </a:r>
            <a:r>
              <a:rPr lang="zh-CN" altLang="en-US" sz="2000" dirty="0" smtClean="0"/>
              <a:t>          </a:t>
            </a:r>
            <a:r>
              <a:rPr lang="en-US" altLang="zh-CN" sz="2000" dirty="0" smtClean="0"/>
              <a:t>22 601</a:t>
            </a:r>
            <a:endParaRPr lang="en-US" altLang="zh-CN" sz="2000" dirty="0"/>
          </a:p>
          <a:p>
            <a:pPr>
              <a:lnSpc>
                <a:spcPct val="150000"/>
              </a:lnSpc>
              <a:defRPr/>
            </a:pPr>
            <a:r>
              <a:rPr lang="zh-CN" altLang="en-US" sz="2000" dirty="0"/>
              <a:t>        </a:t>
            </a:r>
            <a:r>
              <a:rPr lang="zh-CN" altLang="en-US" sz="2000" dirty="0" smtClean="0"/>
              <a:t>应付</a:t>
            </a:r>
            <a:r>
              <a:rPr lang="zh-CN" altLang="en-US" sz="2000" dirty="0"/>
              <a:t>职工薪酬</a:t>
            </a:r>
            <a:r>
              <a:rPr lang="en-US" altLang="zh-CN" sz="2000" dirty="0"/>
              <a:t>—</a:t>
            </a:r>
            <a:r>
              <a:rPr lang="zh-CN" altLang="en-US" sz="2000" dirty="0"/>
              <a:t>住房公积金    </a:t>
            </a:r>
            <a:r>
              <a:rPr lang="zh-CN" altLang="en-US" sz="2000" dirty="0" smtClean="0"/>
              <a:t>          </a:t>
            </a:r>
            <a:r>
              <a:rPr lang="en-US" altLang="zh-CN" sz="2000" dirty="0" smtClean="0"/>
              <a:t>367 697</a:t>
            </a:r>
            <a:endParaRPr lang="en-US" altLang="zh-CN" sz="2000" dirty="0"/>
          </a:p>
          <a:p>
            <a:pPr>
              <a:lnSpc>
                <a:spcPct val="150000"/>
              </a:lnSpc>
              <a:defRPr/>
            </a:pPr>
            <a:r>
              <a:rPr lang="zh-CN" altLang="en-US" sz="2000" dirty="0"/>
              <a:t>        </a:t>
            </a:r>
            <a:r>
              <a:rPr lang="zh-CN" altLang="en-US" sz="2000" dirty="0" smtClean="0"/>
              <a:t>其他</a:t>
            </a:r>
            <a:r>
              <a:rPr lang="zh-CN" altLang="en-US" sz="2000" dirty="0"/>
              <a:t>应交税费</a:t>
            </a:r>
            <a:r>
              <a:rPr lang="en-US" altLang="zh-CN" sz="2000" dirty="0"/>
              <a:t>—</a:t>
            </a:r>
            <a:r>
              <a:rPr lang="zh-CN" altLang="en-US" sz="2000" dirty="0"/>
              <a:t>应交个人所得税  </a:t>
            </a:r>
            <a:r>
              <a:rPr lang="zh-CN" altLang="en-US" sz="2000" dirty="0" smtClean="0"/>
              <a:t>         </a:t>
            </a:r>
            <a:r>
              <a:rPr lang="en-US" altLang="zh-CN" sz="2000" dirty="0" smtClean="0"/>
              <a:t>33 092</a:t>
            </a:r>
            <a:endParaRPr lang="en-US" altLang="zh-CN" sz="2000" dirty="0"/>
          </a:p>
        </p:txBody>
      </p:sp>
      <p:sp>
        <p:nvSpPr>
          <p:cNvPr id="6" name="矩形 5"/>
          <p:cNvSpPr/>
          <p:nvPr/>
        </p:nvSpPr>
        <p:spPr>
          <a:xfrm>
            <a:off x="771524" y="5765801"/>
            <a:ext cx="6432551" cy="53975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400" b="1" u="sng" dirty="0">
                <a:solidFill>
                  <a:srgbClr val="FFFF00"/>
                </a:solidFill>
                <a:latin typeface="华文楷体" panose="02010600040101010101" pitchFamily="2" charset="-122"/>
              </a:rPr>
              <a:t>预  算 会 计  </a:t>
            </a:r>
            <a:r>
              <a:rPr lang="zh-CN" altLang="en-US" sz="2400" b="1" dirty="0">
                <a:solidFill>
                  <a:srgbClr val="FFFF00"/>
                </a:solidFill>
                <a:latin typeface="华文楷体" panose="02010600040101010101" pitchFamily="2" charset="-122"/>
              </a:rPr>
              <a:t>       </a:t>
            </a:r>
            <a:r>
              <a:rPr lang="zh-CN" altLang="zh-CN" sz="2400" dirty="0">
                <a:latin typeface="华文楷体" panose="02010600040101010101" pitchFamily="2" charset="-122"/>
              </a:rPr>
              <a:t>不作账务处理</a:t>
            </a:r>
            <a:endParaRPr lang="zh-CN" altLang="en-US" sz="2400" dirty="0">
              <a:latin typeface="华文楷体" panose="02010600040101010101" pitchFamily="2" charset="-122"/>
            </a:endParaRPr>
          </a:p>
        </p:txBody>
      </p:sp>
      <p:sp>
        <p:nvSpPr>
          <p:cNvPr id="4" name="灯片编号占位符 3"/>
          <p:cNvSpPr>
            <a:spLocks noGrp="1"/>
          </p:cNvSpPr>
          <p:nvPr>
            <p:ph type="sldNum" sz="quarter" idx="12"/>
          </p:nvPr>
        </p:nvSpPr>
        <p:spPr/>
        <p:txBody>
          <a:bodyPr/>
          <a:lstStyle/>
          <a:p>
            <a:pPr>
              <a:defRPr/>
            </a:pPr>
            <a:fld id="{731B4E65-920E-450C-9015-D86C902D6B64}" type="slidenum">
              <a:rPr lang="en-US" altLang="zh-CN" smtClean="0"/>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95300" y="342900"/>
            <a:ext cx="11220449" cy="712788"/>
          </a:xfrm>
        </p:spPr>
        <p:txBody>
          <a:bodyPr/>
          <a:lstStyle/>
          <a:p>
            <a:pPr eaLnBrk="1" hangingPunct="1"/>
            <a:r>
              <a:rPr lang="en-US" altLang="zh-CN" sz="2400" b="1" dirty="0" smtClean="0">
                <a:latin typeface="华文楷体" panose="02010600040101010101" pitchFamily="2" charset="-122"/>
                <a:ea typeface="华文楷体" panose="02010600040101010101" pitchFamily="2" charset="-122"/>
              </a:rPr>
              <a:t>[</a:t>
            </a:r>
            <a:r>
              <a:rPr lang="zh-CN" altLang="en-US" sz="2400" b="1" dirty="0" smtClean="0">
                <a:latin typeface="华文楷体" panose="02010600040101010101" pitchFamily="2" charset="-122"/>
                <a:ea typeface="华文楷体" panose="02010600040101010101" pitchFamily="2" charset="-122"/>
              </a:rPr>
              <a:t>例</a:t>
            </a:r>
            <a:r>
              <a:rPr lang="en-US" altLang="zh-CN" sz="2400" b="1" dirty="0" smtClean="0">
                <a:latin typeface="华文楷体" panose="02010600040101010101" pitchFamily="2" charset="-122"/>
                <a:ea typeface="华文楷体" panose="02010600040101010101" pitchFamily="2" charset="-122"/>
              </a:rPr>
              <a:t>5] 2019</a:t>
            </a:r>
            <a:r>
              <a:rPr lang="zh-CN" altLang="en-US" sz="2400" b="1" dirty="0" smtClean="0">
                <a:latin typeface="华文楷体" panose="02010600040101010101" pitchFamily="2" charset="-122"/>
                <a:ea typeface="华文楷体" panose="02010600040101010101" pitchFamily="2" charset="-122"/>
              </a:rPr>
              <a:t>年</a:t>
            </a:r>
            <a:r>
              <a:rPr lang="en-US" altLang="zh-CN" sz="2400" b="1" dirty="0" smtClean="0">
                <a:latin typeface="华文楷体" panose="02010600040101010101" pitchFamily="2" charset="-122"/>
                <a:ea typeface="华文楷体" panose="02010600040101010101" pitchFamily="2" charset="-122"/>
              </a:rPr>
              <a:t>9</a:t>
            </a:r>
            <a:r>
              <a:rPr lang="zh-CN" altLang="en-US" sz="2400" b="1" dirty="0" smtClean="0">
                <a:latin typeface="华文楷体" panose="02010600040101010101" pitchFamily="2" charset="-122"/>
                <a:ea typeface="华文楷体" panose="02010600040101010101" pitchFamily="2" charset="-122"/>
              </a:rPr>
              <a:t>月</a:t>
            </a:r>
            <a:r>
              <a:rPr lang="en-US" altLang="zh-CN" sz="2400" b="1" dirty="0" smtClean="0">
                <a:latin typeface="华文楷体" panose="02010600040101010101" pitchFamily="2" charset="-122"/>
                <a:ea typeface="华文楷体" panose="02010600040101010101" pitchFamily="2" charset="-122"/>
              </a:rPr>
              <a:t>15</a:t>
            </a:r>
            <a:r>
              <a:rPr lang="zh-CN" altLang="en-US" sz="2400" b="1" dirty="0" smtClean="0">
                <a:latin typeface="华文楷体" panose="02010600040101010101" pitchFamily="2" charset="-122"/>
                <a:ea typeface="华文楷体" panose="02010600040101010101" pitchFamily="2" charset="-122"/>
              </a:rPr>
              <a:t>日某大学计提单位为职工负担的社会保险费和住房公积金</a:t>
            </a:r>
            <a:endParaRPr lang="zh-CN" altLang="en-US" sz="2400" b="1" dirty="0" smtClean="0">
              <a:latin typeface="华文楷体" panose="02010600040101010101" pitchFamily="2" charset="-122"/>
              <a:ea typeface="华文楷体" panose="02010600040101010101" pitchFamily="2" charset="-122"/>
            </a:endParaRPr>
          </a:p>
        </p:txBody>
      </p:sp>
      <p:graphicFrame>
        <p:nvGraphicFramePr>
          <p:cNvPr id="131183" name="Group 111"/>
          <p:cNvGraphicFramePr>
            <a:graphicFrameLocks noGrp="1"/>
          </p:cNvGraphicFramePr>
          <p:nvPr>
            <p:ph type="tbl" idx="1"/>
          </p:nvPr>
        </p:nvGraphicFramePr>
        <p:xfrm>
          <a:off x="1007533" y="1323975"/>
          <a:ext cx="9484784" cy="1744662"/>
        </p:xfrm>
        <a:graphic>
          <a:graphicData uri="http://schemas.openxmlformats.org/drawingml/2006/table">
            <a:tbl>
              <a:tblPr/>
              <a:tblGrid>
                <a:gridCol w="2209800"/>
                <a:gridCol w="2455333"/>
                <a:gridCol w="2408767"/>
                <a:gridCol w="2410884"/>
              </a:tblGrid>
              <a:tr h="555726">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ea typeface="宋体" panose="02010600030101010101" pitchFamily="2" charset="-122"/>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9pPr>
                    </a:lstStyle>
                    <a:p>
                      <a:pPr marL="342900" marR="0" lvl="0" indent="-342900" algn="ctr" defTabSz="914400" rtl="0" eaLnBrk="0" fontAlgn="b" latinLnBrk="0" hangingPunct="0">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rPr>
                        <a:t>部门</a:t>
                      </a:r>
                      <a:endParaRPr kumimoji="0" lang="zh-CN" altLang="en-US" sz="3600" b="0" i="0" u="none" strike="noStrike" cap="none" normalizeH="0" baseline="0" dirty="0" smtClean="0">
                        <a:ln>
                          <a:noFill/>
                        </a:ln>
                        <a:solidFill>
                          <a:schemeClr val="tx1"/>
                        </a:solidFill>
                        <a:effectLst/>
                        <a:latin typeface="Garamond" panose="02020404030301010803" pitchFamily="18" charset="0"/>
                        <a:ea typeface="楷体_GB2312" pitchFamily="49" charset="-122"/>
                      </a:endParaRPr>
                    </a:p>
                  </a:txBody>
                  <a:tcPr marL="121920" marR="121920" marT="45728" marB="4572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FC1B2"/>
                    </a:solidFill>
                  </a:tcPr>
                </a:tc>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ea typeface="宋体" panose="02010600030101010101" pitchFamily="2" charset="-122"/>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9pPr>
                    </a:lstStyle>
                    <a:p>
                      <a:pPr marL="342900" marR="0" lvl="0" indent="-342900" algn="ctr" defTabSz="914400" rtl="0" eaLnBrk="0" fontAlgn="b" latinLnBrk="0" hangingPunct="0">
                        <a:lnSpc>
                          <a:spcPct val="100000"/>
                        </a:lnSpc>
                        <a:spcBef>
                          <a:spcPct val="0"/>
                        </a:spcBef>
                        <a:spcAft>
                          <a:spcPct val="0"/>
                        </a:spcAft>
                        <a:buClrTx/>
                        <a:buSzTx/>
                        <a:buFontTx/>
                        <a:buNone/>
                      </a:pPr>
                      <a:r>
                        <a:rPr kumimoji="0" lang="zh-CN" altLang="en-US" sz="2000" b="1"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社会保险费</a:t>
                      </a:r>
                      <a:endParaRPr kumimoji="0" lang="zh-CN" altLang="en-US" sz="3600" b="0" i="0" u="none" strike="noStrike" cap="none" normalizeH="0" baseline="0" smtClean="0">
                        <a:ln>
                          <a:noFill/>
                        </a:ln>
                        <a:solidFill>
                          <a:schemeClr val="tx1"/>
                        </a:solidFill>
                        <a:effectLst/>
                        <a:latin typeface="Garamond" panose="02020404030301010803" pitchFamily="18" charset="0"/>
                        <a:ea typeface="楷体_GB2312" pitchFamily="49" charset="-122"/>
                      </a:endParaRPr>
                    </a:p>
                  </a:txBody>
                  <a:tcPr marL="121920" marR="121920" marT="45728" marB="4572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FC1B2"/>
                    </a:solidFill>
                  </a:tcPr>
                </a:tc>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ea typeface="宋体" panose="02010600030101010101" pitchFamily="2" charset="-122"/>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9pPr>
                    </a:lstStyle>
                    <a:p>
                      <a:pPr marL="342900" marR="0" lvl="0" indent="-342900" algn="ctr" defTabSz="914400" rtl="0" eaLnBrk="0" fontAlgn="b" latinLnBrk="0" hangingPunct="0">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rPr>
                        <a:t>住房公积金</a:t>
                      </a:r>
                      <a:endParaRPr kumimoji="0" lang="zh-CN" altLang="en-US" sz="3600" b="0" i="0" u="none" strike="noStrike" cap="none" normalizeH="0" baseline="0" dirty="0" smtClean="0">
                        <a:ln>
                          <a:noFill/>
                        </a:ln>
                        <a:solidFill>
                          <a:schemeClr val="tx1"/>
                        </a:solidFill>
                        <a:effectLst/>
                        <a:latin typeface="Garamond" panose="02020404030301010803" pitchFamily="18" charset="0"/>
                        <a:ea typeface="楷体_GB2312" pitchFamily="49" charset="-122"/>
                      </a:endParaRPr>
                    </a:p>
                  </a:txBody>
                  <a:tcPr marL="121920" marR="121920" marT="45728" marB="4572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FC1B2"/>
                    </a:solidFill>
                  </a:tcPr>
                </a:tc>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ea typeface="宋体" panose="02010600030101010101" pitchFamily="2" charset="-122"/>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9pPr>
                    </a:lstStyle>
                    <a:p>
                      <a:pPr marL="342900" marR="0" lvl="0" indent="-342900" algn="ctr" defTabSz="914400" rtl="0" eaLnBrk="0" fontAlgn="b" latinLnBrk="0" hangingPunct="0">
                        <a:lnSpc>
                          <a:spcPct val="100000"/>
                        </a:lnSpc>
                        <a:spcBef>
                          <a:spcPct val="0"/>
                        </a:spcBef>
                        <a:spcAft>
                          <a:spcPct val="0"/>
                        </a:spcAft>
                        <a:buClrTx/>
                        <a:buSzTx/>
                        <a:buFontTx/>
                        <a:buNone/>
                      </a:pPr>
                      <a:r>
                        <a:rPr kumimoji="0" lang="zh-CN" altLang="en-US" sz="2000" b="1"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小计</a:t>
                      </a:r>
                      <a:endParaRPr kumimoji="0" lang="zh-CN" altLang="en-US" sz="3600" b="0" i="0" u="none" strike="noStrike" cap="none" normalizeH="0" baseline="0" smtClean="0">
                        <a:ln>
                          <a:noFill/>
                        </a:ln>
                        <a:solidFill>
                          <a:schemeClr val="tx1"/>
                        </a:solidFill>
                        <a:effectLst/>
                        <a:latin typeface="Garamond" panose="02020404030301010803" pitchFamily="18" charset="0"/>
                        <a:ea typeface="楷体_GB2312" pitchFamily="49" charset="-122"/>
                      </a:endParaRPr>
                    </a:p>
                  </a:txBody>
                  <a:tcPr marL="121920" marR="121920" marT="45728" marB="4572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FC1B2"/>
                    </a:solidFill>
                  </a:tcPr>
                </a:tc>
              </a:tr>
              <a:tr h="396312">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ea typeface="宋体" panose="02010600030101010101" pitchFamily="2" charset="-122"/>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9pPr>
                    </a:lstStyle>
                    <a:p>
                      <a:pPr marL="342900" marR="0" lvl="0" indent="-342900" algn="ctr" defTabSz="914400" rtl="0" eaLnBrk="0" fontAlgn="b" latinLnBrk="0" hangingPunct="0">
                        <a:lnSpc>
                          <a:spcPct val="100000"/>
                        </a:lnSpc>
                        <a:spcBef>
                          <a:spcPct val="0"/>
                        </a:spcBef>
                        <a:spcAft>
                          <a:spcPct val="0"/>
                        </a:spcAft>
                        <a:buClrTx/>
                        <a:buSzTx/>
                        <a:buFontTx/>
                        <a:buNone/>
                      </a:pPr>
                      <a:r>
                        <a:rPr kumimoji="0" lang="zh-CN" altLang="en-US" sz="2000" b="1"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教学部门</a:t>
                      </a:r>
                      <a:endParaRPr kumimoji="0" lang="zh-CN" altLang="en-US" sz="3600" b="0" i="0" u="none" strike="noStrike" cap="none" normalizeH="0" baseline="0" smtClean="0">
                        <a:ln>
                          <a:noFill/>
                        </a:ln>
                        <a:solidFill>
                          <a:schemeClr val="tx1"/>
                        </a:solidFill>
                        <a:effectLst/>
                        <a:latin typeface="Garamond" panose="02020404030301010803" pitchFamily="18" charset="0"/>
                        <a:ea typeface="楷体_GB2312" pitchFamily="49" charset="-122"/>
                      </a:endParaRPr>
                    </a:p>
                  </a:txBody>
                  <a:tcPr marL="121920" marR="121920" marT="45728" marB="4572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FC1B2"/>
                    </a:solidFill>
                  </a:tcPr>
                </a:tc>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ea typeface="宋体" panose="02010600030101010101" pitchFamily="2" charset="-122"/>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9pPr>
                    </a:lstStyle>
                    <a:p>
                      <a:pPr marL="342900" marR="0" lvl="0" indent="-342900" algn="ctr" defTabSz="914400" rtl="0" eaLnBrk="0" fontAlgn="b" latinLnBrk="0" hangingPunct="0">
                        <a:lnSpc>
                          <a:spcPct val="100000"/>
                        </a:lnSpc>
                        <a:spcBef>
                          <a:spcPct val="0"/>
                        </a:spcBef>
                        <a:spcAft>
                          <a:spcPct val="0"/>
                        </a:spcAft>
                        <a:buClrTx/>
                        <a:buSzTx/>
                        <a:buFontTx/>
                        <a:buNone/>
                      </a:pPr>
                      <a:r>
                        <a:rPr kumimoji="0" lang="en-US" altLang="zh-CN" sz="2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36208</a:t>
                      </a:r>
                      <a:endParaRPr kumimoji="0" lang="en-US" altLang="zh-CN" sz="3600" b="0" i="0" u="none" strike="noStrike" cap="none" normalizeH="0" baseline="0" smtClean="0">
                        <a:ln>
                          <a:noFill/>
                        </a:ln>
                        <a:solidFill>
                          <a:schemeClr val="tx1"/>
                        </a:solidFill>
                        <a:effectLst/>
                        <a:latin typeface="Garamond" panose="02020404030301010803" pitchFamily="18" charset="0"/>
                        <a:ea typeface="楷体_GB2312" pitchFamily="49" charset="-122"/>
                      </a:endParaRPr>
                    </a:p>
                  </a:txBody>
                  <a:tcPr marL="121920" marR="121920" marT="45728" marB="4572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FC1B2"/>
                    </a:solidFill>
                  </a:tcPr>
                </a:tc>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ea typeface="宋体" panose="02010600030101010101" pitchFamily="2" charset="-122"/>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9pPr>
                    </a:lstStyle>
                    <a:p>
                      <a:pPr marL="342900" marR="0" lvl="0" indent="-342900" algn="ctr" defTabSz="914400" rtl="0" eaLnBrk="0" fontAlgn="b" latinLnBrk="0" hangingPunct="0">
                        <a:lnSpc>
                          <a:spcPct val="100000"/>
                        </a:lnSpc>
                        <a:spcBef>
                          <a:spcPct val="0"/>
                        </a:spcBef>
                        <a:spcAft>
                          <a:spcPct val="0"/>
                        </a:spcAft>
                        <a:buClrTx/>
                        <a:buSzTx/>
                        <a:buFontTx/>
                        <a:buNone/>
                      </a:pPr>
                      <a:r>
                        <a:rPr kumimoji="0" lang="en-US" altLang="zh-CN" sz="2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308646</a:t>
                      </a:r>
                      <a:endParaRPr kumimoji="0" lang="en-US" altLang="zh-CN" sz="3600" b="0" i="0" u="none" strike="noStrike" cap="none" normalizeH="0" baseline="0" smtClean="0">
                        <a:ln>
                          <a:noFill/>
                        </a:ln>
                        <a:solidFill>
                          <a:schemeClr val="tx1"/>
                        </a:solidFill>
                        <a:effectLst/>
                        <a:latin typeface="Garamond" panose="02020404030301010803" pitchFamily="18" charset="0"/>
                        <a:ea typeface="楷体_GB2312" pitchFamily="49" charset="-122"/>
                      </a:endParaRPr>
                    </a:p>
                  </a:txBody>
                  <a:tcPr marL="121920" marR="121920" marT="45728" marB="4572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FC1B2"/>
                    </a:solidFill>
                  </a:tcPr>
                </a:tc>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ea typeface="宋体" panose="02010600030101010101" pitchFamily="2" charset="-122"/>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9pPr>
                    </a:lstStyle>
                    <a:p>
                      <a:pPr marL="342900" marR="0" lvl="0" indent="-342900" algn="ctr" defTabSz="914400" rtl="0" eaLnBrk="0" fontAlgn="b" latinLnBrk="0" hangingPunct="0">
                        <a:lnSpc>
                          <a:spcPct val="100000"/>
                        </a:lnSpc>
                        <a:spcBef>
                          <a:spcPct val="0"/>
                        </a:spcBef>
                        <a:spcAft>
                          <a:spcPct val="0"/>
                        </a:spcAft>
                        <a:buClrTx/>
                        <a:buSzTx/>
                        <a:buFontTx/>
                        <a:buNone/>
                      </a:pPr>
                      <a:r>
                        <a:rPr kumimoji="0" lang="en-US" altLang="zh-CN" sz="2000" b="1"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344854</a:t>
                      </a:r>
                      <a:endParaRPr kumimoji="0" lang="en-US" altLang="zh-CN" sz="3600" b="0" i="0" u="none" strike="noStrike" cap="none" normalizeH="0" baseline="0" smtClean="0">
                        <a:ln>
                          <a:noFill/>
                        </a:ln>
                        <a:solidFill>
                          <a:schemeClr val="tx1"/>
                        </a:solidFill>
                        <a:effectLst/>
                        <a:latin typeface="Garamond" panose="02020404030301010803" pitchFamily="18" charset="0"/>
                        <a:ea typeface="楷体_GB2312" pitchFamily="49" charset="-122"/>
                      </a:endParaRPr>
                    </a:p>
                  </a:txBody>
                  <a:tcPr marL="121920" marR="121920" marT="45728" marB="4572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FC1B2"/>
                    </a:solidFill>
                  </a:tcPr>
                </a:tc>
              </a:tr>
              <a:tr h="396312">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ea typeface="宋体" panose="02010600030101010101" pitchFamily="2" charset="-122"/>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9pPr>
                    </a:lstStyle>
                    <a:p>
                      <a:pPr marL="342900" marR="0" lvl="0" indent="-342900" algn="ctr" defTabSz="914400" rtl="0" eaLnBrk="0" fontAlgn="b" latinLnBrk="0" hangingPunct="0">
                        <a:lnSpc>
                          <a:spcPct val="100000"/>
                        </a:lnSpc>
                        <a:spcBef>
                          <a:spcPct val="0"/>
                        </a:spcBef>
                        <a:spcAft>
                          <a:spcPct val="0"/>
                        </a:spcAft>
                        <a:buClrTx/>
                        <a:buSzTx/>
                        <a:buFontTx/>
                        <a:buNone/>
                      </a:pPr>
                      <a:r>
                        <a:rPr kumimoji="0" lang="zh-CN" altLang="en-US" sz="2000" b="1"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行政部门</a:t>
                      </a:r>
                      <a:endParaRPr kumimoji="0" lang="zh-CN" altLang="en-US" sz="3600" b="0" i="0" u="none" strike="noStrike" cap="none" normalizeH="0" baseline="0" smtClean="0">
                        <a:ln>
                          <a:noFill/>
                        </a:ln>
                        <a:solidFill>
                          <a:schemeClr val="tx1"/>
                        </a:solidFill>
                        <a:effectLst/>
                        <a:latin typeface="Garamond" panose="02020404030301010803" pitchFamily="18" charset="0"/>
                        <a:ea typeface="楷体_GB2312" pitchFamily="49" charset="-122"/>
                      </a:endParaRPr>
                    </a:p>
                  </a:txBody>
                  <a:tcPr marL="121920" marR="121920" marT="45728" marB="4572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FC1B2"/>
                    </a:solidFill>
                  </a:tcPr>
                </a:tc>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ea typeface="宋体" panose="02010600030101010101" pitchFamily="2" charset="-122"/>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9pPr>
                    </a:lstStyle>
                    <a:p>
                      <a:pPr marL="342900" marR="0" lvl="0" indent="-342900" algn="ctr" defTabSz="914400" rtl="0" eaLnBrk="0" fontAlgn="b" latinLnBrk="0" hangingPunct="0">
                        <a:lnSpc>
                          <a:spcPct val="100000"/>
                        </a:lnSpc>
                        <a:spcBef>
                          <a:spcPct val="0"/>
                        </a:spcBef>
                        <a:spcAft>
                          <a:spcPct val="0"/>
                        </a:spcAft>
                        <a:buClrTx/>
                        <a:buSzTx/>
                        <a:buFontTx/>
                        <a:buNone/>
                      </a:pPr>
                      <a:r>
                        <a:rPr kumimoji="0" lang="en-US" altLang="zh-CN" sz="2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8994</a:t>
                      </a:r>
                      <a:endParaRPr kumimoji="0" lang="en-US" altLang="zh-CN" sz="3600" b="0" i="0" u="none" strike="noStrike" cap="none" normalizeH="0" baseline="0" smtClean="0">
                        <a:ln>
                          <a:noFill/>
                        </a:ln>
                        <a:solidFill>
                          <a:schemeClr val="tx1"/>
                        </a:solidFill>
                        <a:effectLst/>
                        <a:latin typeface="Garamond" panose="02020404030301010803" pitchFamily="18" charset="0"/>
                        <a:ea typeface="楷体_GB2312" pitchFamily="49" charset="-122"/>
                      </a:endParaRPr>
                    </a:p>
                  </a:txBody>
                  <a:tcPr marL="121920" marR="121920" marT="45728" marB="4572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FC1B2"/>
                    </a:solidFill>
                  </a:tcPr>
                </a:tc>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ea typeface="宋体" panose="02010600030101010101" pitchFamily="2" charset="-122"/>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9pPr>
                    </a:lstStyle>
                    <a:p>
                      <a:pPr marL="342900" marR="0" lvl="0" indent="-342900" algn="ctr" defTabSz="914400" rtl="0" eaLnBrk="0" fontAlgn="b" latinLnBrk="0" hangingPunct="0">
                        <a:lnSpc>
                          <a:spcPct val="100000"/>
                        </a:lnSpc>
                        <a:spcBef>
                          <a:spcPct val="0"/>
                        </a:spcBef>
                        <a:spcAft>
                          <a:spcPct val="0"/>
                        </a:spcAft>
                        <a:buClrTx/>
                        <a:buSzTx/>
                        <a:buFontTx/>
                        <a:buNone/>
                      </a:pPr>
                      <a:r>
                        <a:rPr kumimoji="0" lang="en-US" altLang="zh-CN" sz="2000" b="0"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59052</a:t>
                      </a:r>
                      <a:endParaRPr kumimoji="0" lang="en-US" altLang="zh-CN" sz="3600" b="0" i="0" u="none" strike="noStrike" cap="none" normalizeH="0" baseline="0" smtClean="0">
                        <a:ln>
                          <a:noFill/>
                        </a:ln>
                        <a:solidFill>
                          <a:schemeClr val="tx1"/>
                        </a:solidFill>
                        <a:effectLst/>
                        <a:latin typeface="Garamond" panose="02020404030301010803" pitchFamily="18" charset="0"/>
                        <a:ea typeface="楷体_GB2312" pitchFamily="49" charset="-122"/>
                      </a:endParaRPr>
                    </a:p>
                  </a:txBody>
                  <a:tcPr marL="121920" marR="121920" marT="45728" marB="4572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FC1B2"/>
                    </a:solidFill>
                  </a:tcPr>
                </a:tc>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ea typeface="宋体" panose="02010600030101010101" pitchFamily="2" charset="-122"/>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9pPr>
                    </a:lstStyle>
                    <a:p>
                      <a:pPr marL="342900" marR="0" lvl="0" indent="-342900" algn="ctr" defTabSz="914400" rtl="0" eaLnBrk="0" fontAlgn="b" latinLnBrk="0" hangingPunct="0">
                        <a:lnSpc>
                          <a:spcPct val="100000"/>
                        </a:lnSpc>
                        <a:spcBef>
                          <a:spcPct val="0"/>
                        </a:spcBef>
                        <a:spcAft>
                          <a:spcPct val="0"/>
                        </a:spcAft>
                        <a:buClrTx/>
                        <a:buSzTx/>
                        <a:buFontTx/>
                        <a:buNone/>
                      </a:pPr>
                      <a:r>
                        <a:rPr kumimoji="0" lang="en-US" altLang="zh-CN"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rPr>
                        <a:t>68046</a:t>
                      </a:r>
                      <a:endParaRPr kumimoji="0" lang="en-US" altLang="zh-CN" sz="3600" b="0" i="0" u="none" strike="noStrike" cap="none" normalizeH="0" baseline="0" dirty="0" smtClean="0">
                        <a:ln>
                          <a:noFill/>
                        </a:ln>
                        <a:solidFill>
                          <a:schemeClr val="tx1"/>
                        </a:solidFill>
                        <a:effectLst/>
                        <a:latin typeface="Garamond" panose="02020404030301010803" pitchFamily="18" charset="0"/>
                        <a:ea typeface="楷体_GB2312" pitchFamily="49" charset="-122"/>
                      </a:endParaRPr>
                    </a:p>
                  </a:txBody>
                  <a:tcPr marL="121920" marR="121920" marT="45728" marB="4572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FC1B2"/>
                    </a:solidFill>
                  </a:tcPr>
                </a:tc>
              </a:tr>
              <a:tr h="396312">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ea typeface="宋体" panose="02010600030101010101" pitchFamily="2" charset="-122"/>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9pPr>
                    </a:lstStyle>
                    <a:p>
                      <a:pPr marL="342900" marR="0" lvl="0" indent="-342900" algn="ctr" defTabSz="914400" rtl="0" eaLnBrk="0" fontAlgn="b" latinLnBrk="0" hangingPunct="0">
                        <a:lnSpc>
                          <a:spcPct val="100000"/>
                        </a:lnSpc>
                        <a:spcBef>
                          <a:spcPct val="0"/>
                        </a:spcBef>
                        <a:spcAft>
                          <a:spcPct val="0"/>
                        </a:spcAft>
                        <a:buClrTx/>
                        <a:buSzTx/>
                        <a:buFontTx/>
                        <a:buNone/>
                      </a:pPr>
                      <a:r>
                        <a:rPr kumimoji="0" lang="zh-CN" altLang="en-US" sz="2000" b="1"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合计</a:t>
                      </a:r>
                      <a:endParaRPr kumimoji="0" lang="zh-CN" altLang="en-US" sz="3600" b="0" i="0" u="none" strike="noStrike" cap="none" normalizeH="0" baseline="0" smtClean="0">
                        <a:ln>
                          <a:noFill/>
                        </a:ln>
                        <a:solidFill>
                          <a:schemeClr val="tx1"/>
                        </a:solidFill>
                        <a:effectLst/>
                        <a:latin typeface="Garamond" panose="02020404030301010803" pitchFamily="18" charset="0"/>
                        <a:ea typeface="楷体_GB2312" pitchFamily="49" charset="-122"/>
                      </a:endParaRPr>
                    </a:p>
                  </a:txBody>
                  <a:tcPr marL="121920" marR="121920" marT="45728" marB="4572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FC1B2"/>
                    </a:solidFill>
                  </a:tcPr>
                </a:tc>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ea typeface="宋体" panose="02010600030101010101" pitchFamily="2" charset="-122"/>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9pPr>
                    </a:lstStyle>
                    <a:p>
                      <a:pPr marL="342900" marR="0" lvl="0" indent="-342900" algn="ctr" defTabSz="914400" rtl="0" eaLnBrk="0" fontAlgn="b" latinLnBrk="0" hangingPunct="0">
                        <a:lnSpc>
                          <a:spcPct val="100000"/>
                        </a:lnSpc>
                        <a:spcBef>
                          <a:spcPct val="0"/>
                        </a:spcBef>
                        <a:spcAft>
                          <a:spcPct val="0"/>
                        </a:spcAft>
                        <a:buClrTx/>
                        <a:buSzTx/>
                        <a:buFontTx/>
                        <a:buNone/>
                      </a:pPr>
                      <a:r>
                        <a:rPr kumimoji="0" lang="en-US" altLang="zh-CN" sz="2000" b="1"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45202</a:t>
                      </a:r>
                      <a:endParaRPr kumimoji="0" lang="en-US" altLang="zh-CN" sz="3600" b="0" i="0" u="none" strike="noStrike" cap="none" normalizeH="0" baseline="0" smtClean="0">
                        <a:ln>
                          <a:noFill/>
                        </a:ln>
                        <a:solidFill>
                          <a:schemeClr val="tx1"/>
                        </a:solidFill>
                        <a:effectLst/>
                        <a:latin typeface="Garamond" panose="02020404030301010803" pitchFamily="18" charset="0"/>
                        <a:ea typeface="楷体_GB2312" pitchFamily="49" charset="-122"/>
                      </a:endParaRPr>
                    </a:p>
                  </a:txBody>
                  <a:tcPr marL="121920" marR="121920" marT="45728" marB="4572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FC1B2"/>
                    </a:solidFill>
                  </a:tcPr>
                </a:tc>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ea typeface="宋体" panose="02010600030101010101" pitchFamily="2" charset="-122"/>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9pPr>
                    </a:lstStyle>
                    <a:p>
                      <a:pPr marL="342900" marR="0" lvl="0" indent="-342900" algn="ctr" defTabSz="914400" rtl="0" eaLnBrk="0" fontAlgn="b" latinLnBrk="0" hangingPunct="0">
                        <a:lnSpc>
                          <a:spcPct val="100000"/>
                        </a:lnSpc>
                        <a:spcBef>
                          <a:spcPct val="0"/>
                        </a:spcBef>
                        <a:spcAft>
                          <a:spcPct val="0"/>
                        </a:spcAft>
                        <a:buClrTx/>
                        <a:buSzTx/>
                        <a:buFontTx/>
                        <a:buNone/>
                      </a:pPr>
                      <a:r>
                        <a:rPr kumimoji="0" lang="en-US" altLang="zh-CN" sz="2000" b="1" i="0" u="none" strike="noStrike" cap="none" normalizeH="0" baseline="0" smtClean="0">
                          <a:ln>
                            <a:noFill/>
                          </a:ln>
                          <a:solidFill>
                            <a:srgbClr val="000000"/>
                          </a:solidFill>
                          <a:effectLst/>
                          <a:latin typeface="宋体" panose="02010600030101010101" pitchFamily="2" charset="-122"/>
                          <a:ea typeface="宋体" panose="02010600030101010101" pitchFamily="2" charset="-122"/>
                        </a:rPr>
                        <a:t>367698</a:t>
                      </a:r>
                      <a:endParaRPr kumimoji="0" lang="en-US" altLang="zh-CN" sz="3600" b="0" i="0" u="none" strike="noStrike" cap="none" normalizeH="0" baseline="0" smtClean="0">
                        <a:ln>
                          <a:noFill/>
                        </a:ln>
                        <a:solidFill>
                          <a:schemeClr val="tx1"/>
                        </a:solidFill>
                        <a:effectLst/>
                        <a:latin typeface="Garamond" panose="02020404030301010803" pitchFamily="18" charset="0"/>
                        <a:ea typeface="楷体_GB2312" pitchFamily="49" charset="-122"/>
                      </a:endParaRPr>
                    </a:p>
                  </a:txBody>
                  <a:tcPr marL="121920" marR="121920" marT="45728" marB="4572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FC1B2"/>
                    </a:solidFill>
                  </a:tcPr>
                </a:tc>
                <a:tc>
                  <a:txBody>
                    <a:bodyPr/>
                    <a:lstStyle>
                      <a:lvl1pPr marL="342900" indent="-342900">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ea typeface="宋体" panose="02010600030101010101" pitchFamily="2" charset="-122"/>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9pPr>
                    </a:lstStyle>
                    <a:p>
                      <a:pPr marL="342900" marR="0" lvl="0" indent="-342900" algn="ctr" defTabSz="914400" rtl="0" eaLnBrk="0" fontAlgn="b" latinLnBrk="0" hangingPunct="0">
                        <a:lnSpc>
                          <a:spcPct val="100000"/>
                        </a:lnSpc>
                        <a:spcBef>
                          <a:spcPct val="0"/>
                        </a:spcBef>
                        <a:spcAft>
                          <a:spcPct val="0"/>
                        </a:spcAft>
                        <a:buClrTx/>
                        <a:buSzTx/>
                        <a:buFontTx/>
                        <a:buNone/>
                      </a:pPr>
                      <a:r>
                        <a:rPr kumimoji="0" lang="en-US" altLang="zh-CN" sz="2000" b="1" i="0" u="none" strike="noStrike" cap="none" normalizeH="0" baseline="0" dirty="0" smtClean="0">
                          <a:ln>
                            <a:noFill/>
                          </a:ln>
                          <a:solidFill>
                            <a:srgbClr val="000000"/>
                          </a:solidFill>
                          <a:effectLst/>
                          <a:latin typeface="宋体" panose="02010600030101010101" pitchFamily="2" charset="-122"/>
                          <a:ea typeface="宋体" panose="02010600030101010101" pitchFamily="2" charset="-122"/>
                        </a:rPr>
                        <a:t>412900</a:t>
                      </a:r>
                      <a:endParaRPr kumimoji="0" lang="en-US" altLang="zh-CN" sz="3600" b="0" i="0" u="none" strike="noStrike" cap="none" normalizeH="0" baseline="0" dirty="0" smtClean="0">
                        <a:ln>
                          <a:noFill/>
                        </a:ln>
                        <a:solidFill>
                          <a:schemeClr val="tx1"/>
                        </a:solidFill>
                        <a:effectLst/>
                        <a:latin typeface="Garamond" panose="02020404030301010803" pitchFamily="18" charset="0"/>
                        <a:ea typeface="楷体_GB2312" pitchFamily="49" charset="-122"/>
                      </a:endParaRPr>
                    </a:p>
                  </a:txBody>
                  <a:tcPr marL="121920" marR="121920" marT="45728" marB="45728"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8FC1B2"/>
                    </a:solidFill>
                  </a:tcPr>
                </a:tc>
              </a:tr>
            </a:tbl>
          </a:graphicData>
        </a:graphic>
      </p:graphicFrame>
      <p:sp>
        <p:nvSpPr>
          <p:cNvPr id="5" name="矩形 4"/>
          <p:cNvSpPr/>
          <p:nvPr/>
        </p:nvSpPr>
        <p:spPr>
          <a:xfrm>
            <a:off x="963085" y="3263900"/>
            <a:ext cx="9120716" cy="210931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400" b="1" u="sng" dirty="0">
                <a:solidFill>
                  <a:srgbClr val="FFFF00"/>
                </a:solidFill>
                <a:latin typeface="+mn-ea"/>
              </a:rPr>
              <a:t>财  务 会  计</a:t>
            </a:r>
            <a:endParaRPr lang="zh-CN" altLang="en-US" sz="2400" b="1" u="sng" dirty="0">
              <a:solidFill>
                <a:srgbClr val="FFFF00"/>
              </a:solidFill>
              <a:latin typeface="+mn-ea"/>
            </a:endParaRPr>
          </a:p>
          <a:p>
            <a:pPr>
              <a:lnSpc>
                <a:spcPct val="130000"/>
              </a:lnSpc>
              <a:defRPr/>
            </a:pPr>
            <a:r>
              <a:rPr lang="zh-CN" altLang="en-US" sz="2000" b="1" dirty="0">
                <a:latin typeface="+mn-ea"/>
              </a:rPr>
              <a:t>借：业务活动费用</a:t>
            </a:r>
            <a:r>
              <a:rPr lang="en-US" altLang="zh-CN" sz="2000" b="1" dirty="0">
                <a:latin typeface="+mn-ea"/>
              </a:rPr>
              <a:t>—</a:t>
            </a:r>
            <a:r>
              <a:rPr lang="zh-CN" altLang="en-US" sz="2000" b="1" dirty="0">
                <a:latin typeface="+mn-ea"/>
              </a:rPr>
              <a:t>教育费用</a:t>
            </a:r>
            <a:r>
              <a:rPr lang="en-US" altLang="zh-CN" sz="2000" b="1" dirty="0">
                <a:latin typeface="+mn-ea"/>
              </a:rPr>
              <a:t>—</a:t>
            </a:r>
            <a:r>
              <a:rPr lang="zh-CN" altLang="en-US" sz="2000" b="1" dirty="0">
                <a:latin typeface="+mn-ea"/>
              </a:rPr>
              <a:t>工资福利费用          </a:t>
            </a:r>
            <a:r>
              <a:rPr lang="zh-CN" altLang="en-US" sz="2000" b="1" dirty="0" smtClean="0">
                <a:latin typeface="+mn-ea"/>
              </a:rPr>
              <a:t>       </a:t>
            </a:r>
            <a:r>
              <a:rPr lang="en-US" altLang="zh-CN" sz="2000" b="1" dirty="0" smtClean="0">
                <a:latin typeface="+mn-ea"/>
              </a:rPr>
              <a:t>344 854</a:t>
            </a:r>
            <a:endParaRPr lang="en-US" altLang="zh-CN" sz="2000" b="1" dirty="0">
              <a:latin typeface="+mn-ea"/>
            </a:endParaRPr>
          </a:p>
          <a:p>
            <a:pPr>
              <a:lnSpc>
                <a:spcPct val="130000"/>
              </a:lnSpc>
              <a:defRPr/>
            </a:pPr>
            <a:r>
              <a:rPr lang="zh-CN" altLang="en-US" sz="2000" b="1" dirty="0" smtClean="0">
                <a:latin typeface="+mn-ea"/>
              </a:rPr>
              <a:t>    单位</a:t>
            </a:r>
            <a:r>
              <a:rPr lang="zh-CN" altLang="en-US" sz="2000" b="1" dirty="0">
                <a:latin typeface="+mn-ea"/>
              </a:rPr>
              <a:t>管理费用</a:t>
            </a:r>
            <a:r>
              <a:rPr lang="en-US" altLang="zh-CN" sz="2000" b="1" dirty="0">
                <a:latin typeface="+mn-ea"/>
              </a:rPr>
              <a:t>—</a:t>
            </a:r>
            <a:r>
              <a:rPr lang="zh-CN" altLang="en-US" sz="2000" b="1" dirty="0">
                <a:latin typeface="+mn-ea"/>
              </a:rPr>
              <a:t>行政管理费用</a:t>
            </a:r>
            <a:r>
              <a:rPr lang="en-US" altLang="zh-CN" sz="2000" b="1" dirty="0">
                <a:latin typeface="+mn-ea"/>
              </a:rPr>
              <a:t>—</a:t>
            </a:r>
            <a:r>
              <a:rPr lang="zh-CN" altLang="en-US" sz="2000" b="1" dirty="0">
                <a:latin typeface="+mn-ea"/>
              </a:rPr>
              <a:t>工资福利费用   </a:t>
            </a:r>
            <a:r>
              <a:rPr lang="zh-CN" altLang="en-US" sz="2000" b="1" dirty="0" smtClean="0">
                <a:latin typeface="+mn-ea"/>
              </a:rPr>
              <a:t>           </a:t>
            </a:r>
            <a:r>
              <a:rPr lang="en-US" altLang="zh-CN" sz="2000" b="1" dirty="0" smtClean="0">
                <a:latin typeface="+mn-ea"/>
              </a:rPr>
              <a:t>68 046</a:t>
            </a:r>
            <a:endParaRPr lang="en-US" altLang="zh-CN" sz="2000" b="1" dirty="0">
              <a:latin typeface="+mn-ea"/>
            </a:endParaRPr>
          </a:p>
          <a:p>
            <a:pPr>
              <a:lnSpc>
                <a:spcPct val="130000"/>
              </a:lnSpc>
              <a:defRPr/>
            </a:pPr>
            <a:r>
              <a:rPr lang="zh-CN" altLang="en-US" sz="2000" b="1" dirty="0">
                <a:latin typeface="+mn-ea"/>
              </a:rPr>
              <a:t>     贷：应付职工薪酬</a:t>
            </a:r>
            <a:r>
              <a:rPr lang="en-US" altLang="zh-CN" sz="2000" b="1" dirty="0">
                <a:latin typeface="+mn-ea"/>
              </a:rPr>
              <a:t>—</a:t>
            </a:r>
            <a:r>
              <a:rPr lang="zh-CN" altLang="en-US" sz="2000" b="1" dirty="0">
                <a:latin typeface="+mn-ea"/>
              </a:rPr>
              <a:t>社会保险费 </a:t>
            </a:r>
            <a:r>
              <a:rPr lang="zh-CN" altLang="en-US" sz="2000" b="1" dirty="0" smtClean="0">
                <a:latin typeface="+mn-ea"/>
              </a:rPr>
              <a:t>                        </a:t>
            </a:r>
            <a:r>
              <a:rPr lang="en-US" altLang="zh-CN" sz="2000" b="1" dirty="0" smtClean="0">
                <a:latin typeface="+mn-ea"/>
              </a:rPr>
              <a:t>45 202</a:t>
            </a:r>
            <a:endParaRPr lang="en-US" altLang="zh-CN" sz="2000" b="1" dirty="0">
              <a:latin typeface="+mn-ea"/>
            </a:endParaRPr>
          </a:p>
          <a:p>
            <a:pPr>
              <a:lnSpc>
                <a:spcPct val="130000"/>
              </a:lnSpc>
              <a:defRPr/>
            </a:pPr>
            <a:r>
              <a:rPr lang="zh-CN" altLang="en-US" sz="2000" b="1" dirty="0" smtClean="0">
                <a:latin typeface="+mn-ea"/>
              </a:rPr>
              <a:t>         应付</a:t>
            </a:r>
            <a:r>
              <a:rPr lang="zh-CN" altLang="en-US" sz="2000" b="1" dirty="0">
                <a:latin typeface="+mn-ea"/>
              </a:rPr>
              <a:t>职工薪酬</a:t>
            </a:r>
            <a:r>
              <a:rPr lang="en-US" altLang="zh-CN" sz="2000" b="1" dirty="0">
                <a:latin typeface="+mn-ea"/>
              </a:rPr>
              <a:t>—</a:t>
            </a:r>
            <a:r>
              <a:rPr lang="zh-CN" altLang="en-US" sz="2000" b="1" dirty="0">
                <a:latin typeface="+mn-ea"/>
              </a:rPr>
              <a:t>住房公积金    </a:t>
            </a:r>
            <a:r>
              <a:rPr lang="zh-CN" altLang="en-US" sz="2000" b="1" dirty="0" smtClean="0">
                <a:latin typeface="+mn-ea"/>
              </a:rPr>
              <a:t>                    </a:t>
            </a:r>
            <a:r>
              <a:rPr lang="en-US" altLang="zh-CN" sz="2000" b="1" dirty="0" smtClean="0">
                <a:latin typeface="+mn-ea"/>
              </a:rPr>
              <a:t>367 698</a:t>
            </a:r>
            <a:endParaRPr lang="en-US" altLang="zh-CN" sz="2000" b="1" dirty="0">
              <a:latin typeface="+mn-ea"/>
            </a:endParaRPr>
          </a:p>
        </p:txBody>
      </p:sp>
      <p:sp>
        <p:nvSpPr>
          <p:cNvPr id="6" name="矩形 5"/>
          <p:cNvSpPr/>
          <p:nvPr/>
        </p:nvSpPr>
        <p:spPr>
          <a:xfrm>
            <a:off x="3215217" y="5517233"/>
            <a:ext cx="7277100" cy="54133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400" b="1" u="sng" dirty="0">
                <a:solidFill>
                  <a:srgbClr val="FFFF00"/>
                </a:solidFill>
                <a:latin typeface="华文楷体" panose="02010600040101010101" pitchFamily="2" charset="-122"/>
              </a:rPr>
              <a:t>预  算 会 计  </a:t>
            </a:r>
            <a:r>
              <a:rPr lang="zh-CN" altLang="en-US" sz="2400" b="1" dirty="0">
                <a:solidFill>
                  <a:srgbClr val="FFFF00"/>
                </a:solidFill>
                <a:latin typeface="华文楷体" panose="02010600040101010101" pitchFamily="2" charset="-122"/>
              </a:rPr>
              <a:t>       </a:t>
            </a:r>
            <a:r>
              <a:rPr lang="zh-CN" altLang="zh-CN" sz="2400" b="1" dirty="0">
                <a:latin typeface="华文楷体" panose="02010600040101010101" pitchFamily="2" charset="-122"/>
              </a:rPr>
              <a:t>不作账务处理</a:t>
            </a:r>
            <a:endParaRPr lang="zh-CN" altLang="en-US" sz="2400" b="1" dirty="0">
              <a:latin typeface="华文楷体" panose="02010600040101010101" pitchFamily="2" charset="-122"/>
            </a:endParaRPr>
          </a:p>
        </p:txBody>
      </p:sp>
      <p:sp>
        <p:nvSpPr>
          <p:cNvPr id="4" name="灯片编号占位符 3"/>
          <p:cNvSpPr>
            <a:spLocks noGrp="1"/>
          </p:cNvSpPr>
          <p:nvPr>
            <p:ph type="sldNum" sz="quarter" idx="12"/>
          </p:nvPr>
        </p:nvSpPr>
        <p:spPr/>
        <p:txBody>
          <a:bodyPr/>
          <a:lstStyle/>
          <a:p>
            <a:pPr>
              <a:defRPr/>
            </a:pPr>
            <a:fld id="{4DDAE490-1FB0-48DC-8698-AB0A09F32C84}" type="slidenum">
              <a:rPr lang="en-US" altLang="zh-CN" smtClean="0"/>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圆角矩形 11"/>
          <p:cNvSpPr/>
          <p:nvPr/>
        </p:nvSpPr>
        <p:spPr bwMode="auto">
          <a:xfrm flipH="1">
            <a:off x="10229851" y="1036638"/>
            <a:ext cx="620183" cy="114300"/>
          </a:xfrm>
          <a:custGeom>
            <a:avLst/>
            <a:gdLst>
              <a:gd name="T0" fmla="*/ 6821 w 711052"/>
              <a:gd name="T1" fmla="*/ 0 h 174096"/>
              <a:gd name="T2" fmla="*/ 55716 w 711052"/>
              <a:gd name="T3" fmla="*/ 0 h 174096"/>
              <a:gd name="T4" fmla="*/ 55716 w 711052"/>
              <a:gd name="T5" fmla="*/ 13942 h 174096"/>
              <a:gd name="T6" fmla="*/ 6821 w 711052"/>
              <a:gd name="T7" fmla="*/ 13942 h 174096"/>
              <a:gd name="T8" fmla="*/ 0 w 711052"/>
              <a:gd name="T9" fmla="*/ 6971 h 174096"/>
              <a:gd name="T10" fmla="*/ 6821 w 711052"/>
              <a:gd name="T11" fmla="*/ 0 h 1740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11052" h="174096">
                <a:moveTo>
                  <a:pt x="87048" y="0"/>
                </a:moveTo>
                <a:lnTo>
                  <a:pt x="711052" y="0"/>
                </a:lnTo>
                <a:lnTo>
                  <a:pt x="711052" y="174096"/>
                </a:lnTo>
                <a:lnTo>
                  <a:pt x="87048" y="174096"/>
                </a:lnTo>
                <a:cubicBezTo>
                  <a:pt x="38973" y="174096"/>
                  <a:pt x="0" y="135123"/>
                  <a:pt x="0" y="87048"/>
                </a:cubicBezTo>
                <a:cubicBezTo>
                  <a:pt x="0" y="38973"/>
                  <a:pt x="38973" y="0"/>
                  <a:pt x="87048" y="0"/>
                </a:cubicBezTo>
                <a:close/>
              </a:path>
            </a:pathLst>
          </a:custGeom>
          <a:gradFill rotWithShape="1">
            <a:gsLst>
              <a:gs pos="0">
                <a:srgbClr val="F06262"/>
              </a:gs>
              <a:gs pos="60001">
                <a:srgbClr val="FBD1D1"/>
              </a:gs>
              <a:gs pos="89000">
                <a:srgbClr val="F06262"/>
              </a:gs>
              <a:gs pos="100000">
                <a:srgbClr val="E81616"/>
              </a:gs>
            </a:gsLst>
            <a:lin ang="0" scaled="1"/>
          </a:gra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nchor="ctr"/>
          <a:lstStyle/>
          <a:p>
            <a:endParaRPr lang="zh-CN" altLang="en-US">
              <a:latin typeface="华文楷体" panose="02010600040101010101" pitchFamily="2" charset="-122"/>
              <a:ea typeface="华文楷体" panose="02010600040101010101" pitchFamily="2" charset="-122"/>
            </a:endParaRPr>
          </a:p>
        </p:txBody>
      </p:sp>
      <p:sp>
        <p:nvSpPr>
          <p:cNvPr id="8195" name="圆角矩形 11"/>
          <p:cNvSpPr/>
          <p:nvPr/>
        </p:nvSpPr>
        <p:spPr bwMode="auto">
          <a:xfrm>
            <a:off x="1693333" y="2705100"/>
            <a:ext cx="620184" cy="114300"/>
          </a:xfrm>
          <a:custGeom>
            <a:avLst/>
            <a:gdLst>
              <a:gd name="T0" fmla="*/ 6821 w 711052"/>
              <a:gd name="T1" fmla="*/ 0 h 174096"/>
              <a:gd name="T2" fmla="*/ 55717 w 711052"/>
              <a:gd name="T3" fmla="*/ 0 h 174096"/>
              <a:gd name="T4" fmla="*/ 55717 w 711052"/>
              <a:gd name="T5" fmla="*/ 13942 h 174096"/>
              <a:gd name="T6" fmla="*/ 6821 w 711052"/>
              <a:gd name="T7" fmla="*/ 13942 h 174096"/>
              <a:gd name="T8" fmla="*/ 0 w 711052"/>
              <a:gd name="T9" fmla="*/ 6971 h 174096"/>
              <a:gd name="T10" fmla="*/ 6821 w 711052"/>
              <a:gd name="T11" fmla="*/ 0 h 1740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11052" h="174096">
                <a:moveTo>
                  <a:pt x="87048" y="0"/>
                </a:moveTo>
                <a:lnTo>
                  <a:pt x="711052" y="0"/>
                </a:lnTo>
                <a:lnTo>
                  <a:pt x="711052" y="174096"/>
                </a:lnTo>
                <a:lnTo>
                  <a:pt x="87048" y="174096"/>
                </a:lnTo>
                <a:cubicBezTo>
                  <a:pt x="38973" y="174096"/>
                  <a:pt x="0" y="135123"/>
                  <a:pt x="0" y="87048"/>
                </a:cubicBezTo>
                <a:cubicBezTo>
                  <a:pt x="0" y="38973"/>
                  <a:pt x="38973" y="0"/>
                  <a:pt x="87048" y="0"/>
                </a:cubicBezTo>
                <a:close/>
              </a:path>
            </a:pathLst>
          </a:custGeom>
          <a:gradFill rotWithShape="1">
            <a:gsLst>
              <a:gs pos="0">
                <a:srgbClr val="F06262"/>
              </a:gs>
              <a:gs pos="60001">
                <a:srgbClr val="FBD1D1"/>
              </a:gs>
              <a:gs pos="89000">
                <a:srgbClr val="F06262"/>
              </a:gs>
              <a:gs pos="100000">
                <a:srgbClr val="E81616"/>
              </a:gs>
            </a:gsLst>
            <a:lin ang="0" scaled="1"/>
          </a:gra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nchor="ctr"/>
          <a:lstStyle/>
          <a:p>
            <a:endParaRPr lang="zh-CN" altLang="en-US">
              <a:latin typeface="华文楷体" panose="02010600040101010101" pitchFamily="2" charset="-122"/>
              <a:ea typeface="华文楷体" panose="02010600040101010101" pitchFamily="2" charset="-122"/>
            </a:endParaRPr>
          </a:p>
        </p:txBody>
      </p:sp>
      <p:sp>
        <p:nvSpPr>
          <p:cNvPr id="8196" name="圆角矩形 11"/>
          <p:cNvSpPr/>
          <p:nvPr/>
        </p:nvSpPr>
        <p:spPr bwMode="auto">
          <a:xfrm>
            <a:off x="1693333" y="3900488"/>
            <a:ext cx="620184" cy="114300"/>
          </a:xfrm>
          <a:custGeom>
            <a:avLst/>
            <a:gdLst>
              <a:gd name="T0" fmla="*/ 6821 w 711052"/>
              <a:gd name="T1" fmla="*/ 0 h 174096"/>
              <a:gd name="T2" fmla="*/ 55717 w 711052"/>
              <a:gd name="T3" fmla="*/ 0 h 174096"/>
              <a:gd name="T4" fmla="*/ 55717 w 711052"/>
              <a:gd name="T5" fmla="*/ 13942 h 174096"/>
              <a:gd name="T6" fmla="*/ 6821 w 711052"/>
              <a:gd name="T7" fmla="*/ 13942 h 174096"/>
              <a:gd name="T8" fmla="*/ 0 w 711052"/>
              <a:gd name="T9" fmla="*/ 6971 h 174096"/>
              <a:gd name="T10" fmla="*/ 6821 w 711052"/>
              <a:gd name="T11" fmla="*/ 0 h 1740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11052" h="174096">
                <a:moveTo>
                  <a:pt x="87048" y="0"/>
                </a:moveTo>
                <a:lnTo>
                  <a:pt x="711052" y="0"/>
                </a:lnTo>
                <a:lnTo>
                  <a:pt x="711052" y="174096"/>
                </a:lnTo>
                <a:lnTo>
                  <a:pt x="87048" y="174096"/>
                </a:lnTo>
                <a:cubicBezTo>
                  <a:pt x="38973" y="174096"/>
                  <a:pt x="0" y="135123"/>
                  <a:pt x="0" y="87048"/>
                </a:cubicBezTo>
                <a:cubicBezTo>
                  <a:pt x="0" y="38973"/>
                  <a:pt x="38973" y="0"/>
                  <a:pt x="87048" y="0"/>
                </a:cubicBezTo>
                <a:close/>
              </a:path>
            </a:pathLst>
          </a:custGeom>
          <a:gradFill rotWithShape="1">
            <a:gsLst>
              <a:gs pos="0">
                <a:srgbClr val="F06262"/>
              </a:gs>
              <a:gs pos="60001">
                <a:srgbClr val="FBD1D1"/>
              </a:gs>
              <a:gs pos="89000">
                <a:srgbClr val="F06262"/>
              </a:gs>
              <a:gs pos="100000">
                <a:srgbClr val="E81616"/>
              </a:gs>
            </a:gsLst>
            <a:lin ang="0" scaled="1"/>
          </a:gra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nchor="ctr"/>
          <a:lstStyle/>
          <a:p>
            <a:endParaRPr lang="zh-CN" altLang="en-US">
              <a:latin typeface="华文楷体" panose="02010600040101010101" pitchFamily="2" charset="-122"/>
              <a:ea typeface="华文楷体" panose="02010600040101010101" pitchFamily="2" charset="-122"/>
            </a:endParaRPr>
          </a:p>
        </p:txBody>
      </p:sp>
      <p:sp>
        <p:nvSpPr>
          <p:cNvPr id="8197" name="圆角矩形 11"/>
          <p:cNvSpPr/>
          <p:nvPr/>
        </p:nvSpPr>
        <p:spPr bwMode="auto">
          <a:xfrm>
            <a:off x="1693333" y="5095875"/>
            <a:ext cx="620184" cy="114300"/>
          </a:xfrm>
          <a:custGeom>
            <a:avLst/>
            <a:gdLst>
              <a:gd name="T0" fmla="*/ 6821 w 711052"/>
              <a:gd name="T1" fmla="*/ 0 h 174096"/>
              <a:gd name="T2" fmla="*/ 55717 w 711052"/>
              <a:gd name="T3" fmla="*/ 0 h 174096"/>
              <a:gd name="T4" fmla="*/ 55717 w 711052"/>
              <a:gd name="T5" fmla="*/ 13942 h 174096"/>
              <a:gd name="T6" fmla="*/ 6821 w 711052"/>
              <a:gd name="T7" fmla="*/ 13942 h 174096"/>
              <a:gd name="T8" fmla="*/ 0 w 711052"/>
              <a:gd name="T9" fmla="*/ 6971 h 174096"/>
              <a:gd name="T10" fmla="*/ 6821 w 711052"/>
              <a:gd name="T11" fmla="*/ 0 h 1740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11052" h="174096">
                <a:moveTo>
                  <a:pt x="87048" y="0"/>
                </a:moveTo>
                <a:lnTo>
                  <a:pt x="711052" y="0"/>
                </a:lnTo>
                <a:lnTo>
                  <a:pt x="711052" y="174096"/>
                </a:lnTo>
                <a:lnTo>
                  <a:pt x="87048" y="174096"/>
                </a:lnTo>
                <a:cubicBezTo>
                  <a:pt x="38973" y="174096"/>
                  <a:pt x="0" y="135123"/>
                  <a:pt x="0" y="87048"/>
                </a:cubicBezTo>
                <a:cubicBezTo>
                  <a:pt x="0" y="38973"/>
                  <a:pt x="38973" y="0"/>
                  <a:pt x="87048" y="0"/>
                </a:cubicBezTo>
                <a:close/>
              </a:path>
            </a:pathLst>
          </a:custGeom>
          <a:gradFill rotWithShape="1">
            <a:gsLst>
              <a:gs pos="0">
                <a:srgbClr val="F06262"/>
              </a:gs>
              <a:gs pos="60001">
                <a:srgbClr val="FBD1D1"/>
              </a:gs>
              <a:gs pos="89000">
                <a:srgbClr val="F06262"/>
              </a:gs>
              <a:gs pos="100000">
                <a:srgbClr val="E81616"/>
              </a:gs>
            </a:gsLst>
            <a:lin ang="0" scaled="1"/>
          </a:gra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nchor="ctr"/>
          <a:lstStyle/>
          <a:p>
            <a:endParaRPr lang="zh-CN" altLang="en-US">
              <a:latin typeface="华文楷体" panose="02010600040101010101" pitchFamily="2" charset="-122"/>
              <a:ea typeface="华文楷体" panose="02010600040101010101" pitchFamily="2" charset="-122"/>
            </a:endParaRPr>
          </a:p>
        </p:txBody>
      </p:sp>
      <p:sp>
        <p:nvSpPr>
          <p:cNvPr id="8198" name="任意多边形 21"/>
          <p:cNvSpPr/>
          <p:nvPr/>
        </p:nvSpPr>
        <p:spPr bwMode="auto">
          <a:xfrm>
            <a:off x="1722967" y="2159001"/>
            <a:ext cx="226484" cy="4708525"/>
          </a:xfrm>
          <a:custGeom>
            <a:avLst/>
            <a:gdLst>
              <a:gd name="T0" fmla="*/ 0 w 169863"/>
              <a:gd name="T1" fmla="*/ 0 h 4347924"/>
              <a:gd name="T2" fmla="*/ 169863 w 169863"/>
              <a:gd name="T3" fmla="*/ 0 h 4347924"/>
              <a:gd name="T4" fmla="*/ 169863 w 169863"/>
              <a:gd name="T5" fmla="*/ 7012931 h 4347924"/>
              <a:gd name="T6" fmla="*/ 0 w 169863"/>
              <a:gd name="T7" fmla="*/ 7012931 h 4347924"/>
              <a:gd name="T8" fmla="*/ 0 w 169863"/>
              <a:gd name="T9" fmla="*/ 0 h 434792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9863" h="4347924">
                <a:moveTo>
                  <a:pt x="0" y="0"/>
                </a:moveTo>
                <a:lnTo>
                  <a:pt x="169863" y="0"/>
                </a:lnTo>
                <a:lnTo>
                  <a:pt x="169863" y="4347924"/>
                </a:lnTo>
                <a:lnTo>
                  <a:pt x="0" y="4347924"/>
                </a:lnTo>
                <a:lnTo>
                  <a:pt x="0" y="0"/>
                </a:lnTo>
                <a:close/>
              </a:path>
            </a:pathLst>
          </a:custGeom>
          <a:gradFill rotWithShape="0">
            <a:gsLst>
              <a:gs pos="0">
                <a:srgbClr val="D9D9D9"/>
              </a:gs>
              <a:gs pos="52000">
                <a:srgbClr val="A6A6A6"/>
              </a:gs>
              <a:gs pos="100000">
                <a:srgbClr val="D9D9D9"/>
              </a:gs>
            </a:gsLst>
            <a:lin ang="0" scaled="1"/>
          </a:gradFill>
          <a:ln>
            <a:noFill/>
          </a:ln>
          <a:extLst>
            <a:ext uri="{91240B29-F687-4F45-9708-019B960494DF}">
              <a14:hiddenLine xmlns:a14="http://schemas.microsoft.com/office/drawing/2010/main" w="9525">
                <a:solidFill>
                  <a:srgbClr val="000000"/>
                </a:solidFill>
                <a:round/>
              </a14:hiddenLine>
            </a:ext>
          </a:extLst>
        </p:spPr>
        <p:txBody>
          <a:bodyPr anchor="ctr"/>
          <a:lstStyle/>
          <a:p>
            <a:endParaRPr lang="zh-CN" altLang="en-US">
              <a:latin typeface="华文楷体" panose="02010600040101010101" pitchFamily="2" charset="-122"/>
              <a:ea typeface="华文楷体" panose="02010600040101010101" pitchFamily="2" charset="-122"/>
            </a:endParaRPr>
          </a:p>
        </p:txBody>
      </p:sp>
      <p:sp>
        <p:nvSpPr>
          <p:cNvPr id="8199" name="圆角矩形 4"/>
          <p:cNvSpPr/>
          <p:nvPr/>
        </p:nvSpPr>
        <p:spPr bwMode="auto">
          <a:xfrm>
            <a:off x="1824992" y="2763818"/>
            <a:ext cx="1436368" cy="708068"/>
          </a:xfrm>
          <a:custGeom>
            <a:avLst/>
            <a:gdLst>
              <a:gd name="T0" fmla="*/ 0 w 1944216"/>
              <a:gd name="T1" fmla="*/ 0 h 1080120"/>
              <a:gd name="T2" fmla="*/ 111564 w 1944216"/>
              <a:gd name="T3" fmla="*/ 0 h 1080120"/>
              <a:gd name="T4" fmla="*/ 154474 w 1944216"/>
              <a:gd name="T5" fmla="*/ 42845 h 1080120"/>
              <a:gd name="T6" fmla="*/ 111564 w 1944216"/>
              <a:gd name="T7" fmla="*/ 85690 h 1080120"/>
              <a:gd name="T8" fmla="*/ 0 w 1944216"/>
              <a:gd name="T9" fmla="*/ 85690 h 1080120"/>
              <a:gd name="T10" fmla="*/ 0 w 1944216"/>
              <a:gd name="T11" fmla="*/ 0 h 10801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44216" h="1080120">
                <a:moveTo>
                  <a:pt x="0" y="0"/>
                </a:moveTo>
                <a:lnTo>
                  <a:pt x="1404156" y="0"/>
                </a:lnTo>
                <a:cubicBezTo>
                  <a:pt x="1702423" y="0"/>
                  <a:pt x="1944216" y="241793"/>
                  <a:pt x="1944216" y="540060"/>
                </a:cubicBezTo>
                <a:cubicBezTo>
                  <a:pt x="1944216" y="838327"/>
                  <a:pt x="1702423" y="1080120"/>
                  <a:pt x="1404156" y="1080120"/>
                </a:cubicBezTo>
                <a:lnTo>
                  <a:pt x="0" y="1080120"/>
                </a:lnTo>
                <a:lnTo>
                  <a:pt x="0" y="0"/>
                </a:lnTo>
                <a:close/>
              </a:path>
            </a:pathLst>
          </a:custGeom>
          <a:solidFill>
            <a:srgbClr val="FFC000"/>
          </a:solidFill>
          <a:ln>
            <a:noFill/>
          </a:ln>
          <a:effectLst>
            <a:outerShdw dist="25401" dir="2700000" algn="ctr" rotWithShape="0">
              <a:srgbClr val="000000">
                <a:alpha val="14000"/>
              </a:srgbClr>
            </a:outerShdw>
          </a:effectLst>
          <a:extLst>
            <a:ext uri="{91240B29-F687-4F45-9708-019B960494DF}">
              <a14:hiddenLine xmlns:a14="http://schemas.microsoft.com/office/drawing/2010/main" w="9525">
                <a:solidFill>
                  <a:srgbClr val="000000"/>
                </a:solidFill>
                <a:round/>
              </a14:hiddenLine>
            </a:ext>
          </a:extLst>
        </p:spPr>
        <p:txBody>
          <a:bodyPr lIns="68580" tIns="34290" rIns="68580" bIns="34290" anchor="ctr"/>
          <a:lstStyle/>
          <a:p>
            <a:endParaRPr lang="zh-CN" altLang="en-US">
              <a:latin typeface="华文楷体" panose="02010600040101010101" pitchFamily="2" charset="-122"/>
              <a:ea typeface="华文楷体" panose="02010600040101010101" pitchFamily="2" charset="-122"/>
            </a:endParaRPr>
          </a:p>
        </p:txBody>
      </p:sp>
      <p:grpSp>
        <p:nvGrpSpPr>
          <p:cNvPr id="8200" name="椭圆 6"/>
          <p:cNvGrpSpPr/>
          <p:nvPr/>
        </p:nvGrpSpPr>
        <p:grpSpPr bwMode="auto">
          <a:xfrm>
            <a:off x="2591186" y="2859073"/>
            <a:ext cx="604598" cy="530258"/>
            <a:chOff x="0" y="0"/>
            <a:chExt cx="338" cy="334"/>
          </a:xfrm>
        </p:grpSpPr>
        <p:pic>
          <p:nvPicPr>
            <p:cNvPr id="8214" name="椭圆 6"/>
            <p:cNvPicPr>
              <a:picLocks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0"/>
              <a:ext cx="338"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82" name="Text Box 10"/>
            <p:cNvSpPr txBox="1">
              <a:spLocks noChangeArrowheads="1"/>
            </p:cNvSpPr>
            <p:nvPr/>
          </p:nvSpPr>
          <p:spPr bwMode="auto">
            <a:xfrm>
              <a:off x="53" y="51"/>
              <a:ext cx="232"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lnSpc>
                  <a:spcPct val="120000"/>
                </a:lnSpc>
                <a:defRPr/>
              </a:pPr>
              <a:r>
                <a:rPr lang="en-US" sz="2400" b="1" dirty="0" smtClean="0">
                  <a:solidFill>
                    <a:schemeClr val="tx2">
                      <a:lumMod val="50000"/>
                    </a:schemeClr>
                  </a:solidFill>
                  <a:latin typeface="华文楷体" panose="02010600040101010101" pitchFamily="2" charset="-122"/>
                  <a:ea typeface="华文楷体" panose="02010600040101010101" pitchFamily="2" charset="-122"/>
                  <a:cs typeface="Segoe UI" panose="020B0502040204020203" pitchFamily="34" charset="0"/>
                </a:rPr>
                <a:t>01</a:t>
              </a:r>
              <a:endParaRPr lang="zh-CN" altLang="en-US" sz="2400" b="1" dirty="0" smtClean="0">
                <a:solidFill>
                  <a:schemeClr val="tx2">
                    <a:lumMod val="50000"/>
                  </a:schemeClr>
                </a:solidFill>
                <a:latin typeface="华文楷体" panose="02010600040101010101" pitchFamily="2" charset="-122"/>
                <a:ea typeface="华文楷体" panose="02010600040101010101" pitchFamily="2" charset="-122"/>
              </a:endParaRPr>
            </a:p>
          </p:txBody>
        </p:sp>
      </p:grpSp>
      <p:sp>
        <p:nvSpPr>
          <p:cNvPr id="8201" name="圆角矩形 4"/>
          <p:cNvSpPr/>
          <p:nvPr/>
        </p:nvSpPr>
        <p:spPr bwMode="auto">
          <a:xfrm>
            <a:off x="1824992" y="3959205"/>
            <a:ext cx="1436368" cy="708068"/>
          </a:xfrm>
          <a:custGeom>
            <a:avLst/>
            <a:gdLst>
              <a:gd name="T0" fmla="*/ 0 w 1944216"/>
              <a:gd name="T1" fmla="*/ 0 h 1080120"/>
              <a:gd name="T2" fmla="*/ 111564 w 1944216"/>
              <a:gd name="T3" fmla="*/ 0 h 1080120"/>
              <a:gd name="T4" fmla="*/ 154474 w 1944216"/>
              <a:gd name="T5" fmla="*/ 42845 h 1080120"/>
              <a:gd name="T6" fmla="*/ 111564 w 1944216"/>
              <a:gd name="T7" fmla="*/ 85690 h 1080120"/>
              <a:gd name="T8" fmla="*/ 0 w 1944216"/>
              <a:gd name="T9" fmla="*/ 85690 h 1080120"/>
              <a:gd name="T10" fmla="*/ 0 w 1944216"/>
              <a:gd name="T11" fmla="*/ 0 h 10801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44216" h="1080120">
                <a:moveTo>
                  <a:pt x="0" y="0"/>
                </a:moveTo>
                <a:lnTo>
                  <a:pt x="1404156" y="0"/>
                </a:lnTo>
                <a:cubicBezTo>
                  <a:pt x="1702423" y="0"/>
                  <a:pt x="1944216" y="241793"/>
                  <a:pt x="1944216" y="540060"/>
                </a:cubicBezTo>
                <a:cubicBezTo>
                  <a:pt x="1944216" y="838327"/>
                  <a:pt x="1702423" y="1080120"/>
                  <a:pt x="1404156" y="1080120"/>
                </a:cubicBezTo>
                <a:lnTo>
                  <a:pt x="0" y="1080120"/>
                </a:lnTo>
                <a:lnTo>
                  <a:pt x="0" y="0"/>
                </a:lnTo>
                <a:close/>
              </a:path>
            </a:pathLst>
          </a:custGeom>
          <a:solidFill>
            <a:srgbClr val="FFC000"/>
          </a:solidFill>
          <a:ln>
            <a:noFill/>
          </a:ln>
          <a:effectLst>
            <a:outerShdw dist="25401" dir="2700000" algn="ctr" rotWithShape="0">
              <a:srgbClr val="000000">
                <a:alpha val="14000"/>
              </a:srgbClr>
            </a:outerShdw>
          </a:effectLst>
          <a:extLst>
            <a:ext uri="{91240B29-F687-4F45-9708-019B960494DF}">
              <a14:hiddenLine xmlns:a14="http://schemas.microsoft.com/office/drawing/2010/main" w="9525">
                <a:solidFill>
                  <a:srgbClr val="000000"/>
                </a:solidFill>
                <a:round/>
              </a14:hiddenLine>
            </a:ext>
          </a:extLst>
        </p:spPr>
        <p:txBody>
          <a:bodyPr lIns="68580" tIns="34290" rIns="68580" bIns="34290" anchor="ctr"/>
          <a:lstStyle/>
          <a:p>
            <a:endParaRPr lang="zh-CN" altLang="en-US">
              <a:latin typeface="华文楷体" panose="02010600040101010101" pitchFamily="2" charset="-122"/>
              <a:ea typeface="华文楷体" panose="02010600040101010101" pitchFamily="2" charset="-122"/>
            </a:endParaRPr>
          </a:p>
        </p:txBody>
      </p:sp>
      <p:grpSp>
        <p:nvGrpSpPr>
          <p:cNvPr id="8202" name="椭圆 85"/>
          <p:cNvGrpSpPr/>
          <p:nvPr/>
        </p:nvGrpSpPr>
        <p:grpSpPr bwMode="auto">
          <a:xfrm>
            <a:off x="2591186" y="4054460"/>
            <a:ext cx="604598" cy="530258"/>
            <a:chOff x="0" y="0"/>
            <a:chExt cx="338" cy="334"/>
          </a:xfrm>
        </p:grpSpPr>
        <p:pic>
          <p:nvPicPr>
            <p:cNvPr id="8212" name="椭圆 85"/>
            <p:cNvPicPr>
              <a:picLocks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0"/>
              <a:ext cx="338"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86" name="Text Box 14"/>
            <p:cNvSpPr txBox="1">
              <a:spLocks noChangeArrowheads="1"/>
            </p:cNvSpPr>
            <p:nvPr/>
          </p:nvSpPr>
          <p:spPr bwMode="auto">
            <a:xfrm>
              <a:off x="53" y="50"/>
              <a:ext cx="23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lnSpc>
                  <a:spcPct val="120000"/>
                </a:lnSpc>
                <a:defRPr/>
              </a:pPr>
              <a:r>
                <a:rPr lang="en-US" sz="2400" b="1" dirty="0" smtClean="0">
                  <a:solidFill>
                    <a:schemeClr val="tx2">
                      <a:lumMod val="50000"/>
                    </a:schemeClr>
                  </a:solidFill>
                  <a:latin typeface="华文楷体" panose="02010600040101010101" pitchFamily="2" charset="-122"/>
                  <a:ea typeface="华文楷体" panose="02010600040101010101" pitchFamily="2" charset="-122"/>
                  <a:cs typeface="Segoe UI" panose="020B0502040204020203" pitchFamily="34" charset="0"/>
                </a:rPr>
                <a:t>02</a:t>
              </a:r>
              <a:endParaRPr lang="zh-CN" altLang="en-US" sz="2400" b="1" dirty="0" smtClean="0">
                <a:solidFill>
                  <a:schemeClr val="tx2">
                    <a:lumMod val="50000"/>
                  </a:schemeClr>
                </a:solidFill>
                <a:latin typeface="华文楷体" panose="02010600040101010101" pitchFamily="2" charset="-122"/>
                <a:ea typeface="华文楷体" panose="02010600040101010101" pitchFamily="2" charset="-122"/>
              </a:endParaRPr>
            </a:p>
          </p:txBody>
        </p:sp>
      </p:grpSp>
      <p:sp>
        <p:nvSpPr>
          <p:cNvPr id="79887" name="圆角矩形 4"/>
          <p:cNvSpPr/>
          <p:nvPr/>
        </p:nvSpPr>
        <p:spPr bwMode="auto">
          <a:xfrm>
            <a:off x="1824992" y="5154593"/>
            <a:ext cx="1436368" cy="708068"/>
          </a:xfrm>
          <a:custGeom>
            <a:avLst/>
            <a:gdLst>
              <a:gd name="T0" fmla="*/ 0 w 1944216"/>
              <a:gd name="T1" fmla="*/ 0 h 1080120"/>
              <a:gd name="T2" fmla="*/ 1404156 w 1944216"/>
              <a:gd name="T3" fmla="*/ 0 h 1080120"/>
              <a:gd name="T4" fmla="*/ 1944216 w 1944216"/>
              <a:gd name="T5" fmla="*/ 540060 h 1080120"/>
              <a:gd name="T6" fmla="*/ 1404156 w 1944216"/>
              <a:gd name="T7" fmla="*/ 1080120 h 1080120"/>
              <a:gd name="T8" fmla="*/ 0 w 1944216"/>
              <a:gd name="T9" fmla="*/ 1080120 h 1080120"/>
              <a:gd name="T10" fmla="*/ 0 w 1944216"/>
              <a:gd name="T11" fmla="*/ 0 h 1080120"/>
            </a:gdLst>
            <a:ahLst/>
            <a:cxnLst>
              <a:cxn ang="0">
                <a:pos x="T0" y="T1"/>
              </a:cxn>
              <a:cxn ang="0">
                <a:pos x="T2" y="T3"/>
              </a:cxn>
              <a:cxn ang="0">
                <a:pos x="T4" y="T5"/>
              </a:cxn>
              <a:cxn ang="0">
                <a:pos x="T6" y="T7"/>
              </a:cxn>
              <a:cxn ang="0">
                <a:pos x="T8" y="T9"/>
              </a:cxn>
              <a:cxn ang="0">
                <a:pos x="T10" y="T11"/>
              </a:cxn>
            </a:cxnLst>
            <a:rect l="0" t="0" r="r" b="b"/>
            <a:pathLst>
              <a:path w="1944216" h="1080120">
                <a:moveTo>
                  <a:pt x="0" y="0"/>
                </a:moveTo>
                <a:lnTo>
                  <a:pt x="1404156" y="0"/>
                </a:lnTo>
                <a:cubicBezTo>
                  <a:pt x="1702423" y="0"/>
                  <a:pt x="1944216" y="241793"/>
                  <a:pt x="1944216" y="540060"/>
                </a:cubicBezTo>
                <a:cubicBezTo>
                  <a:pt x="1944216" y="838327"/>
                  <a:pt x="1702423" y="1080120"/>
                  <a:pt x="1404156" y="1080120"/>
                </a:cubicBezTo>
                <a:lnTo>
                  <a:pt x="0" y="1080120"/>
                </a:lnTo>
                <a:lnTo>
                  <a:pt x="0" y="0"/>
                </a:lnTo>
                <a:close/>
              </a:path>
            </a:pathLst>
          </a:custGeom>
          <a:solidFill>
            <a:srgbClr val="FFC000"/>
          </a:solidFill>
          <a:ln>
            <a:noFill/>
          </a:ln>
          <a:effectLst>
            <a:outerShdw dist="25401" dir="2700000" algn="ctr" rotWithShape="0">
              <a:srgbClr val="000000">
                <a:alpha val="14000"/>
              </a:srgbClr>
            </a:outerShdw>
          </a:effectLst>
        </p:spPr>
        <p:txBody>
          <a:bodyPr lIns="68580" tIns="34290" rIns="68580" bIns="34290" anchor="ctr"/>
          <a:lstStyle/>
          <a:p>
            <a:pPr>
              <a:defRPr/>
            </a:pPr>
            <a:endParaRPr lang="zh-CN" altLang="en-US">
              <a:solidFill>
                <a:schemeClr val="accent4"/>
              </a:solidFill>
              <a:latin typeface="华文楷体" panose="02010600040101010101" pitchFamily="2" charset="-122"/>
              <a:ea typeface="华文楷体" panose="02010600040101010101" pitchFamily="2" charset="-122"/>
            </a:endParaRPr>
          </a:p>
        </p:txBody>
      </p:sp>
      <p:grpSp>
        <p:nvGrpSpPr>
          <p:cNvPr id="8204" name="椭圆 89"/>
          <p:cNvGrpSpPr/>
          <p:nvPr/>
        </p:nvGrpSpPr>
        <p:grpSpPr bwMode="auto">
          <a:xfrm>
            <a:off x="2591186" y="5248260"/>
            <a:ext cx="604598" cy="530258"/>
            <a:chOff x="0" y="0"/>
            <a:chExt cx="338" cy="334"/>
          </a:xfrm>
        </p:grpSpPr>
        <p:pic>
          <p:nvPicPr>
            <p:cNvPr id="8210" name="椭圆 89"/>
            <p:cNvPicPr>
              <a:picLocks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0"/>
              <a:ext cx="338" cy="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90" name="Text Box 18"/>
            <p:cNvSpPr txBox="1">
              <a:spLocks noChangeArrowheads="1"/>
            </p:cNvSpPr>
            <p:nvPr/>
          </p:nvSpPr>
          <p:spPr bwMode="auto">
            <a:xfrm>
              <a:off x="53" y="51"/>
              <a:ext cx="232" cy="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lnSpc>
                  <a:spcPct val="120000"/>
                </a:lnSpc>
                <a:defRPr/>
              </a:pPr>
              <a:r>
                <a:rPr lang="en-US" sz="2400" b="1" dirty="0" smtClean="0">
                  <a:solidFill>
                    <a:schemeClr val="tx2">
                      <a:lumMod val="50000"/>
                    </a:schemeClr>
                  </a:solidFill>
                  <a:latin typeface="华文楷体" panose="02010600040101010101" pitchFamily="2" charset="-122"/>
                  <a:ea typeface="华文楷体" panose="02010600040101010101" pitchFamily="2" charset="-122"/>
                  <a:cs typeface="Segoe UI" panose="020B0502040204020203" pitchFamily="34" charset="0"/>
                </a:rPr>
                <a:t>03</a:t>
              </a:r>
              <a:endParaRPr lang="zh-CN" altLang="en-US" sz="2400" b="1" dirty="0" smtClean="0">
                <a:solidFill>
                  <a:schemeClr val="tx2">
                    <a:lumMod val="50000"/>
                  </a:schemeClr>
                </a:solidFill>
                <a:latin typeface="华文楷体" panose="02010600040101010101" pitchFamily="2" charset="-122"/>
                <a:ea typeface="华文楷体" panose="02010600040101010101" pitchFamily="2" charset="-122"/>
              </a:endParaRPr>
            </a:p>
          </p:txBody>
        </p:sp>
      </p:grpSp>
      <p:sp>
        <p:nvSpPr>
          <p:cNvPr id="8205" name="TextBox 33"/>
          <p:cNvSpPr txBox="1">
            <a:spLocks noChangeArrowheads="1"/>
          </p:cNvSpPr>
          <p:nvPr/>
        </p:nvSpPr>
        <p:spPr bwMode="auto">
          <a:xfrm>
            <a:off x="3611194" y="3993344"/>
            <a:ext cx="7573372" cy="65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ndara" panose="020E0502030303020204" pitchFamily="34" charset="0"/>
                <a:ea typeface="华文楷体" panose="0201060004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ndara" panose="020E0502030303020204" pitchFamily="34" charset="0"/>
                <a:ea typeface="华文楷体" panose="0201060004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ndara" panose="020E0502030303020204" pitchFamily="34" charset="0"/>
                <a:ea typeface="华文楷体" panose="0201060004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9pPr>
          </a:lstStyle>
          <a:p>
            <a:pPr algn="just">
              <a:lnSpc>
                <a:spcPct val="130000"/>
              </a:lnSpc>
              <a:spcBef>
                <a:spcPct val="0"/>
              </a:spcBef>
              <a:buFontTx/>
              <a:buNone/>
            </a:pPr>
            <a:r>
              <a:rPr lang="zh-CN" altLang="en-US" dirty="0" smtClean="0">
                <a:latin typeface="华文楷体" panose="02010600040101010101" pitchFamily="2" charset="-122"/>
              </a:rPr>
              <a:t>与现阶段会计核算基础相适应</a:t>
            </a:r>
            <a:endParaRPr lang="en-US" altLang="zh-CN" dirty="0">
              <a:latin typeface="华文楷体" panose="02010600040101010101" pitchFamily="2" charset="-122"/>
            </a:endParaRPr>
          </a:p>
        </p:txBody>
      </p:sp>
      <p:sp>
        <p:nvSpPr>
          <p:cNvPr id="8206" name="TextBox 33"/>
          <p:cNvSpPr txBox="1">
            <a:spLocks noChangeArrowheads="1"/>
          </p:cNvSpPr>
          <p:nvPr/>
        </p:nvSpPr>
        <p:spPr bwMode="auto">
          <a:xfrm>
            <a:off x="3611193" y="5202657"/>
            <a:ext cx="800523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ndara" panose="020E0502030303020204" pitchFamily="34" charset="0"/>
                <a:ea typeface="华文楷体" panose="0201060004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ndara" panose="020E0502030303020204" pitchFamily="34" charset="0"/>
                <a:ea typeface="华文楷体" panose="0201060004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ndara" panose="020E0502030303020204" pitchFamily="34" charset="0"/>
                <a:ea typeface="华文楷体" panose="0201060004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9pPr>
          </a:lstStyle>
          <a:p>
            <a:pPr>
              <a:lnSpc>
                <a:spcPct val="100000"/>
              </a:lnSpc>
              <a:spcBef>
                <a:spcPct val="0"/>
              </a:spcBef>
              <a:buFontTx/>
              <a:buNone/>
            </a:pPr>
            <a:r>
              <a:rPr lang="zh-CN" altLang="en-US" dirty="0">
                <a:latin typeface="华文楷体" panose="02010600040101010101" pitchFamily="2" charset="-122"/>
              </a:rPr>
              <a:t>与预算会计核算相协调</a:t>
            </a:r>
            <a:r>
              <a:rPr lang="en-US" altLang="zh-CN" dirty="0">
                <a:latin typeface="华文楷体" panose="02010600040101010101" pitchFamily="2" charset="-122"/>
              </a:rPr>
              <a:t>——</a:t>
            </a:r>
            <a:r>
              <a:rPr lang="zh-CN" altLang="en-US" dirty="0">
                <a:latin typeface="华文楷体" panose="02010600040101010101" pitchFamily="2" charset="-122"/>
              </a:rPr>
              <a:t>平行记账</a:t>
            </a:r>
            <a:endParaRPr lang="en-US" altLang="zh-CN" dirty="0">
              <a:latin typeface="华文楷体" panose="02010600040101010101" pitchFamily="2" charset="-122"/>
            </a:endParaRPr>
          </a:p>
        </p:txBody>
      </p:sp>
      <p:sp>
        <p:nvSpPr>
          <p:cNvPr id="8207" name="TextBox 33"/>
          <p:cNvSpPr txBox="1">
            <a:spLocks noChangeArrowheads="1"/>
          </p:cNvSpPr>
          <p:nvPr/>
        </p:nvSpPr>
        <p:spPr bwMode="auto">
          <a:xfrm>
            <a:off x="3611194" y="2819400"/>
            <a:ext cx="8005233" cy="65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ndara" panose="020E0502030303020204" pitchFamily="34" charset="0"/>
                <a:ea typeface="华文楷体" panose="0201060004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ndara" panose="020E0502030303020204" pitchFamily="34" charset="0"/>
                <a:ea typeface="华文楷体" panose="0201060004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ndara" panose="020E0502030303020204" pitchFamily="34" charset="0"/>
                <a:ea typeface="华文楷体" panose="0201060004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9pPr>
          </a:lstStyle>
          <a:p>
            <a:pPr algn="just">
              <a:lnSpc>
                <a:spcPct val="130000"/>
              </a:lnSpc>
              <a:spcBef>
                <a:spcPct val="0"/>
              </a:spcBef>
              <a:buFontTx/>
              <a:buNone/>
            </a:pPr>
            <a:r>
              <a:rPr lang="zh-CN" altLang="en-US" dirty="0">
                <a:latin typeface="华文楷体" panose="02010600040101010101" pitchFamily="2" charset="-122"/>
              </a:rPr>
              <a:t>与现行准则、应用指南及政策相协调</a:t>
            </a:r>
            <a:endParaRPr lang="zh-CN" altLang="en-US" dirty="0">
              <a:latin typeface="华文楷体" panose="02010600040101010101" pitchFamily="2" charset="-122"/>
            </a:endParaRPr>
          </a:p>
        </p:txBody>
      </p:sp>
      <p:sp>
        <p:nvSpPr>
          <p:cNvPr id="8208" name="矩形 15"/>
          <p:cNvSpPr>
            <a:spLocks noChangeArrowheads="1"/>
          </p:cNvSpPr>
          <p:nvPr/>
        </p:nvSpPr>
        <p:spPr bwMode="auto">
          <a:xfrm>
            <a:off x="10574867" y="0"/>
            <a:ext cx="224367" cy="1428750"/>
          </a:xfrm>
          <a:prstGeom prst="rect">
            <a:avLst/>
          </a:prstGeom>
          <a:gradFill rotWithShape="0">
            <a:gsLst>
              <a:gs pos="0">
                <a:srgbClr val="D9D9D9"/>
              </a:gs>
              <a:gs pos="52000">
                <a:srgbClr val="A6A6A6"/>
              </a:gs>
              <a:gs pos="100000">
                <a:srgbClr val="D9D9D9"/>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ndara" panose="020E0502030303020204" pitchFamily="34" charset="0"/>
                <a:ea typeface="华文楷体" panose="0201060004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ndara" panose="020E0502030303020204" pitchFamily="34" charset="0"/>
                <a:ea typeface="华文楷体" panose="0201060004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ndara" panose="020E0502030303020204" pitchFamily="34" charset="0"/>
                <a:ea typeface="华文楷体" panose="0201060004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9pPr>
          </a:lstStyle>
          <a:p>
            <a:pPr algn="just">
              <a:lnSpc>
                <a:spcPct val="120000"/>
              </a:lnSpc>
              <a:spcBef>
                <a:spcPct val="0"/>
              </a:spcBef>
              <a:buFontTx/>
              <a:buNone/>
            </a:pPr>
            <a:endParaRPr lang="zh-CN" altLang="en-US" sz="1400">
              <a:solidFill>
                <a:schemeClr val="bg1"/>
              </a:solidFill>
              <a:latin typeface="华文楷体" panose="02010600040101010101" pitchFamily="2" charset="-122"/>
            </a:endParaRPr>
          </a:p>
        </p:txBody>
      </p:sp>
      <p:sp>
        <p:nvSpPr>
          <p:cNvPr id="8209" name="任意多边形 20"/>
          <p:cNvSpPr>
            <a:spLocks noChangeArrowheads="1"/>
          </p:cNvSpPr>
          <p:nvPr/>
        </p:nvSpPr>
        <p:spPr bwMode="auto">
          <a:xfrm flipH="1">
            <a:off x="6659879" y="385764"/>
            <a:ext cx="4190153" cy="708025"/>
          </a:xfrm>
          <a:custGeom>
            <a:avLst/>
            <a:gdLst>
              <a:gd name="T0" fmla="*/ 3617050 w 3970185"/>
              <a:gd name="T1" fmla="*/ 0 h 708025"/>
              <a:gd name="T2" fmla="*/ 2839746 w 3970185"/>
              <a:gd name="T3" fmla="*/ 0 h 708025"/>
              <a:gd name="T4" fmla="*/ 2696143 w 3970185"/>
              <a:gd name="T5" fmla="*/ 0 h 708025"/>
              <a:gd name="T6" fmla="*/ 0 w 3970185"/>
              <a:gd name="T7" fmla="*/ 0 h 708025"/>
              <a:gd name="T8" fmla="*/ 0 w 3970185"/>
              <a:gd name="T9" fmla="*/ 708025 h 708025"/>
              <a:gd name="T10" fmla="*/ 2696143 w 3970185"/>
              <a:gd name="T11" fmla="*/ 708025 h 708025"/>
              <a:gd name="T12" fmla="*/ 2839746 w 3970185"/>
              <a:gd name="T13" fmla="*/ 708025 h 708025"/>
              <a:gd name="T14" fmla="*/ 3617050 w 3970185"/>
              <a:gd name="T15" fmla="*/ 708025 h 708025"/>
              <a:gd name="T16" fmla="*/ 3971249 w 3970185"/>
              <a:gd name="T17" fmla="*/ 354013 h 708025"/>
              <a:gd name="T18" fmla="*/ 3617050 w 3970185"/>
              <a:gd name="T19" fmla="*/ 0 h 7080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70185"/>
              <a:gd name="T31" fmla="*/ 0 h 708025"/>
              <a:gd name="T32" fmla="*/ 3970185 w 3970185"/>
              <a:gd name="T33" fmla="*/ 708025 h 7080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70185" h="708025">
                <a:moveTo>
                  <a:pt x="3616084" y="0"/>
                </a:moveTo>
                <a:lnTo>
                  <a:pt x="2838983" y="0"/>
                </a:lnTo>
                <a:lnTo>
                  <a:pt x="2695422" y="0"/>
                </a:lnTo>
                <a:lnTo>
                  <a:pt x="0" y="0"/>
                </a:lnTo>
                <a:lnTo>
                  <a:pt x="0" y="708025"/>
                </a:lnTo>
                <a:lnTo>
                  <a:pt x="2695422" y="708025"/>
                </a:lnTo>
                <a:lnTo>
                  <a:pt x="2838983" y="708025"/>
                </a:lnTo>
                <a:lnTo>
                  <a:pt x="3616084" y="708025"/>
                </a:lnTo>
                <a:cubicBezTo>
                  <a:pt x="3811649" y="708025"/>
                  <a:pt x="3970185" y="549528"/>
                  <a:pt x="3970185" y="354013"/>
                </a:cubicBezTo>
                <a:cubicBezTo>
                  <a:pt x="3970185" y="158497"/>
                  <a:pt x="3811649" y="0"/>
                  <a:pt x="3616084" y="0"/>
                </a:cubicBezTo>
                <a:close/>
              </a:path>
            </a:pathLst>
          </a:custGeom>
          <a:solidFill>
            <a:srgbClr val="FFC000"/>
          </a:solidFill>
          <a:ln>
            <a:noFill/>
          </a:ln>
          <a:effectLst>
            <a:outerShdw dist="25401" dir="2700000" algn="ctr" rotWithShape="0">
              <a:srgbClr val="000000">
                <a:alpha val="14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lnSpc>
                <a:spcPct val="90000"/>
              </a:lnSpc>
              <a:spcBef>
                <a:spcPts val="1000"/>
              </a:spcBef>
              <a:buFont typeface="Arial" panose="020B0604020202020204" pitchFamily="34" charset="0"/>
              <a:buChar char="•"/>
              <a:defRPr sz="2800">
                <a:solidFill>
                  <a:schemeClr val="tx1"/>
                </a:solidFill>
                <a:latin typeface="Candara" panose="020E0502030303020204" pitchFamily="34" charset="0"/>
                <a:ea typeface="华文楷体" panose="0201060004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ndara" panose="020E0502030303020204" pitchFamily="34" charset="0"/>
                <a:ea typeface="华文楷体" panose="0201060004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ndara" panose="020E0502030303020204" pitchFamily="34" charset="0"/>
                <a:ea typeface="华文楷体" panose="0201060004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9pPr>
          </a:lstStyle>
          <a:p>
            <a:pPr algn="ctr">
              <a:lnSpc>
                <a:spcPct val="100000"/>
              </a:lnSpc>
              <a:spcBef>
                <a:spcPct val="0"/>
              </a:spcBef>
              <a:buFontTx/>
              <a:buNone/>
            </a:pPr>
            <a:r>
              <a:rPr lang="zh-CN" altLang="en-US" sz="3600" dirty="0">
                <a:latin typeface="华文楷体" panose="02010600040101010101" pitchFamily="2" charset="-122"/>
              </a:rPr>
              <a:t>难点</a:t>
            </a:r>
            <a:r>
              <a:rPr lang="en-US" altLang="zh-CN" sz="3600" dirty="0">
                <a:solidFill>
                  <a:srgbClr val="FFFFFF"/>
                </a:solidFill>
                <a:latin typeface="华文楷体" panose="02010600040101010101" pitchFamily="2" charset="-122"/>
              </a:rPr>
              <a:t>/ </a:t>
            </a:r>
            <a:r>
              <a:rPr lang="en-US" altLang="zh-CN" sz="3600" b="1" dirty="0">
                <a:solidFill>
                  <a:srgbClr val="FFFFFF"/>
                </a:solidFill>
                <a:latin typeface="华文楷体" panose="02010600040101010101" pitchFamily="2" charset="-122"/>
              </a:rPr>
              <a:t>difficulties</a:t>
            </a:r>
            <a:endParaRPr lang="en-US" altLang="zh-CN" sz="3600" b="1" dirty="0">
              <a:latin typeface="华文楷体" panose="02010600040101010101" pitchFamily="2" charset="-122"/>
            </a:endParaRPr>
          </a:p>
        </p:txBody>
      </p:sp>
      <p:sp>
        <p:nvSpPr>
          <p:cNvPr id="4" name="灯片编号占位符 3"/>
          <p:cNvSpPr>
            <a:spLocks noGrp="1"/>
          </p:cNvSpPr>
          <p:nvPr>
            <p:ph type="sldNum" sz="quarter" idx="12"/>
          </p:nvPr>
        </p:nvSpPr>
        <p:spPr/>
        <p:txBody>
          <a:bodyPr/>
          <a:lstStyle/>
          <a:p>
            <a:fld id="{BC1CF76B-D1F8-4017-AACD-912803F43726}" type="slidenum">
              <a:rPr lang="en-US" smtClean="0">
                <a:latin typeface="华文楷体" panose="02010600040101010101" pitchFamily="2" charset="-122"/>
                <a:ea typeface="华文楷体" panose="02010600040101010101" pitchFamily="2" charset="-122"/>
              </a:rPr>
            </a:fld>
            <a:endParaRPr lang="en-US">
              <a:latin typeface="华文楷体" panose="02010600040101010101" pitchFamily="2" charset="-122"/>
              <a:ea typeface="华文楷体" panose="02010600040101010101" pitchFamily="2" charset="-122"/>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58285" y="1700214"/>
            <a:ext cx="10804042" cy="20161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400" b="1" u="sng" dirty="0">
                <a:solidFill>
                  <a:srgbClr val="FFFF00"/>
                </a:solidFill>
                <a:latin typeface="华文楷体" panose="02010600040101010101" pitchFamily="2" charset="-122"/>
                <a:ea typeface="华文楷体" panose="02010600040101010101" pitchFamily="2" charset="-122"/>
              </a:rPr>
              <a:t>财  务 会  计</a:t>
            </a:r>
            <a:endParaRPr lang="zh-CN" altLang="en-US" sz="2400" b="1" u="sng" dirty="0">
              <a:solidFill>
                <a:srgbClr val="FFFF00"/>
              </a:solidFill>
              <a:latin typeface="华文楷体" panose="02010600040101010101" pitchFamily="2" charset="-122"/>
              <a:ea typeface="华文楷体" panose="02010600040101010101" pitchFamily="2" charset="-122"/>
            </a:endParaRPr>
          </a:p>
          <a:p>
            <a:pPr eaLnBrk="1" fontAlgn="auto" hangingPunct="1">
              <a:spcAft>
                <a:spcPts val="0"/>
              </a:spcAft>
              <a:buFont typeface="Wingdings" panose="05000000000000000000" pitchFamily="2" charset="2"/>
              <a:buNone/>
              <a:defRPr/>
            </a:pPr>
            <a:r>
              <a:rPr lang="zh-CN" altLang="en-US" sz="2400" b="1" dirty="0">
                <a:latin typeface="华文楷体" panose="02010600040101010101" pitchFamily="2" charset="-122"/>
                <a:ea typeface="华文楷体" panose="02010600040101010101" pitchFamily="2" charset="-122"/>
              </a:rPr>
              <a:t>借：应付职工薪酬</a:t>
            </a:r>
            <a:r>
              <a:rPr lang="en-US" altLang="zh-CN" sz="2400" b="1" dirty="0">
                <a:latin typeface="华文楷体" panose="02010600040101010101" pitchFamily="2" charset="-122"/>
                <a:ea typeface="华文楷体" panose="02010600040101010101" pitchFamily="2" charset="-122"/>
              </a:rPr>
              <a:t>—</a:t>
            </a:r>
            <a:r>
              <a:rPr lang="zh-CN" altLang="en-US" sz="2400" b="1" dirty="0">
                <a:latin typeface="华文楷体" panose="02010600040101010101" pitchFamily="2" charset="-122"/>
                <a:ea typeface="华文楷体" panose="02010600040101010101" pitchFamily="2" charset="-122"/>
              </a:rPr>
              <a:t>基本工资               </a:t>
            </a:r>
            <a:r>
              <a:rPr lang="zh-CN" altLang="en-US" sz="2400" b="1" dirty="0" smtClean="0">
                <a:latin typeface="华文楷体" panose="02010600040101010101" pitchFamily="2" charset="-122"/>
                <a:ea typeface="华文楷体" panose="02010600040101010101" pitchFamily="2" charset="-122"/>
              </a:rPr>
              <a:t>   </a:t>
            </a:r>
            <a:r>
              <a:rPr lang="en-US" altLang="zh-CN" sz="2400" b="1" dirty="0" smtClean="0">
                <a:latin typeface="华文楷体" panose="02010600040101010101" pitchFamily="2" charset="-122"/>
                <a:ea typeface="华文楷体" panose="02010600040101010101" pitchFamily="2" charset="-122"/>
              </a:rPr>
              <a:t>190 </a:t>
            </a:r>
            <a:r>
              <a:rPr lang="en-US" altLang="zh-CN" sz="2400" b="1" dirty="0">
                <a:latin typeface="华文楷体" panose="02010600040101010101" pitchFamily="2" charset="-122"/>
                <a:ea typeface="华文楷体" panose="02010600040101010101" pitchFamily="2" charset="-122"/>
              </a:rPr>
              <a:t>176</a:t>
            </a:r>
            <a:endParaRPr lang="en-US" altLang="zh-CN" sz="2400" b="1" dirty="0">
              <a:latin typeface="华文楷体" panose="02010600040101010101" pitchFamily="2" charset="-122"/>
              <a:ea typeface="华文楷体" panose="02010600040101010101" pitchFamily="2" charset="-122"/>
            </a:endParaRPr>
          </a:p>
          <a:p>
            <a:pPr eaLnBrk="1" fontAlgn="auto" hangingPunct="1">
              <a:spcAft>
                <a:spcPts val="0"/>
              </a:spcAft>
              <a:buFont typeface="Wingdings" panose="05000000000000000000" pitchFamily="2" charset="2"/>
              <a:buNone/>
              <a:defRPr/>
            </a:pPr>
            <a:r>
              <a:rPr lang="zh-CN" altLang="en-US" sz="2400" b="1" dirty="0" smtClean="0">
                <a:latin typeface="华文楷体" panose="02010600040101010101" pitchFamily="2" charset="-122"/>
                <a:ea typeface="华文楷体" panose="02010600040101010101" pitchFamily="2" charset="-122"/>
              </a:rPr>
              <a:t>        应付</a:t>
            </a:r>
            <a:r>
              <a:rPr lang="zh-CN" altLang="en-US" sz="2400" b="1" dirty="0">
                <a:latin typeface="华文楷体" panose="02010600040101010101" pitchFamily="2" charset="-122"/>
                <a:ea typeface="华文楷体" panose="02010600040101010101" pitchFamily="2" charset="-122"/>
              </a:rPr>
              <a:t>职工薪酬</a:t>
            </a:r>
            <a:r>
              <a:rPr lang="en-US" altLang="zh-CN" sz="2400" b="1" dirty="0">
                <a:latin typeface="华文楷体" panose="02010600040101010101" pitchFamily="2" charset="-122"/>
                <a:ea typeface="华文楷体" panose="02010600040101010101" pitchFamily="2" charset="-122"/>
              </a:rPr>
              <a:t>—</a:t>
            </a:r>
            <a:r>
              <a:rPr lang="zh-CN" altLang="en-US" sz="2400" b="1" dirty="0">
                <a:latin typeface="华文楷体" panose="02010600040101010101" pitchFamily="2" charset="-122"/>
                <a:ea typeface="华文楷体" panose="02010600040101010101" pitchFamily="2" charset="-122"/>
              </a:rPr>
              <a:t>规范津贴补贴      </a:t>
            </a:r>
            <a:r>
              <a:rPr lang="zh-CN" altLang="en-US" sz="2400" b="1" dirty="0" smtClean="0">
                <a:latin typeface="华文楷体" panose="02010600040101010101" pitchFamily="2" charset="-122"/>
                <a:ea typeface="华文楷体" panose="02010600040101010101" pitchFamily="2" charset="-122"/>
              </a:rPr>
              <a:t>    </a:t>
            </a:r>
            <a:r>
              <a:rPr lang="en-US" altLang="zh-CN" sz="2400" b="1" dirty="0" smtClean="0">
                <a:latin typeface="华文楷体" panose="02010600040101010101" pitchFamily="2" charset="-122"/>
                <a:ea typeface="华文楷体" panose="02010600040101010101" pitchFamily="2" charset="-122"/>
              </a:rPr>
              <a:t>766 </a:t>
            </a:r>
            <a:r>
              <a:rPr lang="en-US" altLang="zh-CN" sz="2400" b="1" dirty="0">
                <a:latin typeface="华文楷体" panose="02010600040101010101" pitchFamily="2" charset="-122"/>
                <a:ea typeface="华文楷体" panose="02010600040101010101" pitchFamily="2" charset="-122"/>
              </a:rPr>
              <a:t>195</a:t>
            </a:r>
            <a:endParaRPr lang="en-US" altLang="zh-CN" sz="2400" b="1" dirty="0">
              <a:latin typeface="华文楷体" panose="02010600040101010101" pitchFamily="2" charset="-122"/>
              <a:ea typeface="华文楷体" panose="02010600040101010101" pitchFamily="2" charset="-122"/>
            </a:endParaRPr>
          </a:p>
          <a:p>
            <a:pPr eaLnBrk="1" fontAlgn="auto" hangingPunct="1">
              <a:spcAft>
                <a:spcPts val="0"/>
              </a:spcAft>
              <a:buFont typeface="Wingdings" panose="05000000000000000000" pitchFamily="2" charset="2"/>
              <a:buNone/>
              <a:defRPr/>
            </a:pPr>
            <a:r>
              <a:rPr lang="zh-CN" altLang="en-US" sz="2400" b="1" dirty="0" smtClean="0">
                <a:latin typeface="华文楷体" panose="02010600040101010101" pitchFamily="2" charset="-122"/>
                <a:ea typeface="华文楷体" panose="02010600040101010101" pitchFamily="2" charset="-122"/>
              </a:rPr>
              <a:t>        应付</a:t>
            </a:r>
            <a:r>
              <a:rPr lang="zh-CN" altLang="en-US" sz="2400" b="1" dirty="0">
                <a:latin typeface="华文楷体" panose="02010600040101010101" pitchFamily="2" charset="-122"/>
                <a:ea typeface="华文楷体" panose="02010600040101010101" pitchFamily="2" charset="-122"/>
              </a:rPr>
              <a:t>职工薪酬</a:t>
            </a:r>
            <a:r>
              <a:rPr lang="en-US" altLang="zh-CN" sz="2400" b="1" dirty="0">
                <a:latin typeface="华文楷体" panose="02010600040101010101" pitchFamily="2" charset="-122"/>
                <a:ea typeface="华文楷体" panose="02010600040101010101" pitchFamily="2" charset="-122"/>
              </a:rPr>
              <a:t>—</a:t>
            </a:r>
            <a:r>
              <a:rPr lang="zh-CN" altLang="en-US" sz="2400" b="1" dirty="0">
                <a:latin typeface="华文楷体" panose="02010600040101010101" pitchFamily="2" charset="-122"/>
                <a:ea typeface="华文楷体" panose="02010600040101010101" pitchFamily="2" charset="-122"/>
              </a:rPr>
              <a:t>改革性补贴           </a:t>
            </a:r>
            <a:r>
              <a:rPr lang="zh-CN" altLang="en-US" sz="2400" b="1" dirty="0" smtClean="0">
                <a:latin typeface="华文楷体" panose="02010600040101010101" pitchFamily="2" charset="-122"/>
                <a:ea typeface="华文楷体" panose="02010600040101010101" pitchFamily="2" charset="-122"/>
              </a:rPr>
              <a:t>   </a:t>
            </a:r>
            <a:r>
              <a:rPr lang="en-US" altLang="zh-CN" sz="2400" b="1" dirty="0" smtClean="0">
                <a:latin typeface="华文楷体" panose="02010600040101010101" pitchFamily="2" charset="-122"/>
                <a:ea typeface="华文楷体" panose="02010600040101010101" pitchFamily="2" charset="-122"/>
              </a:rPr>
              <a:t>269 </a:t>
            </a:r>
            <a:r>
              <a:rPr lang="en-US" altLang="zh-CN" sz="2400" b="1" dirty="0">
                <a:latin typeface="华文楷体" panose="02010600040101010101" pitchFamily="2" charset="-122"/>
                <a:ea typeface="华文楷体" panose="02010600040101010101" pitchFamily="2" charset="-122"/>
              </a:rPr>
              <a:t>344</a:t>
            </a:r>
            <a:endParaRPr lang="en-US" altLang="zh-CN" sz="2400" b="1" dirty="0">
              <a:latin typeface="华文楷体" panose="02010600040101010101" pitchFamily="2" charset="-122"/>
              <a:ea typeface="华文楷体" panose="02010600040101010101" pitchFamily="2" charset="-122"/>
            </a:endParaRPr>
          </a:p>
          <a:p>
            <a:pPr eaLnBrk="1" fontAlgn="auto" hangingPunct="1">
              <a:spcAft>
                <a:spcPts val="0"/>
              </a:spcAft>
              <a:buFont typeface="Wingdings" panose="05000000000000000000" pitchFamily="2" charset="2"/>
              <a:buNone/>
              <a:defRPr/>
            </a:pPr>
            <a:r>
              <a:rPr lang="zh-CN" altLang="en-US" sz="2400" b="1" dirty="0">
                <a:latin typeface="华文楷体" panose="02010600040101010101" pitchFamily="2" charset="-122"/>
                <a:ea typeface="华文楷体" panose="02010600040101010101" pitchFamily="2" charset="-122"/>
              </a:rPr>
              <a:t>   贷：零余额账户用款额度             </a:t>
            </a:r>
            <a:r>
              <a:rPr lang="zh-CN" altLang="en-US" sz="2400" b="1" dirty="0" smtClean="0">
                <a:latin typeface="华文楷体" panose="02010600040101010101" pitchFamily="2" charset="-122"/>
                <a:ea typeface="华文楷体" panose="02010600040101010101" pitchFamily="2" charset="-122"/>
              </a:rPr>
              <a:t>       </a:t>
            </a:r>
            <a:r>
              <a:rPr lang="en-US" altLang="zh-CN" sz="2400" b="1" dirty="0" smtClean="0">
                <a:latin typeface="华文楷体" panose="02010600040101010101" pitchFamily="2" charset="-122"/>
                <a:ea typeface="华文楷体" panose="02010600040101010101" pitchFamily="2" charset="-122"/>
              </a:rPr>
              <a:t>1 </a:t>
            </a:r>
            <a:r>
              <a:rPr lang="en-US" altLang="zh-CN" sz="2400" b="1" dirty="0">
                <a:latin typeface="华文楷体" panose="02010600040101010101" pitchFamily="2" charset="-122"/>
                <a:ea typeface="华文楷体" panose="02010600040101010101" pitchFamily="2" charset="-122"/>
              </a:rPr>
              <a:t>225 715</a:t>
            </a:r>
            <a:endParaRPr lang="zh-CN" altLang="en-US" sz="2400" b="1" dirty="0">
              <a:latin typeface="华文楷体" panose="02010600040101010101" pitchFamily="2" charset="-122"/>
              <a:ea typeface="华文楷体" panose="02010600040101010101" pitchFamily="2" charset="-122"/>
            </a:endParaRPr>
          </a:p>
        </p:txBody>
      </p:sp>
      <p:sp>
        <p:nvSpPr>
          <p:cNvPr id="5" name="矩形 4"/>
          <p:cNvSpPr/>
          <p:nvPr/>
        </p:nvSpPr>
        <p:spPr>
          <a:xfrm>
            <a:off x="649818" y="3861048"/>
            <a:ext cx="10812509" cy="159764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400" b="1" u="sng" dirty="0">
                <a:solidFill>
                  <a:srgbClr val="FFFF00"/>
                </a:solidFill>
                <a:latin typeface="华文楷体" panose="02010600040101010101" pitchFamily="2" charset="-122"/>
                <a:ea typeface="华文楷体" panose="02010600040101010101" pitchFamily="2" charset="-122"/>
              </a:rPr>
              <a:t>预  算 会 计</a:t>
            </a:r>
            <a:endParaRPr lang="en-US" altLang="zh-CN" sz="2400" b="1" u="sng" dirty="0">
              <a:solidFill>
                <a:srgbClr val="FFFF00"/>
              </a:solidFill>
              <a:latin typeface="华文楷体" panose="02010600040101010101" pitchFamily="2" charset="-122"/>
              <a:ea typeface="华文楷体" panose="02010600040101010101" pitchFamily="2" charset="-122"/>
            </a:endParaRPr>
          </a:p>
          <a:p>
            <a:pPr>
              <a:defRPr/>
            </a:pPr>
            <a:r>
              <a:rPr lang="zh-CN" altLang="zh-CN" sz="2000" b="1" dirty="0">
                <a:latin typeface="华文楷体" panose="02010600040101010101" pitchFamily="2" charset="-122"/>
                <a:ea typeface="华文楷体" panose="02010600040101010101" pitchFamily="2" charset="-122"/>
              </a:rPr>
              <a:t>借：事业支出—教育支出—财政拨款支出—基本</a:t>
            </a:r>
            <a:r>
              <a:rPr lang="zh-CN" altLang="zh-CN" sz="2000" b="1" dirty="0" smtClean="0">
                <a:latin typeface="华文楷体" panose="02010600040101010101" pitchFamily="2" charset="-122"/>
                <a:ea typeface="华文楷体" panose="02010600040101010101" pitchFamily="2" charset="-122"/>
              </a:rPr>
              <a:t>支出―</a:t>
            </a:r>
            <a:r>
              <a:rPr lang="zh-CN" altLang="en-US" sz="2000" b="1" dirty="0" smtClean="0">
                <a:latin typeface="华文楷体" panose="02010600040101010101" pitchFamily="2" charset="-122"/>
                <a:ea typeface="华文楷体" panose="02010600040101010101" pitchFamily="2" charset="-122"/>
              </a:rPr>
              <a:t>高等教育</a:t>
            </a:r>
            <a:r>
              <a:rPr lang="zh-CN" altLang="zh-CN" sz="2000" b="1" dirty="0" smtClean="0">
                <a:latin typeface="华文楷体" panose="02010600040101010101" pitchFamily="2" charset="-122"/>
                <a:ea typeface="华文楷体" panose="02010600040101010101" pitchFamily="2" charset="-122"/>
              </a:rPr>
              <a:t>―工资</a:t>
            </a:r>
            <a:r>
              <a:rPr lang="zh-CN" altLang="zh-CN" sz="2000" b="1" dirty="0">
                <a:latin typeface="华文楷体" panose="02010600040101010101" pitchFamily="2" charset="-122"/>
                <a:ea typeface="华文楷体" panose="02010600040101010101" pitchFamily="2" charset="-122"/>
              </a:rPr>
              <a:t>福利</a:t>
            </a:r>
            <a:r>
              <a:rPr lang="zh-CN" altLang="zh-CN" sz="2000" b="1" dirty="0" smtClean="0">
                <a:latin typeface="华文楷体" panose="02010600040101010101" pitchFamily="2" charset="-122"/>
                <a:ea typeface="华文楷体" panose="02010600040101010101" pitchFamily="2" charset="-122"/>
              </a:rPr>
              <a:t>支出</a:t>
            </a:r>
            <a:r>
              <a:rPr lang="en-US" altLang="zh-CN" sz="2000" b="1" dirty="0" smtClean="0">
                <a:latin typeface="华文楷体" panose="02010600040101010101" pitchFamily="2" charset="-122"/>
                <a:ea typeface="华文楷体" panose="02010600040101010101" pitchFamily="2" charset="-122"/>
              </a:rPr>
              <a:t>      1 </a:t>
            </a:r>
            <a:r>
              <a:rPr lang="en-US" altLang="zh-CN" sz="2000" b="1" dirty="0">
                <a:latin typeface="华文楷体" panose="02010600040101010101" pitchFamily="2" charset="-122"/>
                <a:ea typeface="华文楷体" panose="02010600040101010101" pitchFamily="2" charset="-122"/>
              </a:rPr>
              <a:t>037 413   </a:t>
            </a:r>
            <a:endParaRPr lang="en-US" altLang="zh-CN" sz="2000" b="1" dirty="0">
              <a:latin typeface="华文楷体" panose="02010600040101010101" pitchFamily="2" charset="-122"/>
              <a:ea typeface="华文楷体" panose="02010600040101010101" pitchFamily="2" charset="-122"/>
            </a:endParaRPr>
          </a:p>
          <a:p>
            <a:pPr>
              <a:defRPr/>
            </a:pPr>
            <a:r>
              <a:rPr lang="en-US" altLang="zh-CN" sz="2000" b="1" dirty="0" smtClean="0">
                <a:latin typeface="华文楷体" panose="02010600040101010101" pitchFamily="2" charset="-122"/>
                <a:ea typeface="华文楷体" panose="02010600040101010101" pitchFamily="2" charset="-122"/>
              </a:rPr>
              <a:t>       </a:t>
            </a:r>
            <a:r>
              <a:rPr lang="zh-CN" altLang="zh-CN" sz="2000" b="1" dirty="0" smtClean="0">
                <a:latin typeface="华文楷体" panose="02010600040101010101" pitchFamily="2" charset="-122"/>
                <a:ea typeface="华文楷体" panose="02010600040101010101" pitchFamily="2" charset="-122"/>
              </a:rPr>
              <a:t>事业</a:t>
            </a:r>
            <a:r>
              <a:rPr lang="zh-CN" altLang="zh-CN" sz="2000" b="1" dirty="0">
                <a:latin typeface="华文楷体" panose="02010600040101010101" pitchFamily="2" charset="-122"/>
                <a:ea typeface="华文楷体" panose="02010600040101010101" pitchFamily="2" charset="-122"/>
              </a:rPr>
              <a:t>支出—行政管理支出—财政拨款支出—基本</a:t>
            </a:r>
            <a:r>
              <a:rPr lang="zh-CN" altLang="zh-CN" sz="2000" b="1" dirty="0" smtClean="0">
                <a:latin typeface="华文楷体" panose="02010600040101010101" pitchFamily="2" charset="-122"/>
                <a:ea typeface="华文楷体" panose="02010600040101010101" pitchFamily="2" charset="-122"/>
              </a:rPr>
              <a:t>支出―</a:t>
            </a:r>
            <a:r>
              <a:rPr lang="zh-CN" altLang="en-US" sz="2000" b="1" dirty="0" smtClean="0">
                <a:latin typeface="华文楷体" panose="02010600040101010101" pitchFamily="2" charset="-122"/>
                <a:ea typeface="华文楷体" panose="02010600040101010101" pitchFamily="2" charset="-122"/>
              </a:rPr>
              <a:t>高等教育</a:t>
            </a:r>
            <a:r>
              <a:rPr lang="zh-CN" altLang="zh-CN" sz="2000" b="1" dirty="0" smtClean="0">
                <a:latin typeface="华文楷体" panose="02010600040101010101" pitchFamily="2" charset="-122"/>
                <a:ea typeface="华文楷体" panose="02010600040101010101" pitchFamily="2" charset="-122"/>
              </a:rPr>
              <a:t>―工资</a:t>
            </a:r>
            <a:r>
              <a:rPr lang="zh-CN" altLang="zh-CN" sz="2000" b="1" dirty="0">
                <a:latin typeface="华文楷体" panose="02010600040101010101" pitchFamily="2" charset="-122"/>
                <a:ea typeface="华文楷体" panose="02010600040101010101" pitchFamily="2" charset="-122"/>
              </a:rPr>
              <a:t>福利支出</a:t>
            </a:r>
            <a:r>
              <a:rPr lang="en-US" altLang="zh-CN" sz="2000" b="1" dirty="0">
                <a:latin typeface="华文楷体" panose="02010600040101010101" pitchFamily="2" charset="-122"/>
                <a:ea typeface="华文楷体" panose="02010600040101010101" pitchFamily="2" charset="-122"/>
              </a:rPr>
              <a:t> </a:t>
            </a:r>
            <a:r>
              <a:rPr lang="en-US" altLang="zh-CN" sz="2000" b="1" dirty="0" smtClean="0">
                <a:latin typeface="华文楷体" panose="02010600040101010101" pitchFamily="2" charset="-122"/>
                <a:ea typeface="华文楷体" panose="02010600040101010101" pitchFamily="2" charset="-122"/>
              </a:rPr>
              <a:t> 131 </a:t>
            </a:r>
            <a:r>
              <a:rPr lang="en-US" altLang="zh-CN" sz="2000" b="1" dirty="0">
                <a:latin typeface="华文楷体" panose="02010600040101010101" pitchFamily="2" charset="-122"/>
                <a:ea typeface="华文楷体" panose="02010600040101010101" pitchFamily="2" charset="-122"/>
              </a:rPr>
              <a:t>595</a:t>
            </a:r>
            <a:endParaRPr lang="en-US" altLang="zh-CN" sz="2000" b="1" dirty="0">
              <a:latin typeface="华文楷体" panose="02010600040101010101" pitchFamily="2" charset="-122"/>
              <a:ea typeface="华文楷体" panose="02010600040101010101" pitchFamily="2" charset="-122"/>
            </a:endParaRPr>
          </a:p>
          <a:p>
            <a:pPr>
              <a:defRPr/>
            </a:pPr>
            <a:r>
              <a:rPr lang="en-US" altLang="zh-CN" sz="2000" b="1" dirty="0">
                <a:latin typeface="华文楷体" panose="02010600040101010101" pitchFamily="2" charset="-122"/>
                <a:ea typeface="华文楷体" panose="02010600040101010101" pitchFamily="2" charset="-122"/>
              </a:rPr>
              <a:t>    </a:t>
            </a:r>
            <a:r>
              <a:rPr lang="zh-CN" altLang="zh-CN" sz="2000" b="1" dirty="0" smtClean="0">
                <a:latin typeface="华文楷体" panose="02010600040101010101" pitchFamily="2" charset="-122"/>
                <a:ea typeface="华文楷体" panose="02010600040101010101" pitchFamily="2" charset="-122"/>
              </a:rPr>
              <a:t>贷</a:t>
            </a:r>
            <a:r>
              <a:rPr lang="zh-CN" altLang="zh-CN" sz="2000" b="1" dirty="0">
                <a:latin typeface="华文楷体" panose="02010600040101010101" pitchFamily="2" charset="-122"/>
                <a:ea typeface="华文楷体" panose="02010600040101010101" pitchFamily="2" charset="-122"/>
              </a:rPr>
              <a:t>：资金结存</a:t>
            </a:r>
            <a:r>
              <a:rPr lang="en-US" altLang="zh-CN" sz="2000" b="1" dirty="0">
                <a:latin typeface="华文楷体" panose="02010600040101010101" pitchFamily="2" charset="-122"/>
                <a:ea typeface="华文楷体" panose="02010600040101010101" pitchFamily="2" charset="-122"/>
              </a:rPr>
              <a:t>—</a:t>
            </a:r>
            <a:r>
              <a:rPr lang="zh-CN" altLang="zh-CN" sz="2000" b="1" dirty="0">
                <a:latin typeface="华文楷体" panose="02010600040101010101" pitchFamily="2" charset="-122"/>
                <a:ea typeface="华文楷体" panose="02010600040101010101" pitchFamily="2" charset="-122"/>
              </a:rPr>
              <a:t>零余额账户用款额度</a:t>
            </a:r>
            <a:r>
              <a:rPr lang="en-US" altLang="zh-CN" sz="2000" b="1" dirty="0">
                <a:latin typeface="华文楷体" panose="02010600040101010101" pitchFamily="2" charset="-122"/>
                <a:ea typeface="华文楷体" panose="02010600040101010101" pitchFamily="2" charset="-122"/>
              </a:rPr>
              <a:t>                     </a:t>
            </a:r>
            <a:r>
              <a:rPr lang="en-US" altLang="zh-CN" sz="2000" b="1" dirty="0" smtClean="0">
                <a:latin typeface="华文楷体" panose="02010600040101010101" pitchFamily="2" charset="-122"/>
                <a:ea typeface="华文楷体" panose="02010600040101010101" pitchFamily="2" charset="-122"/>
              </a:rPr>
              <a:t>                                                         1 </a:t>
            </a:r>
            <a:r>
              <a:rPr lang="en-US" altLang="zh-CN" sz="2000" b="1" dirty="0">
                <a:latin typeface="华文楷体" panose="02010600040101010101" pitchFamily="2" charset="-122"/>
                <a:ea typeface="华文楷体" panose="02010600040101010101" pitchFamily="2" charset="-122"/>
              </a:rPr>
              <a:t>225  715</a:t>
            </a:r>
            <a:endParaRPr lang="en-US" altLang="zh-CN" sz="2000" b="1" u="sng" dirty="0">
              <a:solidFill>
                <a:srgbClr val="FFFF00"/>
              </a:solidFill>
              <a:latin typeface="华文楷体" panose="02010600040101010101" pitchFamily="2" charset="-122"/>
              <a:ea typeface="华文楷体" panose="02010600040101010101" pitchFamily="2" charset="-122"/>
            </a:endParaRPr>
          </a:p>
        </p:txBody>
      </p:sp>
      <p:sp>
        <p:nvSpPr>
          <p:cNvPr id="6" name="矩形 5"/>
          <p:cNvSpPr/>
          <p:nvPr/>
        </p:nvSpPr>
        <p:spPr>
          <a:xfrm>
            <a:off x="658285" y="535013"/>
            <a:ext cx="10804042" cy="109378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Aft>
                <a:spcPts val="0"/>
              </a:spcAft>
              <a:defRPr/>
            </a:pPr>
            <a:r>
              <a:rPr lang="en-US" altLang="zh-CN" sz="2800" b="1" dirty="0">
                <a:solidFill>
                  <a:srgbClr val="FFFF00"/>
                </a:solidFill>
                <a:latin typeface="华文楷体" panose="02010600040101010101" pitchFamily="2" charset="-122"/>
                <a:ea typeface="华文楷体" panose="02010600040101010101" pitchFamily="2" charset="-122"/>
              </a:rPr>
              <a:t> [</a:t>
            </a:r>
            <a:r>
              <a:rPr lang="zh-CN" altLang="en-US" sz="2800" b="1" dirty="0">
                <a:solidFill>
                  <a:srgbClr val="FFFF00"/>
                </a:solidFill>
                <a:latin typeface="华文楷体" panose="02010600040101010101" pitchFamily="2" charset="-122"/>
                <a:ea typeface="华文楷体" panose="02010600040101010101" pitchFamily="2" charset="-122"/>
              </a:rPr>
              <a:t>例</a:t>
            </a:r>
            <a:r>
              <a:rPr lang="en-US" altLang="zh-CN" sz="2800" b="1" dirty="0">
                <a:solidFill>
                  <a:srgbClr val="FFFF00"/>
                </a:solidFill>
                <a:latin typeface="华文楷体" panose="02010600040101010101" pitchFamily="2" charset="-122"/>
                <a:ea typeface="华文楷体" panose="02010600040101010101" pitchFamily="2" charset="-122"/>
              </a:rPr>
              <a:t>6]</a:t>
            </a:r>
            <a:r>
              <a:rPr lang="zh-CN" altLang="en-US" sz="2800" b="1" dirty="0">
                <a:latin typeface="华文楷体" panose="02010600040101010101" pitchFamily="2" charset="-122"/>
                <a:ea typeface="华文楷体" panose="02010600040101010101" pitchFamily="2" charset="-122"/>
              </a:rPr>
              <a:t>某大学发放</a:t>
            </a:r>
            <a:r>
              <a:rPr lang="en-US" altLang="zh-CN" sz="2800" b="1" dirty="0">
                <a:latin typeface="华文楷体" panose="02010600040101010101" pitchFamily="2" charset="-122"/>
                <a:ea typeface="华文楷体" panose="02010600040101010101" pitchFamily="2" charset="-122"/>
              </a:rPr>
              <a:t>2019</a:t>
            </a:r>
            <a:r>
              <a:rPr lang="zh-CN" altLang="en-US" sz="2800" b="1" dirty="0">
                <a:latin typeface="华文楷体" panose="02010600040101010101" pitchFamily="2" charset="-122"/>
                <a:ea typeface="华文楷体" panose="02010600040101010101" pitchFamily="2" charset="-122"/>
              </a:rPr>
              <a:t>年</a:t>
            </a:r>
            <a:r>
              <a:rPr lang="en-US" altLang="zh-CN" sz="2800" b="1" dirty="0">
                <a:latin typeface="华文楷体" panose="02010600040101010101" pitchFamily="2" charset="-122"/>
                <a:ea typeface="华文楷体" panose="02010600040101010101" pitchFamily="2" charset="-122"/>
              </a:rPr>
              <a:t>9</a:t>
            </a:r>
            <a:r>
              <a:rPr lang="zh-CN" altLang="en-US" sz="2800" b="1" dirty="0">
                <a:latin typeface="华文楷体" panose="02010600040101010101" pitchFamily="2" charset="-122"/>
                <a:ea typeface="华文楷体" panose="02010600040101010101" pitchFamily="2" charset="-122"/>
              </a:rPr>
              <a:t>月份职工工资和</a:t>
            </a:r>
            <a:r>
              <a:rPr lang="zh-CN" altLang="en-US" sz="2800" b="1" dirty="0" smtClean="0">
                <a:latin typeface="华文楷体" panose="02010600040101010101" pitchFamily="2" charset="-122"/>
                <a:ea typeface="华文楷体" panose="02010600040101010101" pitchFamily="2" charset="-122"/>
              </a:rPr>
              <a:t>补贴</a:t>
            </a:r>
            <a:r>
              <a:rPr lang="en-US" altLang="zh-CN" sz="2800" b="1" dirty="0" smtClean="0">
                <a:latin typeface="华文楷体" panose="02010600040101010101" pitchFamily="2" charset="-122"/>
                <a:ea typeface="华文楷体" panose="02010600040101010101" pitchFamily="2" charset="-122"/>
              </a:rPr>
              <a:t>1 </a:t>
            </a:r>
            <a:r>
              <a:rPr lang="en-US" altLang="zh-CN" sz="2800" b="1" dirty="0">
                <a:latin typeface="华文楷体" panose="02010600040101010101" pitchFamily="2" charset="-122"/>
                <a:ea typeface="华文楷体" panose="02010600040101010101" pitchFamily="2" charset="-122"/>
              </a:rPr>
              <a:t>225 715</a:t>
            </a:r>
            <a:r>
              <a:rPr lang="zh-CN" altLang="en-US" sz="2800" b="1" dirty="0">
                <a:latin typeface="华文楷体" panose="02010600040101010101" pitchFamily="2" charset="-122"/>
                <a:ea typeface="华文楷体" panose="02010600040101010101" pitchFamily="2" charset="-122"/>
              </a:rPr>
              <a:t>元，通过零余额账户支付。</a:t>
            </a:r>
            <a:endParaRPr lang="zh-CN" altLang="en-US" sz="2800" b="1" dirty="0">
              <a:latin typeface="华文楷体" panose="02010600040101010101" pitchFamily="2" charset="-122"/>
              <a:ea typeface="华文楷体" panose="02010600040101010101" pitchFamily="2" charset="-122"/>
            </a:endParaRPr>
          </a:p>
        </p:txBody>
      </p:sp>
      <p:sp>
        <p:nvSpPr>
          <p:cNvPr id="7" name="灯片编号占位符 6"/>
          <p:cNvSpPr>
            <a:spLocks noGrp="1"/>
          </p:cNvSpPr>
          <p:nvPr>
            <p:ph type="sldNum" sz="quarter" idx="12"/>
          </p:nvPr>
        </p:nvSpPr>
        <p:spPr/>
        <p:txBody>
          <a:bodyPr/>
          <a:lstStyle/>
          <a:p>
            <a:pPr>
              <a:defRPr/>
            </a:pPr>
            <a:fld id="{4DDAE490-1FB0-48DC-8698-AB0A09F32C84}" type="slidenum">
              <a:rPr lang="en-US" altLang="zh-CN" smtClean="0">
                <a:latin typeface="华文楷体" panose="02010600040101010101" pitchFamily="2" charset="-122"/>
                <a:ea typeface="华文楷体" panose="02010600040101010101" pitchFamily="2" charset="-122"/>
              </a:rPr>
            </a:fld>
            <a:endParaRPr lang="en-US" altLang="zh-CN">
              <a:latin typeface="华文楷体" panose="02010600040101010101" pitchFamily="2" charset="-122"/>
              <a:ea typeface="华文楷体" panose="02010600040101010101" pitchFamily="2" charset="-122"/>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58285" y="1700214"/>
            <a:ext cx="10663767" cy="20161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400" b="1" u="sng" dirty="0">
                <a:solidFill>
                  <a:srgbClr val="FFFF00"/>
                </a:solidFill>
                <a:latin typeface="华文楷体" panose="02010600040101010101" pitchFamily="2" charset="-122"/>
                <a:ea typeface="华文楷体" panose="02010600040101010101" pitchFamily="2" charset="-122"/>
              </a:rPr>
              <a:t>财  务 会  计</a:t>
            </a:r>
            <a:endParaRPr lang="zh-CN" altLang="en-US" sz="2400" b="1" u="sng" dirty="0">
              <a:solidFill>
                <a:srgbClr val="FFFF00"/>
              </a:solidFill>
              <a:latin typeface="华文楷体" panose="02010600040101010101" pitchFamily="2" charset="-122"/>
              <a:ea typeface="华文楷体" panose="02010600040101010101" pitchFamily="2" charset="-122"/>
            </a:endParaRPr>
          </a:p>
          <a:p>
            <a:pPr eaLnBrk="1" hangingPunct="1">
              <a:lnSpc>
                <a:spcPct val="130000"/>
              </a:lnSpc>
              <a:buFont typeface="Wingdings" panose="05000000000000000000" pitchFamily="2" charset="2"/>
              <a:buNone/>
              <a:defRPr/>
            </a:pPr>
            <a:r>
              <a:rPr lang="zh-CN" altLang="en-US" sz="2400" b="1" dirty="0">
                <a:latin typeface="华文楷体" panose="02010600040101010101" pitchFamily="2" charset="-122"/>
                <a:ea typeface="华文楷体" panose="02010600040101010101" pitchFamily="2" charset="-122"/>
              </a:rPr>
              <a:t>借：应付职工薪酬</a:t>
            </a:r>
            <a:r>
              <a:rPr lang="en-US" altLang="zh-CN" sz="2400" b="1" dirty="0">
                <a:latin typeface="华文楷体" panose="02010600040101010101" pitchFamily="2" charset="-122"/>
                <a:ea typeface="华文楷体" panose="02010600040101010101" pitchFamily="2" charset="-122"/>
              </a:rPr>
              <a:t>—</a:t>
            </a:r>
            <a:r>
              <a:rPr lang="zh-CN" altLang="en-US" sz="2400" b="1" dirty="0">
                <a:latin typeface="华文楷体" panose="02010600040101010101" pitchFamily="2" charset="-122"/>
                <a:ea typeface="华文楷体" panose="02010600040101010101" pitchFamily="2" charset="-122"/>
              </a:rPr>
              <a:t>社会保险费              </a:t>
            </a:r>
            <a:r>
              <a:rPr lang="zh-CN" altLang="en-US" sz="2400" b="1" dirty="0" smtClean="0">
                <a:latin typeface="华文楷体" panose="02010600040101010101" pitchFamily="2" charset="-122"/>
                <a:ea typeface="华文楷体" panose="02010600040101010101" pitchFamily="2" charset="-122"/>
              </a:rPr>
              <a:t>          </a:t>
            </a:r>
            <a:r>
              <a:rPr lang="en-US" altLang="zh-CN" sz="2400" b="1" dirty="0" smtClean="0">
                <a:latin typeface="华文楷体" panose="02010600040101010101" pitchFamily="2" charset="-122"/>
                <a:ea typeface="华文楷体" panose="02010600040101010101" pitchFamily="2" charset="-122"/>
              </a:rPr>
              <a:t>67 </a:t>
            </a:r>
            <a:r>
              <a:rPr lang="en-US" altLang="zh-CN" sz="2400" b="1" dirty="0">
                <a:latin typeface="华文楷体" panose="02010600040101010101" pitchFamily="2" charset="-122"/>
                <a:ea typeface="华文楷体" panose="02010600040101010101" pitchFamily="2" charset="-122"/>
              </a:rPr>
              <a:t>803</a:t>
            </a:r>
            <a:endParaRPr lang="en-US" altLang="zh-CN" sz="2400" b="1" dirty="0">
              <a:latin typeface="华文楷体" panose="02010600040101010101" pitchFamily="2" charset="-122"/>
              <a:ea typeface="华文楷体" panose="02010600040101010101" pitchFamily="2" charset="-122"/>
            </a:endParaRPr>
          </a:p>
          <a:p>
            <a:pPr eaLnBrk="1" hangingPunct="1">
              <a:lnSpc>
                <a:spcPct val="130000"/>
              </a:lnSpc>
              <a:buFont typeface="Wingdings" panose="05000000000000000000" pitchFamily="2" charset="2"/>
              <a:buNone/>
              <a:defRPr/>
            </a:pPr>
            <a:r>
              <a:rPr lang="zh-CN" altLang="en-US" sz="2400" b="1" dirty="0">
                <a:latin typeface="华文楷体" panose="02010600040101010101" pitchFamily="2" charset="-122"/>
                <a:ea typeface="华文楷体" panose="02010600040101010101" pitchFamily="2" charset="-122"/>
              </a:rPr>
              <a:t>    </a:t>
            </a:r>
            <a:r>
              <a:rPr lang="zh-CN" altLang="en-US" sz="2400" b="1" dirty="0" smtClean="0">
                <a:latin typeface="华文楷体" panose="02010600040101010101" pitchFamily="2" charset="-122"/>
                <a:ea typeface="华文楷体" panose="02010600040101010101" pitchFamily="2" charset="-122"/>
              </a:rPr>
              <a:t>应付</a:t>
            </a:r>
            <a:r>
              <a:rPr lang="zh-CN" altLang="en-US" sz="2400" b="1" dirty="0">
                <a:latin typeface="华文楷体" panose="02010600040101010101" pitchFamily="2" charset="-122"/>
                <a:ea typeface="华文楷体" panose="02010600040101010101" pitchFamily="2" charset="-122"/>
              </a:rPr>
              <a:t>职工薪酬</a:t>
            </a:r>
            <a:r>
              <a:rPr lang="en-US" altLang="zh-CN" sz="2400" b="1" dirty="0">
                <a:latin typeface="华文楷体" panose="02010600040101010101" pitchFamily="2" charset="-122"/>
                <a:ea typeface="华文楷体" panose="02010600040101010101" pitchFamily="2" charset="-122"/>
              </a:rPr>
              <a:t>—</a:t>
            </a:r>
            <a:r>
              <a:rPr lang="zh-CN" altLang="en-US" sz="2400" b="1" dirty="0">
                <a:latin typeface="华文楷体" panose="02010600040101010101" pitchFamily="2" charset="-122"/>
                <a:ea typeface="华文楷体" panose="02010600040101010101" pitchFamily="2" charset="-122"/>
              </a:rPr>
              <a:t>住房公积金              </a:t>
            </a:r>
            <a:r>
              <a:rPr lang="zh-CN" altLang="en-US" sz="2400" b="1" dirty="0" smtClean="0">
                <a:latin typeface="华文楷体" panose="02010600040101010101" pitchFamily="2" charset="-122"/>
                <a:ea typeface="华文楷体" panose="02010600040101010101" pitchFamily="2" charset="-122"/>
              </a:rPr>
              <a:t>         </a:t>
            </a:r>
            <a:r>
              <a:rPr lang="en-US" altLang="zh-CN" sz="2400" b="1" dirty="0" smtClean="0">
                <a:latin typeface="华文楷体" panose="02010600040101010101" pitchFamily="2" charset="-122"/>
                <a:ea typeface="华文楷体" panose="02010600040101010101" pitchFamily="2" charset="-122"/>
              </a:rPr>
              <a:t>735 </a:t>
            </a:r>
            <a:r>
              <a:rPr lang="en-US" altLang="zh-CN" sz="2400" b="1" dirty="0">
                <a:latin typeface="华文楷体" panose="02010600040101010101" pitchFamily="2" charset="-122"/>
                <a:ea typeface="华文楷体" panose="02010600040101010101" pitchFamily="2" charset="-122"/>
              </a:rPr>
              <a:t>395</a:t>
            </a:r>
            <a:endParaRPr lang="en-US" altLang="zh-CN" sz="2400" b="1" dirty="0">
              <a:latin typeface="华文楷体" panose="02010600040101010101" pitchFamily="2" charset="-122"/>
              <a:ea typeface="华文楷体" panose="02010600040101010101" pitchFamily="2" charset="-122"/>
            </a:endParaRPr>
          </a:p>
          <a:p>
            <a:pPr eaLnBrk="1" hangingPunct="1">
              <a:lnSpc>
                <a:spcPct val="130000"/>
              </a:lnSpc>
              <a:buFont typeface="Wingdings" panose="05000000000000000000" pitchFamily="2" charset="2"/>
              <a:buNone/>
              <a:defRPr/>
            </a:pPr>
            <a:r>
              <a:rPr lang="zh-CN" altLang="en-US" sz="2400" b="1" dirty="0">
                <a:latin typeface="华文楷体" panose="02010600040101010101" pitchFamily="2" charset="-122"/>
                <a:ea typeface="华文楷体" panose="02010600040101010101" pitchFamily="2" charset="-122"/>
              </a:rPr>
              <a:t>    </a:t>
            </a:r>
            <a:r>
              <a:rPr lang="zh-CN" altLang="en-US" sz="2400" b="1" dirty="0" smtClean="0">
                <a:latin typeface="华文楷体" panose="02010600040101010101" pitchFamily="2" charset="-122"/>
                <a:ea typeface="华文楷体" panose="02010600040101010101" pitchFamily="2" charset="-122"/>
              </a:rPr>
              <a:t>贷</a:t>
            </a:r>
            <a:r>
              <a:rPr lang="zh-CN" altLang="en-US" sz="2400" b="1" dirty="0">
                <a:latin typeface="华文楷体" panose="02010600040101010101" pitchFamily="2" charset="-122"/>
                <a:ea typeface="华文楷体" panose="02010600040101010101" pitchFamily="2" charset="-122"/>
              </a:rPr>
              <a:t>：零余额账户用款额度                         </a:t>
            </a:r>
            <a:r>
              <a:rPr lang="en-US" altLang="zh-CN" sz="2400" b="1" dirty="0">
                <a:latin typeface="华文楷体" panose="02010600040101010101" pitchFamily="2" charset="-122"/>
                <a:ea typeface="华文楷体" panose="02010600040101010101" pitchFamily="2" charset="-122"/>
              </a:rPr>
              <a:t>803 198</a:t>
            </a:r>
            <a:endParaRPr lang="zh-CN" altLang="en-US" sz="2400" b="1" dirty="0">
              <a:latin typeface="华文楷体" panose="02010600040101010101" pitchFamily="2" charset="-122"/>
              <a:ea typeface="华文楷体" panose="02010600040101010101" pitchFamily="2" charset="-122"/>
            </a:endParaRPr>
          </a:p>
        </p:txBody>
      </p:sp>
      <p:sp>
        <p:nvSpPr>
          <p:cNvPr id="5" name="矩形 4"/>
          <p:cNvSpPr/>
          <p:nvPr/>
        </p:nvSpPr>
        <p:spPr>
          <a:xfrm>
            <a:off x="649818" y="3933826"/>
            <a:ext cx="10672234" cy="168188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400" b="1" u="sng" dirty="0">
                <a:solidFill>
                  <a:srgbClr val="FFFF00"/>
                </a:solidFill>
                <a:latin typeface="华文楷体" panose="02010600040101010101" pitchFamily="2" charset="-122"/>
                <a:ea typeface="华文楷体" panose="02010600040101010101" pitchFamily="2" charset="-122"/>
              </a:rPr>
              <a:t>预  算 会 计</a:t>
            </a:r>
            <a:endParaRPr lang="en-US" altLang="zh-CN" sz="2400" b="1" u="sng" dirty="0">
              <a:solidFill>
                <a:srgbClr val="FFFF00"/>
              </a:solidFill>
              <a:latin typeface="华文楷体" panose="02010600040101010101" pitchFamily="2" charset="-122"/>
              <a:ea typeface="华文楷体" panose="02010600040101010101" pitchFamily="2" charset="-122"/>
            </a:endParaRPr>
          </a:p>
          <a:p>
            <a:pPr>
              <a:defRPr/>
            </a:pPr>
            <a:r>
              <a:rPr lang="zh-CN" altLang="zh-CN" sz="2000" b="1" dirty="0">
                <a:latin typeface="华文楷体" panose="02010600040101010101" pitchFamily="2" charset="-122"/>
                <a:ea typeface="华文楷体" panose="02010600040101010101" pitchFamily="2" charset="-122"/>
              </a:rPr>
              <a:t>借：事业支出—教育支出—财政拨款支出—基本</a:t>
            </a:r>
            <a:r>
              <a:rPr lang="zh-CN" altLang="zh-CN" sz="2000" b="1" dirty="0" smtClean="0">
                <a:latin typeface="华文楷体" panose="02010600040101010101" pitchFamily="2" charset="-122"/>
                <a:ea typeface="华文楷体" panose="02010600040101010101" pitchFamily="2" charset="-122"/>
              </a:rPr>
              <a:t>支出―</a:t>
            </a:r>
            <a:r>
              <a:rPr lang="zh-CN" altLang="en-US" sz="2000" b="1" dirty="0" smtClean="0">
                <a:latin typeface="华文楷体" panose="02010600040101010101" pitchFamily="2" charset="-122"/>
                <a:ea typeface="华文楷体" panose="02010600040101010101" pitchFamily="2" charset="-122"/>
              </a:rPr>
              <a:t>高等教育</a:t>
            </a:r>
            <a:r>
              <a:rPr lang="zh-CN" altLang="zh-CN" sz="2000" b="1" dirty="0" smtClean="0">
                <a:latin typeface="华文楷体" panose="02010600040101010101" pitchFamily="2" charset="-122"/>
                <a:ea typeface="华文楷体" panose="02010600040101010101" pitchFamily="2" charset="-122"/>
              </a:rPr>
              <a:t>―工资</a:t>
            </a:r>
            <a:r>
              <a:rPr lang="zh-CN" altLang="zh-CN" sz="2000" b="1" dirty="0">
                <a:latin typeface="华文楷体" panose="02010600040101010101" pitchFamily="2" charset="-122"/>
                <a:ea typeface="华文楷体" panose="02010600040101010101" pitchFamily="2" charset="-122"/>
              </a:rPr>
              <a:t>福利</a:t>
            </a:r>
            <a:r>
              <a:rPr lang="zh-CN" altLang="zh-CN" sz="2000" b="1" dirty="0" smtClean="0">
                <a:latin typeface="华文楷体" panose="02010600040101010101" pitchFamily="2" charset="-122"/>
                <a:ea typeface="华文楷体" panose="02010600040101010101" pitchFamily="2" charset="-122"/>
              </a:rPr>
              <a:t>支出</a:t>
            </a:r>
            <a:r>
              <a:rPr lang="en-US" altLang="zh-CN" sz="2000" b="1" dirty="0" smtClean="0">
                <a:latin typeface="华文楷体" panose="02010600040101010101" pitchFamily="2" charset="-122"/>
                <a:ea typeface="华文楷体" panose="02010600040101010101" pitchFamily="2" charset="-122"/>
              </a:rPr>
              <a:t>       671 </a:t>
            </a:r>
            <a:r>
              <a:rPr lang="en-US" altLang="zh-CN" sz="2000" b="1" dirty="0">
                <a:latin typeface="华文楷体" panose="02010600040101010101" pitchFamily="2" charset="-122"/>
                <a:ea typeface="华文楷体" panose="02010600040101010101" pitchFamily="2" charset="-122"/>
              </a:rPr>
              <a:t>603</a:t>
            </a:r>
            <a:endParaRPr lang="en-US" altLang="zh-CN" sz="2000" b="1" dirty="0">
              <a:latin typeface="华文楷体" panose="02010600040101010101" pitchFamily="2" charset="-122"/>
              <a:ea typeface="华文楷体" panose="02010600040101010101" pitchFamily="2" charset="-122"/>
            </a:endParaRPr>
          </a:p>
          <a:p>
            <a:pPr>
              <a:defRPr/>
            </a:pPr>
            <a:r>
              <a:rPr lang="en-US" altLang="zh-CN" sz="2000" b="1" dirty="0">
                <a:latin typeface="华文楷体" panose="02010600040101010101" pitchFamily="2" charset="-122"/>
                <a:ea typeface="华文楷体" panose="02010600040101010101" pitchFamily="2" charset="-122"/>
              </a:rPr>
              <a:t>    </a:t>
            </a:r>
            <a:r>
              <a:rPr lang="zh-CN" altLang="zh-CN" sz="2000" b="1" dirty="0" smtClean="0">
                <a:latin typeface="华文楷体" panose="02010600040101010101" pitchFamily="2" charset="-122"/>
                <a:ea typeface="华文楷体" panose="02010600040101010101" pitchFamily="2" charset="-122"/>
              </a:rPr>
              <a:t>事业</a:t>
            </a:r>
            <a:r>
              <a:rPr lang="zh-CN" altLang="zh-CN" sz="2000" b="1" dirty="0">
                <a:latin typeface="华文楷体" panose="02010600040101010101" pitchFamily="2" charset="-122"/>
                <a:ea typeface="华文楷体" panose="02010600040101010101" pitchFamily="2" charset="-122"/>
              </a:rPr>
              <a:t>支出—行政管理支出—财政拨款支出—基本</a:t>
            </a:r>
            <a:r>
              <a:rPr lang="zh-CN" altLang="zh-CN" sz="2000" b="1" dirty="0" smtClean="0">
                <a:latin typeface="华文楷体" panose="02010600040101010101" pitchFamily="2" charset="-122"/>
                <a:ea typeface="华文楷体" panose="02010600040101010101" pitchFamily="2" charset="-122"/>
              </a:rPr>
              <a:t>支出―</a:t>
            </a:r>
            <a:r>
              <a:rPr lang="zh-CN" altLang="en-US" sz="2000" b="1" dirty="0" smtClean="0">
                <a:latin typeface="华文楷体" panose="02010600040101010101" pitchFamily="2" charset="-122"/>
                <a:ea typeface="华文楷体" panose="02010600040101010101" pitchFamily="2" charset="-122"/>
              </a:rPr>
              <a:t>高等教育</a:t>
            </a:r>
            <a:r>
              <a:rPr lang="zh-CN" altLang="zh-CN" sz="2000" b="1" dirty="0" smtClean="0">
                <a:latin typeface="华文楷体" panose="02010600040101010101" pitchFamily="2" charset="-122"/>
                <a:ea typeface="华文楷体" panose="02010600040101010101" pitchFamily="2" charset="-122"/>
              </a:rPr>
              <a:t>―工资</a:t>
            </a:r>
            <a:r>
              <a:rPr lang="zh-CN" altLang="zh-CN" sz="2000" b="1" dirty="0">
                <a:latin typeface="华文楷体" panose="02010600040101010101" pitchFamily="2" charset="-122"/>
                <a:ea typeface="华文楷体" panose="02010600040101010101" pitchFamily="2" charset="-122"/>
              </a:rPr>
              <a:t>福利</a:t>
            </a:r>
            <a:r>
              <a:rPr lang="zh-CN" altLang="zh-CN" sz="2000" b="1" dirty="0" smtClean="0">
                <a:latin typeface="华文楷体" panose="02010600040101010101" pitchFamily="2" charset="-122"/>
                <a:ea typeface="华文楷体" panose="02010600040101010101" pitchFamily="2" charset="-122"/>
              </a:rPr>
              <a:t>支出</a:t>
            </a:r>
            <a:r>
              <a:rPr lang="en-US" altLang="zh-CN" sz="2000" b="1" dirty="0" smtClean="0">
                <a:latin typeface="华文楷体" panose="02010600040101010101" pitchFamily="2" charset="-122"/>
                <a:ea typeface="华文楷体" panose="02010600040101010101" pitchFamily="2" charset="-122"/>
              </a:rPr>
              <a:t>   131 595</a:t>
            </a:r>
            <a:endParaRPr lang="en-US" altLang="zh-CN" sz="2000" b="1" dirty="0">
              <a:latin typeface="华文楷体" panose="02010600040101010101" pitchFamily="2" charset="-122"/>
              <a:ea typeface="华文楷体" panose="02010600040101010101" pitchFamily="2" charset="-122"/>
            </a:endParaRPr>
          </a:p>
          <a:p>
            <a:pPr>
              <a:defRPr/>
            </a:pPr>
            <a:r>
              <a:rPr lang="en-US" altLang="zh-CN" sz="2000" b="1" dirty="0">
                <a:latin typeface="华文楷体" panose="02010600040101010101" pitchFamily="2" charset="-122"/>
                <a:ea typeface="华文楷体" panose="02010600040101010101" pitchFamily="2" charset="-122"/>
              </a:rPr>
              <a:t>    </a:t>
            </a:r>
            <a:r>
              <a:rPr lang="zh-CN" altLang="zh-CN" sz="2000" b="1" dirty="0" smtClean="0">
                <a:latin typeface="华文楷体" panose="02010600040101010101" pitchFamily="2" charset="-122"/>
                <a:ea typeface="华文楷体" panose="02010600040101010101" pitchFamily="2" charset="-122"/>
              </a:rPr>
              <a:t>贷</a:t>
            </a:r>
            <a:r>
              <a:rPr lang="zh-CN" altLang="zh-CN" sz="2000" b="1" dirty="0">
                <a:latin typeface="华文楷体" panose="02010600040101010101" pitchFamily="2" charset="-122"/>
                <a:ea typeface="华文楷体" panose="02010600040101010101" pitchFamily="2" charset="-122"/>
              </a:rPr>
              <a:t>：资金结存</a:t>
            </a:r>
            <a:r>
              <a:rPr lang="en-US" altLang="zh-CN" sz="2000" b="1" dirty="0">
                <a:latin typeface="华文楷体" panose="02010600040101010101" pitchFamily="2" charset="-122"/>
                <a:ea typeface="华文楷体" panose="02010600040101010101" pitchFamily="2" charset="-122"/>
              </a:rPr>
              <a:t>—</a:t>
            </a:r>
            <a:r>
              <a:rPr lang="zh-CN" altLang="zh-CN" sz="2000" b="1" dirty="0">
                <a:latin typeface="华文楷体" panose="02010600040101010101" pitchFamily="2" charset="-122"/>
                <a:ea typeface="华文楷体" panose="02010600040101010101" pitchFamily="2" charset="-122"/>
              </a:rPr>
              <a:t>零余额账户用款额度</a:t>
            </a:r>
            <a:r>
              <a:rPr lang="en-US" altLang="zh-CN" sz="2000" b="1" dirty="0">
                <a:latin typeface="华文楷体" panose="02010600040101010101" pitchFamily="2" charset="-122"/>
                <a:ea typeface="华文楷体" panose="02010600040101010101" pitchFamily="2" charset="-122"/>
              </a:rPr>
              <a:t>                               </a:t>
            </a:r>
            <a:r>
              <a:rPr lang="en-US" altLang="zh-CN" sz="2000" b="1" dirty="0" smtClean="0">
                <a:latin typeface="华文楷体" panose="02010600040101010101" pitchFamily="2" charset="-122"/>
                <a:ea typeface="华文楷体" panose="02010600040101010101" pitchFamily="2" charset="-122"/>
              </a:rPr>
              <a:t>                                                803 198</a:t>
            </a:r>
            <a:endParaRPr lang="en-US" altLang="zh-CN" sz="2000" b="1" u="sng" dirty="0">
              <a:solidFill>
                <a:srgbClr val="FFFF00"/>
              </a:solidFill>
              <a:latin typeface="华文楷体" panose="02010600040101010101" pitchFamily="2" charset="-122"/>
              <a:ea typeface="华文楷体" panose="02010600040101010101" pitchFamily="2" charset="-122"/>
            </a:endParaRPr>
          </a:p>
        </p:txBody>
      </p:sp>
      <p:sp>
        <p:nvSpPr>
          <p:cNvPr id="6" name="矩形 5"/>
          <p:cNvSpPr/>
          <p:nvPr/>
        </p:nvSpPr>
        <p:spPr>
          <a:xfrm>
            <a:off x="658285" y="404813"/>
            <a:ext cx="10655300" cy="109378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indent="-457200" eaLnBrk="1" hangingPunct="1">
              <a:buFont typeface="Wingdings" panose="05000000000000000000" pitchFamily="2" charset="2"/>
              <a:buChar char="u"/>
              <a:defRPr/>
            </a:pPr>
            <a:r>
              <a:rPr lang="en-US" altLang="zh-CN" sz="2800" b="1" dirty="0">
                <a:latin typeface="华文楷体" panose="02010600040101010101" pitchFamily="2" charset="-122"/>
                <a:ea typeface="华文楷体" panose="02010600040101010101" pitchFamily="2" charset="-122"/>
              </a:rPr>
              <a:t>[</a:t>
            </a:r>
            <a:r>
              <a:rPr lang="zh-CN" altLang="en-US" sz="2800" b="1" dirty="0">
                <a:latin typeface="华文楷体" panose="02010600040101010101" pitchFamily="2" charset="-122"/>
                <a:ea typeface="华文楷体" panose="02010600040101010101" pitchFamily="2" charset="-122"/>
              </a:rPr>
              <a:t>例</a:t>
            </a:r>
            <a:r>
              <a:rPr lang="en-US" altLang="zh-CN" sz="2800" b="1" dirty="0">
                <a:latin typeface="华文楷体" panose="02010600040101010101" pitchFamily="2" charset="-122"/>
                <a:ea typeface="华文楷体" panose="02010600040101010101" pitchFamily="2" charset="-122"/>
              </a:rPr>
              <a:t>7]</a:t>
            </a:r>
            <a:r>
              <a:rPr lang="zh-CN" altLang="en-US" sz="2800" b="1" dirty="0">
                <a:latin typeface="华文楷体" panose="02010600040101010101" pitchFamily="2" charset="-122"/>
                <a:ea typeface="华文楷体" panose="02010600040101010101" pitchFamily="2" charset="-122"/>
              </a:rPr>
              <a:t>某大学缴纳</a:t>
            </a:r>
            <a:r>
              <a:rPr lang="en-US" altLang="zh-CN" sz="2800" b="1" dirty="0">
                <a:latin typeface="华文楷体" panose="02010600040101010101" pitchFamily="2" charset="-122"/>
                <a:ea typeface="华文楷体" panose="02010600040101010101" pitchFamily="2" charset="-122"/>
              </a:rPr>
              <a:t>9</a:t>
            </a:r>
            <a:r>
              <a:rPr lang="zh-CN" altLang="en-US" sz="2800" b="1" dirty="0">
                <a:latin typeface="华文楷体" panose="02010600040101010101" pitchFamily="2" charset="-122"/>
                <a:ea typeface="华文楷体" panose="02010600040101010101" pitchFamily="2" charset="-122"/>
              </a:rPr>
              <a:t>月份职工社会保险费</a:t>
            </a:r>
            <a:r>
              <a:rPr lang="en-US" altLang="zh-CN" sz="2800" b="1" dirty="0">
                <a:latin typeface="华文楷体" panose="02010600040101010101" pitchFamily="2" charset="-122"/>
                <a:ea typeface="华文楷体" panose="02010600040101010101" pitchFamily="2" charset="-122"/>
              </a:rPr>
              <a:t>67 </a:t>
            </a:r>
            <a:r>
              <a:rPr lang="en-US" altLang="zh-CN" sz="2800" b="1" dirty="0" smtClean="0">
                <a:latin typeface="华文楷体" panose="02010600040101010101" pitchFamily="2" charset="-122"/>
                <a:ea typeface="华文楷体" panose="02010600040101010101" pitchFamily="2" charset="-122"/>
              </a:rPr>
              <a:t>803</a:t>
            </a:r>
            <a:r>
              <a:rPr lang="zh-CN" altLang="en-US" sz="2800" b="1" dirty="0" smtClean="0">
                <a:latin typeface="华文楷体" panose="02010600040101010101" pitchFamily="2" charset="-122"/>
                <a:ea typeface="华文楷体" panose="02010600040101010101" pitchFamily="2" charset="-122"/>
              </a:rPr>
              <a:t>元，</a:t>
            </a:r>
            <a:r>
              <a:rPr lang="zh-CN" altLang="en-US" sz="2800" b="1" dirty="0">
                <a:latin typeface="华文楷体" panose="02010600040101010101" pitchFamily="2" charset="-122"/>
                <a:ea typeface="华文楷体" panose="02010600040101010101" pitchFamily="2" charset="-122"/>
              </a:rPr>
              <a:t>住房公积金</a:t>
            </a:r>
            <a:r>
              <a:rPr lang="en-US" altLang="zh-CN" sz="2800" b="1" dirty="0">
                <a:latin typeface="华文楷体" panose="02010600040101010101" pitchFamily="2" charset="-122"/>
                <a:ea typeface="华文楷体" panose="02010600040101010101" pitchFamily="2" charset="-122"/>
              </a:rPr>
              <a:t>735 </a:t>
            </a:r>
            <a:r>
              <a:rPr lang="en-US" altLang="zh-CN" sz="2800" b="1" dirty="0" smtClean="0">
                <a:latin typeface="华文楷体" panose="02010600040101010101" pitchFamily="2" charset="-122"/>
                <a:ea typeface="华文楷体" panose="02010600040101010101" pitchFamily="2" charset="-122"/>
              </a:rPr>
              <a:t>395</a:t>
            </a:r>
            <a:r>
              <a:rPr lang="zh-CN" altLang="en-US" sz="2800" b="1" dirty="0" smtClean="0">
                <a:latin typeface="华文楷体" panose="02010600040101010101" pitchFamily="2" charset="-122"/>
                <a:ea typeface="华文楷体" panose="02010600040101010101" pitchFamily="2" charset="-122"/>
              </a:rPr>
              <a:t>元，</a:t>
            </a:r>
            <a:r>
              <a:rPr lang="zh-CN" altLang="en-US" sz="2800" b="1" dirty="0">
                <a:latin typeface="华文楷体" panose="02010600040101010101" pitchFamily="2" charset="-122"/>
                <a:ea typeface="华文楷体" panose="02010600040101010101" pitchFamily="2" charset="-122"/>
              </a:rPr>
              <a:t>通过零余额账户支付</a:t>
            </a:r>
            <a:r>
              <a:rPr lang="zh-CN" altLang="en-US" sz="2800" b="1" dirty="0" smtClean="0">
                <a:latin typeface="华文楷体" panose="02010600040101010101" pitchFamily="2" charset="-122"/>
                <a:ea typeface="华文楷体" panose="02010600040101010101" pitchFamily="2" charset="-122"/>
              </a:rPr>
              <a:t>。</a:t>
            </a:r>
            <a:endParaRPr lang="zh-CN" altLang="en-US" sz="2800" b="1" dirty="0">
              <a:latin typeface="华文楷体" panose="02010600040101010101" pitchFamily="2" charset="-122"/>
              <a:ea typeface="华文楷体" panose="02010600040101010101" pitchFamily="2" charset="-122"/>
            </a:endParaRPr>
          </a:p>
        </p:txBody>
      </p:sp>
      <p:sp>
        <p:nvSpPr>
          <p:cNvPr id="7" name="灯片编号占位符 6"/>
          <p:cNvSpPr>
            <a:spLocks noGrp="1"/>
          </p:cNvSpPr>
          <p:nvPr>
            <p:ph type="sldNum" sz="quarter" idx="12"/>
          </p:nvPr>
        </p:nvSpPr>
        <p:spPr/>
        <p:txBody>
          <a:bodyPr/>
          <a:lstStyle/>
          <a:p>
            <a:pPr>
              <a:defRPr/>
            </a:pPr>
            <a:fld id="{4DDAE490-1FB0-48DC-8698-AB0A09F32C84}" type="slidenum">
              <a:rPr lang="en-US" altLang="zh-CN" smtClean="0">
                <a:latin typeface="华文楷体" panose="02010600040101010101" pitchFamily="2" charset="-122"/>
                <a:ea typeface="华文楷体" panose="02010600040101010101" pitchFamily="2" charset="-122"/>
              </a:rPr>
            </a:fld>
            <a:endParaRPr lang="en-US" altLang="zh-CN">
              <a:latin typeface="华文楷体" panose="02010600040101010101" pitchFamily="2" charset="-122"/>
              <a:ea typeface="华文楷体" panose="020106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rrowheads="1"/>
          </p:cNvSpPr>
          <p:nvPr>
            <p:ph type="title"/>
          </p:nvPr>
        </p:nvSpPr>
        <p:spPr>
          <a:xfrm>
            <a:off x="1506297" y="303000"/>
            <a:ext cx="9505951" cy="504825"/>
          </a:xfrm>
        </p:spPr>
        <p:txBody>
          <a:bodyPr/>
          <a:lstStyle/>
          <a:p>
            <a:pPr algn="ctr" eaLnBrk="1" hangingPunct="1">
              <a:buFont typeface="Wingdings" panose="05000000000000000000" pitchFamily="2" charset="2"/>
              <a:buNone/>
            </a:pPr>
            <a:r>
              <a:rPr lang="zh-CN" altLang="en-US" sz="3600" dirty="0" smtClean="0">
                <a:solidFill>
                  <a:srgbClr val="FFFF00"/>
                </a:solidFill>
                <a:latin typeface="华文楷体" panose="02010600040101010101" pitchFamily="2" charset="-122"/>
                <a:ea typeface="华文楷体" panose="02010600040101010101" pitchFamily="2" charset="-122"/>
              </a:rPr>
              <a:t>（三）应付利息 </a:t>
            </a:r>
            <a:endParaRPr lang="zh-CN" altLang="en-US" sz="3600" dirty="0" smtClean="0">
              <a:solidFill>
                <a:srgbClr val="FFFF00"/>
              </a:solidFill>
              <a:latin typeface="华文楷体" panose="02010600040101010101" pitchFamily="2" charset="-122"/>
              <a:ea typeface="华文楷体" panose="02010600040101010101" pitchFamily="2" charset="-122"/>
            </a:endParaRPr>
          </a:p>
        </p:txBody>
      </p:sp>
      <p:sp>
        <p:nvSpPr>
          <p:cNvPr id="52227" name="Rectangle 3"/>
          <p:cNvSpPr>
            <a:spLocks noGrp="1" noChangeArrowheads="1"/>
          </p:cNvSpPr>
          <p:nvPr>
            <p:ph sz="quarter" idx="13"/>
          </p:nvPr>
        </p:nvSpPr>
        <p:spPr>
          <a:xfrm>
            <a:off x="1330037" y="665558"/>
            <a:ext cx="10141528" cy="5329237"/>
          </a:xfrm>
        </p:spPr>
        <p:txBody>
          <a:bodyPr>
            <a:noAutofit/>
          </a:bodyPr>
          <a:lstStyle/>
          <a:p>
            <a:pPr eaLnBrk="1" hangingPunct="1">
              <a:buFont typeface="Wingdings" panose="05000000000000000000" pitchFamily="2" charset="2"/>
              <a:buNone/>
            </a:pPr>
            <a:r>
              <a:rPr lang="zh-CN" altLang="en-US" sz="3200" b="1" u="sng" dirty="0" smtClean="0">
                <a:solidFill>
                  <a:srgbClr val="FFFF00"/>
                </a:solidFill>
                <a:latin typeface="华文楷体" panose="02010600040101010101" pitchFamily="2" charset="-122"/>
                <a:ea typeface="华文楷体" panose="02010600040101010101" pitchFamily="2" charset="-122"/>
              </a:rPr>
              <a:t>核算内容：</a:t>
            </a:r>
            <a:endParaRPr lang="en-US" altLang="zh-CN" sz="3200" b="1" u="sng" dirty="0" smtClean="0">
              <a:solidFill>
                <a:srgbClr val="FFFF00"/>
              </a:solidFill>
              <a:latin typeface="华文楷体" panose="02010600040101010101" pitchFamily="2" charset="-122"/>
              <a:ea typeface="华文楷体" panose="02010600040101010101" pitchFamily="2" charset="-122"/>
            </a:endParaRPr>
          </a:p>
          <a:p>
            <a:pPr eaLnBrk="1" hangingPunct="1">
              <a:buFont typeface="Wingdings" panose="05000000000000000000" pitchFamily="2" charset="2"/>
              <a:buChar char="u"/>
            </a:pPr>
            <a:r>
              <a:rPr lang="zh-CN" altLang="en-US" sz="2400" b="1" dirty="0" smtClean="0">
                <a:latin typeface="华文楷体" panose="02010600040101010101" pitchFamily="2" charset="-122"/>
                <a:ea typeface="华文楷体" panose="02010600040101010101" pitchFamily="2" charset="-122"/>
              </a:rPr>
              <a:t>应支付的借款利息，包括短期借款、</a:t>
            </a:r>
            <a:r>
              <a:rPr lang="zh-CN" altLang="en-US" sz="2400" b="1" dirty="0" smtClean="0">
                <a:solidFill>
                  <a:srgbClr val="00FF00"/>
                </a:solidFill>
                <a:latin typeface="华文楷体" panose="02010600040101010101" pitchFamily="2" charset="-122"/>
                <a:ea typeface="华文楷体" panose="02010600040101010101" pitchFamily="2" charset="-122"/>
              </a:rPr>
              <a:t>分期付息</a:t>
            </a:r>
            <a:r>
              <a:rPr lang="zh-CN" altLang="en-US" sz="2400" b="1" dirty="0" smtClean="0">
                <a:latin typeface="华文楷体" panose="02010600040101010101" pitchFamily="2" charset="-122"/>
                <a:ea typeface="华文楷体" panose="02010600040101010101" pitchFamily="2" charset="-122"/>
              </a:rPr>
              <a:t>到期还本的长期借款等应支付的利息。</a:t>
            </a:r>
            <a:endParaRPr lang="zh-CN" altLang="en-US" sz="2400" b="1" dirty="0" smtClean="0">
              <a:latin typeface="华文楷体" panose="02010600040101010101" pitchFamily="2" charset="-122"/>
              <a:ea typeface="华文楷体" panose="02010600040101010101" pitchFamily="2" charset="-122"/>
            </a:endParaRPr>
          </a:p>
          <a:p>
            <a:pPr eaLnBrk="1" hangingPunct="1">
              <a:buFont typeface="Wingdings" panose="05000000000000000000" pitchFamily="2" charset="2"/>
              <a:buChar char="Ø"/>
            </a:pPr>
            <a:r>
              <a:rPr lang="zh-CN" altLang="en-US" sz="2800" b="1" dirty="0" smtClean="0">
                <a:latin typeface="华文楷体" panose="02010600040101010101" pitchFamily="2" charset="-122"/>
                <a:ea typeface="华文楷体" panose="02010600040101010101" pitchFamily="2" charset="-122"/>
              </a:rPr>
              <a:t>按期</a:t>
            </a:r>
            <a:r>
              <a:rPr lang="zh-CN" altLang="en-US" sz="2800" b="1" u="sng" dirty="0" smtClean="0">
                <a:latin typeface="华文楷体" panose="02010600040101010101" pitchFamily="2" charset="-122"/>
                <a:ea typeface="华文楷体" panose="02010600040101010101" pitchFamily="2" charset="-122"/>
              </a:rPr>
              <a:t>计提</a:t>
            </a:r>
            <a:r>
              <a:rPr lang="zh-CN" altLang="en-US" sz="2800" b="1" dirty="0" smtClean="0">
                <a:latin typeface="华文楷体" panose="02010600040101010101" pitchFamily="2" charset="-122"/>
                <a:ea typeface="华文楷体" panose="02010600040101010101" pitchFamily="2" charset="-122"/>
              </a:rPr>
              <a:t>利息</a:t>
            </a:r>
            <a:endParaRPr lang="en-US" altLang="zh-CN" sz="2800" b="1" dirty="0" smtClean="0">
              <a:latin typeface="华文楷体" panose="02010600040101010101" pitchFamily="2" charset="-122"/>
              <a:ea typeface="华文楷体" panose="02010600040101010101" pitchFamily="2" charset="-122"/>
            </a:endParaRPr>
          </a:p>
          <a:p>
            <a:pPr eaLnBrk="1" hangingPunct="1">
              <a:buFont typeface="Wingdings" panose="05000000000000000000" pitchFamily="2" charset="2"/>
              <a:buNone/>
            </a:pPr>
            <a:r>
              <a:rPr lang="en-US" altLang="zh-CN" sz="2800" dirty="0" smtClean="0">
                <a:latin typeface="华文楷体" panose="02010600040101010101" pitchFamily="2" charset="-122"/>
                <a:ea typeface="华文楷体" panose="02010600040101010101" pitchFamily="2" charset="-122"/>
              </a:rPr>
              <a:t>  </a:t>
            </a:r>
            <a:r>
              <a:rPr lang="zh-CN" altLang="en-US" sz="2400" dirty="0" smtClean="0">
                <a:latin typeface="华文楷体" panose="02010600040101010101" pitchFamily="2" charset="-122"/>
                <a:ea typeface="华文楷体" panose="02010600040101010101" pitchFamily="2" charset="-122"/>
              </a:rPr>
              <a:t>借：在建工程   </a:t>
            </a:r>
            <a:r>
              <a:rPr lang="en-US" altLang="zh-CN" sz="2400" dirty="0" smtClean="0">
                <a:latin typeface="华文楷体" panose="02010600040101010101" pitchFamily="2" charset="-122"/>
                <a:ea typeface="华文楷体" panose="02010600040101010101" pitchFamily="2" charset="-122"/>
              </a:rPr>
              <a:t>[</a:t>
            </a:r>
            <a:r>
              <a:rPr lang="zh-CN" altLang="en-US" sz="2400" dirty="0" smtClean="0">
                <a:latin typeface="华文楷体" panose="02010600040101010101" pitchFamily="2" charset="-122"/>
                <a:ea typeface="华文楷体" panose="02010600040101010101" pitchFamily="2" charset="-122"/>
              </a:rPr>
              <a:t>专门借款</a:t>
            </a:r>
            <a:r>
              <a:rPr lang="zh-CN" altLang="en-US" sz="2400" dirty="0" smtClean="0">
                <a:solidFill>
                  <a:srgbClr val="FFFF00"/>
                </a:solidFill>
                <a:latin typeface="华文楷体" panose="02010600040101010101" pitchFamily="2" charset="-122"/>
                <a:ea typeface="华文楷体" panose="02010600040101010101" pitchFamily="2" charset="-122"/>
              </a:rPr>
              <a:t>建设期间</a:t>
            </a:r>
            <a:r>
              <a:rPr lang="zh-CN" altLang="en-US" sz="2400" dirty="0" smtClean="0">
                <a:latin typeface="华文楷体" panose="02010600040101010101" pitchFamily="2" charset="-122"/>
                <a:ea typeface="华文楷体" panose="02010600040101010101" pitchFamily="2" charset="-122"/>
              </a:rPr>
              <a:t>利息</a:t>
            </a:r>
            <a:r>
              <a:rPr lang="en-US" altLang="zh-CN" sz="2400" dirty="0" smtClean="0">
                <a:latin typeface="华文楷体" panose="02010600040101010101" pitchFamily="2" charset="-122"/>
                <a:ea typeface="华文楷体" panose="02010600040101010101" pitchFamily="2" charset="-122"/>
              </a:rPr>
              <a:t>]                             </a:t>
            </a:r>
            <a:r>
              <a:rPr lang="zh-CN" altLang="en-US" sz="2400" dirty="0" smtClean="0">
                <a:latin typeface="华文楷体" panose="02010600040101010101" pitchFamily="2" charset="-122"/>
                <a:ea typeface="华文楷体" panose="02010600040101010101" pitchFamily="2" charset="-122"/>
              </a:rPr>
              <a:t>资本化</a:t>
            </a:r>
            <a:endParaRPr lang="en-US" altLang="zh-CN" sz="2400" dirty="0" smtClean="0">
              <a:latin typeface="华文楷体" panose="02010600040101010101" pitchFamily="2" charset="-122"/>
              <a:ea typeface="华文楷体" panose="02010600040101010101" pitchFamily="2" charset="-122"/>
            </a:endParaRPr>
          </a:p>
          <a:p>
            <a:pPr eaLnBrk="1" hangingPunct="1">
              <a:buFont typeface="Wingdings" panose="05000000000000000000" pitchFamily="2" charset="2"/>
              <a:buNone/>
            </a:pPr>
            <a:r>
              <a:rPr lang="en-US" altLang="zh-CN" sz="2400" dirty="0" smtClean="0">
                <a:latin typeface="华文楷体" panose="02010600040101010101" pitchFamily="2" charset="-122"/>
                <a:ea typeface="华文楷体" panose="02010600040101010101" pitchFamily="2" charset="-122"/>
              </a:rPr>
              <a:t>      </a:t>
            </a:r>
            <a:r>
              <a:rPr lang="zh-CN" altLang="en-US" sz="2400" dirty="0" smtClean="0">
                <a:latin typeface="华文楷体" panose="02010600040101010101" pitchFamily="2" charset="-122"/>
                <a:ea typeface="华文楷体" panose="02010600040101010101" pitchFamily="2" charset="-122"/>
              </a:rPr>
              <a:t>其他费用   </a:t>
            </a:r>
            <a:r>
              <a:rPr lang="en-US" altLang="zh-CN" sz="2400" dirty="0" smtClean="0">
                <a:latin typeface="华文楷体" panose="02010600040101010101" pitchFamily="2" charset="-122"/>
                <a:ea typeface="华文楷体" panose="02010600040101010101" pitchFamily="2" charset="-122"/>
              </a:rPr>
              <a:t>[</a:t>
            </a:r>
            <a:r>
              <a:rPr lang="zh-CN" altLang="en-US" sz="2400" dirty="0" smtClean="0">
                <a:latin typeface="华文楷体" panose="02010600040101010101" pitchFamily="2" charset="-122"/>
                <a:ea typeface="华文楷体" panose="02010600040101010101" pitchFamily="2" charset="-122"/>
              </a:rPr>
              <a:t>专门借款</a:t>
            </a:r>
            <a:r>
              <a:rPr lang="zh-CN" altLang="en-US" sz="2400" dirty="0" smtClean="0">
                <a:solidFill>
                  <a:srgbClr val="FFFF00"/>
                </a:solidFill>
                <a:latin typeface="华文楷体" panose="02010600040101010101" pitchFamily="2" charset="-122"/>
                <a:ea typeface="华文楷体" panose="02010600040101010101" pitchFamily="2" charset="-122"/>
              </a:rPr>
              <a:t>非建设期间</a:t>
            </a:r>
            <a:r>
              <a:rPr lang="zh-CN" altLang="en-US" sz="2400" dirty="0" smtClean="0">
                <a:latin typeface="华文楷体" panose="02010600040101010101" pitchFamily="2" charset="-122"/>
                <a:ea typeface="华文楷体" panose="02010600040101010101" pitchFamily="2" charset="-122"/>
              </a:rPr>
              <a:t>利息和其他借款利息</a:t>
            </a:r>
            <a:r>
              <a:rPr lang="en-US" altLang="zh-CN" sz="2400" dirty="0" smtClean="0">
                <a:latin typeface="华文楷体" panose="02010600040101010101" pitchFamily="2" charset="-122"/>
                <a:ea typeface="华文楷体" panose="02010600040101010101" pitchFamily="2" charset="-122"/>
              </a:rPr>
              <a:t>]  </a:t>
            </a:r>
            <a:r>
              <a:rPr lang="zh-CN" altLang="en-US" sz="2400" dirty="0" smtClean="0">
                <a:latin typeface="华文楷体" panose="02010600040101010101" pitchFamily="2" charset="-122"/>
                <a:ea typeface="华文楷体" panose="02010600040101010101" pitchFamily="2" charset="-122"/>
              </a:rPr>
              <a:t>费用化</a:t>
            </a:r>
            <a:endParaRPr lang="en-US" altLang="zh-CN" sz="2400" dirty="0" smtClean="0">
              <a:latin typeface="华文楷体" panose="02010600040101010101" pitchFamily="2" charset="-122"/>
              <a:ea typeface="华文楷体" panose="02010600040101010101" pitchFamily="2" charset="-122"/>
            </a:endParaRPr>
          </a:p>
          <a:p>
            <a:pPr eaLnBrk="1" hangingPunct="1">
              <a:buFont typeface="Wingdings" panose="05000000000000000000" pitchFamily="2" charset="2"/>
              <a:buNone/>
            </a:pPr>
            <a:r>
              <a:rPr lang="en-US" altLang="zh-CN" sz="2400" dirty="0" smtClean="0">
                <a:latin typeface="华文楷体" panose="02010600040101010101" pitchFamily="2" charset="-122"/>
                <a:ea typeface="华文楷体" panose="02010600040101010101" pitchFamily="2" charset="-122"/>
              </a:rPr>
              <a:t>      </a:t>
            </a:r>
            <a:r>
              <a:rPr lang="zh-CN" altLang="en-US" sz="2400" dirty="0" smtClean="0">
                <a:latin typeface="华文楷体" panose="02010600040101010101" pitchFamily="2" charset="-122"/>
                <a:ea typeface="华文楷体" panose="02010600040101010101" pitchFamily="2" charset="-122"/>
              </a:rPr>
              <a:t>贷：应付利息</a:t>
            </a:r>
            <a:endParaRPr lang="en-US" altLang="zh-CN" sz="2400" dirty="0" smtClean="0">
              <a:latin typeface="华文楷体" panose="02010600040101010101" pitchFamily="2" charset="-122"/>
              <a:ea typeface="华文楷体" panose="02010600040101010101" pitchFamily="2" charset="-122"/>
            </a:endParaRPr>
          </a:p>
          <a:p>
            <a:pPr eaLnBrk="1" hangingPunct="1">
              <a:buFont typeface="Wingdings" panose="05000000000000000000" pitchFamily="2" charset="2"/>
              <a:buChar char="Ø"/>
            </a:pPr>
            <a:r>
              <a:rPr lang="zh-CN" altLang="en-US" sz="2800" b="1" dirty="0" smtClean="0">
                <a:latin typeface="华文楷体" panose="02010600040101010101" pitchFamily="2" charset="-122"/>
                <a:ea typeface="华文楷体" panose="02010600040101010101" pitchFamily="2" charset="-122"/>
              </a:rPr>
              <a:t>实际支付利息</a:t>
            </a:r>
            <a:endParaRPr lang="en-US" altLang="zh-CN" sz="2800" b="1" dirty="0" smtClean="0">
              <a:latin typeface="华文楷体" panose="02010600040101010101" pitchFamily="2" charset="-122"/>
              <a:ea typeface="华文楷体" panose="02010600040101010101" pitchFamily="2" charset="-122"/>
            </a:endParaRPr>
          </a:p>
          <a:p>
            <a:pPr eaLnBrk="1" hangingPunct="1">
              <a:buFont typeface="Wingdings" panose="05000000000000000000" pitchFamily="2" charset="2"/>
              <a:buNone/>
            </a:pPr>
            <a:r>
              <a:rPr lang="en-US" altLang="zh-CN" sz="2800" dirty="0" smtClean="0">
                <a:latin typeface="华文楷体" panose="02010600040101010101" pitchFamily="2" charset="-122"/>
                <a:ea typeface="华文楷体" panose="02010600040101010101" pitchFamily="2" charset="-122"/>
              </a:rPr>
              <a:t>   </a:t>
            </a:r>
            <a:r>
              <a:rPr lang="zh-CN" altLang="en-US" sz="2400" dirty="0" smtClean="0">
                <a:latin typeface="华文楷体" panose="02010600040101010101" pitchFamily="2" charset="-122"/>
                <a:ea typeface="华文楷体" panose="02010600040101010101" pitchFamily="2" charset="-122"/>
              </a:rPr>
              <a:t>借：应付利息</a:t>
            </a:r>
            <a:endParaRPr lang="en-US" altLang="zh-CN" sz="2400" dirty="0" smtClean="0">
              <a:latin typeface="华文楷体" panose="02010600040101010101" pitchFamily="2" charset="-122"/>
              <a:ea typeface="华文楷体" panose="02010600040101010101" pitchFamily="2" charset="-122"/>
            </a:endParaRPr>
          </a:p>
          <a:p>
            <a:pPr eaLnBrk="1" hangingPunct="1">
              <a:buFont typeface="Wingdings" panose="05000000000000000000" pitchFamily="2" charset="2"/>
              <a:buNone/>
            </a:pPr>
            <a:r>
              <a:rPr lang="en-US" altLang="zh-CN" sz="2400" dirty="0" smtClean="0">
                <a:latin typeface="华文楷体" panose="02010600040101010101" pitchFamily="2" charset="-122"/>
                <a:ea typeface="华文楷体" panose="02010600040101010101" pitchFamily="2" charset="-122"/>
              </a:rPr>
              <a:t>       </a:t>
            </a:r>
            <a:r>
              <a:rPr lang="zh-CN" altLang="en-US" sz="2400" dirty="0" smtClean="0">
                <a:latin typeface="华文楷体" panose="02010600040101010101" pitchFamily="2" charset="-122"/>
                <a:ea typeface="华文楷体" panose="02010600040101010101" pitchFamily="2" charset="-122"/>
              </a:rPr>
              <a:t>贷：银行存款</a:t>
            </a:r>
            <a:endParaRPr lang="zh-CN" altLang="en-US" sz="2400" dirty="0" smtClean="0">
              <a:latin typeface="华文楷体" panose="02010600040101010101" pitchFamily="2" charset="-122"/>
              <a:ea typeface="华文楷体" panose="02010600040101010101" pitchFamily="2" charset="-122"/>
            </a:endParaRPr>
          </a:p>
        </p:txBody>
      </p:sp>
      <p:grpSp>
        <p:nvGrpSpPr>
          <p:cNvPr id="6" name="组合 5"/>
          <p:cNvGrpSpPr/>
          <p:nvPr/>
        </p:nvGrpSpPr>
        <p:grpSpPr>
          <a:xfrm>
            <a:off x="6814257" y="4097438"/>
            <a:ext cx="3859808" cy="1780628"/>
            <a:chOff x="6131016" y="674750"/>
            <a:chExt cx="1735762" cy="1735763"/>
          </a:xfrm>
        </p:grpSpPr>
        <p:sp>
          <p:nvSpPr>
            <p:cNvPr id="7" name="椭圆 6"/>
            <p:cNvSpPr/>
            <p:nvPr/>
          </p:nvSpPr>
          <p:spPr>
            <a:xfrm>
              <a:off x="6131016" y="674750"/>
              <a:ext cx="1735762" cy="1735763"/>
            </a:xfrm>
            <a:prstGeom prst="ellipse">
              <a:avLst/>
            </a:prstGeom>
            <a:solidFill>
              <a:srgbClr val="00B0F0"/>
            </a:solidFill>
            <a:ln>
              <a:solidFill>
                <a:srgbClr val="00B0F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accent1"/>
                </a:solidFill>
                <a:latin typeface="微软雅黑" panose="020B0503020204020204" pitchFamily="34" charset="-122"/>
                <a:ea typeface="微软雅黑" panose="020B0503020204020204" pitchFamily="34" charset="-122"/>
              </a:endParaRPr>
            </a:p>
          </p:txBody>
        </p:sp>
        <p:sp>
          <p:nvSpPr>
            <p:cNvPr id="8" name="椭圆 7"/>
            <p:cNvSpPr/>
            <p:nvPr/>
          </p:nvSpPr>
          <p:spPr>
            <a:xfrm>
              <a:off x="6189333" y="831231"/>
              <a:ext cx="1619128" cy="1494604"/>
            </a:xfrm>
            <a:prstGeom prst="ellipse">
              <a:avLst/>
            </a:prstGeom>
            <a:solidFill>
              <a:schemeClr val="bg1">
                <a:lumMod val="95000"/>
              </a:schemeClr>
            </a:solidFill>
            <a:ln w="25400" cap="flat" cmpd="sng" algn="ctr">
              <a:solidFill>
                <a:srgbClr val="00B0F0"/>
              </a:solidFill>
              <a:prstDash val="solid"/>
            </a:ln>
            <a:effectLst/>
          </p:spPr>
          <p:txBody>
            <a:bodyPr tIns="36000" anchor="ctr"/>
            <a:lstStyle/>
            <a:p>
              <a:pPr marL="228600" indent="-228600" eaLnBrk="1" hangingPunct="1">
                <a:lnSpc>
                  <a:spcPct val="90000"/>
                </a:lnSpc>
                <a:spcBef>
                  <a:spcPts val="1000"/>
                </a:spcBef>
                <a:defRPr/>
              </a:pPr>
              <a:r>
                <a:rPr lang="zh-CN" altLang="en-US" b="1" dirty="0" smtClean="0">
                  <a:latin typeface="宋体" panose="02010600030101010101" pitchFamily="2" charset="-122"/>
                </a:rPr>
                <a:t>       注意</a:t>
              </a:r>
              <a:r>
                <a:rPr lang="zh-CN" altLang="en-US" b="1" dirty="0">
                  <a:latin typeface="宋体" panose="02010600030101010101" pitchFamily="2" charset="-122"/>
                </a:rPr>
                <a:t>：</a:t>
              </a:r>
              <a:endParaRPr lang="zh-CN" altLang="en-US" b="1" dirty="0">
                <a:latin typeface="宋体" panose="02010600030101010101" pitchFamily="2" charset="-122"/>
              </a:endParaRPr>
            </a:p>
            <a:p>
              <a:pPr marL="285750" indent="-285750" eaLnBrk="1" hangingPunct="1">
                <a:lnSpc>
                  <a:spcPct val="90000"/>
                </a:lnSpc>
                <a:spcBef>
                  <a:spcPts val="1000"/>
                </a:spcBef>
                <a:buFont typeface="Arial" panose="020B0604020202020204" pitchFamily="34" charset="0"/>
                <a:buChar char="•"/>
                <a:defRPr/>
              </a:pPr>
              <a:r>
                <a:rPr lang="zh-CN" altLang="en-US" b="1" dirty="0" smtClean="0">
                  <a:solidFill>
                    <a:srgbClr val="00FF00"/>
                  </a:solidFill>
                  <a:latin typeface="宋体" panose="02010600030101010101" pitchFamily="2" charset="-122"/>
                </a:rPr>
                <a:t>一</a:t>
              </a:r>
              <a:r>
                <a:rPr lang="zh-CN" altLang="en-US" b="1" dirty="0">
                  <a:solidFill>
                    <a:srgbClr val="00FF00"/>
                  </a:solidFill>
                  <a:latin typeface="宋体" panose="02010600030101010101" pitchFamily="2" charset="-122"/>
                </a:rPr>
                <a:t>次还本付息</a:t>
              </a:r>
              <a:r>
                <a:rPr lang="zh-CN" altLang="en-US" b="1" dirty="0">
                  <a:latin typeface="宋体" panose="02010600030101010101" pitchFamily="2" charset="-122"/>
                </a:rPr>
                <a:t>的</a:t>
              </a:r>
              <a:r>
                <a:rPr lang="zh-CN" altLang="en-US" b="1" dirty="0" smtClean="0">
                  <a:latin typeface="宋体" panose="02010600030101010101" pitchFamily="2" charset="-122"/>
                </a:rPr>
                <a:t>长期借款应</a:t>
              </a:r>
              <a:r>
                <a:rPr lang="zh-CN" altLang="en-US" b="1" dirty="0">
                  <a:latin typeface="宋体" panose="02010600030101010101" pitchFamily="2" charset="-122"/>
                </a:rPr>
                <a:t>支付的利息计</a:t>
              </a:r>
              <a:r>
                <a:rPr lang="zh-CN" altLang="en-US" b="1" dirty="0" smtClean="0">
                  <a:latin typeface="宋体" panose="02010600030101010101" pitchFamily="2" charset="-122"/>
                </a:rPr>
                <a:t>入</a:t>
              </a:r>
              <a:r>
                <a:rPr lang="zh-CN" altLang="en-US" b="1" dirty="0" smtClean="0">
                  <a:solidFill>
                    <a:srgbClr val="FFFF00"/>
                  </a:solidFill>
                  <a:effectLst>
                    <a:outerShdw blurRad="38100" dist="38100" dir="2700000" algn="tl">
                      <a:srgbClr val="000000"/>
                    </a:outerShdw>
                  </a:effectLst>
                </a:rPr>
                <a:t>“</a:t>
              </a:r>
              <a:r>
                <a:rPr lang="zh-CN" altLang="en-US" b="1" dirty="0">
                  <a:solidFill>
                    <a:srgbClr val="FFFF00"/>
                  </a:solidFill>
                  <a:effectLst>
                    <a:outerShdw blurRad="38100" dist="38100" dir="2700000" algn="tl">
                      <a:srgbClr val="000000"/>
                    </a:outerShdw>
                  </a:effectLst>
                </a:rPr>
                <a:t>长期借款</a:t>
              </a:r>
              <a:r>
                <a:rPr lang="en-US" altLang="zh-CN" b="1" dirty="0">
                  <a:solidFill>
                    <a:srgbClr val="FFFF00"/>
                  </a:solidFill>
                  <a:effectLst>
                    <a:outerShdw blurRad="38100" dist="38100" dir="2700000" algn="tl">
                      <a:srgbClr val="000000"/>
                    </a:outerShdw>
                  </a:effectLst>
                </a:rPr>
                <a:t>—</a:t>
              </a:r>
              <a:r>
                <a:rPr lang="zh-CN" altLang="en-US" b="1" dirty="0">
                  <a:solidFill>
                    <a:srgbClr val="FFFF00"/>
                  </a:solidFill>
                  <a:effectLst>
                    <a:outerShdw blurRad="38100" dist="38100" dir="2700000" algn="tl">
                      <a:srgbClr val="000000"/>
                    </a:outerShdw>
                  </a:effectLst>
                </a:rPr>
                <a:t>应付利息”</a:t>
              </a:r>
              <a:endParaRPr lang="zh-CN" altLang="en-US" b="1" dirty="0">
                <a:solidFill>
                  <a:srgbClr val="FFFF00"/>
                </a:solidFill>
                <a:effectLst>
                  <a:outerShdw blurRad="38100" dist="38100" dir="2700000" algn="tl">
                    <a:srgbClr val="000000"/>
                  </a:outerShdw>
                </a:effectLst>
              </a:endParaRPr>
            </a:p>
          </p:txBody>
        </p:sp>
      </p:grpSp>
      <p:sp>
        <p:nvSpPr>
          <p:cNvPr id="4" name="灯片编号占位符 3"/>
          <p:cNvSpPr>
            <a:spLocks noGrp="1"/>
          </p:cNvSpPr>
          <p:nvPr>
            <p:ph type="sldNum" sz="quarter" idx="12"/>
          </p:nvPr>
        </p:nvSpPr>
        <p:spPr/>
        <p:txBody>
          <a:bodyPr/>
          <a:lstStyle/>
          <a:p>
            <a:fld id="{BC1CF76B-D1F8-4017-AACD-912803F43726}"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rrowheads="1"/>
          </p:cNvSpPr>
          <p:nvPr>
            <p:ph type="title"/>
          </p:nvPr>
        </p:nvSpPr>
        <p:spPr>
          <a:xfrm>
            <a:off x="1007533" y="404813"/>
            <a:ext cx="9696451" cy="504825"/>
          </a:xfrm>
        </p:spPr>
        <p:txBody>
          <a:bodyPr/>
          <a:lstStyle/>
          <a:p>
            <a:pPr algn="ctr" eaLnBrk="1" hangingPunct="1">
              <a:buFont typeface="Wingdings" panose="05000000000000000000" pitchFamily="2" charset="2"/>
              <a:buNone/>
            </a:pPr>
            <a:r>
              <a:rPr lang="zh-CN" altLang="en-US" sz="3600" smtClean="0">
                <a:solidFill>
                  <a:srgbClr val="FFFF00"/>
                </a:solidFill>
                <a:latin typeface="华文楷体" panose="02010600040101010101" pitchFamily="2" charset="-122"/>
                <a:ea typeface="华文楷体" panose="02010600040101010101" pitchFamily="2" charset="-122"/>
              </a:rPr>
              <a:t>（四）其他应付款 </a:t>
            </a:r>
            <a:endParaRPr lang="zh-CN" altLang="en-US" sz="3600" smtClean="0">
              <a:solidFill>
                <a:srgbClr val="FFFF00"/>
              </a:solidFill>
              <a:latin typeface="华文楷体" panose="02010600040101010101" pitchFamily="2" charset="-122"/>
              <a:ea typeface="华文楷体" panose="02010600040101010101" pitchFamily="2" charset="-122"/>
            </a:endParaRPr>
          </a:p>
        </p:txBody>
      </p:sp>
      <p:sp>
        <p:nvSpPr>
          <p:cNvPr id="619523" name="Rectangle 3"/>
          <p:cNvSpPr>
            <a:spLocks noGrp="1" noChangeArrowheads="1"/>
          </p:cNvSpPr>
          <p:nvPr>
            <p:ph sz="quarter" idx="13"/>
          </p:nvPr>
        </p:nvSpPr>
        <p:spPr>
          <a:xfrm>
            <a:off x="757382" y="766188"/>
            <a:ext cx="10522336" cy="5256212"/>
          </a:xfrm>
        </p:spPr>
        <p:txBody>
          <a:bodyPr rtlCol="0">
            <a:normAutofit/>
          </a:bodyPr>
          <a:lstStyle/>
          <a:p>
            <a:pPr>
              <a:buNone/>
            </a:pPr>
            <a:r>
              <a:rPr lang="zh-CN" altLang="en-US" sz="3200" b="1" u="sng" dirty="0">
                <a:solidFill>
                  <a:srgbClr val="FFFF00"/>
                </a:solidFill>
                <a:latin typeface="华文楷体" panose="02010600040101010101" pitchFamily="2" charset="-122"/>
                <a:ea typeface="华文楷体" panose="02010600040101010101" pitchFamily="2" charset="-122"/>
              </a:rPr>
              <a:t>核算</a:t>
            </a:r>
            <a:r>
              <a:rPr lang="zh-CN" altLang="en-US" sz="3200" b="1" u="sng" dirty="0" smtClean="0">
                <a:solidFill>
                  <a:srgbClr val="FFFF00"/>
                </a:solidFill>
                <a:latin typeface="华文楷体" panose="02010600040101010101" pitchFamily="2" charset="-122"/>
                <a:ea typeface="华文楷体" panose="02010600040101010101" pitchFamily="2" charset="-122"/>
              </a:rPr>
              <a:t>内容</a:t>
            </a:r>
            <a:r>
              <a:rPr lang="zh-CN" altLang="en-US" sz="3200" b="1" dirty="0" smtClean="0">
                <a:solidFill>
                  <a:srgbClr val="FFFF00"/>
                </a:solidFill>
                <a:latin typeface="华文楷体" panose="02010600040101010101" pitchFamily="2" charset="-122"/>
                <a:ea typeface="华文楷体" panose="02010600040101010101" pitchFamily="2" charset="-122"/>
              </a:rPr>
              <a:t>：</a:t>
            </a:r>
            <a:r>
              <a:rPr lang="zh-CN" altLang="en-US" sz="2400" dirty="0" smtClean="0">
                <a:latin typeface="华文楷体" panose="02010600040101010101" pitchFamily="2" charset="-122"/>
                <a:ea typeface="华文楷体" panose="02010600040101010101" pitchFamily="2" charset="-122"/>
              </a:rPr>
              <a:t>收取的押金、存入保证金、已经报销但尚未偿还银行的本单位公务卡欠款、无法偿付或债权人豁免偿还的其他应付款项等。</a:t>
            </a:r>
            <a:endParaRPr lang="en-US" altLang="zh-CN" sz="2400" dirty="0">
              <a:latin typeface="华文楷体" panose="02010600040101010101" pitchFamily="2" charset="-122"/>
              <a:ea typeface="华文楷体" panose="02010600040101010101" pitchFamily="2" charset="-122"/>
            </a:endParaRPr>
          </a:p>
          <a:p>
            <a:pPr marL="0" indent="0" eaLnBrk="1" fontAlgn="auto" hangingPunct="1">
              <a:spcAft>
                <a:spcPts val="0"/>
              </a:spcAft>
              <a:buFont typeface="Wingdings" panose="05000000000000000000" pitchFamily="2" charset="2"/>
              <a:buChar char="Ø"/>
              <a:defRPr/>
            </a:pPr>
            <a:r>
              <a:rPr lang="zh-CN" altLang="en-US" sz="2000" b="1" dirty="0" smtClean="0">
                <a:solidFill>
                  <a:srgbClr val="FFFF00"/>
                </a:solidFill>
                <a:latin typeface="华文楷体" panose="02010600040101010101" pitchFamily="2" charset="-122"/>
                <a:ea typeface="华文楷体" panose="02010600040101010101" pitchFamily="2" charset="-122"/>
              </a:rPr>
              <a:t>公务卡报销及偿还</a:t>
            </a:r>
            <a:endParaRPr lang="en-US" altLang="zh-CN" sz="2000" b="1" dirty="0" smtClean="0">
              <a:solidFill>
                <a:srgbClr val="FFFF00"/>
              </a:solidFill>
              <a:latin typeface="华文楷体" panose="02010600040101010101" pitchFamily="2" charset="-122"/>
              <a:ea typeface="华文楷体" panose="02010600040101010101" pitchFamily="2" charset="-122"/>
            </a:endParaRPr>
          </a:p>
          <a:p>
            <a:pPr marL="0" indent="0" eaLnBrk="1" fontAlgn="auto" hangingPunct="1">
              <a:spcAft>
                <a:spcPts val="0"/>
              </a:spcAft>
              <a:buFont typeface="Wingdings" panose="05000000000000000000" pitchFamily="2" charset="2"/>
              <a:buNone/>
              <a:defRPr/>
            </a:pPr>
            <a:r>
              <a:rPr lang="en-US" altLang="zh-CN" sz="2400" dirty="0" smtClean="0">
                <a:latin typeface="华文楷体" panose="02010600040101010101" pitchFamily="2" charset="-122"/>
                <a:ea typeface="华文楷体" panose="02010600040101010101" pitchFamily="2" charset="-122"/>
              </a:rPr>
              <a:t>  </a:t>
            </a:r>
            <a:r>
              <a:rPr lang="zh-CN" altLang="en-US" sz="2000" dirty="0" smtClean="0">
                <a:latin typeface="华文楷体" panose="02010600040101010101" pitchFamily="2" charset="-122"/>
                <a:ea typeface="华文楷体" panose="02010600040101010101" pitchFamily="2" charset="-122"/>
              </a:rPr>
              <a:t>持卡人报销：借：业务活动费用</a:t>
            </a:r>
            <a:r>
              <a:rPr lang="en-US" altLang="zh-CN" sz="2000" dirty="0" smtClean="0">
                <a:latin typeface="华文楷体" panose="02010600040101010101" pitchFamily="2" charset="-122"/>
                <a:ea typeface="华文楷体" panose="02010600040101010101" pitchFamily="2" charset="-122"/>
              </a:rPr>
              <a:t>/</a:t>
            </a:r>
            <a:r>
              <a:rPr lang="zh-CN" altLang="en-US" sz="2000" dirty="0" smtClean="0">
                <a:latin typeface="华文楷体" panose="02010600040101010101" pitchFamily="2" charset="-122"/>
                <a:ea typeface="华文楷体" panose="02010600040101010101" pitchFamily="2" charset="-122"/>
              </a:rPr>
              <a:t>单位管理费用</a:t>
            </a:r>
            <a:endParaRPr lang="en-US" altLang="zh-CN" sz="2000" dirty="0" smtClean="0">
              <a:latin typeface="华文楷体" panose="02010600040101010101" pitchFamily="2" charset="-122"/>
              <a:ea typeface="华文楷体" panose="02010600040101010101" pitchFamily="2" charset="-122"/>
            </a:endParaRPr>
          </a:p>
          <a:p>
            <a:pPr marL="0" indent="0" eaLnBrk="1" fontAlgn="auto" hangingPunct="1">
              <a:spcAft>
                <a:spcPts val="0"/>
              </a:spcAft>
              <a:buFont typeface="Wingdings" panose="05000000000000000000" pitchFamily="2" charset="2"/>
              <a:buNone/>
              <a:defRPr/>
            </a:pPr>
            <a:r>
              <a:rPr lang="en-US" altLang="zh-CN" sz="2000" dirty="0" smtClean="0">
                <a:latin typeface="华文楷体" panose="02010600040101010101" pitchFamily="2" charset="-122"/>
                <a:ea typeface="华文楷体" panose="02010600040101010101" pitchFamily="2" charset="-122"/>
              </a:rPr>
              <a:t>                            </a:t>
            </a:r>
            <a:r>
              <a:rPr lang="zh-CN" altLang="en-US" sz="2000" dirty="0" smtClean="0">
                <a:latin typeface="华文楷体" panose="02010600040101010101" pitchFamily="2" charset="-122"/>
                <a:ea typeface="华文楷体" panose="02010600040101010101" pitchFamily="2" charset="-122"/>
              </a:rPr>
              <a:t>贷：其他应付款</a:t>
            </a:r>
            <a:endParaRPr lang="en-US" altLang="zh-CN" sz="2000" dirty="0" smtClean="0">
              <a:latin typeface="华文楷体" panose="02010600040101010101" pitchFamily="2" charset="-122"/>
              <a:ea typeface="华文楷体" panose="02010600040101010101" pitchFamily="2" charset="-122"/>
            </a:endParaRPr>
          </a:p>
          <a:p>
            <a:pPr marL="0" indent="0" eaLnBrk="1" fontAlgn="auto" hangingPunct="1">
              <a:spcAft>
                <a:spcPts val="0"/>
              </a:spcAft>
              <a:buFont typeface="Wingdings" panose="05000000000000000000" pitchFamily="2" charset="2"/>
              <a:buNone/>
              <a:defRPr/>
            </a:pPr>
            <a:r>
              <a:rPr lang="en-US" altLang="zh-CN" sz="2000" dirty="0" smtClean="0">
                <a:latin typeface="华文楷体" panose="02010600040101010101" pitchFamily="2" charset="-122"/>
                <a:ea typeface="华文楷体" panose="02010600040101010101" pitchFamily="2" charset="-122"/>
              </a:rPr>
              <a:t>  </a:t>
            </a:r>
            <a:r>
              <a:rPr lang="zh-CN" altLang="en-US" sz="2000" dirty="0" smtClean="0">
                <a:latin typeface="华文楷体" panose="02010600040101010101" pitchFamily="2" charset="-122"/>
                <a:ea typeface="华文楷体" panose="02010600040101010101" pitchFamily="2" charset="-122"/>
              </a:rPr>
              <a:t>偿还公务卡欠款：借：其他应付款</a:t>
            </a:r>
            <a:endParaRPr lang="en-US" altLang="zh-CN" sz="2000" dirty="0" smtClean="0">
              <a:latin typeface="华文楷体" panose="02010600040101010101" pitchFamily="2" charset="-122"/>
              <a:ea typeface="华文楷体" panose="02010600040101010101" pitchFamily="2" charset="-122"/>
            </a:endParaRPr>
          </a:p>
          <a:p>
            <a:pPr marL="0" indent="0" eaLnBrk="1" fontAlgn="auto" hangingPunct="1">
              <a:spcAft>
                <a:spcPts val="0"/>
              </a:spcAft>
              <a:buFont typeface="Wingdings" panose="05000000000000000000" pitchFamily="2" charset="2"/>
              <a:buNone/>
              <a:defRPr/>
            </a:pPr>
            <a:r>
              <a:rPr lang="en-US" altLang="zh-CN" sz="2000" dirty="0" smtClean="0">
                <a:latin typeface="华文楷体" panose="02010600040101010101" pitchFamily="2" charset="-122"/>
                <a:ea typeface="华文楷体" panose="02010600040101010101" pitchFamily="2" charset="-122"/>
              </a:rPr>
              <a:t>                                     </a:t>
            </a:r>
            <a:r>
              <a:rPr lang="zh-CN" altLang="en-US" sz="2000" dirty="0" smtClean="0">
                <a:latin typeface="华文楷体" panose="02010600040101010101" pitchFamily="2" charset="-122"/>
                <a:ea typeface="华文楷体" panose="02010600040101010101" pitchFamily="2" charset="-122"/>
              </a:rPr>
              <a:t>贷：零余额账户用款额度等</a:t>
            </a:r>
            <a:endParaRPr lang="en-US" altLang="zh-CN" sz="2000" dirty="0" smtClean="0">
              <a:latin typeface="华文楷体" panose="02010600040101010101" pitchFamily="2" charset="-122"/>
              <a:ea typeface="华文楷体" panose="02010600040101010101" pitchFamily="2" charset="-122"/>
            </a:endParaRPr>
          </a:p>
          <a:p>
            <a:pPr marL="0" indent="0" eaLnBrk="1" fontAlgn="auto" hangingPunct="1">
              <a:spcAft>
                <a:spcPts val="0"/>
              </a:spcAft>
              <a:buFont typeface="Wingdings" panose="05000000000000000000" pitchFamily="2" charset="2"/>
              <a:buChar char="Ø"/>
              <a:defRPr/>
            </a:pPr>
            <a:r>
              <a:rPr lang="zh-CN" altLang="en-US" sz="2000" b="1" dirty="0" smtClean="0">
                <a:solidFill>
                  <a:srgbClr val="FFFF00"/>
                </a:solidFill>
                <a:latin typeface="华文楷体" panose="02010600040101010101" pitchFamily="2" charset="-122"/>
                <a:ea typeface="华文楷体" panose="02010600040101010101" pitchFamily="2" charset="-122"/>
              </a:rPr>
              <a:t>同级财政部门预拨下期预算款和没有纳入预算的暂付款项</a:t>
            </a:r>
            <a:endParaRPr lang="en-US" altLang="zh-CN" sz="2000" b="1" dirty="0" smtClean="0">
              <a:solidFill>
                <a:srgbClr val="FFFF00"/>
              </a:solidFill>
              <a:latin typeface="华文楷体" panose="02010600040101010101" pitchFamily="2" charset="-122"/>
              <a:ea typeface="华文楷体" panose="02010600040101010101" pitchFamily="2" charset="-122"/>
            </a:endParaRPr>
          </a:p>
          <a:p>
            <a:pPr marL="0" indent="0" eaLnBrk="1" fontAlgn="auto" hangingPunct="1">
              <a:spcAft>
                <a:spcPts val="0"/>
              </a:spcAft>
              <a:buFont typeface="Wingdings" panose="05000000000000000000" pitchFamily="2" charset="2"/>
              <a:buNone/>
              <a:defRPr/>
            </a:pPr>
            <a:r>
              <a:rPr lang="en-US" altLang="zh-CN" sz="2400" dirty="0" smtClean="0">
                <a:latin typeface="华文楷体" panose="02010600040101010101" pitchFamily="2" charset="-122"/>
                <a:ea typeface="华文楷体" panose="02010600040101010101" pitchFamily="2" charset="-122"/>
              </a:rPr>
              <a:t>  </a:t>
            </a:r>
            <a:r>
              <a:rPr lang="zh-CN" altLang="en-US" sz="2000" dirty="0" smtClean="0">
                <a:latin typeface="华文楷体" panose="02010600040101010101" pitchFamily="2" charset="-122"/>
                <a:ea typeface="华文楷体" panose="02010600040101010101" pitchFamily="2" charset="-122"/>
              </a:rPr>
              <a:t>收到时：借：银行存款等                              </a:t>
            </a:r>
            <a:r>
              <a:rPr lang="zh-CN" altLang="en-US" sz="2000" dirty="0" smtClean="0">
                <a:solidFill>
                  <a:srgbClr val="00FF00"/>
                </a:solidFill>
                <a:latin typeface="华文楷体" panose="02010600040101010101" pitchFamily="2" charset="-122"/>
                <a:ea typeface="华文楷体" panose="02010600040101010101" pitchFamily="2" charset="-122"/>
              </a:rPr>
              <a:t>预算会计？</a:t>
            </a:r>
            <a:endParaRPr lang="en-US" altLang="zh-CN" sz="2000" dirty="0" smtClean="0">
              <a:latin typeface="华文楷体" panose="02010600040101010101" pitchFamily="2" charset="-122"/>
              <a:ea typeface="华文楷体" panose="02010600040101010101" pitchFamily="2" charset="-122"/>
            </a:endParaRPr>
          </a:p>
          <a:p>
            <a:pPr marL="0" indent="0" eaLnBrk="1" fontAlgn="auto" hangingPunct="1">
              <a:spcAft>
                <a:spcPts val="0"/>
              </a:spcAft>
              <a:buFont typeface="Wingdings" panose="05000000000000000000" pitchFamily="2" charset="2"/>
              <a:buNone/>
              <a:defRPr/>
            </a:pPr>
            <a:r>
              <a:rPr lang="en-US" altLang="zh-CN" sz="2000" dirty="0" smtClean="0">
                <a:latin typeface="华文楷体" panose="02010600040101010101" pitchFamily="2" charset="-122"/>
                <a:ea typeface="华文楷体" panose="02010600040101010101" pitchFamily="2" charset="-122"/>
              </a:rPr>
              <a:t>                      </a:t>
            </a:r>
            <a:r>
              <a:rPr lang="zh-CN" altLang="en-US" sz="2000" dirty="0" smtClean="0">
                <a:latin typeface="华文楷体" panose="02010600040101010101" pitchFamily="2" charset="-122"/>
                <a:ea typeface="华文楷体" panose="02010600040101010101" pitchFamily="2" charset="-122"/>
              </a:rPr>
              <a:t>贷：其他应付款</a:t>
            </a:r>
            <a:endParaRPr lang="en-US" altLang="zh-CN" sz="2000" dirty="0" smtClean="0">
              <a:latin typeface="华文楷体" panose="02010600040101010101" pitchFamily="2" charset="-122"/>
              <a:ea typeface="华文楷体" panose="02010600040101010101" pitchFamily="2" charset="-122"/>
            </a:endParaRPr>
          </a:p>
          <a:p>
            <a:pPr marL="0" indent="0" eaLnBrk="1" fontAlgn="auto" hangingPunct="1">
              <a:spcAft>
                <a:spcPts val="0"/>
              </a:spcAft>
              <a:buFont typeface="Wingdings" panose="05000000000000000000" pitchFamily="2" charset="2"/>
              <a:buNone/>
              <a:defRPr/>
            </a:pPr>
            <a:r>
              <a:rPr lang="en-US" altLang="zh-CN" sz="2000" dirty="0" smtClean="0">
                <a:latin typeface="华文楷体" panose="02010600040101010101" pitchFamily="2" charset="-122"/>
                <a:ea typeface="华文楷体" panose="02010600040101010101" pitchFamily="2" charset="-122"/>
              </a:rPr>
              <a:t>  </a:t>
            </a:r>
            <a:r>
              <a:rPr lang="zh-CN" altLang="en-US" sz="2000" dirty="0" smtClean="0">
                <a:latin typeface="华文楷体" panose="02010600040101010101" pitchFamily="2" charset="-122"/>
                <a:ea typeface="华文楷体" panose="02010600040101010101" pitchFamily="2" charset="-122"/>
              </a:rPr>
              <a:t>待到下一预算期或批准纳入预算时，借：其他应付款           </a:t>
            </a:r>
            <a:r>
              <a:rPr lang="zh-CN" altLang="en-US" sz="2000" dirty="0" smtClean="0">
                <a:solidFill>
                  <a:srgbClr val="00FF00"/>
                </a:solidFill>
                <a:latin typeface="华文楷体" panose="02010600040101010101" pitchFamily="2" charset="-122"/>
                <a:ea typeface="华文楷体" panose="02010600040101010101" pitchFamily="2" charset="-122"/>
              </a:rPr>
              <a:t>借</a:t>
            </a:r>
            <a:r>
              <a:rPr lang="en-US" altLang="zh-CN" sz="2000" dirty="0" smtClean="0">
                <a:solidFill>
                  <a:srgbClr val="00FF00"/>
                </a:solidFill>
                <a:latin typeface="华文楷体" panose="02010600040101010101" pitchFamily="2" charset="-122"/>
                <a:ea typeface="华文楷体" panose="02010600040101010101" pitchFamily="2" charset="-122"/>
              </a:rPr>
              <a:t>:</a:t>
            </a:r>
            <a:r>
              <a:rPr lang="zh-CN" altLang="en-US" sz="2000" dirty="0" smtClean="0">
                <a:solidFill>
                  <a:srgbClr val="00FF00"/>
                </a:solidFill>
                <a:latin typeface="华文楷体" panose="02010600040101010101" pitchFamily="2" charset="-122"/>
                <a:ea typeface="华文楷体" panose="02010600040101010101" pitchFamily="2" charset="-122"/>
              </a:rPr>
              <a:t>资金结存</a:t>
            </a:r>
            <a:endParaRPr lang="en-US" altLang="zh-CN" sz="2000" dirty="0" smtClean="0">
              <a:solidFill>
                <a:srgbClr val="00FF00"/>
              </a:solidFill>
              <a:latin typeface="华文楷体" panose="02010600040101010101" pitchFamily="2" charset="-122"/>
              <a:ea typeface="华文楷体" panose="02010600040101010101" pitchFamily="2" charset="-122"/>
            </a:endParaRPr>
          </a:p>
          <a:p>
            <a:pPr marL="0" indent="0">
              <a:spcAft>
                <a:spcPts val="0"/>
              </a:spcAft>
              <a:buNone/>
              <a:defRPr/>
            </a:pPr>
            <a:r>
              <a:rPr lang="en-US" altLang="zh-CN" sz="2000" dirty="0" smtClean="0">
                <a:latin typeface="华文楷体" panose="02010600040101010101" pitchFamily="2" charset="-122"/>
                <a:ea typeface="华文楷体" panose="02010600040101010101" pitchFamily="2" charset="-122"/>
              </a:rPr>
              <a:t>                                                                   </a:t>
            </a:r>
            <a:r>
              <a:rPr lang="zh-CN" altLang="en-US" sz="2000" dirty="0" smtClean="0">
                <a:latin typeface="华文楷体" panose="02010600040101010101" pitchFamily="2" charset="-122"/>
                <a:ea typeface="华文楷体" panose="02010600040101010101" pitchFamily="2" charset="-122"/>
              </a:rPr>
              <a:t>贷：财政拨款收入       </a:t>
            </a:r>
            <a:r>
              <a:rPr lang="zh-CN" altLang="en-US" sz="2000" dirty="0" smtClean="0">
                <a:solidFill>
                  <a:srgbClr val="00FF00"/>
                </a:solidFill>
                <a:latin typeface="华文楷体" panose="02010600040101010101" pitchFamily="2" charset="-122"/>
                <a:ea typeface="华文楷体" panose="02010600040101010101" pitchFamily="2" charset="-122"/>
              </a:rPr>
              <a:t>贷</a:t>
            </a:r>
            <a:r>
              <a:rPr lang="zh-CN" altLang="en-US" sz="2000" dirty="0">
                <a:solidFill>
                  <a:srgbClr val="00FF00"/>
                </a:solidFill>
                <a:latin typeface="华文楷体" panose="02010600040101010101" pitchFamily="2" charset="-122"/>
                <a:ea typeface="华文楷体" panose="02010600040101010101" pitchFamily="2" charset="-122"/>
              </a:rPr>
              <a:t>：财政</a:t>
            </a:r>
            <a:r>
              <a:rPr lang="zh-CN" altLang="en-US" sz="2000" dirty="0" smtClean="0">
                <a:solidFill>
                  <a:srgbClr val="00FF00"/>
                </a:solidFill>
                <a:latin typeface="华文楷体" panose="02010600040101010101" pitchFamily="2" charset="-122"/>
                <a:ea typeface="华文楷体" panose="02010600040101010101" pitchFamily="2" charset="-122"/>
              </a:rPr>
              <a:t>拨款预算收入</a:t>
            </a:r>
            <a:endParaRPr lang="en-US" altLang="zh-CN" sz="2000" dirty="0" smtClean="0">
              <a:solidFill>
                <a:srgbClr val="00FF00"/>
              </a:solidFill>
              <a:latin typeface="华文楷体" panose="02010600040101010101" pitchFamily="2" charset="-122"/>
              <a:ea typeface="华文楷体" panose="02010600040101010101" pitchFamily="2" charset="-122"/>
            </a:endParaRPr>
          </a:p>
          <a:p>
            <a:pPr marL="0" indent="0" eaLnBrk="1" fontAlgn="auto" hangingPunct="1">
              <a:spcAft>
                <a:spcPts val="0"/>
              </a:spcAft>
              <a:buFont typeface="Wingdings" panose="05000000000000000000" pitchFamily="2" charset="2"/>
              <a:buChar char="Ø"/>
              <a:defRPr/>
            </a:pPr>
            <a:r>
              <a:rPr lang="zh-CN" altLang="en-US" sz="2000" b="1" dirty="0" smtClean="0">
                <a:solidFill>
                  <a:srgbClr val="FFFF00"/>
                </a:solidFill>
                <a:latin typeface="华文楷体" panose="02010600040101010101" pitchFamily="2" charset="-122"/>
                <a:ea typeface="华文楷体" panose="02010600040101010101" pitchFamily="2" charset="-122"/>
              </a:rPr>
              <a:t>采用实拨资金方式通过单位转拨给下属单位的财政拨款，也通过本科目核算</a:t>
            </a:r>
            <a:endParaRPr lang="zh-CN" altLang="en-US" sz="2000" b="1" dirty="0" smtClean="0">
              <a:solidFill>
                <a:srgbClr val="FFFF00"/>
              </a:solidFill>
              <a:latin typeface="华文楷体" panose="02010600040101010101" pitchFamily="2" charset="-122"/>
              <a:ea typeface="华文楷体" panose="02010600040101010101" pitchFamily="2" charset="-122"/>
            </a:endParaRPr>
          </a:p>
        </p:txBody>
      </p:sp>
      <p:sp>
        <p:nvSpPr>
          <p:cNvPr id="4" name="灯片编号占位符 3"/>
          <p:cNvSpPr>
            <a:spLocks noGrp="1"/>
          </p:cNvSpPr>
          <p:nvPr>
            <p:ph type="sldNum" sz="quarter" idx="12"/>
          </p:nvPr>
        </p:nvSpPr>
        <p:spPr/>
        <p:txBody>
          <a:bodyPr/>
          <a:lstStyle/>
          <a:p>
            <a:fld id="{BC1CF76B-D1F8-4017-AACD-912803F43726}" type="slidenum">
              <a:rPr lang="en-US" smtClean="0"/>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rrowheads="1"/>
          </p:cNvSpPr>
          <p:nvPr>
            <p:ph type="title"/>
          </p:nvPr>
        </p:nvSpPr>
        <p:spPr>
          <a:xfrm>
            <a:off x="624418" y="476251"/>
            <a:ext cx="10079567" cy="504825"/>
          </a:xfrm>
        </p:spPr>
        <p:txBody>
          <a:bodyPr/>
          <a:lstStyle/>
          <a:p>
            <a:pPr algn="ctr" eaLnBrk="1" hangingPunct="1">
              <a:buFont typeface="Wingdings" panose="05000000000000000000" pitchFamily="2" charset="2"/>
              <a:buNone/>
            </a:pPr>
            <a:r>
              <a:rPr lang="zh-CN" altLang="en-US" sz="3600" dirty="0" smtClean="0">
                <a:solidFill>
                  <a:srgbClr val="FFFF00"/>
                </a:solidFill>
                <a:latin typeface="华文楷体" panose="02010600040101010101" pitchFamily="2" charset="-122"/>
                <a:ea typeface="华文楷体" panose="02010600040101010101" pitchFamily="2" charset="-122"/>
              </a:rPr>
              <a:t>（五）预提费用</a:t>
            </a:r>
            <a:endParaRPr lang="zh-CN" altLang="en-US" sz="3600" dirty="0" smtClean="0">
              <a:solidFill>
                <a:srgbClr val="FFFF00"/>
              </a:solidFill>
              <a:latin typeface="华文楷体" panose="02010600040101010101" pitchFamily="2" charset="-122"/>
              <a:ea typeface="华文楷体" panose="02010600040101010101" pitchFamily="2" charset="-122"/>
            </a:endParaRPr>
          </a:p>
        </p:txBody>
      </p:sp>
      <p:sp>
        <p:nvSpPr>
          <p:cNvPr id="56323" name="Rectangle 3"/>
          <p:cNvSpPr>
            <a:spLocks noGrp="1" noChangeArrowheads="1"/>
          </p:cNvSpPr>
          <p:nvPr>
            <p:ph sz="quarter" idx="13"/>
          </p:nvPr>
        </p:nvSpPr>
        <p:spPr>
          <a:xfrm>
            <a:off x="719667" y="1067671"/>
            <a:ext cx="10752667" cy="4968329"/>
          </a:xfrm>
        </p:spPr>
        <p:txBody>
          <a:bodyPr>
            <a:normAutofit/>
          </a:bodyPr>
          <a:lstStyle/>
          <a:p>
            <a:pPr eaLnBrk="1" hangingPunct="1">
              <a:buFont typeface="Wingdings" panose="05000000000000000000" pitchFamily="2" charset="2"/>
              <a:buChar char="u"/>
            </a:pPr>
            <a:r>
              <a:rPr lang="zh-CN" altLang="en-US" sz="2000" b="1" u="sng" dirty="0" smtClean="0">
                <a:solidFill>
                  <a:srgbClr val="FFFF00"/>
                </a:solidFill>
                <a:latin typeface="华文楷体" panose="02010600040101010101" pitchFamily="2" charset="-122"/>
                <a:ea typeface="华文楷体" panose="02010600040101010101" pitchFamily="2" charset="-122"/>
              </a:rPr>
              <a:t>核算内容</a:t>
            </a:r>
            <a:r>
              <a:rPr lang="zh-CN" altLang="en-US" sz="2000" b="1" dirty="0" smtClean="0">
                <a:solidFill>
                  <a:srgbClr val="FFFF00"/>
                </a:solidFill>
                <a:latin typeface="华文楷体" panose="02010600040101010101" pitchFamily="2" charset="-122"/>
                <a:ea typeface="华文楷体" panose="02010600040101010101" pitchFamily="2" charset="-122"/>
              </a:rPr>
              <a:t>：</a:t>
            </a:r>
            <a:endParaRPr lang="en-US" altLang="zh-CN" sz="2000" b="1" dirty="0" smtClean="0">
              <a:solidFill>
                <a:srgbClr val="FFFF00"/>
              </a:solidFill>
              <a:latin typeface="华文楷体" panose="02010600040101010101" pitchFamily="2" charset="-122"/>
              <a:ea typeface="华文楷体" panose="02010600040101010101" pitchFamily="2" charset="-122"/>
            </a:endParaRPr>
          </a:p>
          <a:p>
            <a:pPr lvl="1" eaLnBrk="1" hangingPunct="1">
              <a:buFont typeface="Wingdings" panose="05000000000000000000" pitchFamily="2" charset="2"/>
              <a:buChar char="Ø"/>
            </a:pPr>
            <a:r>
              <a:rPr lang="zh-CN" altLang="en-US" sz="2000" dirty="0" smtClean="0">
                <a:latin typeface="华文楷体" panose="02010600040101010101" pitchFamily="2" charset="-122"/>
                <a:ea typeface="华文楷体" panose="02010600040101010101" pitchFamily="2" charset="-122"/>
              </a:rPr>
              <a:t>预先提取的已经发生但尚未支付的费用，如预提租金费用等；</a:t>
            </a:r>
            <a:endParaRPr lang="en-US" altLang="zh-CN" sz="2000" dirty="0" smtClean="0">
              <a:latin typeface="华文楷体" panose="02010600040101010101" pitchFamily="2" charset="-122"/>
              <a:ea typeface="华文楷体" panose="02010600040101010101" pitchFamily="2" charset="-122"/>
            </a:endParaRPr>
          </a:p>
          <a:p>
            <a:pPr lvl="1" eaLnBrk="1" hangingPunct="1">
              <a:buFont typeface="Wingdings" panose="05000000000000000000" pitchFamily="2" charset="2"/>
              <a:buChar char="Ø"/>
            </a:pPr>
            <a:r>
              <a:rPr lang="zh-CN" altLang="en-US" sz="2000" dirty="0" smtClean="0">
                <a:latin typeface="华文楷体" panose="02010600040101010101" pitchFamily="2" charset="-122"/>
                <a:ea typeface="华文楷体" panose="02010600040101010101" pitchFamily="2" charset="-122"/>
              </a:rPr>
              <a:t>单设“项目间接费用或管理费”明细科目</a:t>
            </a:r>
            <a:r>
              <a:rPr lang="zh-CN" altLang="en-US" sz="2800" dirty="0" smtClean="0">
                <a:latin typeface="华文楷体" panose="02010600040101010101" pitchFamily="2" charset="-122"/>
                <a:ea typeface="华文楷体" panose="02010600040101010101" pitchFamily="2" charset="-122"/>
              </a:rPr>
              <a:t>，</a:t>
            </a:r>
            <a:r>
              <a:rPr lang="zh-CN" altLang="en-US" sz="2000" dirty="0" smtClean="0">
                <a:latin typeface="华文楷体" panose="02010600040101010101" pitchFamily="2" charset="-122"/>
                <a:ea typeface="华文楷体" panose="02010600040101010101" pitchFamily="2" charset="-122"/>
              </a:rPr>
              <a:t>核算从科研项目收入中提取的项目间接费用或管理费。</a:t>
            </a:r>
            <a:endParaRPr lang="en-US" altLang="zh-CN" sz="2000" dirty="0" smtClean="0">
              <a:latin typeface="华文楷体" panose="02010600040101010101" pitchFamily="2" charset="-122"/>
              <a:ea typeface="华文楷体" panose="02010600040101010101" pitchFamily="2" charset="-122"/>
            </a:endParaRPr>
          </a:p>
          <a:p>
            <a:pPr eaLnBrk="1" hangingPunct="1">
              <a:buFont typeface="Wingdings" panose="05000000000000000000" pitchFamily="2" charset="2"/>
              <a:buChar char="u"/>
            </a:pPr>
            <a:r>
              <a:rPr lang="zh-CN" altLang="en-US" sz="2000" b="1" dirty="0" smtClean="0">
                <a:solidFill>
                  <a:srgbClr val="FFFF00"/>
                </a:solidFill>
                <a:latin typeface="华文楷体" panose="02010600040101010101" pitchFamily="2" charset="-122"/>
                <a:ea typeface="华文楷体" panose="02010600040101010101" pitchFamily="2" charset="-122"/>
              </a:rPr>
              <a:t>账务处理：</a:t>
            </a:r>
            <a:endParaRPr lang="en-US" altLang="zh-CN" sz="2000" b="1" dirty="0" smtClean="0">
              <a:solidFill>
                <a:srgbClr val="FFFF00"/>
              </a:solidFill>
              <a:latin typeface="华文楷体" panose="02010600040101010101" pitchFamily="2" charset="-122"/>
              <a:ea typeface="华文楷体" panose="02010600040101010101" pitchFamily="2" charset="-122"/>
            </a:endParaRPr>
          </a:p>
          <a:p>
            <a:pPr eaLnBrk="1" hangingPunct="1">
              <a:buFont typeface="Wingdings" panose="05000000000000000000" pitchFamily="2" charset="2"/>
              <a:buChar char="u"/>
            </a:pPr>
            <a:endParaRPr lang="en-US" altLang="zh-CN" sz="2000" b="1" dirty="0">
              <a:solidFill>
                <a:srgbClr val="FFFF00"/>
              </a:solidFill>
              <a:latin typeface="华文楷体" panose="02010600040101010101" pitchFamily="2" charset="-122"/>
              <a:ea typeface="华文楷体" panose="02010600040101010101" pitchFamily="2" charset="-122"/>
            </a:endParaRPr>
          </a:p>
          <a:p>
            <a:pPr eaLnBrk="1" hangingPunct="1">
              <a:buFont typeface="Wingdings" panose="05000000000000000000" pitchFamily="2" charset="2"/>
              <a:buChar char="u"/>
            </a:pPr>
            <a:endParaRPr lang="en-US" altLang="zh-CN" sz="2000" b="1" dirty="0" smtClean="0">
              <a:solidFill>
                <a:srgbClr val="FFFF00"/>
              </a:solidFill>
              <a:latin typeface="华文楷体" panose="02010600040101010101" pitchFamily="2" charset="-122"/>
              <a:ea typeface="华文楷体" panose="02010600040101010101" pitchFamily="2" charset="-122"/>
            </a:endParaRPr>
          </a:p>
          <a:p>
            <a:pPr eaLnBrk="1" hangingPunct="1">
              <a:buFont typeface="Wingdings" panose="05000000000000000000" pitchFamily="2" charset="2"/>
              <a:buChar char="u"/>
            </a:pPr>
            <a:endParaRPr lang="en-US" altLang="zh-CN" sz="2000" b="1" dirty="0">
              <a:solidFill>
                <a:srgbClr val="FFFF00"/>
              </a:solidFill>
              <a:latin typeface="华文楷体" panose="02010600040101010101" pitchFamily="2" charset="-122"/>
              <a:ea typeface="华文楷体" panose="02010600040101010101" pitchFamily="2" charset="-122"/>
            </a:endParaRPr>
          </a:p>
          <a:p>
            <a:pPr lvl="1" eaLnBrk="1" hangingPunct="1">
              <a:buFont typeface="Wingdings" panose="05000000000000000000" pitchFamily="2" charset="2"/>
              <a:buChar char="Ø"/>
            </a:pPr>
            <a:endParaRPr lang="en-US" altLang="zh-CN" sz="2000" dirty="0" smtClean="0">
              <a:latin typeface="华文楷体" panose="02010600040101010101" pitchFamily="2" charset="-122"/>
              <a:ea typeface="华文楷体" panose="02010600040101010101" pitchFamily="2" charset="-122"/>
            </a:endParaRPr>
          </a:p>
          <a:p>
            <a:pPr lvl="1" eaLnBrk="1" hangingPunct="1">
              <a:buFont typeface="Wingdings" panose="05000000000000000000" pitchFamily="2" charset="2"/>
              <a:buChar char="Ø"/>
            </a:pPr>
            <a:endParaRPr lang="en-US" altLang="zh-CN" sz="2000" b="1" dirty="0" smtClean="0">
              <a:solidFill>
                <a:srgbClr val="FFFF00"/>
              </a:solidFill>
              <a:latin typeface="华文楷体" panose="02010600040101010101" pitchFamily="2" charset="-122"/>
              <a:ea typeface="华文楷体" panose="02010600040101010101" pitchFamily="2" charset="-122"/>
            </a:endParaRPr>
          </a:p>
          <a:p>
            <a:pPr lvl="1" eaLnBrk="1" hangingPunct="1">
              <a:buFont typeface="Wingdings" panose="05000000000000000000" pitchFamily="2" charset="2"/>
              <a:buChar char="Ø"/>
            </a:pPr>
            <a:r>
              <a:rPr lang="zh-CN" altLang="en-US" sz="2000" b="1" dirty="0" smtClean="0">
                <a:solidFill>
                  <a:srgbClr val="FFFF00"/>
                </a:solidFill>
                <a:latin typeface="华文楷体" panose="02010600040101010101" pitchFamily="2" charset="-122"/>
                <a:ea typeface="华文楷体" panose="02010600040101010101" pitchFamily="2" charset="-122"/>
              </a:rPr>
              <a:t>注意：</a:t>
            </a:r>
            <a:r>
              <a:rPr lang="zh-CN" altLang="en-US" sz="2000" dirty="0" smtClean="0">
                <a:latin typeface="华文楷体" panose="02010600040101010101" pitchFamily="2" charset="-122"/>
                <a:ea typeface="华文楷体" panose="02010600040101010101" pitchFamily="2" charset="-122"/>
              </a:rPr>
              <a:t>计提的借款利息费用，通过“应付利息”</a:t>
            </a:r>
            <a:r>
              <a:rPr lang="en-US" altLang="zh-CN" sz="2000" dirty="0" smtClean="0">
                <a:latin typeface="华文楷体" panose="02010600040101010101" pitchFamily="2" charset="-122"/>
                <a:ea typeface="华文楷体" panose="02010600040101010101" pitchFamily="2" charset="-122"/>
              </a:rPr>
              <a:t>or</a:t>
            </a:r>
            <a:r>
              <a:rPr lang="zh-CN" altLang="en-US" sz="2000" dirty="0" smtClean="0">
                <a:latin typeface="华文楷体" panose="02010600040101010101" pitchFamily="2" charset="-122"/>
                <a:ea typeface="华文楷体" panose="02010600040101010101" pitchFamily="2" charset="-122"/>
              </a:rPr>
              <a:t>“长期借款”科目核算</a:t>
            </a:r>
            <a:endParaRPr lang="zh-CN" altLang="en-US" sz="2000" dirty="0" smtClean="0">
              <a:latin typeface="华文楷体" panose="02010600040101010101" pitchFamily="2" charset="-122"/>
              <a:ea typeface="华文楷体" panose="02010600040101010101" pitchFamily="2" charset="-122"/>
            </a:endParaRPr>
          </a:p>
        </p:txBody>
      </p:sp>
      <p:sp>
        <p:nvSpPr>
          <p:cNvPr id="4" name="灯片编号占位符 3"/>
          <p:cNvSpPr>
            <a:spLocks noGrp="1"/>
          </p:cNvSpPr>
          <p:nvPr>
            <p:ph type="sldNum" sz="quarter" idx="12"/>
          </p:nvPr>
        </p:nvSpPr>
        <p:spPr/>
        <p:txBody>
          <a:bodyPr/>
          <a:lstStyle/>
          <a:p>
            <a:fld id="{BC1CF76B-D1F8-4017-AACD-912803F43726}" type="slidenum">
              <a:rPr lang="en-US" smtClean="0"/>
            </a:fld>
            <a:endParaRPr lang="en-US"/>
          </a:p>
        </p:txBody>
      </p:sp>
      <p:graphicFrame>
        <p:nvGraphicFramePr>
          <p:cNvPr id="5" name="表格 4"/>
          <p:cNvGraphicFramePr>
            <a:graphicFrameLocks noGrp="1"/>
          </p:cNvGraphicFramePr>
          <p:nvPr/>
        </p:nvGraphicFramePr>
        <p:xfrm>
          <a:off x="719667" y="3383433"/>
          <a:ext cx="10752668" cy="1699338"/>
        </p:xfrm>
        <a:graphic>
          <a:graphicData uri="http://schemas.openxmlformats.org/drawingml/2006/table">
            <a:tbl>
              <a:tblPr firstRow="1" bandRow="1">
                <a:tableStyleId>{2D5ABB26-0587-4C30-8999-92F81FD0307C}</a:tableStyleId>
              </a:tblPr>
              <a:tblGrid>
                <a:gridCol w="1398336"/>
                <a:gridCol w="4323118"/>
                <a:gridCol w="5031214"/>
              </a:tblGrid>
              <a:tr h="370840">
                <a:tc>
                  <a:txBody>
                    <a:bodyPr/>
                    <a:lstStyle/>
                    <a:p>
                      <a:endParaRPr lang="zh-CN" alt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CN" altLang="en-US" sz="2000" dirty="0" smtClean="0"/>
                        <a:t>财务会计</a:t>
                      </a:r>
                      <a:endParaRPr lang="zh-CN" altLang="en-US" sz="20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CN" altLang="en-US" sz="2000" dirty="0" smtClean="0"/>
                        <a:t>预算会计</a:t>
                      </a:r>
                      <a:endParaRPr lang="zh-CN" altLang="en-US" sz="2000"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663018">
                <a:tc>
                  <a:txBody>
                    <a:bodyPr/>
                    <a:lstStyle/>
                    <a:p>
                      <a:r>
                        <a:rPr lang="zh-CN" altLang="en-US" sz="1800" dirty="0" smtClean="0">
                          <a:latin typeface="华文楷体" panose="02010600040101010101" pitchFamily="2" charset="-122"/>
                          <a:ea typeface="华文楷体" panose="02010600040101010101" pitchFamily="2" charset="-122"/>
                        </a:rPr>
                        <a:t>预提时</a:t>
                      </a:r>
                      <a:endParaRPr lang="zh-CN" altLang="en-US" dirty="0">
                        <a:latin typeface="华文楷体" panose="02010600040101010101" pitchFamily="2" charset="-122"/>
                        <a:ea typeface="华文楷体" panose="02010600040101010101" pitchFamily="2" charset="-122"/>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1" eaLnBrk="1" hangingPunct="1">
                        <a:buFont typeface="Wingdings" panose="05000000000000000000" pitchFamily="2" charset="2"/>
                        <a:buNone/>
                      </a:pPr>
                      <a:r>
                        <a:rPr lang="zh-CN" altLang="en-US" sz="1800" dirty="0" smtClean="0">
                          <a:latin typeface="华文楷体" panose="02010600040101010101" pitchFamily="2" charset="-122"/>
                          <a:ea typeface="华文楷体" panose="02010600040101010101" pitchFamily="2" charset="-122"/>
                        </a:rPr>
                        <a:t>借：业务活动费用</a:t>
                      </a:r>
                      <a:r>
                        <a:rPr lang="en-US" altLang="zh-CN" sz="1800" dirty="0" smtClean="0">
                          <a:latin typeface="华文楷体" panose="02010600040101010101" pitchFamily="2" charset="-122"/>
                          <a:ea typeface="华文楷体" panose="02010600040101010101" pitchFamily="2" charset="-122"/>
                        </a:rPr>
                        <a:t>/</a:t>
                      </a:r>
                      <a:r>
                        <a:rPr lang="zh-CN" altLang="en-US" sz="1800" dirty="0" smtClean="0">
                          <a:latin typeface="华文楷体" panose="02010600040101010101" pitchFamily="2" charset="-122"/>
                          <a:ea typeface="华文楷体" panose="02010600040101010101" pitchFamily="2" charset="-122"/>
                        </a:rPr>
                        <a:t>单位管理费用等</a:t>
                      </a:r>
                      <a:endParaRPr lang="en-US" altLang="zh-CN" sz="1800" dirty="0" smtClean="0">
                        <a:latin typeface="华文楷体" panose="02010600040101010101" pitchFamily="2" charset="-122"/>
                        <a:ea typeface="华文楷体" panose="02010600040101010101" pitchFamily="2" charset="-122"/>
                      </a:endParaRPr>
                    </a:p>
                    <a:p>
                      <a:pPr marL="0" lvl="1" eaLnBrk="1" hangingPunct="1">
                        <a:buFont typeface="Wingdings" panose="05000000000000000000" pitchFamily="2" charset="2"/>
                        <a:buNone/>
                      </a:pPr>
                      <a:r>
                        <a:rPr lang="zh-CN" altLang="en-US" sz="1800" dirty="0" smtClean="0">
                          <a:latin typeface="华文楷体" panose="02010600040101010101" pitchFamily="2" charset="-122"/>
                          <a:ea typeface="华文楷体" panose="02010600040101010101" pitchFamily="2" charset="-122"/>
                        </a:rPr>
                        <a:t>  贷：预提费用</a:t>
                      </a:r>
                      <a:r>
                        <a:rPr lang="en-US" altLang="zh-CN" sz="1800" dirty="0" smtClean="0">
                          <a:latin typeface="华文楷体" panose="02010600040101010101" pitchFamily="2" charset="-122"/>
                          <a:ea typeface="华文楷体" panose="02010600040101010101" pitchFamily="2" charset="-122"/>
                        </a:rPr>
                        <a:t>—</a:t>
                      </a:r>
                      <a:r>
                        <a:rPr lang="zh-CN" altLang="en-US" sz="1800" dirty="0" smtClean="0">
                          <a:latin typeface="华文楷体" panose="02010600040101010101" pitchFamily="2" charset="-122"/>
                          <a:ea typeface="华文楷体" panose="02010600040101010101" pitchFamily="2" charset="-122"/>
                        </a:rPr>
                        <a:t>项目间接费用或管理费</a:t>
                      </a:r>
                      <a:endParaRPr lang="zh-CN" altLang="en-US" sz="1600" dirty="0">
                        <a:latin typeface="华文楷体" panose="02010600040101010101" pitchFamily="2" charset="-122"/>
                        <a:ea typeface="华文楷体" panose="02010600040101010101" pitchFamily="2" charset="-122"/>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defRPr/>
                      </a:pPr>
                      <a:r>
                        <a:rPr lang="zh-CN" altLang="en-US" sz="1800" dirty="0" smtClean="0">
                          <a:latin typeface="华文楷体" panose="02010600040101010101" pitchFamily="2" charset="-122"/>
                          <a:ea typeface="华文楷体" panose="02010600040101010101" pitchFamily="2" charset="-122"/>
                        </a:rPr>
                        <a:t>借：非财政拨款结转</a:t>
                      </a:r>
                      <a:r>
                        <a:rPr lang="en-US" altLang="zh-CN" sz="1800" dirty="0" smtClean="0">
                          <a:latin typeface="华文楷体" panose="02010600040101010101" pitchFamily="2" charset="-122"/>
                          <a:ea typeface="华文楷体" panose="02010600040101010101" pitchFamily="2" charset="-122"/>
                        </a:rPr>
                        <a:t>—</a:t>
                      </a:r>
                      <a:r>
                        <a:rPr lang="zh-CN" altLang="en-US" sz="1800" dirty="0" smtClean="0">
                          <a:latin typeface="华文楷体" panose="02010600040101010101" pitchFamily="2" charset="-122"/>
                          <a:ea typeface="华文楷体" panose="02010600040101010101" pitchFamily="2" charset="-122"/>
                        </a:rPr>
                        <a:t>项目间接费用或管理费</a:t>
                      </a:r>
                      <a:endParaRPr lang="zh-CN" altLang="en-US" sz="1600" dirty="0" smtClean="0">
                        <a:latin typeface="华文楷体" panose="02010600040101010101" pitchFamily="2" charset="-122"/>
                        <a:ea typeface="华文楷体" panose="02010600040101010101" pitchFamily="2" charset="-122"/>
                      </a:endParaRPr>
                    </a:p>
                    <a:p>
                      <a:pPr marL="0" lvl="1" eaLnBrk="1" hangingPunct="1">
                        <a:buFont typeface="Wingdings" panose="05000000000000000000" pitchFamily="2" charset="2"/>
                        <a:buNone/>
                      </a:pPr>
                      <a:r>
                        <a:rPr lang="zh-CN" altLang="en-US" sz="1800" dirty="0" smtClean="0">
                          <a:latin typeface="华文楷体" panose="02010600040101010101" pitchFamily="2" charset="-122"/>
                          <a:ea typeface="华文楷体" panose="02010600040101010101" pitchFamily="2" charset="-122"/>
                        </a:rPr>
                        <a:t>    贷：非财政拨款结余</a:t>
                      </a:r>
                      <a:r>
                        <a:rPr lang="en-US" altLang="zh-CN" sz="1800" dirty="0" smtClean="0">
                          <a:latin typeface="华文楷体" panose="02010600040101010101" pitchFamily="2" charset="-122"/>
                          <a:ea typeface="华文楷体" panose="02010600040101010101" pitchFamily="2" charset="-122"/>
                        </a:rPr>
                        <a:t>—</a:t>
                      </a:r>
                      <a:r>
                        <a:rPr lang="zh-CN" altLang="en-US" sz="1800" dirty="0" smtClean="0">
                          <a:latin typeface="华文楷体" panose="02010600040101010101" pitchFamily="2" charset="-122"/>
                          <a:ea typeface="华文楷体" panose="02010600040101010101" pitchFamily="2" charset="-122"/>
                        </a:rPr>
                        <a:t>项目间接费用或管理费</a:t>
                      </a:r>
                      <a:endParaRPr lang="zh-CN" altLang="en-US" sz="1600" dirty="0">
                        <a:latin typeface="华文楷体" panose="02010600040101010101" pitchFamily="2" charset="-122"/>
                        <a:ea typeface="华文楷体" panose="02010600040101010101" pitchFamily="2" charset="-122"/>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zh-CN" altLang="en-US" sz="1800" dirty="0" smtClean="0">
                          <a:latin typeface="华文楷体" panose="02010600040101010101" pitchFamily="2" charset="-122"/>
                          <a:ea typeface="华文楷体" panose="02010600040101010101" pitchFamily="2" charset="-122"/>
                        </a:rPr>
                        <a:t>实际支付时</a:t>
                      </a:r>
                      <a:endParaRPr lang="zh-CN" altLang="en-US" dirty="0">
                        <a:latin typeface="华文楷体" panose="02010600040101010101" pitchFamily="2" charset="-122"/>
                        <a:ea typeface="华文楷体" panose="02010600040101010101" pitchFamily="2" charset="-122"/>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1" eaLnBrk="1" hangingPunct="1">
                        <a:buFont typeface="Wingdings" panose="05000000000000000000" pitchFamily="2" charset="2"/>
                        <a:buNone/>
                      </a:pPr>
                      <a:r>
                        <a:rPr lang="zh-CN" altLang="en-US" sz="1800" dirty="0" smtClean="0">
                          <a:latin typeface="华文楷体" panose="02010600040101010101" pitchFamily="2" charset="-122"/>
                          <a:ea typeface="华文楷体" panose="02010600040101010101" pitchFamily="2" charset="-122"/>
                        </a:rPr>
                        <a:t>借：预提费用</a:t>
                      </a:r>
                      <a:r>
                        <a:rPr lang="en-US" altLang="zh-CN" sz="1800" dirty="0" smtClean="0">
                          <a:latin typeface="华文楷体" panose="02010600040101010101" pitchFamily="2" charset="-122"/>
                          <a:ea typeface="华文楷体" panose="02010600040101010101" pitchFamily="2" charset="-122"/>
                        </a:rPr>
                        <a:t>—</a:t>
                      </a:r>
                      <a:r>
                        <a:rPr lang="zh-CN" altLang="en-US" sz="1800" dirty="0" smtClean="0">
                          <a:latin typeface="华文楷体" panose="02010600040101010101" pitchFamily="2" charset="-122"/>
                          <a:ea typeface="华文楷体" panose="02010600040101010101" pitchFamily="2" charset="-122"/>
                        </a:rPr>
                        <a:t>项目间接费用或管理费</a:t>
                      </a:r>
                      <a:endParaRPr lang="en-US" altLang="zh-CN" sz="1800" dirty="0" smtClean="0">
                        <a:latin typeface="华文楷体" panose="02010600040101010101" pitchFamily="2" charset="-122"/>
                        <a:ea typeface="华文楷体" panose="02010600040101010101" pitchFamily="2" charset="-122"/>
                      </a:endParaRPr>
                    </a:p>
                    <a:p>
                      <a:pPr marL="0" lvl="1" eaLnBrk="1" hangingPunct="1">
                        <a:buFont typeface="Wingdings" panose="05000000000000000000" pitchFamily="2" charset="2"/>
                        <a:buNone/>
                      </a:pPr>
                      <a:r>
                        <a:rPr lang="zh-CN" altLang="en-US" sz="1800" dirty="0" smtClean="0">
                          <a:latin typeface="华文楷体" panose="02010600040101010101" pitchFamily="2" charset="-122"/>
                          <a:ea typeface="华文楷体" panose="02010600040101010101" pitchFamily="2" charset="-122"/>
                        </a:rPr>
                        <a:t>   贷：银行存款等</a:t>
                      </a:r>
                      <a:endParaRPr lang="zh-CN" altLang="en-US" sz="1600" dirty="0">
                        <a:latin typeface="华文楷体" panose="02010600040101010101" pitchFamily="2" charset="-122"/>
                        <a:ea typeface="华文楷体" panose="02010600040101010101" pitchFamily="2" charset="-122"/>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1" indent="0" algn="l" defTabSz="914400" rtl="0" eaLnBrk="1" fontAlgn="auto" latinLnBrk="0" hangingPunct="1">
                        <a:lnSpc>
                          <a:spcPct val="100000"/>
                        </a:lnSpc>
                        <a:spcBef>
                          <a:spcPts val="0"/>
                        </a:spcBef>
                        <a:spcAft>
                          <a:spcPts val="0"/>
                        </a:spcAft>
                        <a:buClrTx/>
                        <a:buSzTx/>
                        <a:buFont typeface="Wingdings" panose="05000000000000000000" pitchFamily="2" charset="2"/>
                        <a:buNone/>
                        <a:defRPr/>
                      </a:pPr>
                      <a:r>
                        <a:rPr lang="zh-CN" altLang="en-US" sz="1800" dirty="0" smtClean="0">
                          <a:latin typeface="华文楷体" panose="02010600040101010101" pitchFamily="2" charset="-122"/>
                          <a:ea typeface="华文楷体" panose="02010600040101010101" pitchFamily="2" charset="-122"/>
                        </a:rPr>
                        <a:t> 借：事业支出等</a:t>
                      </a:r>
                      <a:endParaRPr lang="zh-CN" altLang="en-US" sz="1600" dirty="0" smtClean="0">
                        <a:latin typeface="华文楷体" panose="02010600040101010101" pitchFamily="2" charset="-122"/>
                        <a:ea typeface="华文楷体" panose="02010600040101010101" pitchFamily="2" charset="-122"/>
                      </a:endParaRPr>
                    </a:p>
                    <a:p>
                      <a:pPr marL="0" lvl="1" eaLnBrk="1" hangingPunct="1">
                        <a:buFont typeface="Wingdings" panose="05000000000000000000" pitchFamily="2" charset="2"/>
                        <a:buNone/>
                      </a:pPr>
                      <a:r>
                        <a:rPr lang="zh-CN" altLang="en-US" sz="1800" dirty="0" smtClean="0">
                          <a:latin typeface="华文楷体" panose="02010600040101010101" pitchFamily="2" charset="-122"/>
                          <a:ea typeface="华文楷体" panose="02010600040101010101" pitchFamily="2" charset="-122"/>
                        </a:rPr>
                        <a:t>    贷：资金结存</a:t>
                      </a:r>
                      <a:endParaRPr lang="zh-CN" altLang="en-US" sz="1600" dirty="0" smtClean="0">
                        <a:latin typeface="华文楷体" panose="02010600040101010101" pitchFamily="2" charset="-122"/>
                        <a:ea typeface="华文楷体" panose="02010600040101010101" pitchFamily="2" charset="-122"/>
                      </a:endParaRPr>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49577" y="3127915"/>
            <a:ext cx="10663767" cy="136805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400" b="1" u="sng" dirty="0">
                <a:solidFill>
                  <a:srgbClr val="FFFF00"/>
                </a:solidFill>
                <a:latin typeface="华文楷体" panose="02010600040101010101" pitchFamily="2" charset="-122"/>
                <a:ea typeface="华文楷体" panose="02010600040101010101" pitchFamily="2" charset="-122"/>
              </a:rPr>
              <a:t>财  务 会  计</a:t>
            </a:r>
            <a:endParaRPr lang="zh-CN" altLang="en-US" sz="2400" b="1" u="sng" dirty="0">
              <a:solidFill>
                <a:srgbClr val="FFFF00"/>
              </a:solidFill>
              <a:latin typeface="华文楷体" panose="02010600040101010101" pitchFamily="2" charset="-122"/>
              <a:ea typeface="华文楷体" panose="02010600040101010101" pitchFamily="2" charset="-122"/>
            </a:endParaRPr>
          </a:p>
          <a:p>
            <a:pPr eaLnBrk="1" fontAlgn="auto" hangingPunct="1">
              <a:lnSpc>
                <a:spcPct val="110000"/>
              </a:lnSpc>
              <a:spcAft>
                <a:spcPts val="0"/>
              </a:spcAft>
              <a:buFont typeface="Wingdings" panose="05000000000000000000" pitchFamily="2" charset="2"/>
              <a:buNone/>
              <a:defRPr/>
            </a:pPr>
            <a:r>
              <a:rPr lang="zh-CN" altLang="en-US" sz="2400" b="1" dirty="0">
                <a:latin typeface="华文楷体" panose="02010600040101010101" pitchFamily="2" charset="-122"/>
                <a:ea typeface="华文楷体" panose="02010600040101010101" pitchFamily="2" charset="-122"/>
              </a:rPr>
              <a:t>借：单位管理费用</a:t>
            </a:r>
            <a:r>
              <a:rPr lang="en-US" altLang="zh-CN" sz="2400" b="1" dirty="0">
                <a:latin typeface="华文楷体" panose="02010600040101010101" pitchFamily="2" charset="-122"/>
                <a:ea typeface="华文楷体" panose="02010600040101010101" pitchFamily="2" charset="-122"/>
              </a:rPr>
              <a:t>—</a:t>
            </a:r>
            <a:r>
              <a:rPr lang="zh-CN" altLang="en-US" sz="2400" b="1" dirty="0">
                <a:latin typeface="华文楷体" panose="02010600040101010101" pitchFamily="2" charset="-122"/>
                <a:ea typeface="华文楷体" panose="02010600040101010101" pitchFamily="2" charset="-122"/>
              </a:rPr>
              <a:t>行政管理费用                       </a:t>
            </a:r>
            <a:r>
              <a:rPr lang="zh-CN" altLang="en-US" sz="2400" b="1" dirty="0" smtClean="0">
                <a:latin typeface="华文楷体" panose="02010600040101010101" pitchFamily="2" charset="-122"/>
                <a:ea typeface="华文楷体" panose="02010600040101010101" pitchFamily="2" charset="-122"/>
              </a:rPr>
              <a:t>   </a:t>
            </a:r>
            <a:r>
              <a:rPr lang="en-US" altLang="zh-CN" sz="2400" b="1" dirty="0">
                <a:latin typeface="华文楷体" panose="02010600040101010101" pitchFamily="2" charset="-122"/>
                <a:ea typeface="华文楷体" panose="02010600040101010101" pitchFamily="2" charset="-122"/>
              </a:rPr>
              <a:t>30 000</a:t>
            </a:r>
            <a:endParaRPr lang="en-US" altLang="zh-CN" sz="2400" b="1" dirty="0">
              <a:latin typeface="华文楷体" panose="02010600040101010101" pitchFamily="2" charset="-122"/>
              <a:ea typeface="华文楷体" panose="02010600040101010101" pitchFamily="2" charset="-122"/>
            </a:endParaRPr>
          </a:p>
          <a:p>
            <a:pPr eaLnBrk="1" fontAlgn="auto" hangingPunct="1">
              <a:lnSpc>
                <a:spcPct val="110000"/>
              </a:lnSpc>
              <a:spcAft>
                <a:spcPts val="0"/>
              </a:spcAft>
              <a:buFont typeface="Wingdings" panose="05000000000000000000" pitchFamily="2" charset="2"/>
              <a:buNone/>
              <a:defRPr/>
            </a:pPr>
            <a:r>
              <a:rPr lang="zh-CN" altLang="en-US" sz="2400" b="1" dirty="0">
                <a:latin typeface="华文楷体" panose="02010600040101010101" pitchFamily="2" charset="-122"/>
                <a:ea typeface="华文楷体" panose="02010600040101010101" pitchFamily="2" charset="-122"/>
              </a:rPr>
              <a:t>    </a:t>
            </a:r>
            <a:r>
              <a:rPr lang="zh-CN" altLang="en-US" sz="2400" b="1" dirty="0" smtClean="0">
                <a:latin typeface="华文楷体" panose="02010600040101010101" pitchFamily="2" charset="-122"/>
                <a:ea typeface="华文楷体" panose="02010600040101010101" pitchFamily="2" charset="-122"/>
              </a:rPr>
              <a:t>贷</a:t>
            </a:r>
            <a:r>
              <a:rPr lang="zh-CN" altLang="en-US" sz="2400" b="1" dirty="0">
                <a:latin typeface="华文楷体" panose="02010600040101010101" pitchFamily="2" charset="-122"/>
                <a:ea typeface="华文楷体" panose="02010600040101010101" pitchFamily="2" charset="-122"/>
              </a:rPr>
              <a:t>：预提费用</a:t>
            </a:r>
            <a:r>
              <a:rPr lang="en-US" altLang="zh-CN" sz="2400" b="1" dirty="0">
                <a:latin typeface="华文楷体" panose="02010600040101010101" pitchFamily="2" charset="-122"/>
                <a:ea typeface="华文楷体" panose="02010600040101010101" pitchFamily="2" charset="-122"/>
              </a:rPr>
              <a:t>—</a:t>
            </a:r>
            <a:r>
              <a:rPr lang="zh-CN" altLang="en-US" sz="2400" b="1" dirty="0">
                <a:latin typeface="华文楷体" panose="02010600040101010101" pitchFamily="2" charset="-122"/>
                <a:ea typeface="华文楷体" panose="02010600040101010101" pitchFamily="2" charset="-122"/>
              </a:rPr>
              <a:t>项目间接费用或管理费            </a:t>
            </a:r>
            <a:r>
              <a:rPr lang="zh-CN" altLang="en-US" sz="2400" b="1" dirty="0" smtClean="0">
                <a:latin typeface="华文楷体" panose="02010600040101010101" pitchFamily="2" charset="-122"/>
                <a:ea typeface="华文楷体" panose="02010600040101010101" pitchFamily="2" charset="-122"/>
              </a:rPr>
              <a:t>    </a:t>
            </a:r>
            <a:r>
              <a:rPr lang="en-US" altLang="zh-CN" sz="2400" b="1" dirty="0">
                <a:latin typeface="华文楷体" panose="02010600040101010101" pitchFamily="2" charset="-122"/>
                <a:ea typeface="华文楷体" panose="02010600040101010101" pitchFamily="2" charset="-122"/>
              </a:rPr>
              <a:t>30 000</a:t>
            </a:r>
            <a:endParaRPr lang="en-US" altLang="zh-CN" sz="2400" b="1" dirty="0">
              <a:latin typeface="华文楷体" panose="02010600040101010101" pitchFamily="2" charset="-122"/>
              <a:ea typeface="华文楷体" panose="02010600040101010101" pitchFamily="2" charset="-122"/>
            </a:endParaRPr>
          </a:p>
        </p:txBody>
      </p:sp>
      <p:sp>
        <p:nvSpPr>
          <p:cNvPr id="5" name="矩形 4"/>
          <p:cNvSpPr/>
          <p:nvPr/>
        </p:nvSpPr>
        <p:spPr>
          <a:xfrm>
            <a:off x="649818" y="4668560"/>
            <a:ext cx="10663767" cy="136869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400" b="1" u="sng" dirty="0">
                <a:solidFill>
                  <a:srgbClr val="FFFF00"/>
                </a:solidFill>
                <a:latin typeface="华文楷体" panose="02010600040101010101" pitchFamily="2" charset="-122"/>
                <a:ea typeface="华文楷体" panose="02010600040101010101" pitchFamily="2" charset="-122"/>
              </a:rPr>
              <a:t>预  算 会 计</a:t>
            </a:r>
            <a:endParaRPr lang="en-US" altLang="zh-CN" sz="2400" b="1" u="sng" dirty="0">
              <a:solidFill>
                <a:srgbClr val="FFFF00"/>
              </a:solidFill>
              <a:latin typeface="华文楷体" panose="02010600040101010101" pitchFamily="2" charset="-122"/>
              <a:ea typeface="华文楷体" panose="02010600040101010101" pitchFamily="2" charset="-122"/>
            </a:endParaRPr>
          </a:p>
          <a:p>
            <a:pPr eaLnBrk="1" fontAlgn="auto" hangingPunct="1">
              <a:lnSpc>
                <a:spcPct val="110000"/>
              </a:lnSpc>
              <a:spcAft>
                <a:spcPts val="0"/>
              </a:spcAft>
              <a:buFont typeface="Wingdings" panose="05000000000000000000" pitchFamily="2" charset="2"/>
              <a:buNone/>
              <a:defRPr/>
            </a:pPr>
            <a:r>
              <a:rPr lang="zh-CN" altLang="en-US" sz="2400" b="1" dirty="0">
                <a:latin typeface="华文楷体" panose="02010600040101010101" pitchFamily="2" charset="-122"/>
                <a:ea typeface="华文楷体" panose="02010600040101010101" pitchFamily="2" charset="-122"/>
              </a:rPr>
              <a:t>借：非财政拨款结转</a:t>
            </a:r>
            <a:r>
              <a:rPr lang="en-US" altLang="zh-CN" sz="2400" b="1" dirty="0">
                <a:latin typeface="华文楷体" panose="02010600040101010101" pitchFamily="2" charset="-122"/>
                <a:ea typeface="华文楷体" panose="02010600040101010101" pitchFamily="2" charset="-122"/>
              </a:rPr>
              <a:t>—</a:t>
            </a:r>
            <a:r>
              <a:rPr lang="zh-CN" altLang="en-US" sz="2400" b="1" dirty="0">
                <a:latin typeface="华文楷体" panose="02010600040101010101" pitchFamily="2" charset="-122"/>
                <a:ea typeface="华文楷体" panose="02010600040101010101" pitchFamily="2" charset="-122"/>
              </a:rPr>
              <a:t>项目间接费用或管理费     </a:t>
            </a:r>
            <a:r>
              <a:rPr lang="zh-CN" altLang="en-US" sz="2400" b="1" dirty="0" smtClean="0">
                <a:latin typeface="华文楷体" panose="02010600040101010101" pitchFamily="2" charset="-122"/>
                <a:ea typeface="华文楷体" panose="02010600040101010101" pitchFamily="2" charset="-122"/>
              </a:rPr>
              <a:t>         </a:t>
            </a:r>
            <a:r>
              <a:rPr lang="en-US" altLang="zh-CN" sz="2400" b="1" dirty="0" smtClean="0">
                <a:latin typeface="华文楷体" panose="02010600040101010101" pitchFamily="2" charset="-122"/>
                <a:ea typeface="华文楷体" panose="02010600040101010101" pitchFamily="2" charset="-122"/>
              </a:rPr>
              <a:t>30 </a:t>
            </a:r>
            <a:r>
              <a:rPr lang="en-US" altLang="zh-CN" sz="2400" b="1" dirty="0">
                <a:latin typeface="华文楷体" panose="02010600040101010101" pitchFamily="2" charset="-122"/>
                <a:ea typeface="华文楷体" panose="02010600040101010101" pitchFamily="2" charset="-122"/>
              </a:rPr>
              <a:t>000</a:t>
            </a:r>
            <a:endParaRPr lang="en-US" altLang="zh-CN" sz="2400" b="1" dirty="0">
              <a:latin typeface="华文楷体" panose="02010600040101010101" pitchFamily="2" charset="-122"/>
              <a:ea typeface="华文楷体" panose="02010600040101010101" pitchFamily="2" charset="-122"/>
            </a:endParaRPr>
          </a:p>
          <a:p>
            <a:pPr eaLnBrk="1" fontAlgn="auto" hangingPunct="1">
              <a:lnSpc>
                <a:spcPct val="110000"/>
              </a:lnSpc>
              <a:spcAft>
                <a:spcPts val="0"/>
              </a:spcAft>
              <a:buFont typeface="Wingdings" panose="05000000000000000000" pitchFamily="2" charset="2"/>
              <a:buNone/>
              <a:defRPr/>
            </a:pPr>
            <a:r>
              <a:rPr lang="zh-CN" altLang="en-US" sz="2400" b="1" dirty="0">
                <a:latin typeface="华文楷体" panose="02010600040101010101" pitchFamily="2" charset="-122"/>
                <a:ea typeface="华文楷体" panose="02010600040101010101" pitchFamily="2" charset="-122"/>
              </a:rPr>
              <a:t>    </a:t>
            </a:r>
            <a:r>
              <a:rPr lang="zh-CN" altLang="en-US" sz="2400" b="1" dirty="0" smtClean="0">
                <a:latin typeface="华文楷体" panose="02010600040101010101" pitchFamily="2" charset="-122"/>
                <a:ea typeface="华文楷体" panose="02010600040101010101" pitchFamily="2" charset="-122"/>
              </a:rPr>
              <a:t>贷</a:t>
            </a:r>
            <a:r>
              <a:rPr lang="zh-CN" altLang="en-US" sz="2400" b="1" dirty="0">
                <a:latin typeface="华文楷体" panose="02010600040101010101" pitchFamily="2" charset="-122"/>
                <a:ea typeface="华文楷体" panose="02010600040101010101" pitchFamily="2" charset="-122"/>
              </a:rPr>
              <a:t>：非财政拨款结余</a:t>
            </a:r>
            <a:r>
              <a:rPr lang="en-US" altLang="zh-CN" sz="2400" b="1" dirty="0">
                <a:latin typeface="华文楷体" panose="02010600040101010101" pitchFamily="2" charset="-122"/>
                <a:ea typeface="华文楷体" panose="02010600040101010101" pitchFamily="2" charset="-122"/>
              </a:rPr>
              <a:t>—</a:t>
            </a:r>
            <a:r>
              <a:rPr lang="zh-CN" altLang="en-US" sz="2400" b="1" dirty="0">
                <a:latin typeface="华文楷体" panose="02010600040101010101" pitchFamily="2" charset="-122"/>
                <a:ea typeface="华文楷体" panose="02010600040101010101" pitchFamily="2" charset="-122"/>
              </a:rPr>
              <a:t>项目间接费用或管理费  </a:t>
            </a:r>
            <a:r>
              <a:rPr lang="zh-CN" altLang="en-US" sz="2400" b="1" dirty="0" smtClean="0">
                <a:latin typeface="华文楷体" panose="02010600040101010101" pitchFamily="2" charset="-122"/>
                <a:ea typeface="华文楷体" panose="02010600040101010101" pitchFamily="2" charset="-122"/>
              </a:rPr>
              <a:t>        </a:t>
            </a:r>
            <a:r>
              <a:rPr lang="en-US" altLang="zh-CN" sz="2400" b="1" dirty="0" smtClean="0">
                <a:latin typeface="华文楷体" panose="02010600040101010101" pitchFamily="2" charset="-122"/>
                <a:ea typeface="华文楷体" panose="02010600040101010101" pitchFamily="2" charset="-122"/>
              </a:rPr>
              <a:t>30 </a:t>
            </a:r>
            <a:r>
              <a:rPr lang="en-US" altLang="zh-CN" sz="2400" b="1" dirty="0">
                <a:latin typeface="华文楷体" panose="02010600040101010101" pitchFamily="2" charset="-122"/>
                <a:ea typeface="华文楷体" panose="02010600040101010101" pitchFamily="2" charset="-122"/>
              </a:rPr>
              <a:t>000</a:t>
            </a:r>
            <a:endParaRPr lang="zh-CN" altLang="en-US" sz="2400" b="1" dirty="0">
              <a:latin typeface="华文楷体" panose="02010600040101010101" pitchFamily="2" charset="-122"/>
              <a:ea typeface="华文楷体" panose="02010600040101010101" pitchFamily="2" charset="-122"/>
            </a:endParaRPr>
          </a:p>
        </p:txBody>
      </p:sp>
      <p:sp>
        <p:nvSpPr>
          <p:cNvPr id="6" name="矩形 5"/>
          <p:cNvSpPr/>
          <p:nvPr/>
        </p:nvSpPr>
        <p:spPr>
          <a:xfrm>
            <a:off x="658285" y="1108305"/>
            <a:ext cx="10655300" cy="180634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lnSpc>
                <a:spcPct val="110000"/>
              </a:lnSpc>
              <a:spcAft>
                <a:spcPts val="0"/>
              </a:spcAft>
              <a:buFont typeface="Wingdings" panose="05000000000000000000" pitchFamily="2" charset="2"/>
              <a:buNone/>
              <a:defRPr/>
            </a:pPr>
            <a:r>
              <a:rPr lang="en-US" altLang="zh-CN" sz="2400" b="1" dirty="0">
                <a:latin typeface="华文楷体" panose="02010600040101010101" pitchFamily="2" charset="-122"/>
                <a:ea typeface="华文楷体" panose="02010600040101010101" pitchFamily="2" charset="-122"/>
              </a:rPr>
              <a:t> </a:t>
            </a:r>
            <a:r>
              <a:rPr lang="en-US" altLang="zh-CN" sz="2400" b="1" dirty="0">
                <a:solidFill>
                  <a:srgbClr val="FFFF00"/>
                </a:solidFill>
                <a:latin typeface="华文楷体" panose="02010600040101010101" pitchFamily="2" charset="-122"/>
                <a:ea typeface="华文楷体" panose="02010600040101010101" pitchFamily="2" charset="-122"/>
              </a:rPr>
              <a:t>[</a:t>
            </a:r>
            <a:r>
              <a:rPr lang="zh-CN" altLang="en-US" sz="2400" b="1" dirty="0" smtClean="0">
                <a:solidFill>
                  <a:srgbClr val="FFFF00"/>
                </a:solidFill>
                <a:latin typeface="华文楷体" panose="02010600040101010101" pitchFamily="2" charset="-122"/>
                <a:ea typeface="华文楷体" panose="02010600040101010101" pitchFamily="2" charset="-122"/>
              </a:rPr>
              <a:t>例</a:t>
            </a:r>
            <a:r>
              <a:rPr lang="en-US" altLang="zh-CN" sz="2400" b="1" dirty="0" smtClean="0">
                <a:solidFill>
                  <a:srgbClr val="FFFF00"/>
                </a:solidFill>
                <a:latin typeface="华文楷体" panose="02010600040101010101" pitchFamily="2" charset="-122"/>
                <a:ea typeface="华文楷体" panose="02010600040101010101" pitchFamily="2" charset="-122"/>
              </a:rPr>
              <a:t>8]</a:t>
            </a:r>
            <a:r>
              <a:rPr lang="en-US" altLang="zh-CN" sz="2400" b="1" dirty="0" smtClean="0">
                <a:latin typeface="华文楷体" panose="02010600040101010101" pitchFamily="2" charset="-122"/>
                <a:ea typeface="华文楷体" panose="02010600040101010101" pitchFamily="2" charset="-122"/>
              </a:rPr>
              <a:t>2019</a:t>
            </a:r>
            <a:r>
              <a:rPr lang="zh-CN" altLang="en-US" sz="2400" b="1" dirty="0">
                <a:latin typeface="华文楷体" panose="02010600040101010101" pitchFamily="2" charset="-122"/>
                <a:ea typeface="华文楷体" panose="02010600040101010101" pitchFamily="2" charset="-122"/>
              </a:rPr>
              <a:t>年</a:t>
            </a:r>
            <a:r>
              <a:rPr lang="en-US" altLang="zh-CN" sz="2400" b="1" dirty="0">
                <a:latin typeface="华文楷体" panose="02010600040101010101" pitchFamily="2" charset="-122"/>
                <a:ea typeface="华文楷体" panose="02010600040101010101" pitchFamily="2" charset="-122"/>
              </a:rPr>
              <a:t>7</a:t>
            </a:r>
            <a:r>
              <a:rPr lang="zh-CN" altLang="en-US" sz="2400" b="1" dirty="0">
                <a:latin typeface="华文楷体" panose="02010600040101010101" pitchFamily="2" charset="-122"/>
                <a:ea typeface="华文楷体" panose="02010600040101010101" pitchFamily="2" charset="-122"/>
              </a:rPr>
              <a:t>月，某大学共收到纵向科研项目经费</a:t>
            </a:r>
            <a:r>
              <a:rPr lang="en-US" altLang="zh-CN" sz="2400" b="1" dirty="0">
                <a:latin typeface="华文楷体" panose="02010600040101010101" pitchFamily="2" charset="-122"/>
                <a:ea typeface="华文楷体" panose="02010600040101010101" pitchFamily="2" charset="-122"/>
              </a:rPr>
              <a:t>600 000</a:t>
            </a:r>
            <a:r>
              <a:rPr lang="zh-CN" altLang="en-US" sz="2400" b="1" dirty="0">
                <a:latin typeface="华文楷体" panose="02010600040101010101" pitchFamily="2" charset="-122"/>
                <a:ea typeface="华文楷体" panose="02010600040101010101" pitchFamily="2" charset="-122"/>
              </a:rPr>
              <a:t>元</a:t>
            </a:r>
            <a:r>
              <a:rPr lang="zh-CN" altLang="en-US" sz="2400" b="1" dirty="0" smtClean="0">
                <a:latin typeface="华文楷体" panose="02010600040101010101" pitchFamily="2" charset="-122"/>
                <a:ea typeface="华文楷体" panose="02010600040101010101" pitchFamily="2" charset="-122"/>
              </a:rPr>
              <a:t>，学校</a:t>
            </a:r>
            <a:r>
              <a:rPr lang="zh-CN" altLang="en-US" sz="2400" b="1" dirty="0">
                <a:latin typeface="华文楷体" panose="02010600040101010101" pitchFamily="2" charset="-122"/>
                <a:ea typeface="华文楷体" panose="02010600040101010101" pitchFamily="2" charset="-122"/>
              </a:rPr>
              <a:t>科研经费管理办法规定，按纵向科研项目经费总额的</a:t>
            </a:r>
            <a:r>
              <a:rPr lang="en-US" altLang="zh-CN" sz="2400" b="1" dirty="0">
                <a:latin typeface="华文楷体" panose="02010600040101010101" pitchFamily="2" charset="-122"/>
                <a:ea typeface="华文楷体" panose="02010600040101010101" pitchFamily="2" charset="-122"/>
              </a:rPr>
              <a:t>5</a:t>
            </a:r>
            <a:r>
              <a:rPr lang="en-US" altLang="zh-CN" sz="2400" b="1" dirty="0" smtClean="0">
                <a:latin typeface="华文楷体" panose="02010600040101010101" pitchFamily="2" charset="-122"/>
                <a:ea typeface="华文楷体" panose="02010600040101010101" pitchFamily="2" charset="-122"/>
              </a:rPr>
              <a:t>%</a:t>
            </a:r>
            <a:r>
              <a:rPr lang="zh-CN" altLang="en-US" sz="2400" b="1" dirty="0" smtClean="0">
                <a:latin typeface="华文楷体" panose="02010600040101010101" pitchFamily="2" charset="-122"/>
                <a:ea typeface="华文楷体" panose="02010600040101010101" pitchFamily="2" charset="-122"/>
              </a:rPr>
              <a:t>提取</a:t>
            </a:r>
            <a:r>
              <a:rPr lang="zh-CN" altLang="en-US" sz="2400" b="1" dirty="0">
                <a:latin typeface="华文楷体" panose="02010600040101010101" pitchFamily="2" charset="-122"/>
                <a:ea typeface="华文楷体" panose="02010600040101010101" pitchFamily="2" charset="-122"/>
              </a:rPr>
              <a:t>管理费。</a:t>
            </a:r>
            <a:endParaRPr lang="zh-CN" altLang="en-US" sz="2400" b="1" dirty="0">
              <a:latin typeface="华文楷体" panose="02010600040101010101" pitchFamily="2" charset="-122"/>
              <a:ea typeface="华文楷体" panose="02010600040101010101" pitchFamily="2" charset="-122"/>
            </a:endParaRPr>
          </a:p>
          <a:p>
            <a:pPr eaLnBrk="1" fontAlgn="auto" hangingPunct="1">
              <a:lnSpc>
                <a:spcPct val="110000"/>
              </a:lnSpc>
              <a:spcAft>
                <a:spcPts val="0"/>
              </a:spcAft>
              <a:buFont typeface="Wingdings" panose="05000000000000000000" pitchFamily="2" charset="2"/>
              <a:buNone/>
              <a:defRPr/>
            </a:pPr>
            <a:r>
              <a:rPr lang="zh-CN" altLang="en-US" sz="2400" b="1" dirty="0">
                <a:latin typeface="华文楷体" panose="02010600040101010101" pitchFamily="2" charset="-122"/>
                <a:ea typeface="华文楷体" panose="02010600040101010101" pitchFamily="2" charset="-122"/>
              </a:rPr>
              <a:t>   当月应计提管理费</a:t>
            </a:r>
            <a:r>
              <a:rPr lang="en-US" altLang="zh-CN" sz="2400" b="1" dirty="0">
                <a:latin typeface="华文楷体" panose="02010600040101010101" pitchFamily="2" charset="-122"/>
                <a:ea typeface="华文楷体" panose="02010600040101010101" pitchFamily="2" charset="-122"/>
              </a:rPr>
              <a:t>=600 000 × 5% = 30 000</a:t>
            </a:r>
            <a:r>
              <a:rPr lang="zh-CN" altLang="en-US" sz="2400" b="1" dirty="0">
                <a:latin typeface="华文楷体" panose="02010600040101010101" pitchFamily="2" charset="-122"/>
                <a:ea typeface="华文楷体" panose="02010600040101010101" pitchFamily="2" charset="-122"/>
              </a:rPr>
              <a:t>（元）</a:t>
            </a:r>
            <a:endParaRPr lang="zh-CN" altLang="en-US" sz="2400" b="1" dirty="0">
              <a:latin typeface="华文楷体" panose="02010600040101010101" pitchFamily="2" charset="-122"/>
              <a:ea typeface="华文楷体" panose="02010600040101010101" pitchFamily="2" charset="-122"/>
            </a:endParaRPr>
          </a:p>
        </p:txBody>
      </p:sp>
      <p:sp>
        <p:nvSpPr>
          <p:cNvPr id="7" name="Rectangle 2"/>
          <p:cNvSpPr>
            <a:spLocks noGrp="1" noRot="1" noChangeArrowheads="1"/>
          </p:cNvSpPr>
          <p:nvPr>
            <p:ph type="title"/>
          </p:nvPr>
        </p:nvSpPr>
        <p:spPr>
          <a:xfrm>
            <a:off x="941675" y="475903"/>
            <a:ext cx="10079567" cy="504825"/>
          </a:xfrm>
        </p:spPr>
        <p:txBody>
          <a:bodyPr/>
          <a:lstStyle/>
          <a:p>
            <a:pPr algn="ctr" eaLnBrk="1" hangingPunct="1">
              <a:buFont typeface="Wingdings" panose="05000000000000000000" pitchFamily="2" charset="2"/>
              <a:buNone/>
            </a:pPr>
            <a:r>
              <a:rPr lang="zh-CN" altLang="en-US" sz="3600" dirty="0" smtClean="0">
                <a:solidFill>
                  <a:srgbClr val="FFFF00"/>
                </a:solidFill>
                <a:latin typeface="华文楷体" panose="02010600040101010101" pitchFamily="2" charset="-122"/>
                <a:ea typeface="华文楷体" panose="02010600040101010101" pitchFamily="2" charset="-122"/>
              </a:rPr>
              <a:t>（五）预提费用举例</a:t>
            </a:r>
            <a:endParaRPr lang="zh-CN" altLang="en-US" sz="3600" dirty="0" smtClean="0">
              <a:solidFill>
                <a:srgbClr val="FFFF00"/>
              </a:solidFill>
              <a:latin typeface="华文楷体" panose="02010600040101010101" pitchFamily="2" charset="-122"/>
              <a:ea typeface="华文楷体" panose="02010600040101010101" pitchFamily="2" charset="-122"/>
            </a:endParaRPr>
          </a:p>
        </p:txBody>
      </p:sp>
      <p:sp>
        <p:nvSpPr>
          <p:cNvPr id="8" name="灯片编号占位符 7"/>
          <p:cNvSpPr>
            <a:spLocks noGrp="1"/>
          </p:cNvSpPr>
          <p:nvPr>
            <p:ph type="sldNum" sz="quarter" idx="12"/>
          </p:nvPr>
        </p:nvSpPr>
        <p:spPr/>
        <p:txBody>
          <a:bodyPr/>
          <a:lstStyle/>
          <a:p>
            <a:pPr>
              <a:defRPr/>
            </a:pPr>
            <a:fld id="{4DDAE490-1FB0-48DC-8698-AB0A09F32C84}" type="slidenum">
              <a:rPr lang="en-US" altLang="zh-CN" smtClean="0">
                <a:latin typeface="华文楷体" panose="02010600040101010101" pitchFamily="2" charset="-122"/>
                <a:ea typeface="华文楷体" panose="02010600040101010101" pitchFamily="2" charset="-122"/>
              </a:rPr>
            </a:fld>
            <a:endParaRPr lang="en-US" altLang="zh-CN">
              <a:latin typeface="华文楷体" panose="02010600040101010101" pitchFamily="2" charset="-122"/>
              <a:ea typeface="华文楷体" panose="02010600040101010101" pitchFamily="2" charset="-122"/>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rrowheads="1"/>
          </p:cNvSpPr>
          <p:nvPr>
            <p:ph type="title"/>
          </p:nvPr>
        </p:nvSpPr>
        <p:spPr>
          <a:xfrm>
            <a:off x="911424" y="446342"/>
            <a:ext cx="9601200" cy="504825"/>
          </a:xfrm>
        </p:spPr>
        <p:txBody>
          <a:bodyPr/>
          <a:lstStyle/>
          <a:p>
            <a:pPr algn="ctr" eaLnBrk="1" hangingPunct="1">
              <a:buFont typeface="Wingdings" panose="05000000000000000000" pitchFamily="2" charset="2"/>
              <a:buNone/>
            </a:pPr>
            <a:r>
              <a:rPr lang="zh-CN" altLang="en-US" sz="3600" dirty="0" smtClean="0">
                <a:solidFill>
                  <a:srgbClr val="FFFF00"/>
                </a:solidFill>
                <a:latin typeface="华文楷体" panose="02010600040101010101" pitchFamily="2" charset="-122"/>
                <a:ea typeface="华文楷体" panose="02010600040101010101" pitchFamily="2" charset="-122"/>
              </a:rPr>
              <a:t>（六）长期借款 </a:t>
            </a:r>
            <a:endParaRPr lang="zh-CN" altLang="en-US" sz="3600" dirty="0" smtClean="0">
              <a:solidFill>
                <a:srgbClr val="FFFF00"/>
              </a:solidFill>
              <a:latin typeface="华文楷体" panose="02010600040101010101" pitchFamily="2" charset="-122"/>
              <a:ea typeface="华文楷体" panose="02010600040101010101" pitchFamily="2" charset="-122"/>
            </a:endParaRPr>
          </a:p>
        </p:txBody>
      </p:sp>
      <p:sp>
        <p:nvSpPr>
          <p:cNvPr id="59395" name="Rectangle 3"/>
          <p:cNvSpPr>
            <a:spLocks noGrp="1" noChangeArrowheads="1"/>
          </p:cNvSpPr>
          <p:nvPr>
            <p:ph sz="quarter" idx="13"/>
          </p:nvPr>
        </p:nvSpPr>
        <p:spPr>
          <a:xfrm>
            <a:off x="1199456" y="980728"/>
            <a:ext cx="9889067" cy="5256212"/>
          </a:xfrm>
        </p:spPr>
        <p:txBody>
          <a:bodyPr>
            <a:normAutofit lnSpcReduction="10000"/>
          </a:bodyPr>
          <a:lstStyle/>
          <a:p>
            <a:pPr eaLnBrk="1" hangingPunct="1">
              <a:lnSpc>
                <a:spcPct val="100000"/>
              </a:lnSpc>
              <a:buFont typeface="Wingdings" panose="05000000000000000000" pitchFamily="2" charset="2"/>
              <a:buChar char="u"/>
            </a:pPr>
            <a:r>
              <a:rPr lang="zh-CN" altLang="en-US" sz="2400" b="1" dirty="0" smtClean="0">
                <a:solidFill>
                  <a:srgbClr val="FFFF00"/>
                </a:solidFill>
                <a:latin typeface="华文楷体" panose="02010600040101010101" pitchFamily="2" charset="-122"/>
                <a:ea typeface="华文楷体" panose="02010600040101010101" pitchFamily="2" charset="-122"/>
              </a:rPr>
              <a:t>核算内容：</a:t>
            </a:r>
            <a:endParaRPr lang="en-US" altLang="zh-CN" sz="2400" b="1" dirty="0" smtClean="0">
              <a:solidFill>
                <a:srgbClr val="FFFF00"/>
              </a:solidFill>
              <a:latin typeface="华文楷体" panose="02010600040101010101" pitchFamily="2" charset="-122"/>
              <a:ea typeface="华文楷体" panose="02010600040101010101" pitchFamily="2" charset="-122"/>
            </a:endParaRPr>
          </a:p>
          <a:p>
            <a:pPr eaLnBrk="1" hangingPunct="1">
              <a:lnSpc>
                <a:spcPct val="100000"/>
              </a:lnSpc>
              <a:buFont typeface="Wingdings" panose="05000000000000000000" pitchFamily="2" charset="2"/>
              <a:buNone/>
            </a:pPr>
            <a:r>
              <a:rPr lang="zh-CN" altLang="en-US" sz="2000" b="1" dirty="0" smtClean="0">
                <a:latin typeface="华文楷体" panose="02010600040101010101" pitchFamily="2" charset="-122"/>
                <a:ea typeface="华文楷体" panose="02010600040101010101" pitchFamily="2" charset="-122"/>
              </a:rPr>
              <a:t>   借款</a:t>
            </a:r>
            <a:r>
              <a:rPr lang="zh-CN" altLang="en-US" sz="2000" b="1" dirty="0" smtClean="0">
                <a:solidFill>
                  <a:srgbClr val="00FF00"/>
                </a:solidFill>
                <a:latin typeface="华文楷体" panose="02010600040101010101" pitchFamily="2" charset="-122"/>
                <a:ea typeface="华文楷体" panose="02010600040101010101" pitchFamily="2" charset="-122"/>
              </a:rPr>
              <a:t>本金</a:t>
            </a:r>
            <a:r>
              <a:rPr lang="zh-CN" altLang="en-US" sz="2000" b="1" dirty="0" smtClean="0">
                <a:latin typeface="华文楷体" panose="02010600040101010101" pitchFamily="2" charset="-122"/>
                <a:ea typeface="华文楷体" panose="02010600040101010101" pitchFamily="2" charset="-122"/>
              </a:rPr>
              <a:t>和一次还本付息的借款应支付的</a:t>
            </a:r>
            <a:r>
              <a:rPr lang="zh-CN" altLang="en-US" sz="2000" b="1" dirty="0" smtClean="0">
                <a:solidFill>
                  <a:srgbClr val="00FF00"/>
                </a:solidFill>
                <a:latin typeface="华文楷体" panose="02010600040101010101" pitchFamily="2" charset="-122"/>
                <a:ea typeface="华文楷体" panose="02010600040101010101" pitchFamily="2" charset="-122"/>
              </a:rPr>
              <a:t>利息</a:t>
            </a:r>
            <a:r>
              <a:rPr lang="zh-CN" altLang="en-US" sz="2000" b="1" dirty="0" smtClean="0">
                <a:latin typeface="华文楷体" panose="02010600040101010101" pitchFamily="2" charset="-122"/>
                <a:ea typeface="华文楷体" panose="02010600040101010101" pitchFamily="2" charset="-122"/>
              </a:rPr>
              <a:t>。设置“本金”和“应计利息”两个明细科目</a:t>
            </a:r>
            <a:endParaRPr lang="zh-CN" altLang="en-US" sz="2000" b="1" dirty="0" smtClean="0">
              <a:latin typeface="华文楷体" panose="02010600040101010101" pitchFamily="2" charset="-122"/>
              <a:ea typeface="华文楷体" panose="02010600040101010101" pitchFamily="2" charset="-122"/>
            </a:endParaRPr>
          </a:p>
          <a:p>
            <a:pPr eaLnBrk="1" hangingPunct="1">
              <a:lnSpc>
                <a:spcPct val="100000"/>
              </a:lnSpc>
              <a:buFont typeface="Wingdings" panose="05000000000000000000" pitchFamily="2" charset="2"/>
              <a:buChar char="u"/>
            </a:pPr>
            <a:r>
              <a:rPr lang="zh-CN" altLang="en-US" sz="2400" b="1" dirty="0" smtClean="0">
                <a:solidFill>
                  <a:srgbClr val="FFFF00"/>
                </a:solidFill>
                <a:latin typeface="华文楷体" panose="02010600040101010101" pitchFamily="2" charset="-122"/>
                <a:ea typeface="华文楷体" panose="02010600040101010101" pitchFamily="2" charset="-122"/>
              </a:rPr>
              <a:t>账务处理：</a:t>
            </a:r>
            <a:endParaRPr lang="zh-CN" altLang="en-US" sz="2400" b="1" dirty="0" smtClean="0">
              <a:solidFill>
                <a:srgbClr val="FFFF00"/>
              </a:solidFill>
              <a:latin typeface="华文楷体" panose="02010600040101010101" pitchFamily="2" charset="-122"/>
              <a:ea typeface="华文楷体" panose="02010600040101010101" pitchFamily="2" charset="-122"/>
            </a:endParaRPr>
          </a:p>
          <a:p>
            <a:pPr eaLnBrk="1" hangingPunct="1">
              <a:lnSpc>
                <a:spcPct val="100000"/>
              </a:lnSpc>
              <a:buFont typeface="Wingdings" panose="05000000000000000000" pitchFamily="2" charset="2"/>
              <a:buChar char="Ø"/>
            </a:pPr>
            <a:r>
              <a:rPr lang="zh-CN" altLang="en-US" sz="2000" b="1" dirty="0" smtClean="0">
                <a:latin typeface="华文楷体" panose="02010600040101010101" pitchFamily="2" charset="-122"/>
                <a:ea typeface="华文楷体" panose="02010600040101010101" pitchFamily="2" charset="-122"/>
              </a:rPr>
              <a:t>按期计提为建造固定资产、公共基础设施等应支付的</a:t>
            </a:r>
            <a:r>
              <a:rPr lang="zh-CN" altLang="en-US" sz="2000" b="1" dirty="0" smtClean="0">
                <a:solidFill>
                  <a:srgbClr val="FFFF00"/>
                </a:solidFill>
                <a:latin typeface="华文楷体" panose="02010600040101010101" pitchFamily="2" charset="-122"/>
                <a:ea typeface="华文楷体" panose="02010600040101010101" pitchFamily="2" charset="-122"/>
              </a:rPr>
              <a:t>专门借款的利息</a:t>
            </a:r>
            <a:r>
              <a:rPr lang="zh-CN" altLang="en-US" sz="2000" b="1" dirty="0" smtClean="0">
                <a:latin typeface="华文楷体" panose="02010600040101010101" pitchFamily="2" charset="-122"/>
                <a:ea typeface="华文楷体" panose="02010600040101010101" pitchFamily="2" charset="-122"/>
              </a:rPr>
              <a:t>时</a:t>
            </a:r>
            <a:endParaRPr lang="zh-CN" altLang="en-US" sz="2000" b="1" dirty="0" smtClean="0">
              <a:latin typeface="华文楷体" panose="02010600040101010101" pitchFamily="2" charset="-122"/>
              <a:ea typeface="华文楷体" panose="02010600040101010101" pitchFamily="2" charset="-122"/>
            </a:endParaRPr>
          </a:p>
          <a:p>
            <a:pPr eaLnBrk="1" hangingPunct="1">
              <a:lnSpc>
                <a:spcPct val="100000"/>
              </a:lnSpc>
              <a:buFont typeface="Wingdings" panose="05000000000000000000" pitchFamily="2" charset="2"/>
              <a:buNone/>
            </a:pPr>
            <a:r>
              <a:rPr lang="zh-CN" altLang="en-US" sz="2000" b="1" dirty="0" smtClean="0">
                <a:latin typeface="华文楷体" panose="02010600040101010101" pitchFamily="2" charset="-122"/>
                <a:ea typeface="华文楷体" panose="02010600040101010101" pitchFamily="2" charset="-122"/>
              </a:rPr>
              <a:t>     借 ：在建工程  </a:t>
            </a:r>
            <a:r>
              <a:rPr lang="en-US" altLang="zh-CN" sz="2000" b="1" dirty="0" smtClean="0">
                <a:latin typeface="华文楷体" panose="02010600040101010101" pitchFamily="2" charset="-122"/>
                <a:ea typeface="华文楷体" panose="02010600040101010101" pitchFamily="2" charset="-122"/>
              </a:rPr>
              <a:t>[</a:t>
            </a:r>
            <a:r>
              <a:rPr lang="zh-CN" altLang="en-US" sz="2000" b="1" dirty="0" smtClean="0">
                <a:latin typeface="华文楷体" panose="02010600040101010101" pitchFamily="2" charset="-122"/>
                <a:ea typeface="华文楷体" panose="02010600040101010101" pitchFamily="2" charset="-122"/>
              </a:rPr>
              <a:t>属于工程项目</a:t>
            </a:r>
            <a:r>
              <a:rPr lang="zh-CN" altLang="en-US" sz="2000" b="1" dirty="0" smtClean="0">
                <a:solidFill>
                  <a:srgbClr val="FFFF00"/>
                </a:solidFill>
                <a:latin typeface="华文楷体" panose="02010600040101010101" pitchFamily="2" charset="-122"/>
                <a:ea typeface="华文楷体" panose="02010600040101010101" pitchFamily="2" charset="-122"/>
              </a:rPr>
              <a:t>建设期间</a:t>
            </a:r>
            <a:r>
              <a:rPr lang="zh-CN" altLang="en-US" sz="2000" b="1" dirty="0" smtClean="0">
                <a:latin typeface="华文楷体" panose="02010600040101010101" pitchFamily="2" charset="-122"/>
                <a:ea typeface="华文楷体" panose="02010600040101010101" pitchFamily="2" charset="-122"/>
              </a:rPr>
              <a:t>发生的利息 </a:t>
            </a:r>
            <a:r>
              <a:rPr lang="en-US" altLang="zh-CN" sz="2000" b="1" dirty="0" smtClean="0">
                <a:latin typeface="华文楷体" panose="02010600040101010101" pitchFamily="2" charset="-122"/>
                <a:ea typeface="华文楷体" panose="02010600040101010101" pitchFamily="2" charset="-122"/>
              </a:rPr>
              <a:t>]</a:t>
            </a:r>
            <a:endParaRPr lang="zh-CN" altLang="en-US" sz="2000" b="1" dirty="0" smtClean="0">
              <a:latin typeface="华文楷体" panose="02010600040101010101" pitchFamily="2" charset="-122"/>
              <a:ea typeface="华文楷体" panose="02010600040101010101" pitchFamily="2" charset="-122"/>
            </a:endParaRPr>
          </a:p>
          <a:p>
            <a:pPr eaLnBrk="1" hangingPunct="1">
              <a:lnSpc>
                <a:spcPct val="100000"/>
              </a:lnSpc>
              <a:buFont typeface="Wingdings" panose="05000000000000000000" pitchFamily="2" charset="2"/>
              <a:buNone/>
            </a:pPr>
            <a:r>
              <a:rPr lang="zh-CN" altLang="en-US" sz="2000" b="1" dirty="0" smtClean="0">
                <a:latin typeface="华文楷体" panose="02010600040101010101" pitchFamily="2" charset="-122"/>
                <a:ea typeface="华文楷体" panose="02010600040101010101" pitchFamily="2" charset="-122"/>
              </a:rPr>
              <a:t>          其他费用  </a:t>
            </a:r>
            <a:r>
              <a:rPr lang="en-US" altLang="zh-CN" sz="2000" b="1" dirty="0" smtClean="0">
                <a:latin typeface="华文楷体" panose="02010600040101010101" pitchFamily="2" charset="-122"/>
                <a:ea typeface="华文楷体" panose="02010600040101010101" pitchFamily="2" charset="-122"/>
              </a:rPr>
              <a:t>[</a:t>
            </a:r>
            <a:r>
              <a:rPr lang="zh-CN" altLang="en-US" sz="2000" b="1" dirty="0" smtClean="0">
                <a:latin typeface="华文楷体" panose="02010600040101010101" pitchFamily="2" charset="-122"/>
                <a:ea typeface="华文楷体" panose="02010600040101010101" pitchFamily="2" charset="-122"/>
              </a:rPr>
              <a:t>属于工程项目完工</a:t>
            </a:r>
            <a:r>
              <a:rPr lang="zh-CN" altLang="en-US" sz="2000" b="1" dirty="0" smtClean="0">
                <a:solidFill>
                  <a:srgbClr val="FFFF00"/>
                </a:solidFill>
                <a:latin typeface="华文楷体" panose="02010600040101010101" pitchFamily="2" charset="-122"/>
                <a:ea typeface="华文楷体" panose="02010600040101010101" pitchFamily="2" charset="-122"/>
              </a:rPr>
              <a:t>交付使用后</a:t>
            </a:r>
            <a:r>
              <a:rPr lang="zh-CN" altLang="en-US" sz="2000" b="1" dirty="0" smtClean="0">
                <a:latin typeface="华文楷体" panose="02010600040101010101" pitchFamily="2" charset="-122"/>
                <a:ea typeface="华文楷体" panose="02010600040101010101" pitchFamily="2" charset="-122"/>
              </a:rPr>
              <a:t>发生的利息 </a:t>
            </a:r>
            <a:r>
              <a:rPr lang="en-US" altLang="zh-CN" sz="2000" b="1" dirty="0" smtClean="0">
                <a:latin typeface="华文楷体" panose="02010600040101010101" pitchFamily="2" charset="-122"/>
                <a:ea typeface="华文楷体" panose="02010600040101010101" pitchFamily="2" charset="-122"/>
              </a:rPr>
              <a:t>]</a:t>
            </a:r>
            <a:endParaRPr lang="en-US" altLang="zh-CN" sz="2000" b="1" dirty="0" smtClean="0">
              <a:latin typeface="华文楷体" panose="02010600040101010101" pitchFamily="2" charset="-122"/>
              <a:ea typeface="华文楷体" panose="02010600040101010101" pitchFamily="2" charset="-122"/>
            </a:endParaRPr>
          </a:p>
          <a:p>
            <a:pPr eaLnBrk="1" hangingPunct="1">
              <a:lnSpc>
                <a:spcPct val="100000"/>
              </a:lnSpc>
              <a:buFont typeface="Wingdings" panose="05000000000000000000" pitchFamily="2" charset="2"/>
              <a:buNone/>
            </a:pPr>
            <a:r>
              <a:rPr lang="zh-CN" altLang="en-US" sz="2000" b="1" dirty="0" smtClean="0">
                <a:latin typeface="华文楷体" panose="02010600040101010101" pitchFamily="2" charset="-122"/>
                <a:ea typeface="华文楷体" panose="02010600040101010101" pitchFamily="2" charset="-122"/>
              </a:rPr>
              <a:t>          贷 ：应付利息</a:t>
            </a:r>
            <a:endParaRPr lang="zh-CN" altLang="en-US" sz="2000" b="1" dirty="0" smtClean="0">
              <a:latin typeface="华文楷体" panose="02010600040101010101" pitchFamily="2" charset="-122"/>
              <a:ea typeface="华文楷体" panose="02010600040101010101" pitchFamily="2" charset="-122"/>
            </a:endParaRPr>
          </a:p>
          <a:p>
            <a:pPr eaLnBrk="1" hangingPunct="1">
              <a:lnSpc>
                <a:spcPct val="100000"/>
              </a:lnSpc>
              <a:buFont typeface="Wingdings" panose="05000000000000000000" pitchFamily="2" charset="2"/>
              <a:buChar char="Ø"/>
            </a:pPr>
            <a:r>
              <a:rPr lang="zh-CN" altLang="en-US" sz="2000" b="1" dirty="0" smtClean="0">
                <a:latin typeface="华文楷体" panose="02010600040101010101" pitchFamily="2" charset="-122"/>
                <a:ea typeface="华文楷体" panose="02010600040101010101" pitchFamily="2" charset="-122"/>
              </a:rPr>
              <a:t>按期计提</a:t>
            </a:r>
            <a:r>
              <a:rPr lang="zh-CN" altLang="en-US" sz="2000" b="1" dirty="0" smtClean="0">
                <a:solidFill>
                  <a:srgbClr val="FFFF00"/>
                </a:solidFill>
                <a:latin typeface="华文楷体" panose="02010600040101010101" pitchFamily="2" charset="-122"/>
                <a:ea typeface="华文楷体" panose="02010600040101010101" pitchFamily="2" charset="-122"/>
              </a:rPr>
              <a:t>其他</a:t>
            </a:r>
            <a:r>
              <a:rPr lang="zh-CN" altLang="en-US" sz="2000" b="1" dirty="0" smtClean="0">
                <a:latin typeface="华文楷体" panose="02010600040101010101" pitchFamily="2" charset="-122"/>
                <a:ea typeface="华文楷体" panose="02010600040101010101" pitchFamily="2" charset="-122"/>
              </a:rPr>
              <a:t>长期借款的利息时</a:t>
            </a:r>
            <a:endParaRPr lang="zh-CN" altLang="en-US" sz="2000" b="1" dirty="0" smtClean="0">
              <a:latin typeface="华文楷体" panose="02010600040101010101" pitchFamily="2" charset="-122"/>
              <a:ea typeface="华文楷体" panose="02010600040101010101" pitchFamily="2" charset="-122"/>
            </a:endParaRPr>
          </a:p>
          <a:p>
            <a:pPr eaLnBrk="1" hangingPunct="1">
              <a:lnSpc>
                <a:spcPct val="100000"/>
              </a:lnSpc>
              <a:buFont typeface="Wingdings" panose="05000000000000000000" pitchFamily="2" charset="2"/>
              <a:buNone/>
            </a:pPr>
            <a:r>
              <a:rPr lang="zh-CN" altLang="en-US" sz="2000" b="1" dirty="0" smtClean="0">
                <a:latin typeface="华文楷体" panose="02010600040101010101" pitchFamily="2" charset="-122"/>
                <a:ea typeface="华文楷体" panose="02010600040101010101" pitchFamily="2" charset="-122"/>
              </a:rPr>
              <a:t>      借 ：其他费用</a:t>
            </a:r>
            <a:endParaRPr lang="zh-CN" altLang="en-US" sz="2000" b="1" dirty="0" smtClean="0">
              <a:latin typeface="华文楷体" panose="02010600040101010101" pitchFamily="2" charset="-122"/>
              <a:ea typeface="华文楷体" panose="02010600040101010101" pitchFamily="2" charset="-122"/>
            </a:endParaRPr>
          </a:p>
          <a:p>
            <a:pPr eaLnBrk="1" hangingPunct="1">
              <a:lnSpc>
                <a:spcPct val="100000"/>
              </a:lnSpc>
              <a:buFont typeface="Wingdings" panose="05000000000000000000" pitchFamily="2" charset="2"/>
              <a:buNone/>
            </a:pPr>
            <a:r>
              <a:rPr lang="zh-CN" altLang="en-US" sz="2000" b="1" dirty="0" smtClean="0">
                <a:latin typeface="华文楷体" panose="02010600040101010101" pitchFamily="2" charset="-122"/>
                <a:ea typeface="华文楷体" panose="02010600040101010101" pitchFamily="2" charset="-122"/>
              </a:rPr>
              <a:t>          贷 ：应付利息 </a:t>
            </a:r>
            <a:r>
              <a:rPr lang="en-US" altLang="zh-CN" sz="2000" b="1" dirty="0" smtClean="0">
                <a:latin typeface="华文楷体" panose="02010600040101010101" pitchFamily="2" charset="-122"/>
                <a:ea typeface="华文楷体" panose="02010600040101010101" pitchFamily="2" charset="-122"/>
              </a:rPr>
              <a:t>[</a:t>
            </a:r>
            <a:r>
              <a:rPr lang="zh-CN" altLang="en-US" sz="2000" b="1" dirty="0" smtClean="0">
                <a:solidFill>
                  <a:srgbClr val="00FF00"/>
                </a:solidFill>
                <a:latin typeface="华文楷体" panose="02010600040101010101" pitchFamily="2" charset="-122"/>
                <a:ea typeface="华文楷体" panose="02010600040101010101" pitchFamily="2" charset="-122"/>
              </a:rPr>
              <a:t>分期付息</a:t>
            </a:r>
            <a:r>
              <a:rPr lang="zh-CN" altLang="en-US" sz="2000" b="1" dirty="0" smtClean="0">
                <a:latin typeface="华文楷体" panose="02010600040101010101" pitchFamily="2" charset="-122"/>
                <a:ea typeface="华文楷体" panose="02010600040101010101" pitchFamily="2" charset="-122"/>
              </a:rPr>
              <a:t>、到期还本借款的利息</a:t>
            </a:r>
            <a:r>
              <a:rPr lang="en-US" altLang="zh-CN" sz="2000" b="1" dirty="0" smtClean="0">
                <a:latin typeface="华文楷体" panose="02010600040101010101" pitchFamily="2" charset="-122"/>
                <a:ea typeface="华文楷体" panose="02010600040101010101" pitchFamily="2" charset="-122"/>
              </a:rPr>
              <a:t>]</a:t>
            </a:r>
            <a:endParaRPr lang="zh-CN" altLang="en-US" sz="2000" b="1" dirty="0" smtClean="0">
              <a:latin typeface="华文楷体" panose="02010600040101010101" pitchFamily="2" charset="-122"/>
              <a:ea typeface="华文楷体" panose="02010600040101010101" pitchFamily="2" charset="-122"/>
            </a:endParaRPr>
          </a:p>
          <a:p>
            <a:pPr eaLnBrk="1" hangingPunct="1">
              <a:lnSpc>
                <a:spcPct val="100000"/>
              </a:lnSpc>
              <a:buFont typeface="Wingdings" panose="05000000000000000000" pitchFamily="2" charset="2"/>
              <a:buNone/>
            </a:pPr>
            <a:r>
              <a:rPr lang="zh-CN" altLang="en-US" sz="2000" b="1" dirty="0" smtClean="0">
                <a:latin typeface="华文楷体" panose="02010600040101010101" pitchFamily="2" charset="-122"/>
                <a:ea typeface="华文楷体" panose="02010600040101010101" pitchFamily="2" charset="-122"/>
              </a:rPr>
              <a:t>              </a:t>
            </a:r>
            <a:r>
              <a:rPr lang="zh-CN" altLang="en-US" sz="2000" b="1" dirty="0">
                <a:latin typeface="华文楷体" panose="02010600040101010101" pitchFamily="2" charset="-122"/>
                <a:ea typeface="华文楷体" panose="02010600040101010101" pitchFamily="2" charset="-122"/>
              </a:rPr>
              <a:t> </a:t>
            </a:r>
            <a:r>
              <a:rPr lang="zh-CN" altLang="en-US" sz="2000" b="1" dirty="0" smtClean="0">
                <a:latin typeface="华文楷体" panose="02010600040101010101" pitchFamily="2" charset="-122"/>
                <a:ea typeface="华文楷体" panose="02010600040101010101" pitchFamily="2" charset="-122"/>
              </a:rPr>
              <a:t>长期借款</a:t>
            </a:r>
            <a:r>
              <a:rPr lang="en-US" altLang="zh-CN" sz="2000" b="1" dirty="0" smtClean="0">
                <a:latin typeface="华文楷体" panose="02010600040101010101" pitchFamily="2" charset="-122"/>
                <a:ea typeface="华文楷体" panose="02010600040101010101" pitchFamily="2" charset="-122"/>
              </a:rPr>
              <a:t>—</a:t>
            </a:r>
            <a:r>
              <a:rPr lang="zh-CN" altLang="en-US" sz="2000" b="1" dirty="0" smtClean="0">
                <a:latin typeface="华文楷体" panose="02010600040101010101" pitchFamily="2" charset="-122"/>
                <a:ea typeface="华文楷体" panose="02010600040101010101" pitchFamily="2" charset="-122"/>
              </a:rPr>
              <a:t>应计利息 </a:t>
            </a:r>
            <a:r>
              <a:rPr lang="en-US" altLang="zh-CN" sz="2000" b="1" dirty="0" smtClean="0">
                <a:latin typeface="华文楷体" panose="02010600040101010101" pitchFamily="2" charset="-122"/>
                <a:ea typeface="华文楷体" panose="02010600040101010101" pitchFamily="2" charset="-122"/>
              </a:rPr>
              <a:t>[</a:t>
            </a:r>
            <a:r>
              <a:rPr lang="zh-CN" altLang="en-US" sz="2000" b="1" dirty="0" smtClean="0">
                <a:latin typeface="华文楷体" panose="02010600040101010101" pitchFamily="2" charset="-122"/>
                <a:ea typeface="华文楷体" panose="02010600040101010101" pitchFamily="2" charset="-122"/>
              </a:rPr>
              <a:t>到期</a:t>
            </a:r>
            <a:r>
              <a:rPr lang="zh-CN" altLang="en-US" sz="2000" b="1" dirty="0" smtClean="0">
                <a:solidFill>
                  <a:srgbClr val="00FF00"/>
                </a:solidFill>
                <a:latin typeface="华文楷体" panose="02010600040101010101" pitchFamily="2" charset="-122"/>
                <a:ea typeface="华文楷体" panose="02010600040101010101" pitchFamily="2" charset="-122"/>
              </a:rPr>
              <a:t>一次还本付息</a:t>
            </a:r>
            <a:r>
              <a:rPr lang="zh-CN" altLang="en-US" sz="2000" b="1" dirty="0" smtClean="0">
                <a:latin typeface="华文楷体" panose="02010600040101010101" pitchFamily="2" charset="-122"/>
                <a:ea typeface="华文楷体" panose="02010600040101010101" pitchFamily="2" charset="-122"/>
              </a:rPr>
              <a:t>借款的利息</a:t>
            </a:r>
            <a:r>
              <a:rPr lang="en-US" altLang="zh-CN" sz="2000" b="1" dirty="0" smtClean="0">
                <a:latin typeface="华文楷体" panose="02010600040101010101" pitchFamily="2" charset="-122"/>
                <a:ea typeface="华文楷体" panose="02010600040101010101" pitchFamily="2" charset="-122"/>
              </a:rPr>
              <a:t>]</a:t>
            </a:r>
            <a:r>
              <a:rPr lang="en-US" altLang="zh-CN" sz="2400" dirty="0" smtClean="0">
                <a:latin typeface="华文楷体" panose="02010600040101010101" pitchFamily="2" charset="-122"/>
                <a:ea typeface="华文楷体" panose="02010600040101010101" pitchFamily="2" charset="-122"/>
              </a:rPr>
              <a:t> </a:t>
            </a:r>
            <a:r>
              <a:rPr lang="zh-CN" altLang="en-US" sz="2400" dirty="0" smtClean="0">
                <a:latin typeface="华文楷体" panose="02010600040101010101" pitchFamily="2" charset="-122"/>
                <a:ea typeface="华文楷体" panose="02010600040101010101" pitchFamily="2" charset="-122"/>
              </a:rPr>
              <a:t> </a:t>
            </a:r>
            <a:endParaRPr lang="zh-CN" altLang="en-US" sz="2400" dirty="0" smtClean="0">
              <a:latin typeface="华文楷体" panose="02010600040101010101" pitchFamily="2" charset="-122"/>
              <a:ea typeface="华文楷体" panose="02010600040101010101" pitchFamily="2" charset="-122"/>
            </a:endParaRPr>
          </a:p>
        </p:txBody>
      </p:sp>
      <p:sp>
        <p:nvSpPr>
          <p:cNvPr id="4" name="灯片编号占位符 3"/>
          <p:cNvSpPr>
            <a:spLocks noGrp="1"/>
          </p:cNvSpPr>
          <p:nvPr>
            <p:ph type="sldNum" sz="quarter" idx="12"/>
          </p:nvPr>
        </p:nvSpPr>
        <p:spPr/>
        <p:txBody>
          <a:bodyPr/>
          <a:lstStyle/>
          <a:p>
            <a:fld id="{BC1CF76B-D1F8-4017-AACD-912803F43726}" type="slidenum">
              <a:rPr lang="en-US" smtClean="0"/>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rrowheads="1"/>
          </p:cNvSpPr>
          <p:nvPr>
            <p:ph type="title"/>
          </p:nvPr>
        </p:nvSpPr>
        <p:spPr>
          <a:xfrm>
            <a:off x="814917" y="549276"/>
            <a:ext cx="9889067" cy="504825"/>
          </a:xfrm>
        </p:spPr>
        <p:txBody>
          <a:bodyPr/>
          <a:lstStyle/>
          <a:p>
            <a:pPr algn="ctr" eaLnBrk="1" hangingPunct="1">
              <a:buFont typeface="Wingdings" panose="05000000000000000000" pitchFamily="2" charset="2"/>
              <a:buNone/>
            </a:pPr>
            <a:r>
              <a:rPr lang="zh-CN" altLang="en-US" sz="3600" smtClean="0">
                <a:solidFill>
                  <a:srgbClr val="FFFF00"/>
                </a:solidFill>
                <a:latin typeface="华文楷体" panose="02010600040101010101" pitchFamily="2" charset="-122"/>
                <a:ea typeface="华文楷体" panose="02010600040101010101" pitchFamily="2" charset="-122"/>
              </a:rPr>
              <a:t>（七）预计负债 </a:t>
            </a:r>
            <a:endParaRPr lang="zh-CN" altLang="en-US" sz="3600" smtClean="0">
              <a:solidFill>
                <a:srgbClr val="FFFF00"/>
              </a:solidFill>
              <a:latin typeface="华文楷体" panose="02010600040101010101" pitchFamily="2" charset="-122"/>
              <a:ea typeface="华文楷体" panose="02010600040101010101" pitchFamily="2" charset="-122"/>
            </a:endParaRPr>
          </a:p>
        </p:txBody>
      </p:sp>
      <p:sp>
        <p:nvSpPr>
          <p:cNvPr id="61443" name="Rectangle 3"/>
          <p:cNvSpPr>
            <a:spLocks noGrp="1" noChangeArrowheads="1"/>
          </p:cNvSpPr>
          <p:nvPr>
            <p:ph sz="quarter" idx="13"/>
          </p:nvPr>
        </p:nvSpPr>
        <p:spPr>
          <a:xfrm>
            <a:off x="814917" y="1196975"/>
            <a:ext cx="10464800" cy="5184775"/>
          </a:xfrm>
        </p:spPr>
        <p:txBody>
          <a:bodyPr>
            <a:normAutofit lnSpcReduction="10000"/>
          </a:bodyPr>
          <a:lstStyle/>
          <a:p>
            <a:pPr eaLnBrk="1" hangingPunct="1">
              <a:buFont typeface="Wingdings" panose="05000000000000000000" pitchFamily="2" charset="2"/>
              <a:buNone/>
            </a:pPr>
            <a:r>
              <a:rPr lang="en-US" altLang="zh-CN" sz="2600" b="1" u="sng" dirty="0" smtClean="0">
                <a:solidFill>
                  <a:srgbClr val="FFFF00"/>
                </a:solidFill>
                <a:latin typeface="华文楷体" panose="02010600040101010101" pitchFamily="2" charset="-122"/>
                <a:ea typeface="华文楷体" panose="02010600040101010101" pitchFamily="2" charset="-122"/>
              </a:rPr>
              <a:t>1.</a:t>
            </a:r>
            <a:r>
              <a:rPr lang="zh-CN" altLang="en-US" sz="2600" b="1" u="sng" dirty="0" smtClean="0">
                <a:solidFill>
                  <a:srgbClr val="FFFF00"/>
                </a:solidFill>
                <a:latin typeface="华文楷体" panose="02010600040101010101" pitchFamily="2" charset="-122"/>
                <a:ea typeface="华文楷体" panose="02010600040101010101" pitchFamily="2" charset="-122"/>
              </a:rPr>
              <a:t>核算内容</a:t>
            </a:r>
            <a:r>
              <a:rPr lang="zh-CN" altLang="en-US" sz="2600" b="1" dirty="0" smtClean="0">
                <a:latin typeface="华文楷体" panose="02010600040101010101" pitchFamily="2" charset="-122"/>
                <a:ea typeface="华文楷体" panose="02010600040101010101" pitchFamily="2" charset="-122"/>
              </a:rPr>
              <a:t>：</a:t>
            </a:r>
            <a:endParaRPr lang="en-US" altLang="zh-CN" sz="2600" b="1" dirty="0" smtClean="0">
              <a:latin typeface="华文楷体" panose="02010600040101010101" pitchFamily="2" charset="-122"/>
              <a:ea typeface="华文楷体" panose="02010600040101010101" pitchFamily="2" charset="-122"/>
            </a:endParaRPr>
          </a:p>
          <a:p>
            <a:pPr eaLnBrk="1" hangingPunct="1">
              <a:buFont typeface="Wingdings" panose="05000000000000000000" pitchFamily="2" charset="2"/>
              <a:buNone/>
            </a:pPr>
            <a:r>
              <a:rPr lang="zh-CN" altLang="en-US" sz="2400" b="1" dirty="0" smtClean="0">
                <a:latin typeface="华文楷体" panose="02010600040101010101" pitchFamily="2" charset="-122"/>
                <a:ea typeface="华文楷体" panose="02010600040101010101" pitchFamily="2" charset="-122"/>
              </a:rPr>
              <a:t>  因</a:t>
            </a:r>
            <a:r>
              <a:rPr lang="zh-CN" altLang="en-US" sz="2400" b="1" dirty="0" smtClean="0">
                <a:solidFill>
                  <a:srgbClr val="FFFF00"/>
                </a:solidFill>
                <a:latin typeface="华文楷体" panose="02010600040101010101" pitchFamily="2" charset="-122"/>
                <a:ea typeface="华文楷体" panose="02010600040101010101" pitchFamily="2" charset="-122"/>
              </a:rPr>
              <a:t>或有事项</a:t>
            </a:r>
            <a:r>
              <a:rPr lang="zh-CN" altLang="en-US" sz="2400" b="1" dirty="0" smtClean="0">
                <a:latin typeface="华文楷体" panose="02010600040101010101" pitchFamily="2" charset="-122"/>
                <a:ea typeface="华文楷体" panose="02010600040101010101" pitchFamily="2" charset="-122"/>
              </a:rPr>
              <a:t>所产生的现时义务而确认的负债，如对未决诉讼、对外提供担保等确认的负债。</a:t>
            </a:r>
            <a:endParaRPr lang="en-US" altLang="zh-CN" sz="2400" b="1" dirty="0" smtClean="0">
              <a:latin typeface="华文楷体" panose="02010600040101010101" pitchFamily="2" charset="-122"/>
              <a:ea typeface="华文楷体" panose="02010600040101010101" pitchFamily="2" charset="-122"/>
            </a:endParaRPr>
          </a:p>
          <a:p>
            <a:pPr eaLnBrk="1" hangingPunct="1">
              <a:buFont typeface="Wingdings" panose="05000000000000000000" pitchFamily="2" charset="2"/>
              <a:buNone/>
            </a:pPr>
            <a:r>
              <a:rPr lang="en-US" altLang="zh-CN" sz="2600" b="1" u="sng" dirty="0" smtClean="0">
                <a:solidFill>
                  <a:srgbClr val="FFFF00"/>
                </a:solidFill>
                <a:latin typeface="华文楷体" panose="02010600040101010101" pitchFamily="2" charset="-122"/>
                <a:ea typeface="华文楷体" panose="02010600040101010101" pitchFamily="2" charset="-122"/>
              </a:rPr>
              <a:t>2.</a:t>
            </a:r>
            <a:r>
              <a:rPr lang="zh-CN" altLang="en-US" sz="2600" b="1" u="sng" dirty="0" smtClean="0">
                <a:solidFill>
                  <a:srgbClr val="FFFF00"/>
                </a:solidFill>
                <a:latin typeface="华文楷体" panose="02010600040101010101" pitchFamily="2" charset="-122"/>
                <a:ea typeface="华文楷体" panose="02010600040101010101" pitchFamily="2" charset="-122"/>
              </a:rPr>
              <a:t>账务处理</a:t>
            </a:r>
            <a:r>
              <a:rPr lang="zh-CN" altLang="en-US" sz="2600" b="1" dirty="0" smtClean="0">
                <a:latin typeface="华文楷体" panose="02010600040101010101" pitchFamily="2" charset="-122"/>
                <a:ea typeface="华文楷体" panose="02010600040101010101" pitchFamily="2" charset="-122"/>
              </a:rPr>
              <a:t>：</a:t>
            </a:r>
            <a:endParaRPr lang="zh-CN" altLang="en-US" sz="2600" b="1" dirty="0" smtClean="0">
              <a:latin typeface="华文楷体" panose="02010600040101010101" pitchFamily="2" charset="-122"/>
              <a:ea typeface="华文楷体" panose="02010600040101010101" pitchFamily="2" charset="-122"/>
            </a:endParaRPr>
          </a:p>
          <a:p>
            <a:pPr eaLnBrk="1" hangingPunct="1">
              <a:buFont typeface="Wingdings" panose="05000000000000000000" pitchFamily="2" charset="2"/>
              <a:buChar char="Ø"/>
            </a:pPr>
            <a:r>
              <a:rPr lang="zh-CN" altLang="en-US" sz="2400" dirty="0" smtClean="0">
                <a:latin typeface="华文楷体" panose="02010600040101010101" pitchFamily="2" charset="-122"/>
                <a:ea typeface="华文楷体" panose="02010600040101010101" pitchFamily="2" charset="-122"/>
              </a:rPr>
              <a:t> 确认时， 借：业务活动费用</a:t>
            </a:r>
            <a:r>
              <a:rPr lang="en-US" altLang="zh-CN" sz="2400" dirty="0" smtClean="0">
                <a:latin typeface="华文楷体" panose="02010600040101010101" pitchFamily="2" charset="-122"/>
                <a:ea typeface="华文楷体" panose="02010600040101010101" pitchFamily="2" charset="-122"/>
              </a:rPr>
              <a:t>/</a:t>
            </a:r>
            <a:r>
              <a:rPr lang="zh-CN" altLang="en-US" sz="2400" dirty="0" smtClean="0">
                <a:latin typeface="华文楷体" panose="02010600040101010101" pitchFamily="2" charset="-122"/>
                <a:ea typeface="华文楷体" panose="02010600040101010101" pitchFamily="2" charset="-122"/>
              </a:rPr>
              <a:t>经营费用</a:t>
            </a:r>
            <a:r>
              <a:rPr lang="en-US" altLang="zh-CN" sz="2400" dirty="0" smtClean="0">
                <a:latin typeface="华文楷体" panose="02010600040101010101" pitchFamily="2" charset="-122"/>
                <a:ea typeface="华文楷体" panose="02010600040101010101" pitchFamily="2" charset="-122"/>
              </a:rPr>
              <a:t>/</a:t>
            </a:r>
            <a:r>
              <a:rPr lang="zh-CN" altLang="en-US" sz="2400" dirty="0" smtClean="0">
                <a:latin typeface="华文楷体" panose="02010600040101010101" pitchFamily="2" charset="-122"/>
                <a:ea typeface="华文楷体" panose="02010600040101010101" pitchFamily="2" charset="-122"/>
              </a:rPr>
              <a:t>其他费用等</a:t>
            </a:r>
            <a:endParaRPr lang="en-US" altLang="zh-CN" sz="2400" dirty="0" smtClean="0">
              <a:latin typeface="华文楷体" panose="02010600040101010101" pitchFamily="2" charset="-122"/>
              <a:ea typeface="华文楷体" panose="02010600040101010101" pitchFamily="2" charset="-122"/>
            </a:endParaRPr>
          </a:p>
          <a:p>
            <a:pPr eaLnBrk="1" hangingPunct="1">
              <a:buFont typeface="Wingdings" panose="05000000000000000000" pitchFamily="2" charset="2"/>
              <a:buNone/>
            </a:pPr>
            <a:r>
              <a:rPr lang="en-US" altLang="zh-CN" sz="2400" dirty="0" smtClean="0">
                <a:latin typeface="华文楷体" panose="02010600040101010101" pitchFamily="2" charset="-122"/>
                <a:ea typeface="华文楷体" panose="02010600040101010101" pitchFamily="2" charset="-122"/>
              </a:rPr>
              <a:t>              </a:t>
            </a:r>
            <a:r>
              <a:rPr lang="zh-CN" altLang="en-US" sz="2400" dirty="0" smtClean="0">
                <a:latin typeface="华文楷体" panose="02010600040101010101" pitchFamily="2" charset="-122"/>
                <a:ea typeface="华文楷体" panose="02010600040101010101" pitchFamily="2" charset="-122"/>
              </a:rPr>
              <a:t>贷：预计负债</a:t>
            </a:r>
            <a:endParaRPr lang="en-US" altLang="zh-CN" sz="2400" dirty="0" smtClean="0">
              <a:latin typeface="华文楷体" panose="02010600040101010101" pitchFamily="2" charset="-122"/>
              <a:ea typeface="华文楷体" panose="02010600040101010101" pitchFamily="2" charset="-122"/>
            </a:endParaRPr>
          </a:p>
          <a:p>
            <a:pPr eaLnBrk="1" hangingPunct="1">
              <a:buFont typeface="Wingdings" panose="05000000000000000000" pitchFamily="2" charset="2"/>
              <a:buChar char="Ø"/>
            </a:pPr>
            <a:r>
              <a:rPr lang="en-US" altLang="zh-CN" sz="2400" dirty="0" smtClean="0">
                <a:latin typeface="华文楷体" panose="02010600040101010101" pitchFamily="2" charset="-122"/>
                <a:ea typeface="华文楷体" panose="02010600040101010101" pitchFamily="2" charset="-122"/>
              </a:rPr>
              <a:t> </a:t>
            </a:r>
            <a:r>
              <a:rPr lang="zh-CN" altLang="en-US" sz="2400" dirty="0" smtClean="0">
                <a:latin typeface="华文楷体" panose="02010600040101010101" pitchFamily="2" charset="-122"/>
                <a:ea typeface="华文楷体" panose="02010600040101010101" pitchFamily="2" charset="-122"/>
              </a:rPr>
              <a:t>实际偿付时，借：预计负债</a:t>
            </a:r>
            <a:endParaRPr lang="en-US" altLang="zh-CN" sz="2400" dirty="0" smtClean="0">
              <a:latin typeface="华文楷体" panose="02010600040101010101" pitchFamily="2" charset="-122"/>
              <a:ea typeface="华文楷体" panose="02010600040101010101" pitchFamily="2" charset="-122"/>
            </a:endParaRPr>
          </a:p>
          <a:p>
            <a:pPr eaLnBrk="1" hangingPunct="1">
              <a:buFont typeface="Wingdings" panose="05000000000000000000" pitchFamily="2" charset="2"/>
              <a:buNone/>
            </a:pPr>
            <a:r>
              <a:rPr lang="en-US" altLang="zh-CN" sz="2400" dirty="0" smtClean="0">
                <a:latin typeface="华文楷体" panose="02010600040101010101" pitchFamily="2" charset="-122"/>
                <a:ea typeface="华文楷体" panose="02010600040101010101" pitchFamily="2" charset="-122"/>
              </a:rPr>
              <a:t>                 </a:t>
            </a:r>
            <a:r>
              <a:rPr lang="zh-CN" altLang="en-US" sz="2400" dirty="0" smtClean="0">
                <a:latin typeface="华文楷体" panose="02010600040101010101" pitchFamily="2" charset="-122"/>
                <a:ea typeface="华文楷体" panose="02010600040101010101" pitchFamily="2" charset="-122"/>
              </a:rPr>
              <a:t>贷：银行存款等</a:t>
            </a:r>
            <a:endParaRPr lang="en-US" altLang="zh-CN" sz="2400" dirty="0" smtClean="0">
              <a:latin typeface="华文楷体" panose="02010600040101010101" pitchFamily="2" charset="-122"/>
              <a:ea typeface="华文楷体" panose="02010600040101010101" pitchFamily="2" charset="-122"/>
            </a:endParaRPr>
          </a:p>
          <a:p>
            <a:pPr eaLnBrk="1" hangingPunct="1">
              <a:buFont typeface="Wingdings" panose="05000000000000000000" pitchFamily="2" charset="2"/>
              <a:buChar char="Ø"/>
            </a:pPr>
            <a:r>
              <a:rPr lang="en-US" altLang="zh-CN" sz="2400" dirty="0" smtClean="0">
                <a:latin typeface="华文楷体" panose="02010600040101010101" pitchFamily="2" charset="-122"/>
                <a:ea typeface="华文楷体" panose="02010600040101010101" pitchFamily="2" charset="-122"/>
              </a:rPr>
              <a:t> </a:t>
            </a:r>
            <a:r>
              <a:rPr lang="zh-CN" altLang="en-US" sz="2400" dirty="0" smtClean="0">
                <a:latin typeface="华文楷体" panose="02010600040101010101" pitchFamily="2" charset="-122"/>
                <a:ea typeface="华文楷体" panose="02010600040101010101" pitchFamily="2" charset="-122"/>
              </a:rPr>
              <a:t>根据确凿证据调整时，借：有关科目</a:t>
            </a:r>
            <a:endParaRPr lang="en-US" altLang="zh-CN" sz="2400" dirty="0" smtClean="0">
              <a:latin typeface="华文楷体" panose="02010600040101010101" pitchFamily="2" charset="-122"/>
              <a:ea typeface="华文楷体" panose="02010600040101010101" pitchFamily="2" charset="-122"/>
            </a:endParaRPr>
          </a:p>
          <a:p>
            <a:pPr eaLnBrk="1" hangingPunct="1">
              <a:buFont typeface="Wingdings" panose="05000000000000000000" pitchFamily="2" charset="2"/>
              <a:buNone/>
            </a:pPr>
            <a:r>
              <a:rPr lang="en-US" altLang="zh-CN" sz="2400" dirty="0" smtClean="0">
                <a:latin typeface="华文楷体" panose="02010600040101010101" pitchFamily="2" charset="-122"/>
                <a:ea typeface="华文楷体" panose="02010600040101010101" pitchFamily="2" charset="-122"/>
              </a:rPr>
              <a:t>                          </a:t>
            </a:r>
            <a:r>
              <a:rPr lang="zh-CN" altLang="en-US" sz="2400" dirty="0" smtClean="0">
                <a:latin typeface="华文楷体" panose="02010600040101010101" pitchFamily="2" charset="-122"/>
                <a:ea typeface="华文楷体" panose="02010600040101010101" pitchFamily="2" charset="-122"/>
              </a:rPr>
              <a:t>贷：预计负债</a:t>
            </a:r>
            <a:endParaRPr lang="en-US" altLang="zh-CN" sz="2400" dirty="0" smtClean="0">
              <a:latin typeface="华文楷体" panose="02010600040101010101" pitchFamily="2" charset="-122"/>
              <a:ea typeface="华文楷体" panose="02010600040101010101" pitchFamily="2" charset="-122"/>
            </a:endParaRPr>
          </a:p>
          <a:p>
            <a:pPr eaLnBrk="1" hangingPunct="1">
              <a:buFont typeface="Wingdings" panose="05000000000000000000" pitchFamily="2" charset="2"/>
              <a:buNone/>
            </a:pPr>
            <a:r>
              <a:rPr lang="en-US" altLang="zh-CN" sz="2400" dirty="0" smtClean="0">
                <a:latin typeface="华文楷体" panose="02010600040101010101" pitchFamily="2" charset="-122"/>
                <a:ea typeface="华文楷体" panose="02010600040101010101" pitchFamily="2" charset="-122"/>
              </a:rPr>
              <a:t>  </a:t>
            </a:r>
            <a:endParaRPr lang="en-US" altLang="zh-CN" sz="2400" dirty="0" smtClean="0">
              <a:latin typeface="华文楷体" panose="02010600040101010101" pitchFamily="2" charset="-122"/>
              <a:ea typeface="华文楷体" panose="02010600040101010101" pitchFamily="2" charset="-122"/>
            </a:endParaRPr>
          </a:p>
        </p:txBody>
      </p:sp>
      <p:grpSp>
        <p:nvGrpSpPr>
          <p:cNvPr id="6" name="组合 5"/>
          <p:cNvGrpSpPr/>
          <p:nvPr/>
        </p:nvGrpSpPr>
        <p:grpSpPr>
          <a:xfrm>
            <a:off x="7283054" y="4904706"/>
            <a:ext cx="3456385" cy="863377"/>
            <a:chOff x="6131016" y="674750"/>
            <a:chExt cx="1735762" cy="1735763"/>
          </a:xfrm>
        </p:grpSpPr>
        <p:sp>
          <p:nvSpPr>
            <p:cNvPr id="7" name="椭圆 6"/>
            <p:cNvSpPr/>
            <p:nvPr/>
          </p:nvSpPr>
          <p:spPr>
            <a:xfrm>
              <a:off x="6131016" y="674750"/>
              <a:ext cx="1735762" cy="1735763"/>
            </a:xfrm>
            <a:prstGeom prst="ellipse">
              <a:avLst/>
            </a:prstGeom>
            <a:solidFill>
              <a:srgbClr val="00B0F0"/>
            </a:solidFill>
            <a:ln>
              <a:solidFill>
                <a:srgbClr val="00B0F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solidFill>
                  <a:schemeClr val="tx1"/>
                </a:solidFill>
                <a:latin typeface="微软雅黑" panose="020B0503020204020204" pitchFamily="34" charset="-122"/>
                <a:ea typeface="微软雅黑" panose="020B0503020204020204" pitchFamily="34" charset="-122"/>
              </a:endParaRPr>
            </a:p>
          </p:txBody>
        </p:sp>
        <p:sp>
          <p:nvSpPr>
            <p:cNvPr id="8" name="椭圆 7"/>
            <p:cNvSpPr/>
            <p:nvPr/>
          </p:nvSpPr>
          <p:spPr>
            <a:xfrm>
              <a:off x="6257253" y="888087"/>
              <a:ext cx="1483287" cy="1235185"/>
            </a:xfrm>
            <a:prstGeom prst="ellipse">
              <a:avLst/>
            </a:prstGeom>
            <a:solidFill>
              <a:schemeClr val="bg1">
                <a:lumMod val="95000"/>
              </a:schemeClr>
            </a:solidFill>
            <a:ln w="25400" cap="flat" cmpd="sng" algn="ctr">
              <a:solidFill>
                <a:srgbClr val="00B0F0"/>
              </a:solidFill>
              <a:prstDash val="solid"/>
            </a:ln>
            <a:effectLst/>
          </p:spPr>
          <p:txBody>
            <a:bodyPr tIns="36000" anchor="ctr"/>
            <a:lstStyle/>
            <a:p>
              <a:pPr marL="228600" indent="-228600" eaLnBrk="1" hangingPunct="1">
                <a:lnSpc>
                  <a:spcPct val="90000"/>
                </a:lnSpc>
                <a:spcBef>
                  <a:spcPts val="1000"/>
                </a:spcBef>
                <a:defRPr/>
              </a:pPr>
              <a:endParaRPr lang="zh-CN" altLang="en-US" b="1" dirty="0">
                <a:effectLst>
                  <a:outerShdw blurRad="38100" dist="38100" dir="2700000" algn="tl">
                    <a:srgbClr val="000000"/>
                  </a:outerShdw>
                </a:effectLst>
              </a:endParaRPr>
            </a:p>
          </p:txBody>
        </p:sp>
      </p:grpSp>
      <p:sp>
        <p:nvSpPr>
          <p:cNvPr id="3" name="矩形 2"/>
          <p:cNvSpPr/>
          <p:nvPr/>
        </p:nvSpPr>
        <p:spPr>
          <a:xfrm>
            <a:off x="8149470" y="5087181"/>
            <a:ext cx="1723549" cy="461665"/>
          </a:xfrm>
          <a:prstGeom prst="rect">
            <a:avLst/>
          </a:prstGeom>
        </p:spPr>
        <p:txBody>
          <a:bodyPr wrap="none">
            <a:spAutoFit/>
          </a:bodyPr>
          <a:lstStyle/>
          <a:p>
            <a:r>
              <a:rPr lang="zh-CN" altLang="en-US" sz="2400" dirty="0" smtClean="0">
                <a:latin typeface="宋体" panose="02010600030101010101" pitchFamily="2" charset="-122"/>
              </a:rPr>
              <a:t>或相反分录</a:t>
            </a:r>
            <a:endParaRPr lang="zh-CN" altLang="en-US" sz="2400" dirty="0"/>
          </a:p>
        </p:txBody>
      </p:sp>
      <p:sp>
        <p:nvSpPr>
          <p:cNvPr id="5" name="灯片编号占位符 4"/>
          <p:cNvSpPr>
            <a:spLocks noGrp="1"/>
          </p:cNvSpPr>
          <p:nvPr>
            <p:ph type="sldNum" sz="quarter" idx="12"/>
          </p:nvPr>
        </p:nvSpPr>
        <p:spPr/>
        <p:txBody>
          <a:bodyPr/>
          <a:lstStyle/>
          <a:p>
            <a:fld id="{BC1CF76B-D1F8-4017-AACD-912803F43726}" type="slidenum">
              <a:rPr lang="en-US" smtClean="0"/>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3"/>
          <p:cNvSpPr/>
          <p:nvPr/>
        </p:nvSpPr>
        <p:spPr>
          <a:xfrm>
            <a:off x="1337733" y="1730375"/>
            <a:ext cx="10864851" cy="1812925"/>
          </a:xfrm>
          <a:custGeom>
            <a:avLst/>
            <a:gdLst>
              <a:gd name="connsiteX0" fmla="*/ 0 w 8148828"/>
              <a:gd name="connsiteY0" fmla="*/ 0 h 2286000"/>
              <a:gd name="connsiteX1" fmla="*/ 8148828 w 8148828"/>
              <a:gd name="connsiteY1" fmla="*/ 0 h 2286000"/>
              <a:gd name="connsiteX2" fmla="*/ 8148828 w 8148828"/>
              <a:gd name="connsiteY2" fmla="*/ 2286000 h 2286000"/>
              <a:gd name="connsiteX3" fmla="*/ 0 w 8148828"/>
              <a:gd name="connsiteY3" fmla="*/ 2286000 h 2286000"/>
              <a:gd name="connsiteX4" fmla="*/ 0 w 8148828"/>
              <a:gd name="connsiteY4" fmla="*/ 0 h 22860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148828" h="2286000">
                <a:moveTo>
                  <a:pt x="0" y="0"/>
                </a:moveTo>
                <a:lnTo>
                  <a:pt x="8148828" y="0"/>
                </a:lnTo>
                <a:lnTo>
                  <a:pt x="8148828" y="2286000"/>
                </a:lnTo>
                <a:lnTo>
                  <a:pt x="0" y="2286000"/>
                </a:lnTo>
                <a:lnTo>
                  <a:pt x="0" y="0"/>
                </a:lnTo>
              </a:path>
            </a:pathLst>
          </a:custGeom>
          <a:solidFill>
            <a:srgbClr val="CFCFC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defRPr/>
            </a:pPr>
            <a:r>
              <a:rPr lang="zh-CN" altLang="en-US" sz="6000" noProof="1" smtClean="0">
                <a:solidFill>
                  <a:schemeClr val="bg1"/>
                </a:solidFill>
                <a:ea typeface="微软雅黑" panose="020B0503020204020204" pitchFamily="34" charset="-122"/>
              </a:rPr>
              <a:t>       第二部分 </a:t>
            </a:r>
            <a:r>
              <a:rPr lang="en-US" altLang="zh-CN" sz="6000" dirty="0">
                <a:solidFill>
                  <a:schemeClr val="bg1"/>
                </a:solidFill>
                <a:latin typeface="Microsoft Sans Serif" panose="020B0604020202020204" pitchFamily="34" charset="0"/>
              </a:rPr>
              <a:t>· </a:t>
            </a:r>
            <a:r>
              <a:rPr lang="zh-CN" altLang="en-US" sz="6000" dirty="0" smtClean="0">
                <a:solidFill>
                  <a:schemeClr val="bg1"/>
                </a:solidFill>
                <a:latin typeface="Microsoft Sans Serif" panose="020B0604020202020204" pitchFamily="34" charset="0"/>
              </a:rPr>
              <a:t>收  入</a:t>
            </a:r>
            <a:endParaRPr lang="zh-CN" altLang="en-US" sz="6000" noProof="1">
              <a:solidFill>
                <a:schemeClr val="bg1"/>
              </a:solidFill>
              <a:ea typeface="微软雅黑" panose="020B0503020204020204" pitchFamily="34" charset="-122"/>
            </a:endParaRPr>
          </a:p>
        </p:txBody>
      </p:sp>
      <p:sp>
        <p:nvSpPr>
          <p:cNvPr id="16" name="Freeform 3"/>
          <p:cNvSpPr/>
          <p:nvPr/>
        </p:nvSpPr>
        <p:spPr>
          <a:xfrm>
            <a:off x="2117" y="1724025"/>
            <a:ext cx="1112307" cy="1819275"/>
          </a:xfrm>
          <a:custGeom>
            <a:avLst/>
            <a:gdLst>
              <a:gd name="connsiteX0" fmla="*/ 0 w 355091"/>
              <a:gd name="connsiteY0" fmla="*/ 0 h 2286000"/>
              <a:gd name="connsiteX1" fmla="*/ 355091 w 355091"/>
              <a:gd name="connsiteY1" fmla="*/ 0 h 2286000"/>
              <a:gd name="connsiteX2" fmla="*/ 355091 w 355091"/>
              <a:gd name="connsiteY2" fmla="*/ 2286000 h 2286000"/>
              <a:gd name="connsiteX3" fmla="*/ 0 w 355091"/>
              <a:gd name="connsiteY3" fmla="*/ 2286000 h 2286000"/>
              <a:gd name="connsiteX4" fmla="*/ 0 w 355091"/>
              <a:gd name="connsiteY4" fmla="*/ 0 h 22860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5091" h="2286000">
                <a:moveTo>
                  <a:pt x="0" y="0"/>
                </a:moveTo>
                <a:lnTo>
                  <a:pt x="355091" y="0"/>
                </a:lnTo>
                <a:lnTo>
                  <a:pt x="355091" y="2286000"/>
                </a:lnTo>
                <a:lnTo>
                  <a:pt x="0" y="2286000"/>
                </a:lnTo>
                <a:lnTo>
                  <a:pt x="0" y="0"/>
                </a:lnTo>
              </a:path>
            </a:pathLst>
          </a:custGeom>
          <a:solidFill>
            <a:srgbClr val="CFCFC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ea typeface="微软雅黑" panose="020B0503020204020204" pitchFamily="34" charset="-122"/>
            </a:endParaRPr>
          </a:p>
        </p:txBody>
      </p:sp>
      <p:sp>
        <p:nvSpPr>
          <p:cNvPr id="17" name="Freeform 3"/>
          <p:cNvSpPr/>
          <p:nvPr/>
        </p:nvSpPr>
        <p:spPr>
          <a:xfrm>
            <a:off x="1114424" y="1730375"/>
            <a:ext cx="1476375" cy="1813554"/>
          </a:xfrm>
          <a:custGeom>
            <a:avLst/>
            <a:gdLst>
              <a:gd name="connsiteX0" fmla="*/ 0 w 635508"/>
              <a:gd name="connsiteY0" fmla="*/ 0 h 2519172"/>
              <a:gd name="connsiteX1" fmla="*/ 635507 w 635508"/>
              <a:gd name="connsiteY1" fmla="*/ 0 h 2519172"/>
              <a:gd name="connsiteX2" fmla="*/ 635507 w 635508"/>
              <a:gd name="connsiteY2" fmla="*/ 2519172 h 2519172"/>
              <a:gd name="connsiteX3" fmla="*/ 0 w 635508"/>
              <a:gd name="connsiteY3" fmla="*/ 2519172 h 2519172"/>
              <a:gd name="connsiteX4" fmla="*/ 0 w 635508"/>
              <a:gd name="connsiteY4" fmla="*/ 0 h 251917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35508" h="2519172">
                <a:moveTo>
                  <a:pt x="0" y="0"/>
                </a:moveTo>
                <a:lnTo>
                  <a:pt x="635507" y="0"/>
                </a:lnTo>
                <a:lnTo>
                  <a:pt x="635507" y="2519172"/>
                </a:lnTo>
                <a:lnTo>
                  <a:pt x="0" y="2519172"/>
                </a:lnTo>
                <a:lnTo>
                  <a:pt x="0" y="0"/>
                </a:lnTo>
              </a:path>
            </a:pathLst>
          </a:custGeom>
          <a:solidFill>
            <a:srgbClr val="FF92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ea typeface="微软雅黑" panose="020B0503020204020204" pitchFamily="34" charset="-122"/>
            </a:endParaRPr>
          </a:p>
        </p:txBody>
      </p:sp>
      <p:sp>
        <p:nvSpPr>
          <p:cNvPr id="4" name="灯片编号占位符 3"/>
          <p:cNvSpPr>
            <a:spLocks noGrp="1"/>
          </p:cNvSpPr>
          <p:nvPr>
            <p:ph type="sldNum" sz="quarter" idx="12"/>
          </p:nvPr>
        </p:nvSpPr>
        <p:spPr/>
        <p:txBody>
          <a:bodyPr/>
          <a:lstStyle/>
          <a:p>
            <a:fld id="{BC1CF76B-D1F8-4017-AACD-912803F43726}" type="slidenum">
              <a:rPr lang="en-US" smtClean="0"/>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标题 1"/>
          <p:cNvSpPr>
            <a:spLocks noGrp="1"/>
          </p:cNvSpPr>
          <p:nvPr>
            <p:ph type="title"/>
          </p:nvPr>
        </p:nvSpPr>
        <p:spPr>
          <a:xfrm>
            <a:off x="1505383" y="487647"/>
            <a:ext cx="9310399" cy="823160"/>
          </a:xfrm>
        </p:spPr>
        <p:txBody>
          <a:bodyPr/>
          <a:lstStyle/>
          <a:p>
            <a:pPr>
              <a:defRPr/>
            </a:pPr>
            <a:r>
              <a:rPr lang="zh-CN" altLang="en-US" sz="3600" dirty="0" smtClean="0">
                <a:solidFill>
                  <a:srgbClr val="FFFF00"/>
                </a:solidFill>
                <a:latin typeface="华文楷体" panose="02010600040101010101" pitchFamily="2" charset="-122"/>
                <a:ea typeface="华文楷体" panose="02010600040101010101" pitchFamily="2" charset="-122"/>
              </a:rPr>
              <a:t> </a:t>
            </a:r>
            <a:endParaRPr lang="zh-CN" altLang="en-US" sz="3600" dirty="0" smtClean="0">
              <a:solidFill>
                <a:srgbClr val="FFFF00"/>
              </a:solidFill>
              <a:latin typeface="华文楷体" panose="02010600040101010101" pitchFamily="2" charset="-122"/>
              <a:ea typeface="华文楷体" panose="02010600040101010101" pitchFamily="2" charset="-122"/>
            </a:endParaRPr>
          </a:p>
        </p:txBody>
      </p:sp>
      <p:sp>
        <p:nvSpPr>
          <p:cNvPr id="67587" name="内容占位符 2"/>
          <p:cNvSpPr>
            <a:spLocks noGrp="1"/>
          </p:cNvSpPr>
          <p:nvPr>
            <p:ph sz="quarter" idx="13"/>
          </p:nvPr>
        </p:nvSpPr>
        <p:spPr>
          <a:xfrm>
            <a:off x="1026695" y="1579153"/>
            <a:ext cx="10539663" cy="4415247"/>
          </a:xfrm>
        </p:spPr>
        <p:txBody>
          <a:bodyPr>
            <a:normAutofit lnSpcReduction="10000"/>
          </a:bodyPr>
          <a:lstStyle/>
          <a:p>
            <a:pPr>
              <a:buFont typeface="Wingdings" panose="05000000000000000000" pitchFamily="2" charset="2"/>
              <a:buChar char="u"/>
              <a:defRPr/>
            </a:pPr>
            <a:r>
              <a:rPr lang="zh-CN" altLang="en-US" sz="2800" dirty="0" smtClean="0">
                <a:solidFill>
                  <a:srgbClr val="FFFF00"/>
                </a:solidFill>
                <a:latin typeface="华文楷体" panose="02010600040101010101" pitchFamily="2" charset="-122"/>
                <a:ea typeface="华文楷体" panose="02010600040101010101" pitchFamily="2" charset="-122"/>
              </a:rPr>
              <a:t>相关政策</a:t>
            </a:r>
            <a:endParaRPr lang="en-US" altLang="zh-CN" sz="2800" dirty="0" smtClean="0">
              <a:solidFill>
                <a:srgbClr val="FFFF00"/>
              </a:solidFill>
              <a:latin typeface="华文楷体" panose="02010600040101010101" pitchFamily="2" charset="-122"/>
              <a:ea typeface="华文楷体" panose="02010600040101010101" pitchFamily="2" charset="-122"/>
            </a:endParaRPr>
          </a:p>
          <a:p>
            <a:pPr>
              <a:defRPr/>
            </a:pPr>
            <a:r>
              <a:rPr lang="en-US" altLang="zh-CN" sz="2800" dirty="0" smtClean="0">
                <a:latin typeface="华文楷体" panose="02010600040101010101" pitchFamily="2" charset="-122"/>
                <a:ea typeface="华文楷体" panose="02010600040101010101" pitchFamily="2" charset="-122"/>
              </a:rPr>
              <a:t>《</a:t>
            </a:r>
            <a:r>
              <a:rPr lang="zh-CN" altLang="en-US" sz="2800" dirty="0" smtClean="0">
                <a:latin typeface="华文楷体" panose="02010600040101010101" pitchFamily="2" charset="-122"/>
                <a:ea typeface="华文楷体" panose="02010600040101010101" pitchFamily="2" charset="-122"/>
              </a:rPr>
              <a:t>事业单位国有资产管理办法</a:t>
            </a:r>
            <a:r>
              <a:rPr lang="en-US" altLang="zh-CN" sz="2800" dirty="0" smtClean="0">
                <a:latin typeface="华文楷体" panose="02010600040101010101" pitchFamily="2" charset="-122"/>
                <a:ea typeface="华文楷体" panose="02010600040101010101" pitchFamily="2" charset="-122"/>
              </a:rPr>
              <a:t>》      2006</a:t>
            </a:r>
            <a:r>
              <a:rPr lang="zh-CN" altLang="en-US" sz="2800" dirty="0" smtClean="0">
                <a:latin typeface="华文楷体" panose="02010600040101010101" pitchFamily="2" charset="-122"/>
                <a:ea typeface="华文楷体" panose="02010600040101010101" pitchFamily="2" charset="-122"/>
              </a:rPr>
              <a:t>年</a:t>
            </a:r>
            <a:r>
              <a:rPr lang="en-US" altLang="zh-CN" sz="2800" dirty="0" smtClean="0">
                <a:latin typeface="华文楷体" panose="02010600040101010101" pitchFamily="2" charset="-122"/>
                <a:ea typeface="华文楷体" panose="02010600040101010101" pitchFamily="2" charset="-122"/>
              </a:rPr>
              <a:t>36</a:t>
            </a:r>
            <a:r>
              <a:rPr lang="zh-CN" altLang="en-US" sz="2800" dirty="0" smtClean="0">
                <a:latin typeface="华文楷体" panose="02010600040101010101" pitchFamily="2" charset="-122"/>
                <a:ea typeface="华文楷体" panose="02010600040101010101" pitchFamily="2" charset="-122"/>
              </a:rPr>
              <a:t>号部长令</a:t>
            </a:r>
            <a:endParaRPr lang="en-US" altLang="zh-CN" sz="2800" dirty="0" smtClean="0">
              <a:latin typeface="华文楷体" panose="02010600040101010101" pitchFamily="2" charset="-122"/>
              <a:ea typeface="华文楷体" panose="02010600040101010101" pitchFamily="2" charset="-122"/>
            </a:endParaRPr>
          </a:p>
          <a:p>
            <a:pPr>
              <a:defRPr/>
            </a:pPr>
            <a:r>
              <a:rPr lang="en-US" altLang="zh-CN" sz="2800" dirty="0" smtClean="0">
                <a:latin typeface="华文楷体" panose="02010600040101010101" pitchFamily="2" charset="-122"/>
                <a:ea typeface="华文楷体" panose="02010600040101010101" pitchFamily="2" charset="-122"/>
              </a:rPr>
              <a:t>《</a:t>
            </a:r>
            <a:r>
              <a:rPr lang="zh-CN" altLang="en-US" sz="2800" dirty="0" smtClean="0">
                <a:latin typeface="华文楷体" panose="02010600040101010101" pitchFamily="2" charset="-122"/>
                <a:ea typeface="华文楷体" panose="02010600040101010101" pitchFamily="2" charset="-122"/>
              </a:rPr>
              <a:t>事业单位财务规则</a:t>
            </a:r>
            <a:r>
              <a:rPr lang="en-US" altLang="zh-CN" sz="2800" dirty="0" smtClean="0">
                <a:latin typeface="华文楷体" panose="02010600040101010101" pitchFamily="2" charset="-122"/>
                <a:ea typeface="华文楷体" panose="02010600040101010101" pitchFamily="2" charset="-122"/>
              </a:rPr>
              <a:t>》                      2012</a:t>
            </a:r>
            <a:r>
              <a:rPr lang="zh-CN" altLang="en-US" sz="2800" dirty="0" smtClean="0">
                <a:latin typeface="华文楷体" panose="02010600040101010101" pitchFamily="2" charset="-122"/>
                <a:ea typeface="华文楷体" panose="02010600040101010101" pitchFamily="2" charset="-122"/>
              </a:rPr>
              <a:t>年</a:t>
            </a:r>
            <a:r>
              <a:rPr lang="en-US" altLang="zh-CN" sz="2800" dirty="0" smtClean="0">
                <a:latin typeface="华文楷体" panose="02010600040101010101" pitchFamily="2" charset="-122"/>
                <a:ea typeface="华文楷体" panose="02010600040101010101" pitchFamily="2" charset="-122"/>
              </a:rPr>
              <a:t>68</a:t>
            </a:r>
            <a:r>
              <a:rPr lang="zh-CN" altLang="en-US" sz="2800" dirty="0" smtClean="0">
                <a:latin typeface="华文楷体" panose="02010600040101010101" pitchFamily="2" charset="-122"/>
                <a:ea typeface="华文楷体" panose="02010600040101010101" pitchFamily="2" charset="-122"/>
              </a:rPr>
              <a:t>号部长令</a:t>
            </a:r>
            <a:endParaRPr lang="en-US" altLang="zh-CN" sz="2800" dirty="0" smtClean="0">
              <a:latin typeface="华文楷体" panose="02010600040101010101" pitchFamily="2" charset="-122"/>
              <a:ea typeface="华文楷体" panose="02010600040101010101" pitchFamily="2" charset="-122"/>
            </a:endParaRPr>
          </a:p>
          <a:p>
            <a:pPr>
              <a:defRPr/>
            </a:pPr>
            <a:r>
              <a:rPr lang="en-US" altLang="zh-CN" sz="2800" dirty="0" smtClean="0">
                <a:latin typeface="华文楷体" panose="02010600040101010101" pitchFamily="2" charset="-122"/>
                <a:ea typeface="华文楷体" panose="02010600040101010101" pitchFamily="2" charset="-122"/>
              </a:rPr>
              <a:t>《</a:t>
            </a:r>
            <a:r>
              <a:rPr lang="zh-CN" altLang="en-US" sz="2800" dirty="0" smtClean="0">
                <a:latin typeface="华文楷体" panose="02010600040101010101" pitchFamily="2" charset="-122"/>
                <a:ea typeface="华文楷体" panose="02010600040101010101" pitchFamily="2" charset="-122"/>
              </a:rPr>
              <a:t>科技成果转化法</a:t>
            </a:r>
            <a:r>
              <a:rPr lang="en-US" altLang="zh-CN" sz="2800" dirty="0" smtClean="0">
                <a:latin typeface="华文楷体" panose="02010600040101010101" pitchFamily="2" charset="-122"/>
                <a:ea typeface="华文楷体" panose="02010600040101010101" pitchFamily="2" charset="-122"/>
              </a:rPr>
              <a:t>》                        2015</a:t>
            </a:r>
            <a:r>
              <a:rPr lang="zh-CN" altLang="en-US" sz="2800" dirty="0" smtClean="0">
                <a:latin typeface="华文楷体" panose="02010600040101010101" pitchFamily="2" charset="-122"/>
                <a:ea typeface="华文楷体" panose="02010600040101010101" pitchFamily="2" charset="-122"/>
              </a:rPr>
              <a:t>年</a:t>
            </a:r>
            <a:r>
              <a:rPr lang="en-US" altLang="zh-CN" sz="2800" dirty="0" smtClean="0">
                <a:latin typeface="华文楷体" panose="02010600040101010101" pitchFamily="2" charset="-122"/>
                <a:ea typeface="华文楷体" panose="02010600040101010101" pitchFamily="2" charset="-122"/>
              </a:rPr>
              <a:t>8</a:t>
            </a:r>
            <a:r>
              <a:rPr lang="zh-CN" altLang="en-US" sz="2800" dirty="0" smtClean="0">
                <a:latin typeface="华文楷体" panose="02010600040101010101" pitchFamily="2" charset="-122"/>
                <a:ea typeface="华文楷体" panose="02010600040101010101" pitchFamily="2" charset="-122"/>
              </a:rPr>
              <a:t>月人大修正</a:t>
            </a:r>
            <a:endParaRPr lang="en-US" altLang="zh-CN" sz="2800" dirty="0" smtClean="0">
              <a:latin typeface="华文楷体" panose="02010600040101010101" pitchFamily="2" charset="-122"/>
              <a:ea typeface="华文楷体" panose="02010600040101010101" pitchFamily="2" charset="-122"/>
            </a:endParaRPr>
          </a:p>
          <a:p>
            <a:pPr>
              <a:defRPr/>
            </a:pPr>
            <a:r>
              <a:rPr lang="en-US" altLang="zh-CN" sz="2800" dirty="0" smtClean="0">
                <a:latin typeface="华文楷体" panose="02010600040101010101" pitchFamily="2" charset="-122"/>
                <a:ea typeface="华文楷体" panose="02010600040101010101" pitchFamily="2" charset="-122"/>
              </a:rPr>
              <a:t>《</a:t>
            </a:r>
            <a:r>
              <a:rPr lang="zh-CN" altLang="en-US" sz="2800" dirty="0">
                <a:latin typeface="华文楷体" panose="02010600040101010101" pitchFamily="2" charset="-122"/>
                <a:ea typeface="华文楷体" panose="02010600040101010101" pitchFamily="2" charset="-122"/>
              </a:rPr>
              <a:t>关于优化高校收费政策的通知</a:t>
            </a:r>
            <a:r>
              <a:rPr lang="en-US" altLang="zh-CN" sz="2800" dirty="0" smtClean="0">
                <a:latin typeface="华文楷体" panose="02010600040101010101" pitchFamily="2" charset="-122"/>
                <a:ea typeface="华文楷体" panose="02010600040101010101" pitchFamily="2" charset="-122"/>
              </a:rPr>
              <a:t>》</a:t>
            </a:r>
            <a:r>
              <a:rPr lang="zh-CN" altLang="en-US" sz="2800" dirty="0" smtClean="0">
                <a:latin typeface="华文楷体" panose="02010600040101010101" pitchFamily="2" charset="-122"/>
                <a:ea typeface="华文楷体" panose="02010600040101010101" pitchFamily="2" charset="-122"/>
              </a:rPr>
              <a:t>鲁</a:t>
            </a:r>
            <a:r>
              <a:rPr lang="zh-CN" altLang="en-US" sz="2800" dirty="0">
                <a:latin typeface="华文楷体" panose="02010600040101010101" pitchFamily="2" charset="-122"/>
                <a:ea typeface="华文楷体" panose="02010600040101010101" pitchFamily="2" charset="-122"/>
              </a:rPr>
              <a:t>价费发</a:t>
            </a:r>
            <a:r>
              <a:rPr lang="en-US" altLang="zh-CN" sz="2800" dirty="0">
                <a:latin typeface="华文楷体" panose="02010600040101010101" pitchFamily="2" charset="-122"/>
                <a:ea typeface="华文楷体" panose="02010600040101010101" pitchFamily="2" charset="-122"/>
              </a:rPr>
              <a:t>[2016]89</a:t>
            </a:r>
            <a:r>
              <a:rPr lang="zh-CN" altLang="en-US" sz="2800" dirty="0" smtClean="0">
                <a:latin typeface="华文楷体" panose="02010600040101010101" pitchFamily="2" charset="-122"/>
                <a:ea typeface="华文楷体" panose="02010600040101010101" pitchFamily="2" charset="-122"/>
              </a:rPr>
              <a:t>号</a:t>
            </a:r>
            <a:endParaRPr lang="en-US" altLang="zh-CN" sz="2800" dirty="0">
              <a:latin typeface="华文楷体" panose="02010600040101010101" pitchFamily="2" charset="-122"/>
              <a:ea typeface="华文楷体" panose="02010600040101010101" pitchFamily="2" charset="-122"/>
            </a:endParaRPr>
          </a:p>
          <a:p>
            <a:pPr>
              <a:defRPr/>
            </a:pPr>
            <a:r>
              <a:rPr lang="en-US" altLang="zh-CN" sz="2800" dirty="0">
                <a:latin typeface="华文楷体" panose="02010600040101010101" pitchFamily="2" charset="-122"/>
                <a:ea typeface="华文楷体" panose="02010600040101010101" pitchFamily="2" charset="-122"/>
              </a:rPr>
              <a:t>《</a:t>
            </a:r>
            <a:r>
              <a:rPr lang="zh-CN" altLang="zh-CN" sz="2800" dirty="0">
                <a:latin typeface="华文楷体" panose="02010600040101010101" pitchFamily="2" charset="-122"/>
                <a:ea typeface="华文楷体" panose="02010600040101010101" pitchFamily="2" charset="-122"/>
              </a:rPr>
              <a:t>山东省高等学校收费管理暂行办法</a:t>
            </a:r>
            <a:r>
              <a:rPr lang="en-US" altLang="zh-CN" sz="2800" dirty="0">
                <a:latin typeface="华文楷体" panose="02010600040101010101" pitchFamily="2" charset="-122"/>
                <a:ea typeface="华文楷体" panose="02010600040101010101" pitchFamily="2" charset="-122"/>
              </a:rPr>
              <a:t>》 </a:t>
            </a:r>
            <a:r>
              <a:rPr lang="zh-CN" altLang="zh-CN" sz="2800" dirty="0" smtClean="0">
                <a:latin typeface="华文楷体" panose="02010600040101010101" pitchFamily="2" charset="-122"/>
                <a:ea typeface="华文楷体" panose="02010600040101010101" pitchFamily="2" charset="-122"/>
              </a:rPr>
              <a:t>鲁</a:t>
            </a:r>
            <a:r>
              <a:rPr lang="zh-CN" altLang="zh-CN" sz="2800" dirty="0">
                <a:latin typeface="华文楷体" panose="02010600040101010101" pitchFamily="2" charset="-122"/>
                <a:ea typeface="华文楷体" panose="02010600040101010101" pitchFamily="2" charset="-122"/>
              </a:rPr>
              <a:t>政办发（</a:t>
            </a:r>
            <a:r>
              <a:rPr lang="en-US" altLang="zh-CN" sz="2800" dirty="0">
                <a:latin typeface="华文楷体" panose="02010600040101010101" pitchFamily="2" charset="-122"/>
                <a:ea typeface="华文楷体" panose="02010600040101010101" pitchFamily="2" charset="-122"/>
              </a:rPr>
              <a:t>2008</a:t>
            </a:r>
            <a:r>
              <a:rPr lang="zh-CN" altLang="zh-CN" sz="2800" dirty="0">
                <a:latin typeface="华文楷体" panose="02010600040101010101" pitchFamily="2" charset="-122"/>
                <a:ea typeface="华文楷体" panose="02010600040101010101" pitchFamily="2" charset="-122"/>
              </a:rPr>
              <a:t>）</a:t>
            </a:r>
            <a:r>
              <a:rPr lang="en-US" altLang="zh-CN" sz="2800" dirty="0">
                <a:latin typeface="华文楷体" panose="02010600040101010101" pitchFamily="2" charset="-122"/>
                <a:ea typeface="华文楷体" panose="02010600040101010101" pitchFamily="2" charset="-122"/>
              </a:rPr>
              <a:t>65</a:t>
            </a:r>
            <a:r>
              <a:rPr lang="zh-CN" altLang="zh-CN" sz="2800" dirty="0" smtClean="0">
                <a:latin typeface="华文楷体" panose="02010600040101010101" pitchFamily="2" charset="-122"/>
                <a:ea typeface="华文楷体" panose="02010600040101010101" pitchFamily="2" charset="-122"/>
              </a:rPr>
              <a:t>号</a:t>
            </a:r>
            <a:endParaRPr lang="en-US" altLang="zh-CN" sz="2800" dirty="0">
              <a:latin typeface="华文楷体" panose="02010600040101010101" pitchFamily="2" charset="-122"/>
              <a:ea typeface="华文楷体" panose="02010600040101010101" pitchFamily="2" charset="-122"/>
            </a:endParaRPr>
          </a:p>
          <a:p>
            <a:pPr>
              <a:defRPr/>
            </a:pPr>
            <a:r>
              <a:rPr lang="zh-CN" altLang="zh-CN" sz="2800" dirty="0" smtClean="0">
                <a:latin typeface="华文楷体" panose="02010600040101010101" pitchFamily="2" charset="-122"/>
                <a:ea typeface="华文楷体" panose="02010600040101010101" pitchFamily="2" charset="-122"/>
              </a:rPr>
              <a:t>《关于规范高等学校服务性收费和代收费的通知》鲁</a:t>
            </a:r>
            <a:r>
              <a:rPr lang="zh-CN" altLang="zh-CN" sz="2800" dirty="0">
                <a:latin typeface="华文楷体" panose="02010600040101010101" pitchFamily="2" charset="-122"/>
                <a:ea typeface="华文楷体" panose="02010600040101010101" pitchFamily="2" charset="-122"/>
              </a:rPr>
              <a:t>价费发（</a:t>
            </a:r>
            <a:r>
              <a:rPr lang="en-US" altLang="zh-CN" sz="2800" dirty="0">
                <a:latin typeface="华文楷体" panose="02010600040101010101" pitchFamily="2" charset="-122"/>
                <a:ea typeface="华文楷体" panose="02010600040101010101" pitchFamily="2" charset="-122"/>
              </a:rPr>
              <a:t>2011</a:t>
            </a:r>
            <a:r>
              <a:rPr lang="zh-CN" altLang="zh-CN" sz="2800" dirty="0">
                <a:latin typeface="华文楷体" panose="02010600040101010101" pitchFamily="2" charset="-122"/>
                <a:ea typeface="华文楷体" panose="02010600040101010101" pitchFamily="2" charset="-122"/>
              </a:rPr>
              <a:t>）</a:t>
            </a:r>
            <a:r>
              <a:rPr lang="en-US" altLang="zh-CN" sz="2800" dirty="0">
                <a:latin typeface="华文楷体" panose="02010600040101010101" pitchFamily="2" charset="-122"/>
                <a:ea typeface="华文楷体" panose="02010600040101010101" pitchFamily="2" charset="-122"/>
              </a:rPr>
              <a:t>47</a:t>
            </a:r>
            <a:r>
              <a:rPr lang="zh-CN" altLang="zh-CN" sz="2800" smtClean="0">
                <a:latin typeface="华文楷体" panose="02010600040101010101" pitchFamily="2" charset="-122"/>
                <a:ea typeface="华文楷体" panose="02010600040101010101" pitchFamily="2" charset="-122"/>
              </a:rPr>
              <a:t>号</a:t>
            </a:r>
            <a:endParaRPr lang="en-US" altLang="zh-CN" sz="2800" dirty="0" smtClean="0">
              <a:latin typeface="华文楷体" panose="02010600040101010101" pitchFamily="2" charset="-122"/>
              <a:ea typeface="华文楷体" panose="02010600040101010101" pitchFamily="2" charset="-122"/>
            </a:endParaRPr>
          </a:p>
        </p:txBody>
      </p:sp>
      <p:sp>
        <p:nvSpPr>
          <p:cNvPr id="4" name="灯片编号占位符 3"/>
          <p:cNvSpPr>
            <a:spLocks noGrp="1"/>
          </p:cNvSpPr>
          <p:nvPr>
            <p:ph type="sldNum" sz="quarter" idx="12"/>
          </p:nvPr>
        </p:nvSpPr>
        <p:spPr/>
        <p:txBody>
          <a:bodyPr/>
          <a:lstStyle/>
          <a:p>
            <a:fld id="{BC1CF76B-D1F8-4017-AACD-912803F43726}" type="slidenum">
              <a:rPr lang="en-US" smtClean="0"/>
            </a:fld>
            <a:endParaRPr lang="en-US"/>
          </a:p>
        </p:txBody>
      </p:sp>
      <p:sp>
        <p:nvSpPr>
          <p:cNvPr id="5" name="标题 1"/>
          <p:cNvSpPr txBox="1"/>
          <p:nvPr/>
        </p:nvSpPr>
        <p:spPr>
          <a:xfrm>
            <a:off x="911899" y="628182"/>
            <a:ext cx="9903883" cy="682625"/>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zh-CN" altLang="en-US" sz="3600" b="1" dirty="0" smtClean="0">
                <a:solidFill>
                  <a:srgbClr val="FFFF00"/>
                </a:solidFill>
                <a:latin typeface="华文楷体" panose="02010600040101010101" pitchFamily="2" charset="-122"/>
                <a:ea typeface="华文楷体" panose="02010600040101010101" pitchFamily="2" charset="-122"/>
              </a:rPr>
              <a:t>一、相关政策及管理要求</a:t>
            </a:r>
            <a:endParaRPr lang="zh-CN" altLang="en-US" sz="3600" b="1" dirty="0" smtClean="0">
              <a:solidFill>
                <a:srgbClr val="FFFF00"/>
              </a:solidFill>
              <a:latin typeface="华文楷体" panose="02010600040101010101" pitchFamily="2" charset="-122"/>
              <a:ea typeface="华文楷体" panose="02010600040101010101" pitchFamily="2"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圆角矩形 11"/>
          <p:cNvSpPr/>
          <p:nvPr/>
        </p:nvSpPr>
        <p:spPr bwMode="auto">
          <a:xfrm>
            <a:off x="1968500" y="2366964"/>
            <a:ext cx="491067" cy="90487"/>
          </a:xfrm>
          <a:custGeom>
            <a:avLst/>
            <a:gdLst>
              <a:gd name="T0" fmla="*/ 1681 w 711052"/>
              <a:gd name="T1" fmla="*/ 0 h 174096"/>
              <a:gd name="T2" fmla="*/ 13731 w 711052"/>
              <a:gd name="T3" fmla="*/ 0 h 174096"/>
              <a:gd name="T4" fmla="*/ 13731 w 711052"/>
              <a:gd name="T5" fmla="*/ 3432 h 174096"/>
              <a:gd name="T6" fmla="*/ 1681 w 711052"/>
              <a:gd name="T7" fmla="*/ 3432 h 174096"/>
              <a:gd name="T8" fmla="*/ 0 w 711052"/>
              <a:gd name="T9" fmla="*/ 1716 h 174096"/>
              <a:gd name="T10" fmla="*/ 1681 w 711052"/>
              <a:gd name="T11" fmla="*/ 0 h 1740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11052" h="174096">
                <a:moveTo>
                  <a:pt x="87048" y="0"/>
                </a:moveTo>
                <a:lnTo>
                  <a:pt x="711052" y="0"/>
                </a:lnTo>
                <a:lnTo>
                  <a:pt x="711052" y="174096"/>
                </a:lnTo>
                <a:lnTo>
                  <a:pt x="87048" y="174096"/>
                </a:lnTo>
                <a:cubicBezTo>
                  <a:pt x="38973" y="174096"/>
                  <a:pt x="0" y="135123"/>
                  <a:pt x="0" y="87048"/>
                </a:cubicBezTo>
                <a:cubicBezTo>
                  <a:pt x="0" y="38973"/>
                  <a:pt x="38973" y="0"/>
                  <a:pt x="87048" y="0"/>
                </a:cubicBezTo>
                <a:close/>
              </a:path>
            </a:pathLst>
          </a:custGeom>
          <a:gradFill rotWithShape="1">
            <a:gsLst>
              <a:gs pos="0">
                <a:srgbClr val="0187B7"/>
              </a:gs>
              <a:gs pos="60001">
                <a:srgbClr val="A0E5FE"/>
              </a:gs>
              <a:gs pos="89000">
                <a:srgbClr val="01A7E3"/>
              </a:gs>
              <a:gs pos="100000">
                <a:srgbClr val="0187B7"/>
              </a:gs>
            </a:gsLst>
            <a:lin ang="0" scaled="1"/>
          </a:gra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nchor="ctr"/>
          <a:lstStyle/>
          <a:p>
            <a:endParaRPr lang="zh-CN" altLang="en-US">
              <a:latin typeface="华文楷体" panose="02010600040101010101" pitchFamily="2" charset="-122"/>
              <a:ea typeface="华文楷体" panose="02010600040101010101" pitchFamily="2" charset="-122"/>
            </a:endParaRPr>
          </a:p>
        </p:txBody>
      </p:sp>
      <p:sp>
        <p:nvSpPr>
          <p:cNvPr id="10243" name="圆角矩形 11"/>
          <p:cNvSpPr/>
          <p:nvPr/>
        </p:nvSpPr>
        <p:spPr bwMode="auto">
          <a:xfrm>
            <a:off x="1968500" y="3314700"/>
            <a:ext cx="491067" cy="90488"/>
          </a:xfrm>
          <a:custGeom>
            <a:avLst/>
            <a:gdLst>
              <a:gd name="T0" fmla="*/ 1681 w 711052"/>
              <a:gd name="T1" fmla="*/ 0 h 174096"/>
              <a:gd name="T2" fmla="*/ 13731 w 711052"/>
              <a:gd name="T3" fmla="*/ 0 h 174096"/>
              <a:gd name="T4" fmla="*/ 13731 w 711052"/>
              <a:gd name="T5" fmla="*/ 3432 h 174096"/>
              <a:gd name="T6" fmla="*/ 1681 w 711052"/>
              <a:gd name="T7" fmla="*/ 3432 h 174096"/>
              <a:gd name="T8" fmla="*/ 0 w 711052"/>
              <a:gd name="T9" fmla="*/ 1716 h 174096"/>
              <a:gd name="T10" fmla="*/ 1681 w 711052"/>
              <a:gd name="T11" fmla="*/ 0 h 1740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11052" h="174096">
                <a:moveTo>
                  <a:pt x="87048" y="0"/>
                </a:moveTo>
                <a:lnTo>
                  <a:pt x="711052" y="0"/>
                </a:lnTo>
                <a:lnTo>
                  <a:pt x="711052" y="174096"/>
                </a:lnTo>
                <a:lnTo>
                  <a:pt x="87048" y="174096"/>
                </a:lnTo>
                <a:cubicBezTo>
                  <a:pt x="38973" y="174096"/>
                  <a:pt x="0" y="135123"/>
                  <a:pt x="0" y="87048"/>
                </a:cubicBezTo>
                <a:cubicBezTo>
                  <a:pt x="0" y="38973"/>
                  <a:pt x="38973" y="0"/>
                  <a:pt x="87048" y="0"/>
                </a:cubicBezTo>
                <a:close/>
              </a:path>
            </a:pathLst>
          </a:custGeom>
          <a:gradFill rotWithShape="1">
            <a:gsLst>
              <a:gs pos="0">
                <a:srgbClr val="0187B7"/>
              </a:gs>
              <a:gs pos="60001">
                <a:srgbClr val="A0E5FE"/>
              </a:gs>
              <a:gs pos="89000">
                <a:srgbClr val="01A7E3"/>
              </a:gs>
              <a:gs pos="100000">
                <a:srgbClr val="0187B7"/>
              </a:gs>
            </a:gsLst>
            <a:lin ang="0" scaled="1"/>
          </a:gra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nchor="ctr"/>
          <a:lstStyle/>
          <a:p>
            <a:endParaRPr lang="zh-CN" altLang="en-US">
              <a:latin typeface="华文楷体" panose="02010600040101010101" pitchFamily="2" charset="-122"/>
              <a:ea typeface="华文楷体" panose="02010600040101010101" pitchFamily="2" charset="-122"/>
            </a:endParaRPr>
          </a:p>
        </p:txBody>
      </p:sp>
      <p:sp>
        <p:nvSpPr>
          <p:cNvPr id="10244" name="圆角矩形 11"/>
          <p:cNvSpPr/>
          <p:nvPr/>
        </p:nvSpPr>
        <p:spPr bwMode="auto">
          <a:xfrm>
            <a:off x="1968500" y="4262439"/>
            <a:ext cx="491067" cy="90487"/>
          </a:xfrm>
          <a:custGeom>
            <a:avLst/>
            <a:gdLst>
              <a:gd name="T0" fmla="*/ 1681 w 711052"/>
              <a:gd name="T1" fmla="*/ 0 h 174096"/>
              <a:gd name="T2" fmla="*/ 13731 w 711052"/>
              <a:gd name="T3" fmla="*/ 0 h 174096"/>
              <a:gd name="T4" fmla="*/ 13731 w 711052"/>
              <a:gd name="T5" fmla="*/ 3432 h 174096"/>
              <a:gd name="T6" fmla="*/ 1681 w 711052"/>
              <a:gd name="T7" fmla="*/ 3432 h 174096"/>
              <a:gd name="T8" fmla="*/ 0 w 711052"/>
              <a:gd name="T9" fmla="*/ 1716 h 174096"/>
              <a:gd name="T10" fmla="*/ 1681 w 711052"/>
              <a:gd name="T11" fmla="*/ 0 h 1740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11052" h="174096">
                <a:moveTo>
                  <a:pt x="87048" y="0"/>
                </a:moveTo>
                <a:lnTo>
                  <a:pt x="711052" y="0"/>
                </a:lnTo>
                <a:lnTo>
                  <a:pt x="711052" y="174096"/>
                </a:lnTo>
                <a:lnTo>
                  <a:pt x="87048" y="174096"/>
                </a:lnTo>
                <a:cubicBezTo>
                  <a:pt x="38973" y="174096"/>
                  <a:pt x="0" y="135123"/>
                  <a:pt x="0" y="87048"/>
                </a:cubicBezTo>
                <a:cubicBezTo>
                  <a:pt x="0" y="38973"/>
                  <a:pt x="38973" y="0"/>
                  <a:pt x="87048" y="0"/>
                </a:cubicBezTo>
                <a:close/>
              </a:path>
            </a:pathLst>
          </a:custGeom>
          <a:gradFill rotWithShape="1">
            <a:gsLst>
              <a:gs pos="0">
                <a:srgbClr val="0187B7"/>
              </a:gs>
              <a:gs pos="60001">
                <a:srgbClr val="A0E5FE"/>
              </a:gs>
              <a:gs pos="89000">
                <a:srgbClr val="01A7E3"/>
              </a:gs>
              <a:gs pos="100000">
                <a:srgbClr val="0187B7"/>
              </a:gs>
            </a:gsLst>
            <a:lin ang="0" scaled="1"/>
          </a:gra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nchor="ctr"/>
          <a:lstStyle/>
          <a:p>
            <a:endParaRPr lang="zh-CN" altLang="en-US">
              <a:latin typeface="华文楷体" panose="02010600040101010101" pitchFamily="2" charset="-122"/>
              <a:ea typeface="华文楷体" panose="02010600040101010101" pitchFamily="2" charset="-122"/>
            </a:endParaRPr>
          </a:p>
        </p:txBody>
      </p:sp>
      <p:sp>
        <p:nvSpPr>
          <p:cNvPr id="10245" name="圆角矩形 11"/>
          <p:cNvSpPr/>
          <p:nvPr/>
        </p:nvSpPr>
        <p:spPr bwMode="auto">
          <a:xfrm>
            <a:off x="1968500" y="5210175"/>
            <a:ext cx="491067" cy="90488"/>
          </a:xfrm>
          <a:custGeom>
            <a:avLst/>
            <a:gdLst>
              <a:gd name="T0" fmla="*/ 1681 w 711052"/>
              <a:gd name="T1" fmla="*/ 0 h 174096"/>
              <a:gd name="T2" fmla="*/ 13731 w 711052"/>
              <a:gd name="T3" fmla="*/ 0 h 174096"/>
              <a:gd name="T4" fmla="*/ 13731 w 711052"/>
              <a:gd name="T5" fmla="*/ 3432 h 174096"/>
              <a:gd name="T6" fmla="*/ 1681 w 711052"/>
              <a:gd name="T7" fmla="*/ 3432 h 174096"/>
              <a:gd name="T8" fmla="*/ 0 w 711052"/>
              <a:gd name="T9" fmla="*/ 1716 h 174096"/>
              <a:gd name="T10" fmla="*/ 1681 w 711052"/>
              <a:gd name="T11" fmla="*/ 0 h 1740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11052" h="174096">
                <a:moveTo>
                  <a:pt x="87048" y="0"/>
                </a:moveTo>
                <a:lnTo>
                  <a:pt x="711052" y="0"/>
                </a:lnTo>
                <a:lnTo>
                  <a:pt x="711052" y="174096"/>
                </a:lnTo>
                <a:lnTo>
                  <a:pt x="87048" y="174096"/>
                </a:lnTo>
                <a:cubicBezTo>
                  <a:pt x="38973" y="174096"/>
                  <a:pt x="0" y="135123"/>
                  <a:pt x="0" y="87048"/>
                </a:cubicBezTo>
                <a:cubicBezTo>
                  <a:pt x="0" y="38973"/>
                  <a:pt x="38973" y="0"/>
                  <a:pt x="87048" y="0"/>
                </a:cubicBezTo>
                <a:close/>
              </a:path>
            </a:pathLst>
          </a:custGeom>
          <a:gradFill rotWithShape="1">
            <a:gsLst>
              <a:gs pos="0">
                <a:srgbClr val="0187B7"/>
              </a:gs>
              <a:gs pos="60001">
                <a:srgbClr val="A0E5FE"/>
              </a:gs>
              <a:gs pos="89000">
                <a:srgbClr val="01A7E3"/>
              </a:gs>
              <a:gs pos="100000">
                <a:srgbClr val="0187B7"/>
              </a:gs>
            </a:gsLst>
            <a:lin ang="0" scaled="1"/>
          </a:gra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nchor="ctr"/>
          <a:lstStyle/>
          <a:p>
            <a:endParaRPr lang="zh-CN" altLang="en-US">
              <a:latin typeface="华文楷体" panose="02010600040101010101" pitchFamily="2" charset="-122"/>
              <a:ea typeface="华文楷体" panose="02010600040101010101" pitchFamily="2" charset="-122"/>
            </a:endParaRPr>
          </a:p>
        </p:txBody>
      </p:sp>
      <p:sp>
        <p:nvSpPr>
          <p:cNvPr id="10246" name="矩形 19"/>
          <p:cNvSpPr>
            <a:spLocks noChangeArrowheads="1"/>
          </p:cNvSpPr>
          <p:nvPr/>
        </p:nvSpPr>
        <p:spPr bwMode="auto">
          <a:xfrm>
            <a:off x="1998134" y="1385196"/>
            <a:ext cx="226484" cy="5472804"/>
          </a:xfrm>
          <a:prstGeom prst="rect">
            <a:avLst/>
          </a:prstGeom>
          <a:gradFill rotWithShape="0">
            <a:gsLst>
              <a:gs pos="0">
                <a:srgbClr val="D9D9D9"/>
              </a:gs>
              <a:gs pos="52000">
                <a:srgbClr val="A6A6A6"/>
              </a:gs>
              <a:gs pos="100000">
                <a:srgbClr val="D9D9D9"/>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ndara" panose="020E0502030303020204" pitchFamily="34" charset="0"/>
                <a:ea typeface="华文楷体" panose="0201060004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ndara" panose="020E0502030303020204" pitchFamily="34" charset="0"/>
                <a:ea typeface="华文楷体" panose="0201060004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ndara" panose="020E0502030303020204" pitchFamily="34" charset="0"/>
                <a:ea typeface="华文楷体" panose="0201060004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9pPr>
          </a:lstStyle>
          <a:p>
            <a:pPr algn="just">
              <a:lnSpc>
                <a:spcPct val="120000"/>
              </a:lnSpc>
              <a:spcBef>
                <a:spcPct val="0"/>
              </a:spcBef>
              <a:buFontTx/>
              <a:buNone/>
            </a:pPr>
            <a:endParaRPr lang="zh-CN" altLang="en-US" sz="1400">
              <a:solidFill>
                <a:schemeClr val="bg1"/>
              </a:solidFill>
              <a:latin typeface="华文楷体" panose="02010600040101010101" pitchFamily="2" charset="-122"/>
            </a:endParaRPr>
          </a:p>
        </p:txBody>
      </p:sp>
      <p:sp>
        <p:nvSpPr>
          <p:cNvPr id="10247" name="圆角矩形 4"/>
          <p:cNvSpPr/>
          <p:nvPr/>
        </p:nvSpPr>
        <p:spPr bwMode="auto">
          <a:xfrm>
            <a:off x="1968500" y="2316901"/>
            <a:ext cx="1346200" cy="658075"/>
          </a:xfrm>
          <a:custGeom>
            <a:avLst/>
            <a:gdLst>
              <a:gd name="T0" fmla="*/ 0 w 1944216"/>
              <a:gd name="T1" fmla="*/ 0 h 1080120"/>
              <a:gd name="T2" fmla="*/ 27541 w 1944216"/>
              <a:gd name="T3" fmla="*/ 0 h 1080120"/>
              <a:gd name="T4" fmla="*/ 38133 w 1944216"/>
              <a:gd name="T5" fmla="*/ 10713 h 1080120"/>
              <a:gd name="T6" fmla="*/ 27541 w 1944216"/>
              <a:gd name="T7" fmla="*/ 21426 h 1080120"/>
              <a:gd name="T8" fmla="*/ 0 w 1944216"/>
              <a:gd name="T9" fmla="*/ 21426 h 1080120"/>
              <a:gd name="T10" fmla="*/ 0 w 1944216"/>
              <a:gd name="T11" fmla="*/ 0 h 10801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44216" h="1080120">
                <a:moveTo>
                  <a:pt x="0" y="0"/>
                </a:moveTo>
                <a:lnTo>
                  <a:pt x="1404156" y="0"/>
                </a:lnTo>
                <a:cubicBezTo>
                  <a:pt x="1702423" y="0"/>
                  <a:pt x="1944216" y="241793"/>
                  <a:pt x="1944216" y="540060"/>
                </a:cubicBezTo>
                <a:cubicBezTo>
                  <a:pt x="1944216" y="838327"/>
                  <a:pt x="1702423" y="1080120"/>
                  <a:pt x="1404156" y="1080120"/>
                </a:cubicBezTo>
                <a:lnTo>
                  <a:pt x="0" y="1080120"/>
                </a:lnTo>
                <a:lnTo>
                  <a:pt x="0" y="0"/>
                </a:lnTo>
                <a:close/>
              </a:path>
            </a:pathLst>
          </a:custGeom>
          <a:solidFill>
            <a:srgbClr val="FFC000"/>
          </a:solidFill>
          <a:ln>
            <a:noFill/>
          </a:ln>
          <a:effectLst>
            <a:outerShdw dist="25401" dir="2700000" algn="ctr" rotWithShape="0">
              <a:srgbClr val="000000">
                <a:alpha val="14000"/>
              </a:srgbClr>
            </a:outerShdw>
          </a:effectLst>
          <a:extLst>
            <a:ext uri="{91240B29-F687-4F45-9708-019B960494DF}">
              <a14:hiddenLine xmlns:a14="http://schemas.microsoft.com/office/drawing/2010/main" w="9525">
                <a:solidFill>
                  <a:srgbClr val="000000"/>
                </a:solidFill>
                <a:round/>
              </a14:hiddenLine>
            </a:ext>
          </a:extLst>
        </p:spPr>
        <p:txBody>
          <a:bodyPr lIns="68580" tIns="34290" rIns="68580" bIns="34290" anchor="ctr"/>
          <a:lstStyle/>
          <a:p>
            <a:endParaRPr lang="zh-CN" altLang="en-US">
              <a:latin typeface="华文楷体" panose="02010600040101010101" pitchFamily="2" charset="-122"/>
              <a:ea typeface="华文楷体" panose="02010600040101010101" pitchFamily="2" charset="-122"/>
            </a:endParaRPr>
          </a:p>
        </p:txBody>
      </p:sp>
      <p:grpSp>
        <p:nvGrpSpPr>
          <p:cNvPr id="10248" name="椭圆 6"/>
          <p:cNvGrpSpPr/>
          <p:nvPr/>
        </p:nvGrpSpPr>
        <p:grpSpPr bwMode="auto">
          <a:xfrm>
            <a:off x="2633133" y="2414590"/>
            <a:ext cx="569384" cy="500062"/>
            <a:chOff x="0" y="0"/>
            <a:chExt cx="269" cy="269"/>
          </a:xfrm>
        </p:grpSpPr>
        <p:pic>
          <p:nvPicPr>
            <p:cNvPr id="10268" name="椭圆 6"/>
            <p:cNvPicPr>
              <a:picLocks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0"/>
              <a:ext cx="269"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0" name="Text Box 10"/>
            <p:cNvSpPr txBox="1">
              <a:spLocks noChangeArrowheads="1"/>
            </p:cNvSpPr>
            <p:nvPr/>
          </p:nvSpPr>
          <p:spPr bwMode="auto">
            <a:xfrm>
              <a:off x="44" y="41"/>
              <a:ext cx="184" cy="18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lnSpc>
                  <a:spcPct val="120000"/>
                </a:lnSpc>
                <a:defRPr/>
              </a:pPr>
              <a:r>
                <a:rPr lang="en-US" b="1" dirty="0" smtClean="0">
                  <a:solidFill>
                    <a:schemeClr val="tx2">
                      <a:lumMod val="50000"/>
                    </a:schemeClr>
                  </a:solidFill>
                  <a:latin typeface="华文楷体" panose="02010600040101010101" pitchFamily="2" charset="-122"/>
                  <a:ea typeface="华文楷体" panose="02010600040101010101" pitchFamily="2" charset="-122"/>
                  <a:cs typeface="Segoe UI" panose="020B0502040204020203" pitchFamily="34" charset="0"/>
                </a:rPr>
                <a:t>01</a:t>
              </a:r>
              <a:endParaRPr lang="zh-CN" altLang="en-US" b="1" dirty="0" smtClean="0">
                <a:solidFill>
                  <a:schemeClr val="tx2">
                    <a:lumMod val="50000"/>
                  </a:schemeClr>
                </a:solidFill>
                <a:latin typeface="华文楷体" panose="02010600040101010101" pitchFamily="2" charset="-122"/>
                <a:ea typeface="华文楷体" panose="02010600040101010101" pitchFamily="2" charset="-122"/>
              </a:endParaRPr>
            </a:p>
          </p:txBody>
        </p:sp>
      </p:grpSp>
      <p:sp>
        <p:nvSpPr>
          <p:cNvPr id="10249" name="圆角矩形 4"/>
          <p:cNvSpPr/>
          <p:nvPr/>
        </p:nvSpPr>
        <p:spPr bwMode="auto">
          <a:xfrm>
            <a:off x="1968500" y="3266496"/>
            <a:ext cx="1346200" cy="656217"/>
          </a:xfrm>
          <a:custGeom>
            <a:avLst/>
            <a:gdLst>
              <a:gd name="T0" fmla="*/ 0 w 1944216"/>
              <a:gd name="T1" fmla="*/ 0 h 1080120"/>
              <a:gd name="T2" fmla="*/ 27541 w 1944216"/>
              <a:gd name="T3" fmla="*/ 0 h 1080120"/>
              <a:gd name="T4" fmla="*/ 38133 w 1944216"/>
              <a:gd name="T5" fmla="*/ 10533 h 1080120"/>
              <a:gd name="T6" fmla="*/ 27541 w 1944216"/>
              <a:gd name="T7" fmla="*/ 21066 h 1080120"/>
              <a:gd name="T8" fmla="*/ 0 w 1944216"/>
              <a:gd name="T9" fmla="*/ 21066 h 1080120"/>
              <a:gd name="T10" fmla="*/ 0 w 1944216"/>
              <a:gd name="T11" fmla="*/ 0 h 10801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44216" h="1080120">
                <a:moveTo>
                  <a:pt x="0" y="0"/>
                </a:moveTo>
                <a:lnTo>
                  <a:pt x="1404156" y="0"/>
                </a:lnTo>
                <a:cubicBezTo>
                  <a:pt x="1702423" y="0"/>
                  <a:pt x="1944216" y="241793"/>
                  <a:pt x="1944216" y="540060"/>
                </a:cubicBezTo>
                <a:cubicBezTo>
                  <a:pt x="1944216" y="838327"/>
                  <a:pt x="1702423" y="1080120"/>
                  <a:pt x="1404156" y="1080120"/>
                </a:cubicBezTo>
                <a:lnTo>
                  <a:pt x="0" y="1080120"/>
                </a:lnTo>
                <a:lnTo>
                  <a:pt x="0" y="0"/>
                </a:lnTo>
                <a:close/>
              </a:path>
            </a:pathLst>
          </a:custGeom>
          <a:solidFill>
            <a:srgbClr val="FFC000"/>
          </a:solidFill>
          <a:ln>
            <a:noFill/>
          </a:ln>
          <a:effectLst>
            <a:outerShdw dist="25401" dir="2700000" algn="ctr" rotWithShape="0">
              <a:srgbClr val="000000">
                <a:alpha val="14000"/>
              </a:srgbClr>
            </a:outerShdw>
          </a:effectLst>
          <a:extLst>
            <a:ext uri="{91240B29-F687-4F45-9708-019B960494DF}">
              <a14:hiddenLine xmlns:a14="http://schemas.microsoft.com/office/drawing/2010/main" w="9525">
                <a:solidFill>
                  <a:srgbClr val="000000"/>
                </a:solidFill>
                <a:round/>
              </a14:hiddenLine>
            </a:ext>
          </a:extLst>
        </p:spPr>
        <p:txBody>
          <a:bodyPr lIns="68580" tIns="34290" rIns="68580" bIns="34290" anchor="ctr"/>
          <a:lstStyle/>
          <a:p>
            <a:endParaRPr lang="zh-CN" altLang="en-US">
              <a:latin typeface="华文楷体" panose="02010600040101010101" pitchFamily="2" charset="-122"/>
              <a:ea typeface="华文楷体" panose="02010600040101010101" pitchFamily="2" charset="-122"/>
            </a:endParaRPr>
          </a:p>
        </p:txBody>
      </p:sp>
      <p:grpSp>
        <p:nvGrpSpPr>
          <p:cNvPr id="10250" name="椭圆 85"/>
          <p:cNvGrpSpPr/>
          <p:nvPr/>
        </p:nvGrpSpPr>
        <p:grpSpPr bwMode="auto">
          <a:xfrm>
            <a:off x="2633133" y="3359150"/>
            <a:ext cx="569384" cy="500063"/>
            <a:chOff x="0" y="0"/>
            <a:chExt cx="269" cy="269"/>
          </a:xfrm>
        </p:grpSpPr>
        <p:pic>
          <p:nvPicPr>
            <p:cNvPr id="10266" name="椭圆 85"/>
            <p:cNvPicPr>
              <a:picLocks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0"/>
              <a:ext cx="269"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4" name="Text Box 14"/>
            <p:cNvSpPr txBox="1">
              <a:spLocks noChangeArrowheads="1"/>
            </p:cNvSpPr>
            <p:nvPr/>
          </p:nvSpPr>
          <p:spPr bwMode="auto">
            <a:xfrm>
              <a:off x="44" y="43"/>
              <a:ext cx="184"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lnSpc>
                  <a:spcPct val="120000"/>
                </a:lnSpc>
                <a:defRPr/>
              </a:pPr>
              <a:r>
                <a:rPr lang="en-US" b="1" dirty="0" smtClean="0">
                  <a:solidFill>
                    <a:schemeClr val="tx2">
                      <a:lumMod val="50000"/>
                    </a:schemeClr>
                  </a:solidFill>
                  <a:latin typeface="华文楷体" panose="02010600040101010101" pitchFamily="2" charset="-122"/>
                  <a:ea typeface="华文楷体" panose="02010600040101010101" pitchFamily="2" charset="-122"/>
                  <a:cs typeface="Segoe UI" panose="020B0502040204020203" pitchFamily="34" charset="0"/>
                </a:rPr>
                <a:t>02</a:t>
              </a:r>
              <a:endParaRPr lang="zh-CN" altLang="en-US" b="1" dirty="0" smtClean="0">
                <a:solidFill>
                  <a:schemeClr val="tx2">
                    <a:lumMod val="50000"/>
                  </a:schemeClr>
                </a:solidFill>
                <a:latin typeface="华文楷体" panose="02010600040101010101" pitchFamily="2" charset="-122"/>
                <a:ea typeface="华文楷体" panose="02010600040101010101" pitchFamily="2" charset="-122"/>
              </a:endParaRPr>
            </a:p>
          </p:txBody>
        </p:sp>
      </p:grpSp>
      <p:sp>
        <p:nvSpPr>
          <p:cNvPr id="10251" name="圆角矩形 4"/>
          <p:cNvSpPr/>
          <p:nvPr/>
        </p:nvSpPr>
        <p:spPr bwMode="auto">
          <a:xfrm>
            <a:off x="1968500" y="4214236"/>
            <a:ext cx="1346200" cy="656215"/>
          </a:xfrm>
          <a:custGeom>
            <a:avLst/>
            <a:gdLst>
              <a:gd name="T0" fmla="*/ 0 w 1944216"/>
              <a:gd name="T1" fmla="*/ 0 h 1080120"/>
              <a:gd name="T2" fmla="*/ 27541 w 1944216"/>
              <a:gd name="T3" fmla="*/ 0 h 1080120"/>
              <a:gd name="T4" fmla="*/ 38133 w 1944216"/>
              <a:gd name="T5" fmla="*/ 10533 h 1080120"/>
              <a:gd name="T6" fmla="*/ 27541 w 1944216"/>
              <a:gd name="T7" fmla="*/ 21065 h 1080120"/>
              <a:gd name="T8" fmla="*/ 0 w 1944216"/>
              <a:gd name="T9" fmla="*/ 21065 h 1080120"/>
              <a:gd name="T10" fmla="*/ 0 w 1944216"/>
              <a:gd name="T11" fmla="*/ 0 h 10801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44216" h="1080120">
                <a:moveTo>
                  <a:pt x="0" y="0"/>
                </a:moveTo>
                <a:lnTo>
                  <a:pt x="1404156" y="0"/>
                </a:lnTo>
                <a:cubicBezTo>
                  <a:pt x="1702423" y="0"/>
                  <a:pt x="1944216" y="241793"/>
                  <a:pt x="1944216" y="540060"/>
                </a:cubicBezTo>
                <a:cubicBezTo>
                  <a:pt x="1944216" y="838327"/>
                  <a:pt x="1702423" y="1080120"/>
                  <a:pt x="1404156" y="1080120"/>
                </a:cubicBezTo>
                <a:lnTo>
                  <a:pt x="0" y="1080120"/>
                </a:lnTo>
                <a:lnTo>
                  <a:pt x="0" y="0"/>
                </a:lnTo>
                <a:close/>
              </a:path>
            </a:pathLst>
          </a:custGeom>
          <a:solidFill>
            <a:srgbClr val="FFC000"/>
          </a:solidFill>
          <a:ln>
            <a:noFill/>
          </a:ln>
          <a:effectLst>
            <a:outerShdw dist="25401" dir="2700000" algn="ctr" rotWithShape="0">
              <a:srgbClr val="000000">
                <a:alpha val="14000"/>
              </a:srgbClr>
            </a:outerShdw>
          </a:effectLst>
          <a:extLst>
            <a:ext uri="{91240B29-F687-4F45-9708-019B960494DF}">
              <a14:hiddenLine xmlns:a14="http://schemas.microsoft.com/office/drawing/2010/main" w="9525">
                <a:solidFill>
                  <a:srgbClr val="000000"/>
                </a:solidFill>
                <a:round/>
              </a14:hiddenLine>
            </a:ext>
          </a:extLst>
        </p:spPr>
        <p:txBody>
          <a:bodyPr lIns="68580" tIns="34290" rIns="68580" bIns="34290" anchor="ctr"/>
          <a:lstStyle/>
          <a:p>
            <a:endParaRPr lang="zh-CN" altLang="en-US">
              <a:latin typeface="华文楷体" panose="02010600040101010101" pitchFamily="2" charset="-122"/>
              <a:ea typeface="华文楷体" panose="02010600040101010101" pitchFamily="2" charset="-122"/>
            </a:endParaRPr>
          </a:p>
        </p:txBody>
      </p:sp>
      <p:grpSp>
        <p:nvGrpSpPr>
          <p:cNvPr id="10252" name="椭圆 89"/>
          <p:cNvGrpSpPr/>
          <p:nvPr/>
        </p:nvGrpSpPr>
        <p:grpSpPr bwMode="auto">
          <a:xfrm>
            <a:off x="2633133" y="4310065"/>
            <a:ext cx="569384" cy="500062"/>
            <a:chOff x="0" y="0"/>
            <a:chExt cx="269" cy="269"/>
          </a:xfrm>
        </p:grpSpPr>
        <p:pic>
          <p:nvPicPr>
            <p:cNvPr id="10264" name="椭圆 89"/>
            <p:cNvPicPr>
              <a:picLocks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0"/>
              <a:ext cx="269"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8" name="Text Box 18"/>
            <p:cNvSpPr txBox="1">
              <a:spLocks noChangeArrowheads="1"/>
            </p:cNvSpPr>
            <p:nvPr/>
          </p:nvSpPr>
          <p:spPr bwMode="auto">
            <a:xfrm>
              <a:off x="44" y="41"/>
              <a:ext cx="184"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lnSpc>
                  <a:spcPct val="120000"/>
                </a:lnSpc>
                <a:defRPr/>
              </a:pPr>
              <a:r>
                <a:rPr lang="en-US" b="1" dirty="0" smtClean="0">
                  <a:solidFill>
                    <a:schemeClr val="tx2">
                      <a:lumMod val="50000"/>
                    </a:schemeClr>
                  </a:solidFill>
                  <a:latin typeface="华文楷体" panose="02010600040101010101" pitchFamily="2" charset="-122"/>
                  <a:ea typeface="华文楷体" panose="02010600040101010101" pitchFamily="2" charset="-122"/>
                  <a:cs typeface="Segoe UI" panose="020B0502040204020203" pitchFamily="34" charset="0"/>
                </a:rPr>
                <a:t>03</a:t>
              </a:r>
              <a:endParaRPr lang="zh-CN" altLang="en-US" b="1" dirty="0" smtClean="0">
                <a:solidFill>
                  <a:schemeClr val="tx2">
                    <a:lumMod val="50000"/>
                  </a:schemeClr>
                </a:solidFill>
                <a:latin typeface="华文楷体" panose="02010600040101010101" pitchFamily="2" charset="-122"/>
                <a:ea typeface="华文楷体" panose="02010600040101010101" pitchFamily="2" charset="-122"/>
              </a:endParaRPr>
            </a:p>
          </p:txBody>
        </p:sp>
      </p:grpSp>
      <p:sp>
        <p:nvSpPr>
          <p:cNvPr id="10253" name="圆角矩形 4"/>
          <p:cNvSpPr/>
          <p:nvPr/>
        </p:nvSpPr>
        <p:spPr bwMode="auto">
          <a:xfrm>
            <a:off x="1968500" y="5161971"/>
            <a:ext cx="1346200" cy="656217"/>
          </a:xfrm>
          <a:custGeom>
            <a:avLst/>
            <a:gdLst>
              <a:gd name="T0" fmla="*/ 0 w 1944216"/>
              <a:gd name="T1" fmla="*/ 0 h 1080120"/>
              <a:gd name="T2" fmla="*/ 27541 w 1944216"/>
              <a:gd name="T3" fmla="*/ 0 h 1080120"/>
              <a:gd name="T4" fmla="*/ 38133 w 1944216"/>
              <a:gd name="T5" fmla="*/ 10533 h 1080120"/>
              <a:gd name="T6" fmla="*/ 27541 w 1944216"/>
              <a:gd name="T7" fmla="*/ 21066 h 1080120"/>
              <a:gd name="T8" fmla="*/ 0 w 1944216"/>
              <a:gd name="T9" fmla="*/ 21066 h 1080120"/>
              <a:gd name="T10" fmla="*/ 0 w 1944216"/>
              <a:gd name="T11" fmla="*/ 0 h 10801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44216" h="1080120">
                <a:moveTo>
                  <a:pt x="0" y="0"/>
                </a:moveTo>
                <a:lnTo>
                  <a:pt x="1404156" y="0"/>
                </a:lnTo>
                <a:cubicBezTo>
                  <a:pt x="1702423" y="0"/>
                  <a:pt x="1944216" y="241793"/>
                  <a:pt x="1944216" y="540060"/>
                </a:cubicBezTo>
                <a:cubicBezTo>
                  <a:pt x="1944216" y="838327"/>
                  <a:pt x="1702423" y="1080120"/>
                  <a:pt x="1404156" y="1080120"/>
                </a:cubicBezTo>
                <a:lnTo>
                  <a:pt x="0" y="1080120"/>
                </a:lnTo>
                <a:lnTo>
                  <a:pt x="0" y="0"/>
                </a:lnTo>
                <a:close/>
              </a:path>
            </a:pathLst>
          </a:custGeom>
          <a:solidFill>
            <a:srgbClr val="FFC000"/>
          </a:solidFill>
          <a:ln>
            <a:noFill/>
          </a:ln>
          <a:effectLst>
            <a:outerShdw dist="25401" dir="2700000" algn="ctr" rotWithShape="0">
              <a:srgbClr val="000000">
                <a:alpha val="14000"/>
              </a:srgbClr>
            </a:outerShdw>
          </a:effectLst>
          <a:extLst>
            <a:ext uri="{91240B29-F687-4F45-9708-019B960494DF}">
              <a14:hiddenLine xmlns:a14="http://schemas.microsoft.com/office/drawing/2010/main" w="9525">
                <a:solidFill>
                  <a:srgbClr val="000000"/>
                </a:solidFill>
                <a:round/>
              </a14:hiddenLine>
            </a:ext>
          </a:extLst>
        </p:spPr>
        <p:txBody>
          <a:bodyPr lIns="68580" tIns="34290" rIns="68580" bIns="34290" anchor="ctr"/>
          <a:lstStyle/>
          <a:p>
            <a:endParaRPr lang="zh-CN" altLang="en-US">
              <a:latin typeface="华文楷体" panose="02010600040101010101" pitchFamily="2" charset="-122"/>
              <a:ea typeface="华文楷体" panose="02010600040101010101" pitchFamily="2" charset="-122"/>
            </a:endParaRPr>
          </a:p>
        </p:txBody>
      </p:sp>
      <p:grpSp>
        <p:nvGrpSpPr>
          <p:cNvPr id="10254" name="椭圆 93"/>
          <p:cNvGrpSpPr/>
          <p:nvPr/>
        </p:nvGrpSpPr>
        <p:grpSpPr bwMode="auto">
          <a:xfrm>
            <a:off x="2633133" y="5254625"/>
            <a:ext cx="569384" cy="500063"/>
            <a:chOff x="0" y="0"/>
            <a:chExt cx="269" cy="269"/>
          </a:xfrm>
        </p:grpSpPr>
        <p:pic>
          <p:nvPicPr>
            <p:cNvPr id="10262" name="椭圆 93"/>
            <p:cNvPicPr>
              <a:picLocks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0"/>
              <a:ext cx="269"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2" name="Text Box 22"/>
            <p:cNvSpPr txBox="1">
              <a:spLocks noChangeArrowheads="1"/>
            </p:cNvSpPr>
            <p:nvPr/>
          </p:nvSpPr>
          <p:spPr bwMode="auto">
            <a:xfrm>
              <a:off x="44" y="43"/>
              <a:ext cx="184" cy="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lnSpc>
                  <a:spcPct val="120000"/>
                </a:lnSpc>
                <a:defRPr/>
              </a:pPr>
              <a:r>
                <a:rPr lang="en-US" b="1" dirty="0" smtClean="0">
                  <a:solidFill>
                    <a:schemeClr val="tx2">
                      <a:lumMod val="50000"/>
                    </a:schemeClr>
                  </a:solidFill>
                  <a:latin typeface="华文楷体" panose="02010600040101010101" pitchFamily="2" charset="-122"/>
                  <a:ea typeface="华文楷体" panose="02010600040101010101" pitchFamily="2" charset="-122"/>
                  <a:cs typeface="Segoe UI" panose="020B0502040204020203" pitchFamily="34" charset="0"/>
                </a:rPr>
                <a:t>04</a:t>
              </a:r>
              <a:endParaRPr lang="zh-CN" altLang="en-US" b="1" dirty="0" smtClean="0">
                <a:solidFill>
                  <a:schemeClr val="tx2">
                    <a:lumMod val="50000"/>
                  </a:schemeClr>
                </a:solidFill>
                <a:latin typeface="华文楷体" panose="02010600040101010101" pitchFamily="2" charset="-122"/>
                <a:ea typeface="华文楷体" panose="02010600040101010101" pitchFamily="2" charset="-122"/>
              </a:endParaRPr>
            </a:p>
          </p:txBody>
        </p:sp>
      </p:grpSp>
      <p:sp>
        <p:nvSpPr>
          <p:cNvPr id="10255" name="TextBox 33"/>
          <p:cNvSpPr txBox="1">
            <a:spLocks noChangeArrowheads="1"/>
          </p:cNvSpPr>
          <p:nvPr/>
        </p:nvSpPr>
        <p:spPr bwMode="auto">
          <a:xfrm>
            <a:off x="3449504" y="2474666"/>
            <a:ext cx="581484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ndara" panose="020E0502030303020204" pitchFamily="34" charset="0"/>
                <a:ea typeface="华文楷体" panose="0201060004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ndara" panose="020E0502030303020204" pitchFamily="34" charset="0"/>
                <a:ea typeface="华文楷体" panose="0201060004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ndara" panose="020E0502030303020204" pitchFamily="34" charset="0"/>
                <a:ea typeface="华文楷体" panose="0201060004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9pPr>
          </a:lstStyle>
          <a:p>
            <a:pPr lvl="1">
              <a:lnSpc>
                <a:spcPct val="100000"/>
              </a:lnSpc>
              <a:spcBef>
                <a:spcPct val="0"/>
              </a:spcBef>
              <a:buFontTx/>
              <a:buNone/>
            </a:pPr>
            <a:r>
              <a:rPr lang="zh-CN" altLang="en-US" sz="2800" dirty="0" smtClean="0">
                <a:latin typeface="华文楷体" panose="02010600040101010101" pitchFamily="2" charset="-122"/>
              </a:rPr>
              <a:t>新增会计科目</a:t>
            </a:r>
            <a:endParaRPr lang="en-US" altLang="zh-CN" sz="2800" dirty="0">
              <a:latin typeface="华文楷体" panose="02010600040101010101" pitchFamily="2" charset="-122"/>
            </a:endParaRPr>
          </a:p>
        </p:txBody>
      </p:sp>
      <p:sp>
        <p:nvSpPr>
          <p:cNvPr id="10256" name="TextBox 33"/>
          <p:cNvSpPr txBox="1">
            <a:spLocks noChangeArrowheads="1"/>
          </p:cNvSpPr>
          <p:nvPr/>
        </p:nvSpPr>
        <p:spPr bwMode="auto">
          <a:xfrm>
            <a:off x="3501709" y="4345286"/>
            <a:ext cx="5913516"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ndara" panose="020E0502030303020204" pitchFamily="34" charset="0"/>
                <a:ea typeface="华文楷体" panose="02010600040101010101" pitchFamily="2" charset="-122"/>
              </a:defRPr>
            </a:lvl1pPr>
            <a:lvl2pPr marL="400050">
              <a:lnSpc>
                <a:spcPct val="90000"/>
              </a:lnSpc>
              <a:spcBef>
                <a:spcPts val="500"/>
              </a:spcBef>
              <a:buFont typeface="Arial" panose="020B0604020202020204" pitchFamily="34" charset="0"/>
              <a:buChar char="•"/>
              <a:defRPr sz="2400">
                <a:solidFill>
                  <a:schemeClr val="tx1"/>
                </a:solidFill>
                <a:latin typeface="Candara" panose="020E0502030303020204" pitchFamily="34" charset="0"/>
                <a:ea typeface="华文楷体" panose="0201060004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ndara" panose="020E0502030303020204" pitchFamily="34" charset="0"/>
                <a:ea typeface="华文楷体" panose="0201060004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9pPr>
          </a:lstStyle>
          <a:p>
            <a:pPr lvl="1">
              <a:lnSpc>
                <a:spcPct val="100000"/>
              </a:lnSpc>
              <a:spcBef>
                <a:spcPct val="0"/>
              </a:spcBef>
              <a:buFont typeface="Wingdings" panose="05000000000000000000" pitchFamily="2" charset="2"/>
              <a:buNone/>
            </a:pPr>
            <a:r>
              <a:rPr lang="zh-CN" altLang="en-US" sz="2800" dirty="0" smtClean="0">
                <a:latin typeface="华文楷体" panose="02010600040101010101" pitchFamily="2" charset="-122"/>
              </a:rPr>
              <a:t>费用的归类</a:t>
            </a:r>
            <a:endParaRPr lang="en-US" altLang="zh-CN" sz="2800" dirty="0">
              <a:latin typeface="华文楷体" panose="02010600040101010101" pitchFamily="2" charset="-122"/>
            </a:endParaRPr>
          </a:p>
        </p:txBody>
      </p:sp>
      <p:sp>
        <p:nvSpPr>
          <p:cNvPr id="10257" name="TextBox 33"/>
          <p:cNvSpPr txBox="1">
            <a:spLocks noChangeArrowheads="1"/>
          </p:cNvSpPr>
          <p:nvPr/>
        </p:nvSpPr>
        <p:spPr bwMode="auto">
          <a:xfrm>
            <a:off x="3896896" y="5157192"/>
            <a:ext cx="5622827" cy="65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ndara" panose="020E0502030303020204" pitchFamily="34" charset="0"/>
                <a:ea typeface="华文楷体" panose="0201060004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ndara" panose="020E0502030303020204" pitchFamily="34" charset="0"/>
                <a:ea typeface="华文楷体" panose="0201060004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ndara" panose="020E0502030303020204" pitchFamily="34" charset="0"/>
                <a:ea typeface="华文楷体" panose="0201060004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9pPr>
          </a:lstStyle>
          <a:p>
            <a:pPr algn="just">
              <a:lnSpc>
                <a:spcPct val="130000"/>
              </a:lnSpc>
              <a:spcBef>
                <a:spcPct val="0"/>
              </a:spcBef>
              <a:buFontTx/>
              <a:buNone/>
            </a:pPr>
            <a:r>
              <a:rPr lang="zh-CN" altLang="en-US" dirty="0" smtClean="0">
                <a:latin typeface="华文楷体" panose="02010600040101010101" pitchFamily="2" charset="-122"/>
              </a:rPr>
              <a:t>计提和期末</a:t>
            </a:r>
            <a:r>
              <a:rPr lang="zh-CN" altLang="en-US" dirty="0">
                <a:latin typeface="华文楷体" panose="02010600040101010101" pitchFamily="2" charset="-122"/>
              </a:rPr>
              <a:t>结转</a:t>
            </a:r>
            <a:endParaRPr lang="en-US" altLang="zh-CN" dirty="0">
              <a:latin typeface="华文楷体" panose="02010600040101010101" pitchFamily="2" charset="-122"/>
            </a:endParaRPr>
          </a:p>
        </p:txBody>
      </p:sp>
      <p:sp>
        <p:nvSpPr>
          <p:cNvPr id="10258" name="TextBox 33"/>
          <p:cNvSpPr txBox="1">
            <a:spLocks noChangeArrowheads="1"/>
          </p:cNvSpPr>
          <p:nvPr/>
        </p:nvSpPr>
        <p:spPr bwMode="auto">
          <a:xfrm>
            <a:off x="3920088" y="3284984"/>
            <a:ext cx="5211675" cy="652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ndara" panose="020E0502030303020204" pitchFamily="34" charset="0"/>
                <a:ea typeface="华文楷体" panose="0201060004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ndara" panose="020E0502030303020204" pitchFamily="34" charset="0"/>
                <a:ea typeface="华文楷体" panose="0201060004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ndara" panose="020E0502030303020204" pitchFamily="34" charset="0"/>
                <a:ea typeface="华文楷体" panose="0201060004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9pPr>
          </a:lstStyle>
          <a:p>
            <a:pPr algn="just">
              <a:lnSpc>
                <a:spcPct val="130000"/>
              </a:lnSpc>
              <a:spcBef>
                <a:spcPct val="0"/>
              </a:spcBef>
              <a:buFontTx/>
              <a:buNone/>
            </a:pPr>
            <a:r>
              <a:rPr lang="zh-CN" altLang="en-US" dirty="0" smtClean="0">
                <a:latin typeface="华文楷体" panose="02010600040101010101" pitchFamily="2" charset="-122"/>
              </a:rPr>
              <a:t>收入的确认</a:t>
            </a:r>
            <a:endParaRPr lang="en-US" altLang="zh-CN" dirty="0">
              <a:latin typeface="华文楷体" panose="02010600040101010101" pitchFamily="2" charset="-122"/>
            </a:endParaRPr>
          </a:p>
        </p:txBody>
      </p:sp>
      <p:sp>
        <p:nvSpPr>
          <p:cNvPr id="10259" name="圆角矩形 11"/>
          <p:cNvSpPr/>
          <p:nvPr/>
        </p:nvSpPr>
        <p:spPr bwMode="auto">
          <a:xfrm flipH="1">
            <a:off x="10229851" y="1036638"/>
            <a:ext cx="620183" cy="114300"/>
          </a:xfrm>
          <a:custGeom>
            <a:avLst/>
            <a:gdLst>
              <a:gd name="T0" fmla="*/ 6821 w 711052"/>
              <a:gd name="T1" fmla="*/ 0 h 174096"/>
              <a:gd name="T2" fmla="*/ 55716 w 711052"/>
              <a:gd name="T3" fmla="*/ 0 h 174096"/>
              <a:gd name="T4" fmla="*/ 55716 w 711052"/>
              <a:gd name="T5" fmla="*/ 13942 h 174096"/>
              <a:gd name="T6" fmla="*/ 6821 w 711052"/>
              <a:gd name="T7" fmla="*/ 13942 h 174096"/>
              <a:gd name="T8" fmla="*/ 0 w 711052"/>
              <a:gd name="T9" fmla="*/ 6971 h 174096"/>
              <a:gd name="T10" fmla="*/ 6821 w 711052"/>
              <a:gd name="T11" fmla="*/ 0 h 1740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11052" h="174096">
                <a:moveTo>
                  <a:pt x="87048" y="0"/>
                </a:moveTo>
                <a:lnTo>
                  <a:pt x="711052" y="0"/>
                </a:lnTo>
                <a:lnTo>
                  <a:pt x="711052" y="174096"/>
                </a:lnTo>
                <a:lnTo>
                  <a:pt x="87048" y="174096"/>
                </a:lnTo>
                <a:cubicBezTo>
                  <a:pt x="38973" y="174096"/>
                  <a:pt x="0" y="135123"/>
                  <a:pt x="0" y="87048"/>
                </a:cubicBezTo>
                <a:cubicBezTo>
                  <a:pt x="0" y="38973"/>
                  <a:pt x="38973" y="0"/>
                  <a:pt x="87048" y="0"/>
                </a:cubicBezTo>
                <a:close/>
              </a:path>
            </a:pathLst>
          </a:custGeom>
          <a:gradFill rotWithShape="1">
            <a:gsLst>
              <a:gs pos="0">
                <a:srgbClr val="0187B7"/>
              </a:gs>
              <a:gs pos="60001">
                <a:srgbClr val="A0E5FE"/>
              </a:gs>
              <a:gs pos="89000">
                <a:srgbClr val="01A7E3"/>
              </a:gs>
              <a:gs pos="100000">
                <a:srgbClr val="0187B7"/>
              </a:gs>
            </a:gsLst>
            <a:lin ang="0" scaled="1"/>
          </a:gradFill>
          <a:ln>
            <a:noFill/>
          </a:ln>
          <a:extLst>
            <a:ext uri="{91240B29-F687-4F45-9708-019B960494DF}">
              <a14:hiddenLine xmlns:a14="http://schemas.microsoft.com/office/drawing/2010/main" w="9525">
                <a:solidFill>
                  <a:srgbClr val="000000"/>
                </a:solidFill>
                <a:round/>
              </a14:hiddenLine>
            </a:ext>
          </a:extLst>
        </p:spPr>
        <p:txBody>
          <a:bodyPr lIns="68580" tIns="34290" rIns="68580" bIns="34290" anchor="ctr"/>
          <a:lstStyle/>
          <a:p>
            <a:endParaRPr lang="zh-CN" altLang="en-US">
              <a:latin typeface="华文楷体" panose="02010600040101010101" pitchFamily="2" charset="-122"/>
              <a:ea typeface="华文楷体" panose="02010600040101010101" pitchFamily="2" charset="-122"/>
            </a:endParaRPr>
          </a:p>
        </p:txBody>
      </p:sp>
      <p:sp>
        <p:nvSpPr>
          <p:cNvPr id="10260" name="矩形 21"/>
          <p:cNvSpPr>
            <a:spLocks noChangeArrowheads="1"/>
          </p:cNvSpPr>
          <p:nvPr/>
        </p:nvSpPr>
        <p:spPr bwMode="auto">
          <a:xfrm>
            <a:off x="10574867" y="0"/>
            <a:ext cx="224367" cy="1428750"/>
          </a:xfrm>
          <a:prstGeom prst="rect">
            <a:avLst/>
          </a:prstGeom>
          <a:gradFill rotWithShape="0">
            <a:gsLst>
              <a:gs pos="0">
                <a:srgbClr val="D9D9D9"/>
              </a:gs>
              <a:gs pos="52000">
                <a:srgbClr val="A6A6A6"/>
              </a:gs>
              <a:gs pos="100000">
                <a:srgbClr val="D9D9D9"/>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ndara" panose="020E0502030303020204" pitchFamily="34" charset="0"/>
                <a:ea typeface="华文楷体" panose="0201060004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ndara" panose="020E0502030303020204" pitchFamily="34" charset="0"/>
                <a:ea typeface="华文楷体" panose="0201060004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ndara" panose="020E0502030303020204" pitchFamily="34" charset="0"/>
                <a:ea typeface="华文楷体" panose="0201060004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9pPr>
          </a:lstStyle>
          <a:p>
            <a:pPr algn="just">
              <a:lnSpc>
                <a:spcPct val="120000"/>
              </a:lnSpc>
              <a:spcBef>
                <a:spcPct val="0"/>
              </a:spcBef>
              <a:buFontTx/>
              <a:buNone/>
            </a:pPr>
            <a:endParaRPr lang="zh-CN" altLang="en-US" sz="1400">
              <a:solidFill>
                <a:schemeClr val="bg1"/>
              </a:solidFill>
              <a:latin typeface="华文楷体" panose="02010600040101010101" pitchFamily="2" charset="-122"/>
            </a:endParaRPr>
          </a:p>
        </p:txBody>
      </p:sp>
      <p:sp>
        <p:nvSpPr>
          <p:cNvPr id="10261" name="任意多边形 22"/>
          <p:cNvSpPr>
            <a:spLocks noChangeArrowheads="1"/>
          </p:cNvSpPr>
          <p:nvPr/>
        </p:nvSpPr>
        <p:spPr bwMode="auto">
          <a:xfrm flipH="1">
            <a:off x="6248399" y="346076"/>
            <a:ext cx="4601633" cy="747713"/>
          </a:xfrm>
          <a:custGeom>
            <a:avLst/>
            <a:gdLst>
              <a:gd name="T0" fmla="*/ 3617050 w 3970185"/>
              <a:gd name="T1" fmla="*/ 0 h 708025"/>
              <a:gd name="T2" fmla="*/ 2839746 w 3970185"/>
              <a:gd name="T3" fmla="*/ 0 h 708025"/>
              <a:gd name="T4" fmla="*/ 2696143 w 3970185"/>
              <a:gd name="T5" fmla="*/ 0 h 708025"/>
              <a:gd name="T6" fmla="*/ 0 w 3970185"/>
              <a:gd name="T7" fmla="*/ 0 h 708025"/>
              <a:gd name="T8" fmla="*/ 0 w 3970185"/>
              <a:gd name="T9" fmla="*/ 1037176 h 708025"/>
              <a:gd name="T10" fmla="*/ 2696143 w 3970185"/>
              <a:gd name="T11" fmla="*/ 1037176 h 708025"/>
              <a:gd name="T12" fmla="*/ 2839746 w 3970185"/>
              <a:gd name="T13" fmla="*/ 1037176 h 708025"/>
              <a:gd name="T14" fmla="*/ 3617050 w 3970185"/>
              <a:gd name="T15" fmla="*/ 1037176 h 708025"/>
              <a:gd name="T16" fmla="*/ 3971249 w 3970185"/>
              <a:gd name="T17" fmla="*/ 518589 h 708025"/>
              <a:gd name="T18" fmla="*/ 3617050 w 3970185"/>
              <a:gd name="T19" fmla="*/ 0 h 7080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970185"/>
              <a:gd name="T31" fmla="*/ 0 h 708025"/>
              <a:gd name="T32" fmla="*/ 3970185 w 3970185"/>
              <a:gd name="T33" fmla="*/ 708025 h 7080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970185" h="708025">
                <a:moveTo>
                  <a:pt x="3616084" y="0"/>
                </a:moveTo>
                <a:lnTo>
                  <a:pt x="2838983" y="0"/>
                </a:lnTo>
                <a:lnTo>
                  <a:pt x="2695422" y="0"/>
                </a:lnTo>
                <a:lnTo>
                  <a:pt x="0" y="0"/>
                </a:lnTo>
                <a:lnTo>
                  <a:pt x="0" y="708025"/>
                </a:lnTo>
                <a:lnTo>
                  <a:pt x="2695422" y="708025"/>
                </a:lnTo>
                <a:lnTo>
                  <a:pt x="2838983" y="708025"/>
                </a:lnTo>
                <a:lnTo>
                  <a:pt x="3616084" y="708025"/>
                </a:lnTo>
                <a:cubicBezTo>
                  <a:pt x="3811649" y="708025"/>
                  <a:pt x="3970185" y="549528"/>
                  <a:pt x="3970185" y="354013"/>
                </a:cubicBezTo>
                <a:cubicBezTo>
                  <a:pt x="3970185" y="158497"/>
                  <a:pt x="3811649" y="0"/>
                  <a:pt x="3616084" y="0"/>
                </a:cubicBezTo>
                <a:close/>
              </a:path>
            </a:pathLst>
          </a:custGeom>
          <a:solidFill>
            <a:srgbClr val="FFC000"/>
          </a:solidFill>
          <a:ln>
            <a:noFill/>
          </a:ln>
          <a:effectLst>
            <a:outerShdw dist="25401" dir="2700000" algn="ctr" rotWithShape="0">
              <a:srgbClr val="000000">
                <a:alpha val="14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a:lnSpc>
                <a:spcPct val="90000"/>
              </a:lnSpc>
              <a:spcBef>
                <a:spcPts val="1000"/>
              </a:spcBef>
              <a:buFont typeface="Arial" panose="020B0604020202020204" pitchFamily="34" charset="0"/>
              <a:buChar char="•"/>
              <a:defRPr sz="2800">
                <a:solidFill>
                  <a:schemeClr val="tx1"/>
                </a:solidFill>
                <a:latin typeface="Candara" panose="020E0502030303020204" pitchFamily="34" charset="0"/>
                <a:ea typeface="华文楷体" panose="0201060004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ndara" panose="020E0502030303020204" pitchFamily="34" charset="0"/>
                <a:ea typeface="华文楷体" panose="0201060004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ndara" panose="020E0502030303020204" pitchFamily="34" charset="0"/>
                <a:ea typeface="华文楷体" panose="0201060004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9pPr>
          </a:lstStyle>
          <a:p>
            <a:pPr algn="ctr">
              <a:lnSpc>
                <a:spcPct val="100000"/>
              </a:lnSpc>
              <a:spcBef>
                <a:spcPct val="0"/>
              </a:spcBef>
              <a:buFontTx/>
              <a:buNone/>
            </a:pPr>
            <a:r>
              <a:rPr lang="zh-CN" altLang="en-US" sz="3200" b="1" dirty="0">
                <a:latin typeface="华文楷体" panose="02010600040101010101" pitchFamily="2" charset="-122"/>
              </a:rPr>
              <a:t>重点</a:t>
            </a:r>
            <a:r>
              <a:rPr lang="en-US" altLang="zh-CN" sz="3200" b="1" dirty="0">
                <a:latin typeface="华文楷体" panose="02010600040101010101" pitchFamily="2" charset="-122"/>
              </a:rPr>
              <a:t>/ emphasis</a:t>
            </a:r>
            <a:endParaRPr lang="en-US" altLang="zh-CN" sz="3200" b="1" dirty="0">
              <a:latin typeface="华文楷体" panose="02010600040101010101" pitchFamily="2" charset="-122"/>
            </a:endParaRPr>
          </a:p>
        </p:txBody>
      </p:sp>
      <p:sp>
        <p:nvSpPr>
          <p:cNvPr id="4" name="灯片编号占位符 3"/>
          <p:cNvSpPr>
            <a:spLocks noGrp="1"/>
          </p:cNvSpPr>
          <p:nvPr>
            <p:ph type="sldNum" sz="quarter" idx="12"/>
          </p:nvPr>
        </p:nvSpPr>
        <p:spPr/>
        <p:txBody>
          <a:bodyPr/>
          <a:lstStyle/>
          <a:p>
            <a:fld id="{BC1CF76B-D1F8-4017-AACD-912803F43726}" type="slidenum">
              <a:rPr lang="en-US" smtClean="0">
                <a:latin typeface="华文楷体" panose="02010600040101010101" pitchFamily="2" charset="-122"/>
                <a:ea typeface="华文楷体" panose="02010600040101010101" pitchFamily="2" charset="-122"/>
              </a:rPr>
            </a:fld>
            <a:endParaRPr lang="en-US">
              <a:latin typeface="华文楷体" panose="02010600040101010101" pitchFamily="2" charset="-122"/>
              <a:ea typeface="华文楷体" panose="02010600040101010101" pitchFamily="2" charset="-122"/>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标题 1"/>
          <p:cNvSpPr>
            <a:spLocks noGrp="1"/>
          </p:cNvSpPr>
          <p:nvPr>
            <p:ph type="title"/>
          </p:nvPr>
        </p:nvSpPr>
        <p:spPr>
          <a:xfrm>
            <a:off x="1144058" y="338138"/>
            <a:ext cx="9903883" cy="854075"/>
          </a:xfrm>
        </p:spPr>
        <p:txBody>
          <a:bodyPr/>
          <a:lstStyle/>
          <a:p>
            <a:pPr algn="ctr">
              <a:defRPr/>
            </a:pPr>
            <a:r>
              <a:rPr lang="zh-CN" altLang="en-US" sz="3600" b="1" dirty="0" smtClean="0">
                <a:solidFill>
                  <a:srgbClr val="FFFF00"/>
                </a:solidFill>
                <a:latin typeface="华文楷体" panose="02010600040101010101" pitchFamily="2" charset="-122"/>
                <a:ea typeface="华文楷体" panose="02010600040101010101" pitchFamily="2" charset="-122"/>
              </a:rPr>
              <a:t>一、相关政策及</a:t>
            </a:r>
            <a:r>
              <a:rPr lang="zh-CN" altLang="en-US" sz="3600" b="1" dirty="0">
                <a:solidFill>
                  <a:srgbClr val="FFFF00"/>
                </a:solidFill>
                <a:latin typeface="华文楷体" panose="02010600040101010101" pitchFamily="2" charset="-122"/>
                <a:ea typeface="华文楷体" panose="02010600040101010101" pitchFamily="2" charset="-122"/>
              </a:rPr>
              <a:t>管理</a:t>
            </a:r>
            <a:r>
              <a:rPr lang="zh-CN" altLang="en-US" sz="3600" b="1" dirty="0" smtClean="0">
                <a:solidFill>
                  <a:srgbClr val="FFFF00"/>
                </a:solidFill>
                <a:latin typeface="华文楷体" panose="02010600040101010101" pitchFamily="2" charset="-122"/>
                <a:ea typeface="华文楷体" panose="02010600040101010101" pitchFamily="2" charset="-122"/>
              </a:rPr>
              <a:t>要求</a:t>
            </a:r>
            <a:endParaRPr lang="zh-CN" altLang="en-US" sz="3600" b="1" dirty="0">
              <a:solidFill>
                <a:srgbClr val="FFFF00"/>
              </a:solidFill>
              <a:latin typeface="华文楷体" panose="02010600040101010101" pitchFamily="2" charset="-122"/>
              <a:ea typeface="华文楷体" panose="02010600040101010101" pitchFamily="2" charset="-122"/>
            </a:endParaRPr>
          </a:p>
        </p:txBody>
      </p:sp>
      <p:sp>
        <p:nvSpPr>
          <p:cNvPr id="15364" name="灯片编号占位符 4"/>
          <p:cNvSpPr>
            <a:spLocks noGrp="1"/>
          </p:cNvSpPr>
          <p:nvPr>
            <p:ph type="sldNum" sz="quarter" idx="12"/>
          </p:nvPr>
        </p:nvSpPr>
        <p:spPr bwMode="auto">
          <a:xfrm>
            <a:off x="4165600" y="6248400"/>
            <a:ext cx="38608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ndara" panose="020E0502030303020204" pitchFamily="34" charset="0"/>
                <a:ea typeface="华文楷体" panose="0201060004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ndara" panose="020E0502030303020204" pitchFamily="34" charset="0"/>
                <a:ea typeface="华文楷体" panose="0201060004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ndara" panose="020E0502030303020204" pitchFamily="34" charset="0"/>
                <a:ea typeface="华文楷体" panose="0201060004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9pPr>
          </a:lstStyle>
          <a:p>
            <a:pPr algn="ctr">
              <a:lnSpc>
                <a:spcPct val="100000"/>
              </a:lnSpc>
              <a:spcBef>
                <a:spcPct val="0"/>
              </a:spcBef>
              <a:buFontTx/>
              <a:buNone/>
            </a:pPr>
            <a:fld id="{2EA08762-D288-4B75-A157-BE0B56D3F1BF}" type="slidenum">
              <a:rPr lang="zh-CN" altLang="en-US" sz="1200" smtClean="0">
                <a:latin typeface="Arial" panose="020B0604020202020204" pitchFamily="34" charset="0"/>
                <a:ea typeface="宋体" panose="02010600030101010101" pitchFamily="2" charset="-122"/>
              </a:rPr>
            </a:fld>
            <a:endParaRPr lang="en-US" altLang="zh-CN" sz="1200" smtClean="0">
              <a:latin typeface="Arial" panose="020B0604020202020204" pitchFamily="34" charset="0"/>
              <a:ea typeface="宋体" panose="02010600030101010101" pitchFamily="2" charset="-122"/>
            </a:endParaRPr>
          </a:p>
        </p:txBody>
      </p:sp>
      <p:sp>
        <p:nvSpPr>
          <p:cNvPr id="2" name="内容占位符 1"/>
          <p:cNvSpPr>
            <a:spLocks noGrp="1"/>
          </p:cNvSpPr>
          <p:nvPr>
            <p:ph sz="quarter" idx="13"/>
          </p:nvPr>
        </p:nvSpPr>
        <p:spPr>
          <a:xfrm>
            <a:off x="1348509" y="1341438"/>
            <a:ext cx="10233891" cy="3812453"/>
          </a:xfrm>
        </p:spPr>
        <p:txBody>
          <a:bodyPr>
            <a:normAutofit/>
          </a:bodyPr>
          <a:lstStyle/>
          <a:p>
            <a:pPr>
              <a:buClr>
                <a:srgbClr val="FFFF00"/>
              </a:buClr>
              <a:buFont typeface="Wingdings" panose="05000000000000000000" pitchFamily="2" charset="2"/>
              <a:buChar char="u"/>
              <a:defRPr/>
            </a:pPr>
            <a:r>
              <a:rPr lang="zh-CN" altLang="en-US" sz="2800" dirty="0" smtClean="0">
                <a:solidFill>
                  <a:srgbClr val="FFFF00"/>
                </a:solidFill>
                <a:latin typeface="华文楷体" panose="02010600040101010101" pitchFamily="2" charset="-122"/>
                <a:ea typeface="华文楷体" panose="02010600040101010101" pitchFamily="2" charset="-122"/>
              </a:rPr>
              <a:t>管理</a:t>
            </a:r>
            <a:r>
              <a:rPr lang="zh-CN" altLang="en-US" sz="2800" dirty="0">
                <a:solidFill>
                  <a:srgbClr val="FFFF00"/>
                </a:solidFill>
                <a:latin typeface="华文楷体" panose="02010600040101010101" pitchFamily="2" charset="-122"/>
                <a:ea typeface="华文楷体" panose="02010600040101010101" pitchFamily="2" charset="-122"/>
              </a:rPr>
              <a:t>要求</a:t>
            </a:r>
            <a:r>
              <a:rPr lang="zh-CN" altLang="zh-CN" sz="2800" dirty="0">
                <a:latin typeface="华文楷体" panose="02010600040101010101" pitchFamily="2" charset="-122"/>
                <a:ea typeface="华文楷体" panose="02010600040101010101" pitchFamily="2" charset="-122"/>
              </a:rPr>
              <a:t>　</a:t>
            </a:r>
            <a:endParaRPr lang="zh-CN" altLang="zh-CN" sz="2800" dirty="0">
              <a:latin typeface="华文楷体" panose="02010600040101010101" pitchFamily="2" charset="-122"/>
              <a:ea typeface="华文楷体" panose="02010600040101010101" pitchFamily="2" charset="-122"/>
            </a:endParaRPr>
          </a:p>
          <a:p>
            <a:pPr>
              <a:defRPr/>
            </a:pPr>
            <a:r>
              <a:rPr lang="zh-CN" altLang="en-US" sz="2800" dirty="0" smtClean="0">
                <a:latin typeface="华文楷体" panose="02010600040101010101" pitchFamily="2" charset="-122"/>
                <a:ea typeface="华文楷体" panose="02010600040101010101" pitchFamily="2" charset="-122"/>
              </a:rPr>
              <a:t>按规收费；</a:t>
            </a:r>
            <a:endParaRPr lang="en-US" altLang="zh-CN" sz="2800" dirty="0" smtClean="0">
              <a:latin typeface="华文楷体" panose="02010600040101010101" pitchFamily="2" charset="-122"/>
              <a:ea typeface="华文楷体" panose="02010600040101010101" pitchFamily="2" charset="-122"/>
            </a:endParaRPr>
          </a:p>
          <a:p>
            <a:pPr>
              <a:defRPr/>
            </a:pPr>
            <a:r>
              <a:rPr lang="zh-CN" altLang="en-US" sz="2800" dirty="0" smtClean="0">
                <a:latin typeface="华文楷体" panose="02010600040101010101" pitchFamily="2" charset="-122"/>
                <a:ea typeface="华文楷体" panose="02010600040101010101" pitchFamily="2" charset="-122"/>
              </a:rPr>
              <a:t>依法纳税；</a:t>
            </a:r>
            <a:endParaRPr lang="en-US" altLang="zh-CN" sz="2800" dirty="0" smtClean="0">
              <a:latin typeface="华文楷体" panose="02010600040101010101" pitchFamily="2" charset="-122"/>
              <a:ea typeface="华文楷体" panose="02010600040101010101" pitchFamily="2" charset="-122"/>
            </a:endParaRPr>
          </a:p>
          <a:p>
            <a:pPr>
              <a:defRPr/>
            </a:pPr>
            <a:r>
              <a:rPr lang="zh-CN" altLang="en-US" sz="2800" dirty="0" smtClean="0">
                <a:latin typeface="华文楷体" panose="02010600040101010101" pitchFamily="2" charset="-122"/>
                <a:ea typeface="华文楷体" panose="02010600040101010101" pitchFamily="2" charset="-122"/>
              </a:rPr>
              <a:t>各项收入全部纳入预算；</a:t>
            </a:r>
            <a:endParaRPr lang="en-US" altLang="zh-CN" sz="2800" dirty="0" smtClean="0">
              <a:latin typeface="华文楷体" panose="02010600040101010101" pitchFamily="2" charset="-122"/>
              <a:ea typeface="华文楷体" panose="02010600040101010101" pitchFamily="2" charset="-122"/>
            </a:endParaRPr>
          </a:p>
          <a:p>
            <a:pPr>
              <a:defRPr/>
            </a:pPr>
            <a:r>
              <a:rPr lang="zh-CN" altLang="en-US" sz="2800" dirty="0" smtClean="0">
                <a:latin typeface="华文楷体" panose="02010600040101010101" pitchFamily="2" charset="-122"/>
                <a:ea typeface="华文楷体" panose="02010600040101010101" pitchFamily="2" charset="-122"/>
              </a:rPr>
              <a:t>收支两条线，不坐支、不隐瞒、不截留。</a:t>
            </a:r>
            <a:endParaRPr lang="zh-CN" altLang="en-US" sz="2800" dirty="0">
              <a:latin typeface="华文楷体" panose="02010600040101010101" pitchFamily="2" charset="-122"/>
              <a:ea typeface="华文楷体" panose="02010600040101010101" pitchFamily="2" charset="-122"/>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标题 1"/>
          <p:cNvSpPr>
            <a:spLocks noGrp="1"/>
          </p:cNvSpPr>
          <p:nvPr>
            <p:ph type="title"/>
          </p:nvPr>
        </p:nvSpPr>
        <p:spPr>
          <a:xfrm>
            <a:off x="1144058" y="574165"/>
            <a:ext cx="9903883" cy="682625"/>
          </a:xfrm>
        </p:spPr>
        <p:txBody>
          <a:bodyPr/>
          <a:lstStyle/>
          <a:p>
            <a:pPr algn="ctr"/>
            <a:r>
              <a:rPr lang="zh-CN" altLang="en-US" sz="3600" dirty="0">
                <a:solidFill>
                  <a:srgbClr val="FFFF00"/>
                </a:solidFill>
                <a:latin typeface="华文楷体" panose="02010600040101010101" pitchFamily="2" charset="-122"/>
                <a:ea typeface="华文楷体" panose="02010600040101010101" pitchFamily="2" charset="-122"/>
              </a:rPr>
              <a:t>一</a:t>
            </a:r>
            <a:r>
              <a:rPr lang="zh-CN" altLang="en-US" sz="3600" dirty="0" smtClean="0">
                <a:solidFill>
                  <a:srgbClr val="FFFF00"/>
                </a:solidFill>
                <a:latin typeface="华文楷体" panose="02010600040101010101" pitchFamily="2" charset="-122"/>
                <a:ea typeface="华文楷体" panose="02010600040101010101" pitchFamily="2" charset="-122"/>
              </a:rPr>
              <a:t>、相关政策及</a:t>
            </a:r>
            <a:r>
              <a:rPr lang="zh-CN" altLang="en-US" sz="3600" dirty="0">
                <a:solidFill>
                  <a:srgbClr val="FFFF00"/>
                </a:solidFill>
                <a:latin typeface="华文楷体" panose="02010600040101010101" pitchFamily="2" charset="-122"/>
                <a:ea typeface="华文楷体" panose="02010600040101010101" pitchFamily="2" charset="-122"/>
              </a:rPr>
              <a:t>管理要求</a:t>
            </a:r>
            <a:endParaRPr lang="zh-CN" altLang="en-US" sz="3600" dirty="0" smtClean="0">
              <a:solidFill>
                <a:srgbClr val="FFFF00"/>
              </a:solidFill>
              <a:latin typeface="华文楷体" panose="02010600040101010101" pitchFamily="2" charset="-122"/>
              <a:ea typeface="华文楷体" panose="02010600040101010101" pitchFamily="2" charset="-122"/>
            </a:endParaRPr>
          </a:p>
        </p:txBody>
      </p:sp>
      <p:sp>
        <p:nvSpPr>
          <p:cNvPr id="64516" name="灯片编号占位符 4"/>
          <p:cNvSpPr>
            <a:spLocks noGrp="1"/>
          </p:cNvSpPr>
          <p:nvPr>
            <p:ph type="sldNum" sz="quarter" idx="12"/>
          </p:nvPr>
        </p:nvSpPr>
        <p:spPr bwMode="auto">
          <a:xfrm>
            <a:off x="4165600" y="6248400"/>
            <a:ext cx="38608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ndara" panose="020E0502030303020204" pitchFamily="34" charset="0"/>
                <a:ea typeface="华文楷体" panose="0201060004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ndara" panose="020E0502030303020204" pitchFamily="34" charset="0"/>
                <a:ea typeface="华文楷体" panose="0201060004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ndara" panose="020E0502030303020204" pitchFamily="34" charset="0"/>
                <a:ea typeface="华文楷体" panose="0201060004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9pPr>
          </a:lstStyle>
          <a:p>
            <a:pPr algn="ctr">
              <a:lnSpc>
                <a:spcPct val="100000"/>
              </a:lnSpc>
              <a:spcBef>
                <a:spcPct val="0"/>
              </a:spcBef>
              <a:buFontTx/>
              <a:buNone/>
            </a:pPr>
            <a:fld id="{BBE4DAD5-E26B-4F6E-9591-24BF91C50E47}" type="slidenum">
              <a:rPr lang="zh-CN" altLang="en-US" sz="1200" smtClean="0">
                <a:latin typeface="Arial" panose="020B0604020202020204" pitchFamily="34" charset="0"/>
                <a:ea typeface="宋体" panose="02010600030101010101" pitchFamily="2" charset="-122"/>
              </a:rPr>
            </a:fld>
            <a:endParaRPr lang="en-US" altLang="zh-CN" sz="1200" smtClean="0">
              <a:latin typeface="Arial" panose="020B0604020202020204" pitchFamily="34" charset="0"/>
              <a:ea typeface="宋体" panose="02010600030101010101" pitchFamily="2" charset="-122"/>
            </a:endParaRPr>
          </a:p>
        </p:txBody>
      </p:sp>
      <p:sp>
        <p:nvSpPr>
          <p:cNvPr id="2" name="内容占位符 1"/>
          <p:cNvSpPr>
            <a:spLocks noGrp="1"/>
          </p:cNvSpPr>
          <p:nvPr>
            <p:ph sz="quarter" idx="13"/>
          </p:nvPr>
        </p:nvSpPr>
        <p:spPr>
          <a:xfrm>
            <a:off x="1144058" y="1596849"/>
            <a:ext cx="10725149" cy="4306646"/>
          </a:xfrm>
        </p:spPr>
        <p:txBody>
          <a:bodyPr>
            <a:normAutofit/>
          </a:bodyPr>
          <a:lstStyle/>
          <a:p>
            <a:pPr>
              <a:buFont typeface="Wingdings" panose="05000000000000000000" pitchFamily="2" charset="2"/>
              <a:buChar char="u"/>
              <a:defRPr/>
            </a:pPr>
            <a:r>
              <a:rPr lang="en-US" altLang="zh-CN" sz="3200" dirty="0">
                <a:solidFill>
                  <a:srgbClr val="FFFF00"/>
                </a:solidFill>
                <a:latin typeface="华文楷体" panose="02010600040101010101" pitchFamily="2" charset="-122"/>
                <a:ea typeface="华文楷体" panose="02010600040101010101" pitchFamily="2" charset="-122"/>
              </a:rPr>
              <a:t>《</a:t>
            </a:r>
            <a:r>
              <a:rPr lang="zh-CN" altLang="en-US" sz="3200" dirty="0">
                <a:solidFill>
                  <a:srgbClr val="FFFF00"/>
                </a:solidFill>
                <a:latin typeface="华文楷体" panose="02010600040101010101" pitchFamily="2" charset="-122"/>
                <a:ea typeface="华文楷体" panose="02010600040101010101" pitchFamily="2" charset="-122"/>
              </a:rPr>
              <a:t>基本准则</a:t>
            </a:r>
            <a:r>
              <a:rPr lang="en-US" altLang="zh-CN" sz="3200" dirty="0">
                <a:solidFill>
                  <a:srgbClr val="FFFF00"/>
                </a:solidFill>
                <a:latin typeface="华文楷体" panose="02010600040101010101" pitchFamily="2" charset="-122"/>
                <a:ea typeface="华文楷体" panose="02010600040101010101" pitchFamily="2" charset="-122"/>
              </a:rPr>
              <a:t>》</a:t>
            </a:r>
            <a:endParaRPr lang="en-US" altLang="zh-CN" sz="3200" dirty="0">
              <a:latin typeface="华文楷体" panose="02010600040101010101" pitchFamily="2" charset="-122"/>
              <a:ea typeface="华文楷体" panose="02010600040101010101" pitchFamily="2" charset="-122"/>
            </a:endParaRPr>
          </a:p>
          <a:p>
            <a:pPr marL="0" indent="0">
              <a:buNone/>
              <a:defRPr/>
            </a:pPr>
            <a:r>
              <a:rPr lang="zh-CN" altLang="zh-CN" sz="2800" dirty="0" smtClean="0">
                <a:latin typeface="华文楷体" panose="02010600040101010101" pitchFamily="2" charset="-122"/>
                <a:ea typeface="华文楷体" panose="02010600040101010101" pitchFamily="2" charset="-122"/>
              </a:rPr>
              <a:t>第四十二</a:t>
            </a:r>
            <a:r>
              <a:rPr lang="zh-CN" altLang="zh-CN" sz="2800" dirty="0">
                <a:latin typeface="华文楷体" panose="02010600040101010101" pitchFamily="2" charset="-122"/>
                <a:ea typeface="华文楷体" panose="02010600040101010101" pitchFamily="2" charset="-122"/>
              </a:rPr>
              <a:t>条</a:t>
            </a:r>
            <a:r>
              <a:rPr lang="en-US" altLang="zh-CN" sz="2800" dirty="0">
                <a:latin typeface="华文楷体" panose="02010600040101010101" pitchFamily="2" charset="-122"/>
                <a:ea typeface="华文楷体" panose="02010600040101010101" pitchFamily="2" charset="-122"/>
              </a:rPr>
              <a:t>  </a:t>
            </a:r>
            <a:r>
              <a:rPr lang="zh-CN" altLang="en-US" sz="2800" dirty="0">
                <a:solidFill>
                  <a:srgbClr val="00FF00"/>
                </a:solidFill>
                <a:latin typeface="华文楷体" panose="02010600040101010101" pitchFamily="2" charset="-122"/>
                <a:ea typeface="华文楷体" panose="02010600040101010101" pitchFamily="2" charset="-122"/>
              </a:rPr>
              <a:t>收入的定义</a:t>
            </a:r>
            <a:r>
              <a:rPr lang="zh-CN" altLang="zh-CN" sz="2800" dirty="0">
                <a:latin typeface="华文楷体" panose="02010600040101010101" pitchFamily="2" charset="-122"/>
                <a:ea typeface="华文楷体" panose="02010600040101010101" pitchFamily="2" charset="-122"/>
              </a:rPr>
              <a:t>　</a:t>
            </a:r>
            <a:endParaRPr lang="en-US" altLang="zh-CN" sz="2800" dirty="0">
              <a:latin typeface="华文楷体" panose="02010600040101010101" pitchFamily="2" charset="-122"/>
              <a:ea typeface="华文楷体" panose="02010600040101010101" pitchFamily="2" charset="-122"/>
            </a:endParaRPr>
          </a:p>
          <a:p>
            <a:pPr marL="457200" lvl="1" indent="0">
              <a:buFont typeface="Arial" panose="020B0604020202020204" pitchFamily="34" charset="0"/>
              <a:buNone/>
              <a:defRPr/>
            </a:pPr>
            <a:r>
              <a:rPr lang="zh-CN" altLang="zh-CN" sz="2800" dirty="0">
                <a:latin typeface="华文楷体" panose="02010600040101010101" pitchFamily="2" charset="-122"/>
                <a:ea typeface="华文楷体" panose="02010600040101010101" pitchFamily="2" charset="-122"/>
              </a:rPr>
              <a:t>收入是指报告期内导致政府会计主体净资产增加的、含有服务潜力或者经济利益的</a:t>
            </a:r>
            <a:r>
              <a:rPr lang="zh-CN" altLang="zh-CN" sz="2800" dirty="0">
                <a:solidFill>
                  <a:srgbClr val="FFFF00"/>
                </a:solidFill>
                <a:latin typeface="华文楷体" panose="02010600040101010101" pitchFamily="2" charset="-122"/>
                <a:ea typeface="华文楷体" panose="02010600040101010101" pitchFamily="2" charset="-122"/>
              </a:rPr>
              <a:t>经济资源的流入</a:t>
            </a:r>
            <a:r>
              <a:rPr lang="zh-CN" altLang="zh-CN" sz="2800" dirty="0" smtClean="0">
                <a:latin typeface="华文楷体" panose="02010600040101010101" pitchFamily="2" charset="-122"/>
                <a:ea typeface="华文楷体" panose="02010600040101010101" pitchFamily="2" charset="-122"/>
              </a:rPr>
              <a:t>。</a:t>
            </a:r>
            <a:endParaRPr lang="en-US" altLang="zh-CN" sz="2800" dirty="0" smtClean="0">
              <a:latin typeface="华文楷体" panose="02010600040101010101" pitchFamily="2" charset="-122"/>
              <a:ea typeface="华文楷体" panose="02010600040101010101" pitchFamily="2" charset="-122"/>
            </a:endParaRPr>
          </a:p>
          <a:p>
            <a:pPr marL="0" indent="0">
              <a:buNone/>
            </a:pPr>
            <a:r>
              <a:rPr lang="zh-CN" altLang="zh-CN" sz="2800" dirty="0">
                <a:latin typeface="华文楷体" panose="02010600040101010101" pitchFamily="2" charset="-122"/>
                <a:ea typeface="华文楷体" panose="02010600040101010101" pitchFamily="2" charset="-122"/>
              </a:rPr>
              <a:t>第十九条</a:t>
            </a:r>
            <a:r>
              <a:rPr lang="en-US" altLang="zh-CN" sz="2800" dirty="0">
                <a:latin typeface="华文楷体" panose="02010600040101010101" pitchFamily="2" charset="-122"/>
                <a:ea typeface="华文楷体" panose="02010600040101010101" pitchFamily="2" charset="-122"/>
              </a:rPr>
              <a:t> </a:t>
            </a:r>
            <a:r>
              <a:rPr lang="en-US" altLang="zh-CN" sz="2800" dirty="0" smtClean="0">
                <a:latin typeface="华文楷体" panose="02010600040101010101" pitchFamily="2" charset="-122"/>
                <a:ea typeface="华文楷体" panose="02010600040101010101" pitchFamily="2" charset="-122"/>
              </a:rPr>
              <a:t> </a:t>
            </a:r>
            <a:r>
              <a:rPr lang="zh-CN" altLang="en-US" sz="2800" dirty="0" smtClean="0">
                <a:solidFill>
                  <a:srgbClr val="00FF00"/>
                </a:solidFill>
                <a:latin typeface="华文楷体" panose="02010600040101010101" pitchFamily="2" charset="-122"/>
                <a:ea typeface="华文楷体" panose="02010600040101010101" pitchFamily="2" charset="-122"/>
              </a:rPr>
              <a:t>预算收入</a:t>
            </a:r>
            <a:r>
              <a:rPr lang="zh-CN" altLang="en-US" sz="2800" dirty="0">
                <a:solidFill>
                  <a:srgbClr val="00FF00"/>
                </a:solidFill>
                <a:latin typeface="华文楷体" panose="02010600040101010101" pitchFamily="2" charset="-122"/>
                <a:ea typeface="华文楷体" panose="02010600040101010101" pitchFamily="2" charset="-122"/>
              </a:rPr>
              <a:t>的</a:t>
            </a:r>
            <a:r>
              <a:rPr lang="zh-CN" altLang="en-US" sz="2800" dirty="0" smtClean="0">
                <a:solidFill>
                  <a:srgbClr val="00FF00"/>
                </a:solidFill>
                <a:latin typeface="华文楷体" panose="02010600040101010101" pitchFamily="2" charset="-122"/>
                <a:ea typeface="华文楷体" panose="02010600040101010101" pitchFamily="2" charset="-122"/>
              </a:rPr>
              <a:t>定义</a:t>
            </a:r>
            <a:endParaRPr lang="en-US" altLang="zh-CN" sz="2800" dirty="0" smtClean="0">
              <a:solidFill>
                <a:srgbClr val="00FF00"/>
              </a:solidFill>
              <a:latin typeface="华文楷体" panose="02010600040101010101" pitchFamily="2" charset="-122"/>
              <a:ea typeface="华文楷体" panose="02010600040101010101" pitchFamily="2" charset="-122"/>
            </a:endParaRPr>
          </a:p>
          <a:p>
            <a:pPr marL="0" indent="0">
              <a:buNone/>
            </a:pPr>
            <a:r>
              <a:rPr lang="en-US" altLang="zh-CN" sz="2800" dirty="0" smtClean="0">
                <a:latin typeface="华文楷体" panose="02010600040101010101" pitchFamily="2" charset="-122"/>
                <a:ea typeface="华文楷体" panose="02010600040101010101" pitchFamily="2" charset="-122"/>
              </a:rPr>
              <a:t>     </a:t>
            </a:r>
            <a:r>
              <a:rPr lang="zh-CN" altLang="zh-CN" sz="2800" dirty="0" smtClean="0">
                <a:latin typeface="华文楷体" panose="02010600040101010101" pitchFamily="2" charset="-122"/>
                <a:ea typeface="华文楷体" panose="02010600040101010101" pitchFamily="2" charset="-122"/>
              </a:rPr>
              <a:t>预算</a:t>
            </a:r>
            <a:r>
              <a:rPr lang="zh-CN" altLang="zh-CN" sz="2800" dirty="0">
                <a:latin typeface="华文楷体" panose="02010600040101010101" pitchFamily="2" charset="-122"/>
                <a:ea typeface="华文楷体" panose="02010600040101010101" pitchFamily="2" charset="-122"/>
              </a:rPr>
              <a:t>收入是指政府会计主体在预算年度内依法取得的并</a:t>
            </a:r>
            <a:r>
              <a:rPr lang="zh-CN" altLang="zh-CN" sz="2800" dirty="0">
                <a:solidFill>
                  <a:srgbClr val="FFFF00"/>
                </a:solidFill>
                <a:latin typeface="华文楷体" panose="02010600040101010101" pitchFamily="2" charset="-122"/>
                <a:ea typeface="华文楷体" panose="02010600040101010101" pitchFamily="2" charset="-122"/>
              </a:rPr>
              <a:t>纳入</a:t>
            </a:r>
            <a:r>
              <a:rPr lang="zh-CN" altLang="zh-CN" sz="2800" dirty="0" smtClean="0">
                <a:solidFill>
                  <a:srgbClr val="FFFF00"/>
                </a:solidFill>
                <a:latin typeface="华文楷体" panose="02010600040101010101" pitchFamily="2" charset="-122"/>
                <a:ea typeface="华文楷体" panose="02010600040101010101" pitchFamily="2" charset="-122"/>
              </a:rPr>
              <a:t>预算</a:t>
            </a:r>
            <a:endParaRPr lang="en-US" altLang="zh-CN" sz="2800" dirty="0" smtClean="0">
              <a:solidFill>
                <a:srgbClr val="FFFF00"/>
              </a:solidFill>
              <a:latin typeface="华文楷体" panose="02010600040101010101" pitchFamily="2" charset="-122"/>
              <a:ea typeface="华文楷体" panose="02010600040101010101" pitchFamily="2" charset="-122"/>
            </a:endParaRPr>
          </a:p>
          <a:p>
            <a:pPr marL="0" indent="0">
              <a:buNone/>
            </a:pPr>
            <a:r>
              <a:rPr lang="en-US" altLang="zh-CN" sz="2800" dirty="0">
                <a:latin typeface="华文楷体" panose="02010600040101010101" pitchFamily="2" charset="-122"/>
                <a:ea typeface="华文楷体" panose="02010600040101010101" pitchFamily="2" charset="-122"/>
              </a:rPr>
              <a:t> </a:t>
            </a:r>
            <a:r>
              <a:rPr lang="en-US" altLang="zh-CN" sz="2800" dirty="0" smtClean="0">
                <a:latin typeface="华文楷体" panose="02010600040101010101" pitchFamily="2" charset="-122"/>
                <a:ea typeface="华文楷体" panose="02010600040101010101" pitchFamily="2" charset="-122"/>
              </a:rPr>
              <a:t>    </a:t>
            </a:r>
            <a:r>
              <a:rPr lang="zh-CN" altLang="zh-CN" sz="2800" dirty="0" smtClean="0">
                <a:latin typeface="华文楷体" panose="02010600040101010101" pitchFamily="2" charset="-122"/>
                <a:ea typeface="华文楷体" panose="02010600040101010101" pitchFamily="2" charset="-122"/>
              </a:rPr>
              <a:t>管理的</a:t>
            </a:r>
            <a:r>
              <a:rPr lang="zh-CN" altLang="zh-CN" sz="2800" dirty="0">
                <a:solidFill>
                  <a:srgbClr val="FFFF00"/>
                </a:solidFill>
                <a:latin typeface="华文楷体" panose="02010600040101010101" pitchFamily="2" charset="-122"/>
                <a:ea typeface="华文楷体" panose="02010600040101010101" pitchFamily="2" charset="-122"/>
              </a:rPr>
              <a:t>现金流入</a:t>
            </a:r>
            <a:r>
              <a:rPr lang="zh-CN" altLang="zh-CN" sz="2800" dirty="0" smtClean="0">
                <a:latin typeface="华文楷体" panose="02010600040101010101" pitchFamily="2" charset="-122"/>
                <a:ea typeface="华文楷体" panose="02010600040101010101" pitchFamily="2" charset="-122"/>
              </a:rPr>
              <a:t>。</a:t>
            </a:r>
            <a:endParaRPr lang="zh-CN" altLang="zh-CN" sz="2800" dirty="0">
              <a:latin typeface="华文楷体" panose="02010600040101010101" pitchFamily="2" charset="-122"/>
              <a:ea typeface="华文楷体" panose="02010600040101010101" pitchFamily="2" charset="-122"/>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标题 1"/>
          <p:cNvSpPr>
            <a:spLocks noGrp="1"/>
          </p:cNvSpPr>
          <p:nvPr>
            <p:ph type="title"/>
          </p:nvPr>
        </p:nvSpPr>
        <p:spPr>
          <a:xfrm>
            <a:off x="1007005" y="260350"/>
            <a:ext cx="9903883" cy="682625"/>
          </a:xfrm>
        </p:spPr>
        <p:txBody>
          <a:bodyPr/>
          <a:lstStyle/>
          <a:p>
            <a:pPr algn="ctr"/>
            <a:r>
              <a:rPr lang="zh-CN" altLang="en-US" b="1" dirty="0">
                <a:solidFill>
                  <a:srgbClr val="FFFF00"/>
                </a:solidFill>
                <a:latin typeface="华文楷体" panose="02010600040101010101" pitchFamily="2" charset="-122"/>
                <a:ea typeface="华文楷体" panose="02010600040101010101" pitchFamily="2" charset="-122"/>
              </a:rPr>
              <a:t>一</a:t>
            </a:r>
            <a:r>
              <a:rPr lang="zh-CN" altLang="en-US" b="1" dirty="0" smtClean="0">
                <a:solidFill>
                  <a:srgbClr val="FFFF00"/>
                </a:solidFill>
                <a:latin typeface="华文楷体" panose="02010600040101010101" pitchFamily="2" charset="-122"/>
                <a:ea typeface="华文楷体" panose="02010600040101010101" pitchFamily="2" charset="-122"/>
              </a:rPr>
              <a:t>、相关政策及</a:t>
            </a:r>
            <a:r>
              <a:rPr lang="zh-CN" altLang="en-US" b="1" dirty="0">
                <a:solidFill>
                  <a:srgbClr val="FFFF00"/>
                </a:solidFill>
                <a:latin typeface="华文楷体" panose="02010600040101010101" pitchFamily="2" charset="-122"/>
                <a:ea typeface="华文楷体" panose="02010600040101010101" pitchFamily="2" charset="-122"/>
              </a:rPr>
              <a:t>管理要求</a:t>
            </a:r>
            <a:endParaRPr lang="zh-CN" altLang="en-US" b="1" dirty="0" smtClean="0">
              <a:solidFill>
                <a:srgbClr val="FFFF00"/>
              </a:solidFill>
              <a:latin typeface="华文楷体" panose="02010600040101010101" pitchFamily="2" charset="-122"/>
              <a:ea typeface="华文楷体" panose="02010600040101010101" pitchFamily="2" charset="-122"/>
            </a:endParaRPr>
          </a:p>
        </p:txBody>
      </p:sp>
      <p:sp>
        <p:nvSpPr>
          <p:cNvPr id="64516" name="灯片编号占位符 4"/>
          <p:cNvSpPr>
            <a:spLocks noGrp="1"/>
          </p:cNvSpPr>
          <p:nvPr>
            <p:ph type="sldNum" sz="quarter" idx="12"/>
          </p:nvPr>
        </p:nvSpPr>
        <p:spPr bwMode="auto">
          <a:xfrm>
            <a:off x="4165600" y="6248400"/>
            <a:ext cx="38608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ndara" panose="020E0502030303020204" pitchFamily="34" charset="0"/>
                <a:ea typeface="华文楷体" panose="0201060004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ndara" panose="020E0502030303020204" pitchFamily="34" charset="0"/>
                <a:ea typeface="华文楷体" panose="0201060004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ndara" panose="020E0502030303020204" pitchFamily="34" charset="0"/>
                <a:ea typeface="华文楷体" panose="0201060004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9pPr>
          </a:lstStyle>
          <a:p>
            <a:pPr algn="ctr">
              <a:lnSpc>
                <a:spcPct val="100000"/>
              </a:lnSpc>
              <a:spcBef>
                <a:spcPct val="0"/>
              </a:spcBef>
              <a:buFontTx/>
              <a:buNone/>
            </a:pPr>
            <a:fld id="{BBE4DAD5-E26B-4F6E-9591-24BF91C50E47}" type="slidenum">
              <a:rPr lang="zh-CN" altLang="en-US" sz="1200" smtClean="0">
                <a:latin typeface="Arial" panose="020B0604020202020204" pitchFamily="34" charset="0"/>
                <a:ea typeface="宋体" panose="02010600030101010101" pitchFamily="2" charset="-122"/>
              </a:rPr>
            </a:fld>
            <a:endParaRPr lang="en-US" altLang="zh-CN" sz="1200" smtClean="0">
              <a:latin typeface="Arial" panose="020B0604020202020204" pitchFamily="34" charset="0"/>
              <a:ea typeface="宋体" panose="02010600030101010101" pitchFamily="2" charset="-122"/>
            </a:endParaRPr>
          </a:p>
        </p:txBody>
      </p:sp>
      <p:sp>
        <p:nvSpPr>
          <p:cNvPr id="2" name="内容占位符 1"/>
          <p:cNvSpPr>
            <a:spLocks noGrp="1"/>
          </p:cNvSpPr>
          <p:nvPr>
            <p:ph sz="quarter" idx="13"/>
          </p:nvPr>
        </p:nvSpPr>
        <p:spPr>
          <a:xfrm>
            <a:off x="857251" y="1245450"/>
            <a:ext cx="10725149" cy="5178434"/>
          </a:xfrm>
        </p:spPr>
        <p:txBody>
          <a:bodyPr>
            <a:normAutofit/>
          </a:bodyPr>
          <a:lstStyle/>
          <a:p>
            <a:pPr marL="0" indent="0">
              <a:buNone/>
              <a:defRPr/>
            </a:pPr>
            <a:r>
              <a:rPr lang="zh-CN" altLang="zh-CN" sz="2800" dirty="0" smtClean="0">
                <a:latin typeface="华文楷体" panose="02010600040101010101" pitchFamily="2" charset="-122"/>
                <a:ea typeface="华文楷体" panose="02010600040101010101" pitchFamily="2" charset="-122"/>
              </a:rPr>
              <a:t>第四十三</a:t>
            </a:r>
            <a:r>
              <a:rPr lang="zh-CN" altLang="zh-CN" sz="2800" dirty="0">
                <a:latin typeface="华文楷体" panose="02010600040101010101" pitchFamily="2" charset="-122"/>
                <a:ea typeface="华文楷体" panose="02010600040101010101" pitchFamily="2" charset="-122"/>
              </a:rPr>
              <a:t>条　</a:t>
            </a:r>
            <a:r>
              <a:rPr lang="zh-CN" altLang="zh-CN" sz="2800" dirty="0">
                <a:solidFill>
                  <a:srgbClr val="00FF00"/>
                </a:solidFill>
                <a:latin typeface="华文楷体" panose="02010600040101010101" pitchFamily="2" charset="-122"/>
                <a:ea typeface="华文楷体" panose="02010600040101010101" pitchFamily="2" charset="-122"/>
              </a:rPr>
              <a:t>收入的</a:t>
            </a:r>
            <a:r>
              <a:rPr lang="zh-CN" altLang="zh-CN" sz="2800" dirty="0" smtClean="0">
                <a:solidFill>
                  <a:srgbClr val="00FF00"/>
                </a:solidFill>
                <a:latin typeface="华文楷体" panose="02010600040101010101" pitchFamily="2" charset="-122"/>
                <a:ea typeface="华文楷体" panose="02010600040101010101" pitchFamily="2" charset="-122"/>
              </a:rPr>
              <a:t>确认</a:t>
            </a:r>
            <a:r>
              <a:rPr lang="en-US" altLang="zh-CN" dirty="0" smtClean="0">
                <a:solidFill>
                  <a:srgbClr val="00FF00"/>
                </a:solidFill>
                <a:latin typeface="华文楷体" panose="02010600040101010101" pitchFamily="2" charset="-122"/>
                <a:ea typeface="华文楷体" panose="02010600040101010101" pitchFamily="2" charset="-122"/>
              </a:rPr>
              <a:t>  </a:t>
            </a:r>
            <a:r>
              <a:rPr lang="zh-CN" altLang="zh-CN" sz="2800" dirty="0" smtClean="0">
                <a:latin typeface="华文楷体" panose="02010600040101010101" pitchFamily="2" charset="-122"/>
                <a:ea typeface="华文楷体" panose="02010600040101010101" pitchFamily="2" charset="-122"/>
              </a:rPr>
              <a:t>应当</a:t>
            </a:r>
            <a:r>
              <a:rPr lang="zh-CN" altLang="zh-CN" sz="2800" dirty="0">
                <a:latin typeface="华文楷体" panose="02010600040101010101" pitchFamily="2" charset="-122"/>
                <a:ea typeface="华文楷体" panose="02010600040101010101" pitchFamily="2" charset="-122"/>
              </a:rPr>
              <a:t>同时满足以下条件：</a:t>
            </a:r>
            <a:endParaRPr lang="zh-CN" altLang="zh-CN" sz="2800" dirty="0">
              <a:latin typeface="华文楷体" panose="02010600040101010101" pitchFamily="2" charset="-122"/>
              <a:ea typeface="华文楷体" panose="02010600040101010101" pitchFamily="2" charset="-122"/>
            </a:endParaRPr>
          </a:p>
          <a:p>
            <a:pPr lvl="1">
              <a:buFont typeface="Wingdings" panose="05000000000000000000" pitchFamily="2" charset="2"/>
              <a:buChar char="l"/>
              <a:defRPr/>
            </a:pPr>
            <a:r>
              <a:rPr lang="zh-CN" altLang="zh-CN" sz="2800" dirty="0" smtClean="0">
                <a:latin typeface="华文楷体" panose="02010600040101010101" pitchFamily="2" charset="-122"/>
                <a:ea typeface="华文楷体" panose="02010600040101010101" pitchFamily="2" charset="-122"/>
              </a:rPr>
              <a:t>与</a:t>
            </a:r>
            <a:r>
              <a:rPr lang="zh-CN" altLang="zh-CN" sz="2800" dirty="0">
                <a:latin typeface="华文楷体" panose="02010600040101010101" pitchFamily="2" charset="-122"/>
                <a:ea typeface="华文楷体" panose="02010600040101010101" pitchFamily="2" charset="-122"/>
              </a:rPr>
              <a:t>收入相关的含有服务潜力或者经济利益的经济资源很可能流入政府会计主体；</a:t>
            </a:r>
            <a:endParaRPr lang="zh-CN" altLang="zh-CN" sz="2800" dirty="0">
              <a:latin typeface="华文楷体" panose="02010600040101010101" pitchFamily="2" charset="-122"/>
              <a:ea typeface="华文楷体" panose="02010600040101010101" pitchFamily="2" charset="-122"/>
            </a:endParaRPr>
          </a:p>
          <a:p>
            <a:pPr lvl="1">
              <a:buFont typeface="Wingdings" panose="05000000000000000000" pitchFamily="2" charset="2"/>
              <a:buChar char="l"/>
              <a:defRPr/>
            </a:pPr>
            <a:r>
              <a:rPr lang="zh-CN" altLang="zh-CN" sz="2800" dirty="0" smtClean="0">
                <a:latin typeface="华文楷体" panose="02010600040101010101" pitchFamily="2" charset="-122"/>
                <a:ea typeface="华文楷体" panose="02010600040101010101" pitchFamily="2" charset="-122"/>
              </a:rPr>
              <a:t>含有</a:t>
            </a:r>
            <a:r>
              <a:rPr lang="zh-CN" altLang="zh-CN" sz="2800" dirty="0">
                <a:latin typeface="华文楷体" panose="02010600040101010101" pitchFamily="2" charset="-122"/>
                <a:ea typeface="华文楷体" panose="02010600040101010101" pitchFamily="2" charset="-122"/>
              </a:rPr>
              <a:t>服务潜力或者经济利益的经济资源流入会导致政府会计主体资产增加或者负债减少；</a:t>
            </a:r>
            <a:endParaRPr lang="zh-CN" altLang="zh-CN" sz="2800" dirty="0">
              <a:latin typeface="华文楷体" panose="02010600040101010101" pitchFamily="2" charset="-122"/>
              <a:ea typeface="华文楷体" panose="02010600040101010101" pitchFamily="2" charset="-122"/>
            </a:endParaRPr>
          </a:p>
          <a:p>
            <a:pPr lvl="1">
              <a:buFont typeface="Wingdings" panose="05000000000000000000" pitchFamily="2" charset="2"/>
              <a:buChar char="l"/>
              <a:defRPr/>
            </a:pPr>
            <a:r>
              <a:rPr lang="zh-CN" altLang="zh-CN" sz="2800" dirty="0" smtClean="0">
                <a:latin typeface="华文楷体" panose="02010600040101010101" pitchFamily="2" charset="-122"/>
                <a:ea typeface="华文楷体" panose="02010600040101010101" pitchFamily="2" charset="-122"/>
              </a:rPr>
              <a:t>流入</a:t>
            </a:r>
            <a:r>
              <a:rPr lang="zh-CN" altLang="zh-CN" sz="2800" dirty="0">
                <a:latin typeface="华文楷体" panose="02010600040101010101" pitchFamily="2" charset="-122"/>
                <a:ea typeface="华文楷体" panose="02010600040101010101" pitchFamily="2" charset="-122"/>
              </a:rPr>
              <a:t>金额能够可靠地计量</a:t>
            </a:r>
            <a:r>
              <a:rPr lang="zh-CN" altLang="zh-CN" sz="2800" dirty="0" smtClean="0">
                <a:latin typeface="华文楷体" panose="02010600040101010101" pitchFamily="2" charset="-122"/>
                <a:ea typeface="华文楷体" panose="02010600040101010101" pitchFamily="2" charset="-122"/>
              </a:rPr>
              <a:t>。</a:t>
            </a:r>
            <a:endParaRPr lang="en-US" altLang="zh-CN" sz="2800" dirty="0" smtClean="0">
              <a:latin typeface="华文楷体" panose="02010600040101010101" pitchFamily="2" charset="-122"/>
              <a:ea typeface="华文楷体" panose="02010600040101010101" pitchFamily="2" charset="-122"/>
            </a:endParaRPr>
          </a:p>
          <a:p>
            <a:pPr marL="57150" indent="0">
              <a:buNone/>
              <a:defRPr/>
            </a:pPr>
            <a:r>
              <a:rPr lang="zh-CN" altLang="zh-CN" sz="2800" dirty="0">
                <a:latin typeface="华文楷体" panose="02010600040101010101" pitchFamily="2" charset="-122"/>
                <a:ea typeface="华文楷体" panose="02010600040101010101" pitchFamily="2" charset="-122"/>
              </a:rPr>
              <a:t>第二十条</a:t>
            </a:r>
            <a:r>
              <a:rPr lang="en-US" altLang="zh-CN" sz="2800" dirty="0">
                <a:latin typeface="华文楷体" panose="02010600040101010101" pitchFamily="2" charset="-122"/>
                <a:ea typeface="华文楷体" panose="02010600040101010101" pitchFamily="2" charset="-122"/>
              </a:rPr>
              <a:t>  </a:t>
            </a:r>
            <a:r>
              <a:rPr lang="zh-CN" altLang="zh-CN" sz="2800" dirty="0">
                <a:solidFill>
                  <a:srgbClr val="00FF00"/>
                </a:solidFill>
                <a:latin typeface="华文楷体" panose="02010600040101010101" pitchFamily="2" charset="-122"/>
                <a:ea typeface="华文楷体" panose="02010600040101010101" pitchFamily="2" charset="-122"/>
              </a:rPr>
              <a:t>预算</a:t>
            </a:r>
            <a:r>
              <a:rPr lang="zh-CN" altLang="zh-CN" sz="2800" dirty="0" smtClean="0">
                <a:solidFill>
                  <a:srgbClr val="00FF00"/>
                </a:solidFill>
                <a:latin typeface="华文楷体" panose="02010600040101010101" pitchFamily="2" charset="-122"/>
                <a:ea typeface="华文楷体" panose="02010600040101010101" pitchFamily="2" charset="-122"/>
              </a:rPr>
              <a:t>收入</a:t>
            </a:r>
            <a:r>
              <a:rPr lang="zh-CN" altLang="zh-CN" sz="2800" dirty="0">
                <a:solidFill>
                  <a:srgbClr val="00FF00"/>
                </a:solidFill>
                <a:latin typeface="华文楷体" panose="02010600040101010101" pitchFamily="2" charset="-122"/>
                <a:ea typeface="华文楷体" panose="02010600040101010101" pitchFamily="2" charset="-122"/>
              </a:rPr>
              <a:t>的</a:t>
            </a:r>
            <a:r>
              <a:rPr lang="zh-CN" altLang="zh-CN" sz="2800" dirty="0" smtClean="0">
                <a:solidFill>
                  <a:srgbClr val="00FF00"/>
                </a:solidFill>
                <a:latin typeface="华文楷体" panose="02010600040101010101" pitchFamily="2" charset="-122"/>
                <a:ea typeface="华文楷体" panose="02010600040101010101" pitchFamily="2" charset="-122"/>
              </a:rPr>
              <a:t>确认</a:t>
            </a:r>
            <a:endParaRPr lang="en-US" altLang="zh-CN" sz="2800" dirty="0" smtClean="0">
              <a:solidFill>
                <a:srgbClr val="00FF00"/>
              </a:solidFill>
              <a:latin typeface="华文楷体" panose="02010600040101010101" pitchFamily="2" charset="-122"/>
              <a:ea typeface="华文楷体" panose="02010600040101010101" pitchFamily="2" charset="-122"/>
            </a:endParaRPr>
          </a:p>
          <a:p>
            <a:pPr marL="57150" indent="0">
              <a:buNone/>
              <a:defRPr/>
            </a:pPr>
            <a:r>
              <a:rPr lang="en-US" altLang="zh-CN" sz="2800" dirty="0">
                <a:latin typeface="华文楷体" panose="02010600040101010101" pitchFamily="2" charset="-122"/>
                <a:ea typeface="华文楷体" panose="02010600040101010101" pitchFamily="2" charset="-122"/>
              </a:rPr>
              <a:t> </a:t>
            </a:r>
            <a:r>
              <a:rPr lang="en-US" altLang="zh-CN" sz="2800" dirty="0" smtClean="0">
                <a:latin typeface="华文楷体" panose="02010600040101010101" pitchFamily="2" charset="-122"/>
                <a:ea typeface="华文楷体" panose="02010600040101010101" pitchFamily="2" charset="-122"/>
              </a:rPr>
              <a:t>       </a:t>
            </a:r>
            <a:r>
              <a:rPr lang="zh-CN" altLang="zh-CN" sz="2800" dirty="0" smtClean="0">
                <a:latin typeface="华文楷体" panose="02010600040101010101" pitchFamily="2" charset="-122"/>
                <a:ea typeface="华文楷体" panose="02010600040101010101" pitchFamily="2" charset="-122"/>
              </a:rPr>
              <a:t>一般</a:t>
            </a:r>
            <a:r>
              <a:rPr lang="zh-CN" altLang="zh-CN" sz="2800" dirty="0">
                <a:latin typeface="华文楷体" panose="02010600040101010101" pitchFamily="2" charset="-122"/>
                <a:ea typeface="华文楷体" panose="02010600040101010101" pitchFamily="2" charset="-122"/>
              </a:rPr>
              <a:t>在实际收到时予以确认，以实际收到的金额计量。</a:t>
            </a:r>
            <a:endParaRPr lang="zh-CN" altLang="en-US" sz="2800" dirty="0">
              <a:latin typeface="华文楷体" panose="02010600040101010101" pitchFamily="2" charset="-122"/>
              <a:ea typeface="华文楷体" panose="02010600040101010101" pitchFamily="2" charset="-122"/>
            </a:endParaRPr>
          </a:p>
          <a:p>
            <a:pPr marL="57150" indent="0">
              <a:buNone/>
              <a:defRPr/>
            </a:pPr>
            <a:r>
              <a:rPr lang="zh-CN" altLang="zh-CN" dirty="0">
                <a:latin typeface="华文楷体" panose="02010600040101010101" pitchFamily="2" charset="-122"/>
                <a:ea typeface="华文楷体" panose="02010600040101010101" pitchFamily="2" charset="-122"/>
              </a:rPr>
              <a:t>　</a:t>
            </a:r>
            <a:endParaRPr lang="zh-CN" altLang="zh-CN" dirty="0">
              <a:latin typeface="华文楷体" panose="02010600040101010101" pitchFamily="2" charset="-122"/>
              <a:ea typeface="华文楷体" panose="02010600040101010101" pitchFamily="2" charset="-122"/>
            </a:endParaRPr>
          </a:p>
          <a:p>
            <a:pPr marL="0" indent="0">
              <a:buFont typeface="Arial" panose="020B0604020202020204" pitchFamily="34" charset="0"/>
              <a:buNone/>
              <a:defRPr/>
            </a:pPr>
            <a:endParaRPr lang="zh-CN" altLang="en-US" dirty="0">
              <a:latin typeface="华文楷体" panose="02010600040101010101" pitchFamily="2" charset="-122"/>
              <a:ea typeface="华文楷体" panose="02010600040101010101" pitchFamily="2" charset="-122"/>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标题 1"/>
          <p:cNvSpPr>
            <a:spLocks noGrp="1"/>
          </p:cNvSpPr>
          <p:nvPr>
            <p:ph type="title" idx="4294967295"/>
          </p:nvPr>
        </p:nvSpPr>
        <p:spPr>
          <a:xfrm>
            <a:off x="2016125" y="420688"/>
            <a:ext cx="10175875" cy="879475"/>
          </a:xfrm>
        </p:spPr>
        <p:txBody>
          <a:bodyPr/>
          <a:lstStyle/>
          <a:p>
            <a:pPr>
              <a:lnSpc>
                <a:spcPct val="130000"/>
              </a:lnSpc>
            </a:pPr>
            <a:r>
              <a:rPr lang="zh-CN" altLang="en-US" dirty="0" smtClean="0">
                <a:solidFill>
                  <a:srgbClr val="FFFF00"/>
                </a:solidFill>
                <a:latin typeface="华文楷体" panose="02010600040101010101" pitchFamily="2" charset="-122"/>
                <a:ea typeface="华文楷体" panose="02010600040101010101" pitchFamily="2" charset="-122"/>
              </a:rPr>
              <a:t>二、科目设置</a:t>
            </a:r>
            <a:endParaRPr lang="zh-CN" altLang="en-US" dirty="0" smtClean="0">
              <a:solidFill>
                <a:srgbClr val="FFFF00"/>
              </a:solidFill>
              <a:latin typeface="华文楷体" panose="02010600040101010101" pitchFamily="2" charset="-122"/>
              <a:ea typeface="华文楷体" panose="02010600040101010101" pitchFamily="2" charset="-122"/>
            </a:endParaRPr>
          </a:p>
        </p:txBody>
      </p:sp>
      <p:sp>
        <p:nvSpPr>
          <p:cNvPr id="66563" name="内容占位符 2"/>
          <p:cNvSpPr>
            <a:spLocks noGrp="1"/>
          </p:cNvSpPr>
          <p:nvPr>
            <p:ph idx="4294967295"/>
          </p:nvPr>
        </p:nvSpPr>
        <p:spPr>
          <a:xfrm>
            <a:off x="7026275" y="2449513"/>
            <a:ext cx="4994275" cy="2736850"/>
          </a:xfrm>
        </p:spPr>
        <p:txBody>
          <a:bodyPr>
            <a:normAutofit/>
          </a:bodyPr>
          <a:lstStyle/>
          <a:p>
            <a:pPr eaLnBrk="1" hangingPunct="1">
              <a:buFont typeface="Wingdings" panose="05000000000000000000" pitchFamily="2" charset="2"/>
              <a:buChar char="ü"/>
            </a:pPr>
            <a:r>
              <a:rPr lang="zh-CN" altLang="en-US" sz="2400" dirty="0" smtClean="0">
                <a:latin typeface="华文楷体" panose="02010600040101010101" pitchFamily="2" charset="-122"/>
                <a:ea typeface="华文楷体" panose="02010600040101010101" pitchFamily="2" charset="-122"/>
              </a:rPr>
              <a:t>收入类科目共计</a:t>
            </a:r>
            <a:r>
              <a:rPr lang="en-US" altLang="zh-CN" sz="2400" dirty="0" smtClean="0">
                <a:latin typeface="华文楷体" panose="02010600040101010101" pitchFamily="2" charset="-122"/>
                <a:ea typeface="华文楷体" panose="02010600040101010101" pitchFamily="2" charset="-122"/>
              </a:rPr>
              <a:t>11</a:t>
            </a:r>
            <a:r>
              <a:rPr lang="zh-CN" altLang="en-US" sz="2400" dirty="0" smtClean="0">
                <a:latin typeface="华文楷体" panose="02010600040101010101" pitchFamily="2" charset="-122"/>
                <a:ea typeface="华文楷体" panose="02010600040101010101" pitchFamily="2" charset="-122"/>
              </a:rPr>
              <a:t>个</a:t>
            </a:r>
            <a:endParaRPr lang="en-US" altLang="zh-CN" sz="2400" dirty="0" smtClean="0">
              <a:latin typeface="华文楷体" panose="02010600040101010101" pitchFamily="2" charset="-122"/>
              <a:ea typeface="华文楷体" panose="02010600040101010101" pitchFamily="2" charset="-122"/>
            </a:endParaRPr>
          </a:p>
          <a:p>
            <a:pPr eaLnBrk="1" hangingPunct="1">
              <a:buFont typeface="Wingdings" panose="05000000000000000000" pitchFamily="2" charset="2"/>
              <a:buChar char="ü"/>
            </a:pPr>
            <a:r>
              <a:rPr lang="zh-CN" altLang="en-US" sz="2400" dirty="0" smtClean="0">
                <a:latin typeface="华文楷体" panose="02010600040101010101" pitchFamily="2" charset="-122"/>
                <a:ea typeface="华文楷体" panose="02010600040101010101" pitchFamily="2" charset="-122"/>
              </a:rPr>
              <a:t>新增科目</a:t>
            </a:r>
            <a:r>
              <a:rPr lang="en-US" altLang="zh-CN" sz="2400" dirty="0" smtClean="0">
                <a:latin typeface="华文楷体" panose="02010600040101010101" pitchFamily="2" charset="-122"/>
                <a:ea typeface="华文楷体" panose="02010600040101010101" pitchFamily="2" charset="-122"/>
              </a:rPr>
              <a:t>5</a:t>
            </a:r>
            <a:r>
              <a:rPr lang="zh-CN" altLang="en-US" sz="2400" dirty="0" smtClean="0">
                <a:latin typeface="华文楷体" panose="02010600040101010101" pitchFamily="2" charset="-122"/>
                <a:ea typeface="华文楷体" panose="02010600040101010101" pitchFamily="2" charset="-122"/>
              </a:rPr>
              <a:t>个</a:t>
            </a:r>
            <a:endParaRPr lang="en-US" altLang="zh-CN" sz="2400" dirty="0" smtClean="0">
              <a:latin typeface="华文楷体" panose="02010600040101010101" pitchFamily="2" charset="-122"/>
              <a:ea typeface="华文楷体" panose="02010600040101010101" pitchFamily="2" charset="-122"/>
            </a:endParaRPr>
          </a:p>
          <a:p>
            <a:pPr eaLnBrk="1" hangingPunct="1">
              <a:buFont typeface="Wingdings" panose="05000000000000000000" pitchFamily="2" charset="2"/>
              <a:buChar char="ü"/>
            </a:pPr>
            <a:r>
              <a:rPr lang="zh-CN" altLang="en-US" sz="2400" dirty="0" smtClean="0">
                <a:latin typeface="华文楷体" panose="02010600040101010101" pitchFamily="2" charset="-122"/>
                <a:ea typeface="华文楷体" panose="02010600040101010101" pitchFamily="2" charset="-122"/>
              </a:rPr>
              <a:t>合并科目</a:t>
            </a:r>
            <a:r>
              <a:rPr lang="en-US" altLang="zh-CN" sz="2400" dirty="0" smtClean="0">
                <a:latin typeface="华文楷体" panose="02010600040101010101" pitchFamily="2" charset="-122"/>
                <a:ea typeface="华文楷体" panose="02010600040101010101" pitchFamily="2" charset="-122"/>
              </a:rPr>
              <a:t>1</a:t>
            </a:r>
            <a:r>
              <a:rPr lang="zh-CN" altLang="en-US" sz="2400" dirty="0" smtClean="0">
                <a:latin typeface="华文楷体" panose="02010600040101010101" pitchFamily="2" charset="-122"/>
                <a:ea typeface="华文楷体" panose="02010600040101010101" pitchFamily="2" charset="-122"/>
              </a:rPr>
              <a:t>个</a:t>
            </a:r>
            <a:endParaRPr lang="en-US" altLang="zh-CN" sz="2400" dirty="0" smtClean="0">
              <a:latin typeface="华文楷体" panose="02010600040101010101" pitchFamily="2" charset="-122"/>
              <a:ea typeface="华文楷体" panose="02010600040101010101" pitchFamily="2" charset="-122"/>
            </a:endParaRPr>
          </a:p>
          <a:p>
            <a:pPr eaLnBrk="1" hangingPunct="1">
              <a:buFont typeface="Wingdings" panose="05000000000000000000" pitchFamily="2" charset="2"/>
              <a:buChar char="ü"/>
            </a:pPr>
            <a:r>
              <a:rPr lang="zh-CN" altLang="en-US" sz="2400" dirty="0" smtClean="0">
                <a:latin typeface="华文楷体" panose="02010600040101010101" pitchFamily="2" charset="-122"/>
                <a:ea typeface="华文楷体" panose="02010600040101010101" pitchFamily="2" charset="-122"/>
              </a:rPr>
              <a:t>保留科目</a:t>
            </a:r>
            <a:r>
              <a:rPr lang="en-US" altLang="zh-CN" sz="2400" dirty="0" smtClean="0">
                <a:latin typeface="华文楷体" panose="02010600040101010101" pitchFamily="2" charset="-122"/>
                <a:ea typeface="华文楷体" panose="02010600040101010101" pitchFamily="2" charset="-122"/>
              </a:rPr>
              <a:t>5</a:t>
            </a:r>
            <a:r>
              <a:rPr lang="zh-CN" altLang="en-US" sz="2400" dirty="0" smtClean="0">
                <a:latin typeface="华文楷体" panose="02010600040101010101" pitchFamily="2" charset="-122"/>
                <a:ea typeface="华文楷体" panose="02010600040101010101" pitchFamily="2" charset="-122"/>
              </a:rPr>
              <a:t>个</a:t>
            </a:r>
            <a:endParaRPr lang="zh-CN" altLang="en-US" sz="2400" dirty="0" smtClean="0">
              <a:latin typeface="华文楷体" panose="02010600040101010101" pitchFamily="2" charset="-122"/>
              <a:ea typeface="华文楷体" panose="02010600040101010101" pitchFamily="2" charset="-122"/>
            </a:endParaRPr>
          </a:p>
        </p:txBody>
      </p:sp>
      <p:sp>
        <p:nvSpPr>
          <p:cNvPr id="4" name="日期占位符 3"/>
          <p:cNvSpPr txBox="1">
            <a:spLocks noGrp="1"/>
          </p:cNvSpPr>
          <p:nvPr/>
        </p:nvSpPr>
        <p:spPr bwMode="auto">
          <a:xfrm>
            <a:off x="609600" y="6251575"/>
            <a:ext cx="2844800" cy="476250"/>
          </a:xfrm>
          <a:prstGeom prst="rect">
            <a:avLst/>
          </a:prstGeom>
          <a:noFill/>
        </p:spPr>
        <p:txBody>
          <a:bodyPr anchor="b"/>
          <a:lstStyle/>
          <a:p>
            <a:pPr eaLnBrk="1" hangingPunct="1">
              <a:defRPr/>
            </a:pPr>
            <a:fld id="{37A87535-CAFA-4C9A-8420-CB33D2644968}" type="datetime1">
              <a:rPr lang="zh-CN" altLang="en-US" sz="1200">
                <a:latin typeface="Arial" panose="020B0604020202020204" pitchFamily="34" charset="0"/>
                <a:ea typeface="+mn-ea"/>
              </a:rPr>
            </a:fld>
            <a:endParaRPr lang="zh-CN" altLang="en-US" sz="1200">
              <a:latin typeface="Arial" panose="020B0604020202020204" pitchFamily="34" charset="0"/>
              <a:ea typeface="+mn-ea"/>
            </a:endParaRPr>
          </a:p>
        </p:txBody>
      </p:sp>
      <p:sp>
        <p:nvSpPr>
          <p:cNvPr id="66565" name="灯片编号占位符 4"/>
          <p:cNvSpPr txBox="1">
            <a:spLocks noGrp="1"/>
          </p:cNvSpPr>
          <p:nvPr/>
        </p:nvSpPr>
        <p:spPr bwMode="auto">
          <a:xfrm>
            <a:off x="4165600" y="6248400"/>
            <a:ext cx="3860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90000"/>
              </a:lnSpc>
              <a:spcBef>
                <a:spcPts val="1000"/>
              </a:spcBef>
              <a:buFont typeface="Arial" panose="020B0604020202020204" pitchFamily="34" charset="0"/>
              <a:buChar char="•"/>
              <a:defRPr sz="2800">
                <a:solidFill>
                  <a:schemeClr val="tx1"/>
                </a:solidFill>
                <a:latin typeface="Candara" panose="020E0502030303020204" pitchFamily="34" charset="0"/>
                <a:ea typeface="华文楷体" panose="0201060004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ndara" panose="020E0502030303020204" pitchFamily="34" charset="0"/>
                <a:ea typeface="华文楷体" panose="0201060004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ndara" panose="020E0502030303020204" pitchFamily="34" charset="0"/>
                <a:ea typeface="华文楷体" panose="0201060004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9pPr>
          </a:lstStyle>
          <a:p>
            <a:pPr algn="ctr" eaLnBrk="1" hangingPunct="1">
              <a:lnSpc>
                <a:spcPct val="100000"/>
              </a:lnSpc>
              <a:spcBef>
                <a:spcPct val="0"/>
              </a:spcBef>
              <a:buFontTx/>
              <a:buNone/>
            </a:pPr>
            <a:fld id="{FEFC1841-F17A-4447-BDF4-70439CFB1734}" type="slidenum">
              <a:rPr lang="zh-CN" altLang="en-US" sz="1200">
                <a:latin typeface="Arial" panose="020B0604020202020204" pitchFamily="34" charset="0"/>
                <a:ea typeface="宋体" panose="02010600030101010101" pitchFamily="2" charset="-122"/>
              </a:rPr>
            </a:fld>
            <a:endParaRPr lang="en-US" altLang="zh-CN" sz="1200">
              <a:latin typeface="Arial" panose="020B0604020202020204" pitchFamily="34" charset="0"/>
              <a:ea typeface="宋体" panose="02010600030101010101" pitchFamily="2" charset="-122"/>
            </a:endParaRPr>
          </a:p>
        </p:txBody>
      </p:sp>
      <p:graphicFrame>
        <p:nvGraphicFramePr>
          <p:cNvPr id="6" name="Group 58"/>
          <p:cNvGraphicFramePr>
            <a:graphicFrameLocks noGrp="1"/>
          </p:cNvGraphicFramePr>
          <p:nvPr/>
        </p:nvGraphicFramePr>
        <p:xfrm>
          <a:off x="1669322" y="1400766"/>
          <a:ext cx="4992555" cy="4296461"/>
        </p:xfrm>
        <a:graphic>
          <a:graphicData uri="http://schemas.openxmlformats.org/drawingml/2006/table">
            <a:tbl>
              <a:tblPr/>
              <a:tblGrid>
                <a:gridCol w="828564"/>
                <a:gridCol w="4163991"/>
              </a:tblGrid>
              <a:tr h="344950">
                <a:tc>
                  <a:txBody>
                    <a:bodyPr/>
                    <a:lstStyle>
                      <a:lvl1pPr>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ea typeface="宋体" panose="02010600030101010101" pitchFamily="2" charset="-122"/>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400" b="0" i="0" u="none" strike="noStrike" cap="none" normalizeH="0" baseline="0" dirty="0" smtClean="0">
                          <a:ln>
                            <a:noFill/>
                          </a:ln>
                          <a:solidFill>
                            <a:schemeClr val="tx1"/>
                          </a:solidFill>
                          <a:effectLst/>
                          <a:latin typeface="+mn-ea"/>
                          <a:ea typeface="+mn-ea"/>
                        </a:rPr>
                        <a:t>1</a:t>
                      </a:r>
                      <a:endParaRPr kumimoji="0" lang="en-US" altLang="zh-CN" sz="2400" b="0" i="0" u="none" strike="noStrike" cap="none" normalizeH="0" baseline="0" dirty="0" smtClean="0">
                        <a:ln>
                          <a:noFill/>
                        </a:ln>
                        <a:solidFill>
                          <a:schemeClr val="tx1"/>
                        </a:solidFill>
                        <a:effectLst/>
                        <a:latin typeface="+mn-ea"/>
                        <a:ea typeface="+mn-ea"/>
                      </a:endParaRPr>
                    </a:p>
                  </a:txBody>
                  <a:tcPr marL="12701" marR="12701" marT="952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ea typeface="宋体" panose="02010600030101010101" pitchFamily="2" charset="-122"/>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2400" b="0" i="0" u="none" strike="noStrike" cap="none" normalizeH="0" baseline="0" dirty="0" smtClean="0">
                          <a:ln>
                            <a:noFill/>
                          </a:ln>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rPr>
                        <a:t>财政拨款收入</a:t>
                      </a:r>
                      <a:endParaRPr kumimoji="0" lang="zh-CN" altLang="zh-CN" sz="2400" b="0" i="0" u="none" strike="noStrike" cap="none" normalizeH="0" baseline="0" dirty="0" smtClean="0">
                        <a:ln>
                          <a:noFill/>
                        </a:ln>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endParaRPr>
                    </a:p>
                  </a:txBody>
                  <a:tcPr marL="91453" marR="9145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4950">
                <a:tc>
                  <a:txBody>
                    <a:bodyPr/>
                    <a:lstStyle>
                      <a:lvl1pPr>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ea typeface="宋体" panose="02010600030101010101" pitchFamily="2" charset="-122"/>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400" b="0" i="0" u="none" strike="noStrike" cap="none" normalizeH="0" baseline="0" dirty="0" smtClean="0">
                          <a:ln>
                            <a:noFill/>
                          </a:ln>
                          <a:solidFill>
                            <a:schemeClr val="tx1"/>
                          </a:solidFill>
                          <a:effectLst/>
                          <a:latin typeface="+mn-ea"/>
                          <a:ea typeface="+mn-ea"/>
                        </a:rPr>
                        <a:t>2</a:t>
                      </a:r>
                      <a:endParaRPr kumimoji="0" lang="en-US" altLang="zh-CN" sz="2400" b="0" i="0" u="none" strike="noStrike" cap="none" normalizeH="0" baseline="0" dirty="0" smtClean="0">
                        <a:ln>
                          <a:noFill/>
                        </a:ln>
                        <a:solidFill>
                          <a:schemeClr val="tx1"/>
                        </a:solidFill>
                        <a:effectLst/>
                        <a:latin typeface="+mn-ea"/>
                        <a:ea typeface="+mn-ea"/>
                      </a:endParaRPr>
                    </a:p>
                  </a:txBody>
                  <a:tcPr marL="12701" marR="12701" marT="952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ea typeface="宋体" panose="02010600030101010101" pitchFamily="2" charset="-122"/>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2400" b="0" i="0" u="none" strike="noStrike" cap="none" normalizeH="0" baseline="0" dirty="0" smtClean="0">
                          <a:ln>
                            <a:noFill/>
                          </a:ln>
                          <a:solidFill>
                            <a:srgbClr val="00B0F0"/>
                          </a:solidFill>
                          <a:effectLst/>
                          <a:latin typeface="华文楷体" panose="02010600040101010101" pitchFamily="2" charset="-122"/>
                          <a:ea typeface="华文楷体" panose="02010600040101010101" pitchFamily="2" charset="-122"/>
                          <a:cs typeface="Times New Roman" panose="02020603050405020304" pitchFamily="18" charset="0"/>
                        </a:rPr>
                        <a:t>事业收入</a:t>
                      </a:r>
                      <a:endParaRPr kumimoji="0" lang="zh-CN" altLang="zh-CN" sz="2400" b="0" i="0" u="none" strike="noStrike" cap="none" normalizeH="0" baseline="0" dirty="0" smtClean="0">
                        <a:ln>
                          <a:noFill/>
                        </a:ln>
                        <a:solidFill>
                          <a:srgbClr val="00B0F0"/>
                        </a:solidFill>
                        <a:effectLst/>
                        <a:latin typeface="华文楷体" panose="02010600040101010101" pitchFamily="2" charset="-122"/>
                        <a:ea typeface="华文楷体" panose="02010600040101010101" pitchFamily="2" charset="-122"/>
                        <a:cs typeface="Times New Roman" panose="02020603050405020304" pitchFamily="18" charset="0"/>
                      </a:endParaRPr>
                    </a:p>
                  </a:txBody>
                  <a:tcPr marL="91453" marR="9145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4950">
                <a:tc>
                  <a:txBody>
                    <a:bodyPr/>
                    <a:lstStyle>
                      <a:lvl1pPr>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ea typeface="宋体" panose="02010600030101010101" pitchFamily="2" charset="-122"/>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mn-ea"/>
                          <a:ea typeface="+mn-ea"/>
                        </a:rPr>
                        <a:t>3</a:t>
                      </a:r>
                      <a:endParaRPr kumimoji="0" lang="en-US" altLang="zh-CN" sz="2400" b="0" i="0" u="none" strike="noStrike" cap="none" normalizeH="0" baseline="0" smtClean="0">
                        <a:ln>
                          <a:noFill/>
                        </a:ln>
                        <a:solidFill>
                          <a:schemeClr val="tx1"/>
                        </a:solidFill>
                        <a:effectLst/>
                        <a:latin typeface="+mn-ea"/>
                        <a:ea typeface="+mn-ea"/>
                      </a:endParaRPr>
                    </a:p>
                  </a:txBody>
                  <a:tcPr marL="12701" marR="12701" marT="952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ea typeface="宋体" panose="02010600030101010101" pitchFamily="2" charset="-122"/>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2400" b="0" i="0" u="none" strike="noStrike" cap="none" normalizeH="0" baseline="0" dirty="0" smtClean="0">
                          <a:ln>
                            <a:noFill/>
                          </a:ln>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rPr>
                        <a:t>上级补助收入</a:t>
                      </a:r>
                      <a:endParaRPr kumimoji="0" lang="zh-CN" altLang="zh-CN" sz="2400" b="0" i="0" u="none" strike="noStrike" cap="none" normalizeH="0" baseline="0" dirty="0" smtClean="0">
                        <a:ln>
                          <a:noFill/>
                        </a:ln>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endParaRPr>
                    </a:p>
                  </a:txBody>
                  <a:tcPr marL="91453" marR="9145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5185">
                <a:tc>
                  <a:txBody>
                    <a:bodyPr/>
                    <a:lstStyle>
                      <a:lvl1pPr>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ea typeface="宋体" panose="02010600030101010101" pitchFamily="2" charset="-122"/>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mn-ea"/>
                          <a:ea typeface="+mn-ea"/>
                        </a:rPr>
                        <a:t>4</a:t>
                      </a:r>
                      <a:endParaRPr kumimoji="0" lang="en-US" altLang="zh-CN" sz="2400" b="0" i="0" u="none" strike="noStrike" cap="none" normalizeH="0" baseline="0" smtClean="0">
                        <a:ln>
                          <a:noFill/>
                        </a:ln>
                        <a:solidFill>
                          <a:schemeClr val="tx1"/>
                        </a:solidFill>
                        <a:effectLst/>
                        <a:latin typeface="+mn-ea"/>
                        <a:ea typeface="+mn-ea"/>
                      </a:endParaRPr>
                    </a:p>
                  </a:txBody>
                  <a:tcPr marL="12701" marR="12701" marT="952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ea typeface="宋体" panose="02010600030101010101" pitchFamily="2" charset="-122"/>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2400" b="0" i="0" u="none" strike="noStrike" cap="none" normalizeH="0" baseline="0" dirty="0" smtClean="0">
                          <a:ln>
                            <a:noFill/>
                          </a:ln>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rPr>
                        <a:t>附属单位上缴收入</a:t>
                      </a:r>
                      <a:endParaRPr kumimoji="0" lang="zh-CN" altLang="zh-CN" sz="2400" b="0" i="0" u="none" strike="noStrike" cap="none" normalizeH="0" baseline="0" dirty="0" smtClean="0">
                        <a:ln>
                          <a:noFill/>
                        </a:ln>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endParaRPr>
                    </a:p>
                  </a:txBody>
                  <a:tcPr marL="91453" marR="9145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4950">
                <a:tc>
                  <a:txBody>
                    <a:bodyPr/>
                    <a:lstStyle>
                      <a:lvl1pPr>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ea typeface="宋体" panose="02010600030101010101" pitchFamily="2" charset="-122"/>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mn-ea"/>
                          <a:ea typeface="+mn-ea"/>
                        </a:rPr>
                        <a:t>5</a:t>
                      </a:r>
                      <a:endParaRPr kumimoji="0" lang="en-US" altLang="zh-CN" sz="2400" b="0" i="0" u="none" strike="noStrike" cap="none" normalizeH="0" baseline="0" smtClean="0">
                        <a:ln>
                          <a:noFill/>
                        </a:ln>
                        <a:solidFill>
                          <a:schemeClr val="tx1"/>
                        </a:solidFill>
                        <a:effectLst/>
                        <a:latin typeface="+mn-ea"/>
                        <a:ea typeface="+mn-ea"/>
                      </a:endParaRPr>
                    </a:p>
                  </a:txBody>
                  <a:tcPr marL="12701" marR="12701" marT="952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ea typeface="宋体" panose="02010600030101010101" pitchFamily="2" charset="-122"/>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2400" b="0" i="0" u="none" strike="noStrike" cap="none" normalizeH="0" baseline="0" dirty="0" smtClean="0">
                          <a:ln>
                            <a:noFill/>
                          </a:ln>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rPr>
                        <a:t>经营收入</a:t>
                      </a:r>
                      <a:endParaRPr kumimoji="0" lang="zh-CN" altLang="zh-CN" sz="2400" b="0" i="0" u="none" strike="noStrike" cap="none" normalizeH="0" baseline="0" dirty="0" smtClean="0">
                        <a:ln>
                          <a:noFill/>
                        </a:ln>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endParaRPr>
                    </a:p>
                  </a:txBody>
                  <a:tcPr marL="91453" marR="9145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3729">
                <a:tc>
                  <a:txBody>
                    <a:bodyPr/>
                    <a:lstStyle>
                      <a:lvl1pPr>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ea typeface="宋体" panose="02010600030101010101" pitchFamily="2" charset="-122"/>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mn-ea"/>
                          <a:ea typeface="+mn-ea"/>
                        </a:rPr>
                        <a:t>6</a:t>
                      </a:r>
                      <a:endParaRPr kumimoji="0" lang="en-US" altLang="zh-CN" sz="2400" b="0" i="0" u="none" strike="noStrike" cap="none" normalizeH="0" baseline="0" smtClean="0">
                        <a:ln>
                          <a:noFill/>
                        </a:ln>
                        <a:solidFill>
                          <a:schemeClr val="tx1"/>
                        </a:solidFill>
                        <a:effectLst/>
                        <a:latin typeface="+mn-ea"/>
                        <a:ea typeface="+mn-ea"/>
                      </a:endParaRPr>
                    </a:p>
                  </a:txBody>
                  <a:tcPr marL="12701" marR="12701" marT="952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ea typeface="宋体" panose="02010600030101010101" pitchFamily="2" charset="-122"/>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2400" b="0" i="0" u="none" strike="noStrike" cap="none" normalizeH="0" baseline="0" dirty="0" smtClean="0">
                          <a:ln>
                            <a:noFill/>
                          </a:ln>
                          <a:solidFill>
                            <a:srgbClr val="14DA43"/>
                          </a:solidFill>
                          <a:effectLst/>
                          <a:latin typeface="华文楷体" panose="02010600040101010101" pitchFamily="2" charset="-122"/>
                          <a:ea typeface="华文楷体" panose="02010600040101010101" pitchFamily="2" charset="-122"/>
                          <a:cs typeface="Times New Roman" panose="02020603050405020304" pitchFamily="18" charset="0"/>
                        </a:rPr>
                        <a:t>非同级财政拨款收入</a:t>
                      </a:r>
                      <a:endParaRPr kumimoji="0" lang="zh-CN" altLang="zh-CN" sz="2400" b="0" i="0" u="none" strike="noStrike" cap="none" normalizeH="0" baseline="0" dirty="0" smtClean="0">
                        <a:ln>
                          <a:noFill/>
                        </a:ln>
                        <a:solidFill>
                          <a:srgbClr val="14DA43"/>
                        </a:solidFill>
                        <a:effectLst/>
                        <a:latin typeface="华文楷体" panose="02010600040101010101" pitchFamily="2" charset="-122"/>
                        <a:ea typeface="华文楷体" panose="02010600040101010101" pitchFamily="2" charset="-122"/>
                        <a:cs typeface="Times New Roman" panose="02020603050405020304" pitchFamily="18" charset="0"/>
                      </a:endParaRPr>
                    </a:p>
                  </a:txBody>
                  <a:tcPr marL="91453" marR="9145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4950">
                <a:tc>
                  <a:txBody>
                    <a:bodyPr/>
                    <a:lstStyle>
                      <a:lvl1pPr>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ea typeface="宋体" panose="02010600030101010101" pitchFamily="2" charset="-122"/>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mn-ea"/>
                          <a:ea typeface="+mn-ea"/>
                        </a:rPr>
                        <a:t>7</a:t>
                      </a:r>
                      <a:endParaRPr kumimoji="0" lang="en-US" altLang="zh-CN" sz="2400" b="0" i="0" u="none" strike="noStrike" cap="none" normalizeH="0" baseline="0" smtClean="0">
                        <a:ln>
                          <a:noFill/>
                        </a:ln>
                        <a:solidFill>
                          <a:schemeClr val="tx1"/>
                        </a:solidFill>
                        <a:effectLst/>
                        <a:latin typeface="+mn-ea"/>
                        <a:ea typeface="+mn-ea"/>
                      </a:endParaRPr>
                    </a:p>
                  </a:txBody>
                  <a:tcPr marL="12701" marR="12701" marT="952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ea typeface="宋体" panose="02010600030101010101" pitchFamily="2" charset="-122"/>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2400" b="0" i="0" u="none" strike="noStrike" cap="none" normalizeH="0" baseline="0" dirty="0" smtClean="0">
                          <a:ln>
                            <a:noFill/>
                          </a:ln>
                          <a:solidFill>
                            <a:srgbClr val="14DA43"/>
                          </a:solidFill>
                          <a:effectLst/>
                          <a:latin typeface="华文楷体" panose="02010600040101010101" pitchFamily="2" charset="-122"/>
                          <a:ea typeface="华文楷体" panose="02010600040101010101" pitchFamily="2" charset="-122"/>
                          <a:cs typeface="Times New Roman" panose="02020603050405020304" pitchFamily="18" charset="0"/>
                        </a:rPr>
                        <a:t>投资收益</a:t>
                      </a:r>
                      <a:endParaRPr kumimoji="0" lang="zh-CN" altLang="zh-CN" sz="2400" b="0" i="0" u="none" strike="noStrike" cap="none" normalizeH="0" baseline="0" dirty="0" smtClean="0">
                        <a:ln>
                          <a:noFill/>
                        </a:ln>
                        <a:solidFill>
                          <a:srgbClr val="14DA43"/>
                        </a:solidFill>
                        <a:effectLst/>
                        <a:latin typeface="华文楷体" panose="02010600040101010101" pitchFamily="2" charset="-122"/>
                        <a:ea typeface="华文楷体" panose="02010600040101010101" pitchFamily="2" charset="-122"/>
                        <a:cs typeface="Times New Roman" panose="02020603050405020304" pitchFamily="18" charset="0"/>
                      </a:endParaRPr>
                    </a:p>
                  </a:txBody>
                  <a:tcPr marL="91453" marR="9145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4950">
                <a:tc>
                  <a:txBody>
                    <a:bodyPr/>
                    <a:lstStyle>
                      <a:lvl1pPr>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ea typeface="宋体" panose="02010600030101010101" pitchFamily="2" charset="-122"/>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mn-ea"/>
                          <a:ea typeface="+mn-ea"/>
                        </a:rPr>
                        <a:t>8</a:t>
                      </a:r>
                      <a:endParaRPr kumimoji="0" lang="en-US" altLang="zh-CN" sz="2400" b="0" i="0" u="none" strike="noStrike" cap="none" normalizeH="0" baseline="0" smtClean="0">
                        <a:ln>
                          <a:noFill/>
                        </a:ln>
                        <a:solidFill>
                          <a:schemeClr val="tx1"/>
                        </a:solidFill>
                        <a:effectLst/>
                        <a:latin typeface="+mn-ea"/>
                        <a:ea typeface="+mn-ea"/>
                      </a:endParaRPr>
                    </a:p>
                  </a:txBody>
                  <a:tcPr marL="12701" marR="12701" marT="952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ea typeface="宋体" panose="02010600030101010101" pitchFamily="2" charset="-122"/>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2400" b="0" i="0" u="none" strike="noStrike" cap="none" normalizeH="0" baseline="0" dirty="0" smtClean="0">
                          <a:ln>
                            <a:noFill/>
                          </a:ln>
                          <a:solidFill>
                            <a:srgbClr val="14DA43"/>
                          </a:solidFill>
                          <a:effectLst/>
                          <a:latin typeface="华文楷体" panose="02010600040101010101" pitchFamily="2" charset="-122"/>
                          <a:ea typeface="华文楷体" panose="02010600040101010101" pitchFamily="2" charset="-122"/>
                          <a:cs typeface="Times New Roman" panose="02020603050405020304" pitchFamily="18" charset="0"/>
                        </a:rPr>
                        <a:t>捐赠收入</a:t>
                      </a:r>
                      <a:endParaRPr kumimoji="0" lang="zh-CN" altLang="zh-CN" sz="2400" b="0" i="0" u="none" strike="noStrike" cap="none" normalizeH="0" baseline="0" dirty="0" smtClean="0">
                        <a:ln>
                          <a:noFill/>
                        </a:ln>
                        <a:solidFill>
                          <a:srgbClr val="14DA43"/>
                        </a:solidFill>
                        <a:effectLst/>
                        <a:latin typeface="华文楷体" panose="02010600040101010101" pitchFamily="2" charset="-122"/>
                        <a:ea typeface="华文楷体" panose="02010600040101010101" pitchFamily="2" charset="-122"/>
                        <a:cs typeface="Times New Roman" panose="02020603050405020304" pitchFamily="18" charset="0"/>
                      </a:endParaRPr>
                    </a:p>
                  </a:txBody>
                  <a:tcPr marL="91453" marR="9145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4950">
                <a:tc>
                  <a:txBody>
                    <a:bodyPr/>
                    <a:lstStyle>
                      <a:lvl1pPr>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ea typeface="宋体" panose="02010600030101010101" pitchFamily="2" charset="-122"/>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mn-ea"/>
                          <a:ea typeface="+mn-ea"/>
                        </a:rPr>
                        <a:t>9</a:t>
                      </a:r>
                      <a:endParaRPr kumimoji="0" lang="en-US" altLang="zh-CN" sz="2400" b="0" i="0" u="none" strike="noStrike" cap="none" normalizeH="0" baseline="0" smtClean="0">
                        <a:ln>
                          <a:noFill/>
                        </a:ln>
                        <a:solidFill>
                          <a:schemeClr val="tx1"/>
                        </a:solidFill>
                        <a:effectLst/>
                        <a:latin typeface="+mn-ea"/>
                        <a:ea typeface="+mn-ea"/>
                      </a:endParaRPr>
                    </a:p>
                  </a:txBody>
                  <a:tcPr marL="12701" marR="12701" marT="952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ea typeface="宋体" panose="02010600030101010101" pitchFamily="2" charset="-122"/>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2400" b="0" i="0" u="none" strike="noStrike" cap="none" normalizeH="0" baseline="0" dirty="0" smtClean="0">
                          <a:ln>
                            <a:noFill/>
                          </a:ln>
                          <a:solidFill>
                            <a:srgbClr val="14DA43"/>
                          </a:solidFill>
                          <a:effectLst/>
                          <a:latin typeface="华文楷体" panose="02010600040101010101" pitchFamily="2" charset="-122"/>
                          <a:ea typeface="华文楷体" panose="02010600040101010101" pitchFamily="2" charset="-122"/>
                          <a:cs typeface="Times New Roman" panose="02020603050405020304" pitchFamily="18" charset="0"/>
                        </a:rPr>
                        <a:t>利息收入</a:t>
                      </a:r>
                      <a:endParaRPr kumimoji="0" lang="zh-CN" altLang="zh-CN" sz="2400" b="0" i="0" u="none" strike="noStrike" cap="none" normalizeH="0" baseline="0" dirty="0" smtClean="0">
                        <a:ln>
                          <a:noFill/>
                        </a:ln>
                        <a:solidFill>
                          <a:srgbClr val="14DA43"/>
                        </a:solidFill>
                        <a:effectLst/>
                        <a:latin typeface="华文楷体" panose="02010600040101010101" pitchFamily="2" charset="-122"/>
                        <a:ea typeface="华文楷体" panose="02010600040101010101" pitchFamily="2" charset="-122"/>
                        <a:cs typeface="Times New Roman" panose="02020603050405020304" pitchFamily="18" charset="0"/>
                      </a:endParaRPr>
                    </a:p>
                  </a:txBody>
                  <a:tcPr marL="91453" marR="9145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4950">
                <a:tc>
                  <a:txBody>
                    <a:bodyPr/>
                    <a:lstStyle>
                      <a:lvl1pPr>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ea typeface="宋体" panose="02010600030101010101" pitchFamily="2" charset="-122"/>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mn-ea"/>
                          <a:ea typeface="+mn-ea"/>
                        </a:rPr>
                        <a:t>10</a:t>
                      </a:r>
                      <a:endParaRPr kumimoji="0" lang="en-US" altLang="zh-CN" sz="2400" b="0" i="0" u="none" strike="noStrike" cap="none" normalizeH="0" baseline="0" smtClean="0">
                        <a:ln>
                          <a:noFill/>
                        </a:ln>
                        <a:solidFill>
                          <a:schemeClr val="tx1"/>
                        </a:solidFill>
                        <a:effectLst/>
                        <a:latin typeface="+mn-ea"/>
                        <a:ea typeface="+mn-ea"/>
                      </a:endParaRPr>
                    </a:p>
                  </a:txBody>
                  <a:tcPr marL="12701" marR="12701" marT="952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ea typeface="宋体" panose="02010600030101010101" pitchFamily="2" charset="-122"/>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2400" b="0" i="0" u="none" strike="noStrike" cap="none" normalizeH="0" baseline="0" dirty="0" smtClean="0">
                          <a:ln>
                            <a:noFill/>
                          </a:ln>
                          <a:solidFill>
                            <a:srgbClr val="14DA43"/>
                          </a:solidFill>
                          <a:effectLst/>
                          <a:latin typeface="华文楷体" panose="02010600040101010101" pitchFamily="2" charset="-122"/>
                          <a:ea typeface="华文楷体" panose="02010600040101010101" pitchFamily="2" charset="-122"/>
                          <a:cs typeface="Times New Roman" panose="02020603050405020304" pitchFamily="18" charset="0"/>
                        </a:rPr>
                        <a:t>租金收入</a:t>
                      </a:r>
                      <a:endParaRPr kumimoji="0" lang="zh-CN" altLang="zh-CN" sz="2400" b="0" i="0" u="none" strike="noStrike" cap="none" normalizeH="0" baseline="0" dirty="0" smtClean="0">
                        <a:ln>
                          <a:noFill/>
                        </a:ln>
                        <a:solidFill>
                          <a:srgbClr val="14DA43"/>
                        </a:solidFill>
                        <a:effectLst/>
                        <a:latin typeface="华文楷体" panose="02010600040101010101" pitchFamily="2" charset="-122"/>
                        <a:ea typeface="华文楷体" panose="02010600040101010101" pitchFamily="2" charset="-122"/>
                        <a:cs typeface="Times New Roman" panose="02020603050405020304" pitchFamily="18" charset="0"/>
                      </a:endParaRPr>
                    </a:p>
                  </a:txBody>
                  <a:tcPr marL="91453" marR="9145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44950">
                <a:tc>
                  <a:txBody>
                    <a:bodyPr/>
                    <a:lstStyle>
                      <a:lvl1pPr>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ea typeface="宋体" panose="02010600030101010101" pitchFamily="2" charset="-122"/>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mn-ea"/>
                          <a:ea typeface="+mn-ea"/>
                        </a:rPr>
                        <a:t>11</a:t>
                      </a:r>
                      <a:endParaRPr kumimoji="0" lang="en-US" altLang="zh-CN" sz="2400" b="0" i="0" u="none" strike="noStrike" cap="none" normalizeH="0" baseline="0" smtClean="0">
                        <a:ln>
                          <a:noFill/>
                        </a:ln>
                        <a:solidFill>
                          <a:schemeClr val="tx1"/>
                        </a:solidFill>
                        <a:effectLst/>
                        <a:latin typeface="+mn-ea"/>
                        <a:ea typeface="+mn-ea"/>
                      </a:endParaRPr>
                    </a:p>
                  </a:txBody>
                  <a:tcPr marL="12701" marR="12701" marT="9523"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ea typeface="宋体" panose="02010600030101010101" pitchFamily="2" charset="-122"/>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2400" b="0" i="0" u="none" strike="noStrike" cap="none" normalizeH="0" baseline="0" dirty="0" smtClean="0">
                          <a:ln>
                            <a:noFill/>
                          </a:ln>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rPr>
                        <a:t>其他收入</a:t>
                      </a:r>
                      <a:endParaRPr kumimoji="0" lang="zh-CN" altLang="zh-CN" sz="2400" b="0" i="0" u="none" strike="noStrike" cap="none" normalizeH="0" baseline="0" dirty="0" smtClean="0">
                        <a:ln>
                          <a:noFill/>
                        </a:ln>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endParaRPr>
                    </a:p>
                  </a:txBody>
                  <a:tcPr marL="91453" marR="91453"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灯片编号占位符 4"/>
          <p:cNvSpPr>
            <a:spLocks noGrp="1"/>
          </p:cNvSpPr>
          <p:nvPr>
            <p:ph type="sldNum" sz="quarter" idx="12"/>
          </p:nvPr>
        </p:nvSpPr>
        <p:spPr/>
        <p:txBody>
          <a:bodyPr/>
          <a:lstStyle/>
          <a:p>
            <a:fld id="{BC1CF76B-D1F8-4017-AACD-912803F43726}" type="slidenum">
              <a:rPr lang="en-US" smtClean="0"/>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71487" y="635273"/>
            <a:ext cx="11015663" cy="1079227"/>
          </a:xfrm>
        </p:spPr>
        <p:txBody>
          <a:bodyPr/>
          <a:lstStyle/>
          <a:p>
            <a:pPr marL="571500" indent="-571500">
              <a:buFont typeface="Wingdings" panose="05000000000000000000" pitchFamily="2" charset="2"/>
              <a:buChar char="u"/>
            </a:pPr>
            <a:r>
              <a:rPr lang="zh-CN" altLang="en-US" sz="3600" dirty="0" smtClean="0">
                <a:latin typeface="华文楷体" panose="02010600040101010101" pitchFamily="2" charset="-122"/>
                <a:ea typeface="华文楷体" panose="02010600040101010101" pitchFamily="2" charset="-122"/>
              </a:rPr>
              <a:t>某省属</a:t>
            </a:r>
            <a:r>
              <a:rPr lang="zh-CN" altLang="en-US" sz="3600" dirty="0">
                <a:latin typeface="华文楷体" panose="02010600040101010101" pitchFamily="2" charset="-122"/>
                <a:ea typeface="华文楷体" panose="02010600040101010101" pitchFamily="2" charset="-122"/>
              </a:rPr>
              <a:t>高校取得以下</a:t>
            </a:r>
            <a:r>
              <a:rPr lang="zh-CN" altLang="en-US" sz="3600" dirty="0" smtClean="0">
                <a:latin typeface="华文楷体" panose="02010600040101010101" pitchFamily="2" charset="-122"/>
                <a:ea typeface="华文楷体" panose="02010600040101010101" pitchFamily="2" charset="-122"/>
              </a:rPr>
              <a:t>收入应当计入哪个</a:t>
            </a:r>
            <a:r>
              <a:rPr lang="zh-CN" altLang="en-US" sz="3600" dirty="0" smtClean="0">
                <a:solidFill>
                  <a:srgbClr val="FFFF00"/>
                </a:solidFill>
                <a:latin typeface="华文楷体" panose="02010600040101010101" pitchFamily="2" charset="-122"/>
                <a:ea typeface="华文楷体" panose="02010600040101010101" pitchFamily="2" charset="-122"/>
              </a:rPr>
              <a:t>会计科目</a:t>
            </a:r>
            <a:r>
              <a:rPr lang="zh-CN" altLang="en-US" sz="3600" dirty="0" smtClean="0">
                <a:latin typeface="华文楷体" panose="02010600040101010101" pitchFamily="2" charset="-122"/>
                <a:ea typeface="华文楷体" panose="02010600040101010101" pitchFamily="2" charset="-122"/>
              </a:rPr>
              <a:t>？</a:t>
            </a:r>
            <a:endParaRPr lang="zh-CN" altLang="en-US" sz="3600" dirty="0">
              <a:latin typeface="华文楷体" panose="02010600040101010101" pitchFamily="2" charset="-122"/>
              <a:ea typeface="华文楷体" panose="02010600040101010101" pitchFamily="2" charset="-122"/>
            </a:endParaRPr>
          </a:p>
        </p:txBody>
      </p:sp>
      <p:sp>
        <p:nvSpPr>
          <p:cNvPr id="5" name="内容占位符 1"/>
          <p:cNvSpPr txBox="1"/>
          <p:nvPr/>
        </p:nvSpPr>
        <p:spPr bwMode="auto">
          <a:xfrm>
            <a:off x="1366982" y="1828800"/>
            <a:ext cx="8377423" cy="3906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Font typeface="Wingdings" panose="05000000000000000000" pitchFamily="2" charset="2"/>
              <a:buChar char="Ø"/>
              <a:defRPr/>
            </a:pPr>
            <a:r>
              <a:rPr lang="zh-CN" altLang="en-US" dirty="0">
                <a:latin typeface="华文楷体" panose="02010600040101010101" pitchFamily="2" charset="-122"/>
                <a:ea typeface="华文楷体" panose="02010600040101010101" pitchFamily="2" charset="-122"/>
              </a:rPr>
              <a:t>省</a:t>
            </a:r>
            <a:r>
              <a:rPr lang="zh-CN" altLang="zh-CN" dirty="0" smtClean="0">
                <a:latin typeface="华文楷体" panose="02010600040101010101" pitchFamily="2" charset="-122"/>
                <a:ea typeface="华文楷体" panose="02010600040101010101" pitchFamily="2" charset="-122"/>
              </a:rPr>
              <a:t>财政</a:t>
            </a:r>
            <a:r>
              <a:rPr lang="zh-CN" altLang="en-US" dirty="0" smtClean="0">
                <a:latin typeface="华文楷体" panose="02010600040101010101" pitchFamily="2" charset="-122"/>
                <a:ea typeface="华文楷体" panose="02010600040101010101" pitchFamily="2" charset="-122"/>
              </a:rPr>
              <a:t>厅</a:t>
            </a:r>
            <a:r>
              <a:rPr lang="zh-CN" altLang="zh-CN" dirty="0" smtClean="0">
                <a:latin typeface="华文楷体" panose="02010600040101010101" pitchFamily="2" charset="-122"/>
                <a:ea typeface="华文楷体" panose="02010600040101010101" pitchFamily="2" charset="-122"/>
              </a:rPr>
              <a:t>拨</a:t>
            </a:r>
            <a:r>
              <a:rPr lang="zh-CN" altLang="en-US" dirty="0" smtClean="0">
                <a:latin typeface="华文楷体" panose="02010600040101010101" pitchFamily="2" charset="-122"/>
                <a:ea typeface="华文楷体" panose="02010600040101010101" pitchFamily="2" charset="-122"/>
              </a:rPr>
              <a:t>付</a:t>
            </a:r>
            <a:r>
              <a:rPr lang="zh-CN" altLang="zh-CN" dirty="0" smtClean="0">
                <a:latin typeface="华文楷体" panose="02010600040101010101" pitchFamily="2" charset="-122"/>
                <a:ea typeface="华文楷体" panose="02010600040101010101" pitchFamily="2" charset="-122"/>
              </a:rPr>
              <a:t>的</a:t>
            </a:r>
            <a:r>
              <a:rPr lang="en-US" altLang="zh-CN" dirty="0" smtClean="0">
                <a:latin typeface="华文楷体" panose="02010600040101010101" pitchFamily="2" charset="-122"/>
                <a:ea typeface="华文楷体" panose="02010600040101010101" pitchFamily="2" charset="-122"/>
              </a:rPr>
              <a:t>50</a:t>
            </a:r>
            <a:r>
              <a:rPr lang="zh-CN" altLang="zh-CN" dirty="0">
                <a:latin typeface="华文楷体" panose="02010600040101010101" pitchFamily="2" charset="-122"/>
                <a:ea typeface="华文楷体" panose="02010600040101010101" pitchFamily="2" charset="-122"/>
              </a:rPr>
              <a:t>万元高层次人才专项</a:t>
            </a:r>
            <a:r>
              <a:rPr lang="zh-CN" altLang="zh-CN" dirty="0" smtClean="0">
                <a:latin typeface="华文楷体" panose="02010600040101010101" pitchFamily="2" charset="-122"/>
                <a:ea typeface="华文楷体" panose="02010600040101010101" pitchFamily="2" charset="-122"/>
              </a:rPr>
              <a:t>经费</a:t>
            </a:r>
            <a:r>
              <a:rPr lang="zh-CN" altLang="en-US" dirty="0" smtClean="0">
                <a:latin typeface="华文楷体" panose="02010600040101010101" pitchFamily="2" charset="-122"/>
                <a:ea typeface="华文楷体" panose="02010600040101010101" pitchFamily="2" charset="-122"/>
              </a:rPr>
              <a:t>；</a:t>
            </a:r>
            <a:endParaRPr lang="en-US" altLang="zh-CN" dirty="0" smtClean="0">
              <a:latin typeface="华文楷体" panose="02010600040101010101" pitchFamily="2" charset="-122"/>
              <a:ea typeface="华文楷体" panose="02010600040101010101" pitchFamily="2" charset="-122"/>
            </a:endParaRPr>
          </a:p>
          <a:p>
            <a:pPr>
              <a:lnSpc>
                <a:spcPct val="150000"/>
              </a:lnSpc>
              <a:buFont typeface="Wingdings" panose="05000000000000000000" pitchFamily="2" charset="2"/>
              <a:buChar char="Ø"/>
              <a:defRPr/>
            </a:pPr>
            <a:r>
              <a:rPr lang="zh-CN" altLang="en-US" dirty="0" smtClean="0">
                <a:latin typeface="华文楷体" panose="02010600040101010101" pitchFamily="2" charset="-122"/>
                <a:ea typeface="华文楷体" panose="02010600040101010101" pitchFamily="2" charset="-122"/>
              </a:rPr>
              <a:t>省财政厅拨付的</a:t>
            </a:r>
            <a:r>
              <a:rPr lang="en-US" altLang="zh-CN" dirty="0" smtClean="0">
                <a:latin typeface="华文楷体" panose="02010600040101010101" pitchFamily="2" charset="-122"/>
                <a:ea typeface="华文楷体" panose="02010600040101010101" pitchFamily="2" charset="-122"/>
              </a:rPr>
              <a:t>20</a:t>
            </a:r>
            <a:r>
              <a:rPr lang="zh-CN" altLang="en-US" dirty="0" smtClean="0">
                <a:latin typeface="华文楷体" panose="02010600040101010101" pitchFamily="2" charset="-122"/>
                <a:ea typeface="华文楷体" panose="02010600040101010101" pitchFamily="2" charset="-122"/>
              </a:rPr>
              <a:t>万元科研项目经费；</a:t>
            </a:r>
            <a:endParaRPr lang="en-US" altLang="zh-CN" dirty="0" smtClean="0">
              <a:latin typeface="华文楷体" panose="02010600040101010101" pitchFamily="2" charset="-122"/>
              <a:ea typeface="华文楷体" panose="02010600040101010101" pitchFamily="2" charset="-122"/>
            </a:endParaRPr>
          </a:p>
          <a:p>
            <a:pPr>
              <a:lnSpc>
                <a:spcPct val="150000"/>
              </a:lnSpc>
              <a:buFont typeface="Wingdings" panose="05000000000000000000" pitchFamily="2" charset="2"/>
              <a:buChar char="Ø"/>
              <a:defRPr/>
            </a:pPr>
            <a:r>
              <a:rPr lang="zh-CN" altLang="zh-CN" b="1" dirty="0">
                <a:latin typeface="华文楷体" panose="02010600040101010101" pitchFamily="2" charset="-122"/>
                <a:ea typeface="华文楷体" panose="02010600040101010101" pitchFamily="2" charset="-122"/>
              </a:rPr>
              <a:t>市财政局</a:t>
            </a:r>
            <a:r>
              <a:rPr lang="zh-CN" altLang="zh-CN" b="1" dirty="0" smtClean="0">
                <a:latin typeface="华文楷体" panose="02010600040101010101" pitchFamily="2" charset="-122"/>
                <a:ea typeface="华文楷体" panose="02010600040101010101" pitchFamily="2" charset="-122"/>
              </a:rPr>
              <a:t>拨</a:t>
            </a:r>
            <a:r>
              <a:rPr lang="zh-CN" altLang="en-US" b="1" dirty="0" smtClean="0">
                <a:latin typeface="华文楷体" panose="02010600040101010101" pitchFamily="2" charset="-122"/>
                <a:ea typeface="华文楷体" panose="02010600040101010101" pitchFamily="2" charset="-122"/>
              </a:rPr>
              <a:t>付</a:t>
            </a:r>
            <a:r>
              <a:rPr lang="zh-CN" altLang="zh-CN" b="1" dirty="0" smtClean="0">
                <a:latin typeface="华文楷体" panose="02010600040101010101" pitchFamily="2" charset="-122"/>
                <a:ea typeface="华文楷体" panose="02010600040101010101" pitchFamily="2" charset="-122"/>
              </a:rPr>
              <a:t>的</a:t>
            </a:r>
            <a:r>
              <a:rPr lang="en-US" altLang="zh-CN" b="1" dirty="0" smtClean="0">
                <a:latin typeface="华文楷体" panose="02010600040101010101" pitchFamily="2" charset="-122"/>
                <a:ea typeface="华文楷体" panose="02010600040101010101" pitchFamily="2" charset="-122"/>
              </a:rPr>
              <a:t>15</a:t>
            </a:r>
            <a:r>
              <a:rPr lang="zh-CN" altLang="en-US" b="1" dirty="0" smtClean="0">
                <a:latin typeface="华文楷体" panose="02010600040101010101" pitchFamily="2" charset="-122"/>
                <a:ea typeface="华文楷体" panose="02010600040101010101" pitchFamily="2" charset="-122"/>
              </a:rPr>
              <a:t>万元学科</a:t>
            </a:r>
            <a:r>
              <a:rPr lang="zh-CN" altLang="zh-CN" b="1" dirty="0" smtClean="0">
                <a:latin typeface="华文楷体" panose="02010600040101010101" pitchFamily="2" charset="-122"/>
                <a:ea typeface="华文楷体" panose="02010600040101010101" pitchFamily="2" charset="-122"/>
              </a:rPr>
              <a:t>建设</a:t>
            </a:r>
            <a:r>
              <a:rPr lang="zh-CN" altLang="en-US" b="1" dirty="0">
                <a:latin typeface="华文楷体" panose="02010600040101010101" pitchFamily="2" charset="-122"/>
                <a:ea typeface="华文楷体" panose="02010600040101010101" pitchFamily="2" charset="-122"/>
              </a:rPr>
              <a:t>经费</a:t>
            </a:r>
            <a:r>
              <a:rPr lang="zh-CN" altLang="en-US" b="1" dirty="0" smtClean="0">
                <a:latin typeface="华文楷体" panose="02010600040101010101" pitchFamily="2" charset="-122"/>
                <a:ea typeface="华文楷体" panose="02010600040101010101" pitchFamily="2" charset="-122"/>
              </a:rPr>
              <a:t>；</a:t>
            </a:r>
            <a:endParaRPr lang="en-US" altLang="zh-CN" b="1" dirty="0" smtClean="0">
              <a:latin typeface="华文楷体" panose="02010600040101010101" pitchFamily="2" charset="-122"/>
              <a:ea typeface="华文楷体" panose="02010600040101010101" pitchFamily="2" charset="-122"/>
            </a:endParaRPr>
          </a:p>
          <a:p>
            <a:pPr>
              <a:lnSpc>
                <a:spcPct val="150000"/>
              </a:lnSpc>
              <a:buFont typeface="Wingdings" panose="05000000000000000000" pitchFamily="2" charset="2"/>
              <a:buChar char="Ø"/>
              <a:defRPr/>
            </a:pPr>
            <a:r>
              <a:rPr lang="zh-CN" altLang="en-US" dirty="0" smtClean="0">
                <a:latin typeface="华文楷体" panose="02010600040101010101" pitchFamily="2" charset="-122"/>
                <a:ea typeface="华文楷体" panose="02010600040101010101" pitchFamily="2" charset="-122"/>
              </a:rPr>
              <a:t>市财政局</a:t>
            </a:r>
            <a:r>
              <a:rPr lang="zh-CN" altLang="en-US" dirty="0">
                <a:latin typeface="华文楷体" panose="02010600040101010101" pitchFamily="2" charset="-122"/>
                <a:ea typeface="华文楷体" panose="02010600040101010101" pitchFamily="2" charset="-122"/>
              </a:rPr>
              <a:t>拨付</a:t>
            </a:r>
            <a:r>
              <a:rPr lang="zh-CN" altLang="en-US" dirty="0" smtClean="0">
                <a:latin typeface="华文楷体" panose="02010600040101010101" pitchFamily="2" charset="-122"/>
                <a:ea typeface="华文楷体" panose="02010600040101010101" pitchFamily="2" charset="-122"/>
              </a:rPr>
              <a:t>的</a:t>
            </a:r>
            <a:r>
              <a:rPr lang="en-US" altLang="zh-CN" dirty="0" smtClean="0">
                <a:latin typeface="华文楷体" panose="02010600040101010101" pitchFamily="2" charset="-122"/>
                <a:ea typeface="华文楷体" panose="02010600040101010101" pitchFamily="2" charset="-122"/>
              </a:rPr>
              <a:t>10</a:t>
            </a:r>
            <a:r>
              <a:rPr lang="zh-CN" altLang="en-US" dirty="0" smtClean="0">
                <a:latin typeface="华文楷体" panose="02010600040101010101" pitchFamily="2" charset="-122"/>
                <a:ea typeface="华文楷体" panose="02010600040101010101" pitchFamily="2" charset="-122"/>
              </a:rPr>
              <a:t>万元科研项目经费；</a:t>
            </a:r>
            <a:endParaRPr lang="en-US" altLang="zh-CN" dirty="0" smtClean="0">
              <a:latin typeface="华文楷体" panose="02010600040101010101" pitchFamily="2" charset="-122"/>
              <a:ea typeface="华文楷体" panose="02010600040101010101" pitchFamily="2" charset="-122"/>
            </a:endParaRPr>
          </a:p>
          <a:p>
            <a:pPr>
              <a:lnSpc>
                <a:spcPct val="150000"/>
              </a:lnSpc>
              <a:buFont typeface="Wingdings" panose="05000000000000000000" pitchFamily="2" charset="2"/>
              <a:buChar char="Ø"/>
              <a:defRPr/>
            </a:pPr>
            <a:r>
              <a:rPr lang="zh-CN" altLang="en-US" dirty="0">
                <a:latin typeface="华文楷体" panose="02010600040101010101" pitchFamily="2" charset="-122"/>
                <a:ea typeface="华文楷体" panose="02010600040101010101" pitchFamily="2" charset="-122"/>
              </a:rPr>
              <a:t>甲企业支付</a:t>
            </a:r>
            <a:r>
              <a:rPr lang="zh-CN" altLang="en-US" dirty="0" smtClean="0">
                <a:latin typeface="华文楷体" panose="02010600040101010101" pitchFamily="2" charset="-122"/>
                <a:ea typeface="华文楷体" panose="02010600040101010101" pitchFamily="2" charset="-122"/>
              </a:rPr>
              <a:t>的</a:t>
            </a:r>
            <a:r>
              <a:rPr lang="en-US" altLang="zh-CN" dirty="0" smtClean="0">
                <a:latin typeface="华文楷体" panose="02010600040101010101" pitchFamily="2" charset="-122"/>
                <a:ea typeface="华文楷体" panose="02010600040101010101" pitchFamily="2" charset="-122"/>
              </a:rPr>
              <a:t>30</a:t>
            </a:r>
            <a:r>
              <a:rPr lang="zh-CN" altLang="en-US" dirty="0" smtClean="0">
                <a:latin typeface="华文楷体" panose="02010600040101010101" pitchFamily="2" charset="-122"/>
                <a:ea typeface="华文楷体" panose="02010600040101010101" pitchFamily="2" charset="-122"/>
              </a:rPr>
              <a:t>万元</a:t>
            </a:r>
            <a:r>
              <a:rPr lang="zh-CN" altLang="zh-CN" dirty="0" smtClean="0">
                <a:latin typeface="华文楷体" panose="02010600040101010101" pitchFamily="2" charset="-122"/>
                <a:ea typeface="华文楷体" panose="02010600040101010101" pitchFamily="2" charset="-122"/>
              </a:rPr>
              <a:t>横向</a:t>
            </a:r>
            <a:r>
              <a:rPr lang="zh-CN" altLang="zh-CN" dirty="0">
                <a:latin typeface="华文楷体" panose="02010600040101010101" pitchFamily="2" charset="-122"/>
                <a:ea typeface="华文楷体" panose="02010600040101010101" pitchFamily="2" charset="-122"/>
              </a:rPr>
              <a:t>课题</a:t>
            </a:r>
            <a:r>
              <a:rPr lang="zh-CN" altLang="zh-CN" dirty="0" smtClean="0">
                <a:latin typeface="华文楷体" panose="02010600040101010101" pitchFamily="2" charset="-122"/>
                <a:ea typeface="华文楷体" panose="02010600040101010101" pitchFamily="2" charset="-122"/>
              </a:rPr>
              <a:t>经费</a:t>
            </a:r>
            <a:r>
              <a:rPr lang="zh-CN" altLang="en-US" dirty="0">
                <a:latin typeface="华文楷体" panose="02010600040101010101" pitchFamily="2" charset="-122"/>
                <a:ea typeface="华文楷体" panose="02010600040101010101" pitchFamily="2" charset="-122"/>
              </a:rPr>
              <a:t>。</a:t>
            </a:r>
            <a:endParaRPr lang="en-US" altLang="zh-CN" dirty="0">
              <a:latin typeface="华文楷体" panose="02010600040101010101" pitchFamily="2" charset="-122"/>
              <a:ea typeface="华文楷体" panose="02010600040101010101" pitchFamily="2" charset="-122"/>
            </a:endParaRPr>
          </a:p>
        </p:txBody>
      </p:sp>
      <p:pic>
        <p:nvPicPr>
          <p:cNvPr id="7" name="Picture 3"/>
          <p:cNvPicPr>
            <a:picLocks noChangeAspect="1" noChangeArrowheads="1"/>
          </p:cNvPicPr>
          <p:nvPr/>
        </p:nvPicPr>
        <p:blipFill>
          <a:blip r:embed="rId1">
            <a:extLst>
              <a:ext uri="{BEBA8EAE-BF5A-486C-A8C5-ECC9F3942E4B}">
                <a14:imgProps xmlns:a14="http://schemas.microsoft.com/office/drawing/2010/main">
                  <a14:imgLayer r:embed="rId2">
                    <a14:imgEffect>
                      <a14:backgroundRemoval t="1068" b="95374" l="2165" r="100000"/>
                    </a14:imgEffect>
                  </a14:imgLayer>
                </a14:imgProps>
              </a:ext>
              <a:ext uri="{28A0092B-C50C-407E-A947-70E740481C1C}">
                <a14:useLocalDpi xmlns:a14="http://schemas.microsoft.com/office/drawing/2010/main" val="0"/>
              </a:ext>
            </a:extLst>
          </a:blip>
          <a:srcRect/>
          <a:stretch>
            <a:fillRect/>
          </a:stretch>
        </p:blipFill>
        <p:spPr bwMode="auto">
          <a:xfrm>
            <a:off x="8564346" y="3121889"/>
            <a:ext cx="1946636" cy="2740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灯片编号占位符 5"/>
          <p:cNvSpPr>
            <a:spLocks noGrp="1"/>
          </p:cNvSpPr>
          <p:nvPr>
            <p:ph type="sldNum" sz="quarter" idx="12"/>
          </p:nvPr>
        </p:nvSpPr>
        <p:spPr/>
        <p:txBody>
          <a:bodyPr/>
          <a:lstStyle/>
          <a:p>
            <a:fld id="{BC1CF76B-D1F8-4017-AACD-912803F43726}" type="slidenum">
              <a:rPr lang="en-US" smtClean="0">
                <a:latin typeface="华文楷体" panose="02010600040101010101" pitchFamily="2" charset="-122"/>
                <a:ea typeface="华文楷体" panose="02010600040101010101" pitchFamily="2" charset="-122"/>
              </a:rPr>
            </a:fld>
            <a:endParaRPr lang="en-US">
              <a:latin typeface="华文楷体" panose="02010600040101010101" pitchFamily="2" charset="-122"/>
              <a:ea typeface="华文楷体" panose="02010600040101010101" pitchFamily="2" charset="-122"/>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内容占位符 2"/>
          <p:cNvSpPr>
            <a:spLocks noGrp="1"/>
          </p:cNvSpPr>
          <p:nvPr>
            <p:ph sz="quarter" idx="13"/>
          </p:nvPr>
        </p:nvSpPr>
        <p:spPr>
          <a:xfrm>
            <a:off x="1655250" y="2165350"/>
            <a:ext cx="4897967" cy="1989138"/>
          </a:xfrm>
        </p:spPr>
        <p:txBody>
          <a:bodyPr>
            <a:normAutofit/>
          </a:bodyPr>
          <a:lstStyle/>
          <a:p>
            <a:pPr>
              <a:buClr>
                <a:schemeClr val="tx1"/>
              </a:buClr>
              <a:buFont typeface="Wingdings" panose="05000000000000000000" pitchFamily="2" charset="2"/>
              <a:buChar char="ü"/>
            </a:pPr>
            <a:r>
              <a:rPr lang="zh-CN" altLang="en-US" sz="2800" dirty="0" smtClean="0">
                <a:latin typeface="华文楷体" panose="02010600040101010101" pitchFamily="2" charset="-122"/>
                <a:ea typeface="华文楷体" panose="02010600040101010101" pitchFamily="2" charset="-122"/>
              </a:rPr>
              <a:t>财政拨款收入</a:t>
            </a:r>
            <a:endParaRPr lang="en-US" altLang="zh-CN" sz="2800" dirty="0" smtClean="0">
              <a:latin typeface="华文楷体" panose="02010600040101010101" pitchFamily="2" charset="-122"/>
              <a:ea typeface="华文楷体" panose="02010600040101010101" pitchFamily="2" charset="-122"/>
            </a:endParaRPr>
          </a:p>
          <a:p>
            <a:pPr>
              <a:buClr>
                <a:schemeClr val="tx1"/>
              </a:buClr>
              <a:buFont typeface="Wingdings" panose="05000000000000000000" pitchFamily="2" charset="2"/>
              <a:buChar char="ü"/>
            </a:pPr>
            <a:r>
              <a:rPr lang="zh-CN" altLang="en-US" sz="2800" dirty="0" smtClean="0">
                <a:latin typeface="华文楷体" panose="02010600040101010101" pitchFamily="2" charset="-122"/>
                <a:ea typeface="华文楷体" panose="02010600040101010101" pitchFamily="2" charset="-122"/>
              </a:rPr>
              <a:t>事业收入</a:t>
            </a:r>
            <a:endParaRPr lang="en-US" altLang="zh-CN" sz="2800" dirty="0" smtClean="0">
              <a:latin typeface="华文楷体" panose="02010600040101010101" pitchFamily="2" charset="-122"/>
              <a:ea typeface="华文楷体" panose="02010600040101010101" pitchFamily="2" charset="-122"/>
            </a:endParaRPr>
          </a:p>
          <a:p>
            <a:pPr eaLnBrk="1" hangingPunct="1">
              <a:buClr>
                <a:schemeClr val="tx1"/>
              </a:buClr>
              <a:buFont typeface="Wingdings" panose="05000000000000000000" pitchFamily="2" charset="2"/>
              <a:buChar char="ü"/>
            </a:pPr>
            <a:r>
              <a:rPr lang="zh-CN" altLang="zh-CN" sz="2800" dirty="0" smtClean="0">
                <a:latin typeface="华文楷体" panose="02010600040101010101" pitchFamily="2" charset="-122"/>
                <a:ea typeface="华文楷体" panose="02010600040101010101" pitchFamily="2" charset="-122"/>
              </a:rPr>
              <a:t>非同级财政拨款收入</a:t>
            </a:r>
            <a:endParaRPr lang="zh-CN" altLang="zh-CN" sz="2800" dirty="0" smtClean="0">
              <a:latin typeface="华文楷体" panose="02010600040101010101" pitchFamily="2" charset="-122"/>
              <a:ea typeface="华文楷体" panose="02010600040101010101" pitchFamily="2" charset="-122"/>
            </a:endParaRPr>
          </a:p>
        </p:txBody>
      </p:sp>
      <p:sp>
        <p:nvSpPr>
          <p:cNvPr id="4" name="内容占位符 2"/>
          <p:cNvSpPr txBox="1"/>
          <p:nvPr/>
        </p:nvSpPr>
        <p:spPr bwMode="auto">
          <a:xfrm>
            <a:off x="6059056" y="2244726"/>
            <a:ext cx="4972482" cy="1569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buFont typeface="Wingdings" panose="05000000000000000000" pitchFamily="2" charset="2"/>
              <a:buChar char="ü"/>
              <a:defRPr/>
            </a:pPr>
            <a:r>
              <a:rPr lang="zh-CN" altLang="zh-CN" dirty="0" smtClean="0">
                <a:latin typeface="华文楷体" panose="02010600040101010101" pitchFamily="2" charset="-122"/>
                <a:ea typeface="华文楷体" panose="02010600040101010101" pitchFamily="2" charset="-122"/>
              </a:rPr>
              <a:t>利息收入</a:t>
            </a:r>
            <a:endParaRPr lang="zh-CN" altLang="zh-CN" dirty="0" smtClean="0">
              <a:latin typeface="华文楷体" panose="02010600040101010101" pitchFamily="2" charset="-122"/>
              <a:ea typeface="华文楷体" panose="02010600040101010101" pitchFamily="2" charset="-122"/>
            </a:endParaRPr>
          </a:p>
          <a:p>
            <a:pPr eaLnBrk="1" hangingPunct="1">
              <a:buFont typeface="Wingdings" panose="05000000000000000000" pitchFamily="2" charset="2"/>
              <a:buChar char="ü"/>
              <a:defRPr/>
            </a:pPr>
            <a:r>
              <a:rPr lang="zh-CN" altLang="zh-CN" dirty="0" smtClean="0">
                <a:latin typeface="华文楷体" panose="02010600040101010101" pitchFamily="2" charset="-122"/>
                <a:ea typeface="华文楷体" panose="02010600040101010101" pitchFamily="2" charset="-122"/>
              </a:rPr>
              <a:t>租金收入</a:t>
            </a:r>
            <a:endParaRPr lang="zh-CN" altLang="zh-CN" dirty="0" smtClean="0">
              <a:latin typeface="华文楷体" panose="02010600040101010101" pitchFamily="2" charset="-122"/>
              <a:ea typeface="华文楷体" panose="02010600040101010101" pitchFamily="2" charset="-122"/>
            </a:endParaRPr>
          </a:p>
          <a:p>
            <a:pPr eaLnBrk="1" hangingPunct="1">
              <a:buFont typeface="Wingdings" panose="05000000000000000000" pitchFamily="2" charset="2"/>
              <a:buChar char="ü"/>
              <a:defRPr/>
            </a:pPr>
            <a:r>
              <a:rPr lang="zh-CN" altLang="zh-CN" dirty="0" smtClean="0">
                <a:latin typeface="华文楷体" panose="02010600040101010101" pitchFamily="2" charset="-122"/>
                <a:ea typeface="华文楷体" panose="02010600040101010101" pitchFamily="2" charset="-122"/>
              </a:rPr>
              <a:t>其他收入</a:t>
            </a:r>
            <a:endParaRPr lang="zh-CN" altLang="zh-CN" dirty="0" smtClean="0">
              <a:latin typeface="华文楷体" panose="02010600040101010101" pitchFamily="2" charset="-122"/>
              <a:ea typeface="华文楷体" panose="02010600040101010101" pitchFamily="2" charset="-122"/>
            </a:endParaRPr>
          </a:p>
          <a:p>
            <a:pPr marL="0" indent="0">
              <a:buFont typeface="Arial" panose="020B0604020202020204" pitchFamily="34" charset="0"/>
              <a:buNone/>
              <a:defRPr/>
            </a:pPr>
            <a:endParaRPr lang="zh-CN" altLang="en-US" dirty="0" smtClean="0">
              <a:latin typeface="华文楷体" panose="02010600040101010101" pitchFamily="2" charset="-122"/>
              <a:ea typeface="华文楷体" panose="02010600040101010101" pitchFamily="2" charset="-122"/>
            </a:endParaRPr>
          </a:p>
        </p:txBody>
      </p:sp>
      <p:sp>
        <p:nvSpPr>
          <p:cNvPr id="5" name="灯片编号占位符 4"/>
          <p:cNvSpPr>
            <a:spLocks noGrp="1"/>
          </p:cNvSpPr>
          <p:nvPr>
            <p:ph type="sldNum" sz="quarter" idx="12"/>
          </p:nvPr>
        </p:nvSpPr>
        <p:spPr/>
        <p:txBody>
          <a:bodyPr/>
          <a:lstStyle/>
          <a:p>
            <a:fld id="{BC1CF76B-D1F8-4017-AACD-912803F43726}" type="slidenum">
              <a:rPr lang="en-US" smtClean="0"/>
            </a:fld>
            <a:endParaRPr lang="en-US"/>
          </a:p>
        </p:txBody>
      </p:sp>
      <p:sp>
        <p:nvSpPr>
          <p:cNvPr id="3" name="标题 1"/>
          <p:cNvSpPr>
            <a:spLocks noGrp="1"/>
          </p:cNvSpPr>
          <p:nvPr/>
        </p:nvSpPr>
        <p:spPr>
          <a:xfrm>
            <a:off x="1834518" y="557530"/>
            <a:ext cx="7395207" cy="1325563"/>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eaLnBrk="1" hangingPunct="1"/>
            <a:r>
              <a:rPr lang="zh-CN" altLang="en-US" sz="4000" dirty="0" smtClean="0">
                <a:solidFill>
                  <a:srgbClr val="FFFF00"/>
                </a:solidFill>
              </a:rPr>
              <a:t>三、</a:t>
            </a:r>
            <a:r>
              <a:rPr lang="zh-CN" altLang="en-US" sz="4000" dirty="0">
                <a:solidFill>
                  <a:srgbClr val="FFFF00"/>
                </a:solidFill>
                <a:latin typeface="微软雅黑" panose="020B0503020204020204" pitchFamily="34" charset="-122"/>
                <a:ea typeface="微软雅黑" panose="020B0503020204020204" pitchFamily="34" charset="-122"/>
                <a:sym typeface="+mn-ea"/>
              </a:rPr>
              <a:t>账务处理实务</a:t>
            </a:r>
            <a:endParaRPr lang="zh-CN" altLang="en-US" sz="4000" dirty="0" smtClean="0">
              <a:solidFill>
                <a:srgbClr val="FFFF00"/>
              </a:solidFill>
              <a:latin typeface="微软雅黑" panose="020B0503020204020204" pitchFamily="34" charset="-122"/>
              <a:ea typeface="微软雅黑" panose="020B0503020204020204" pitchFamily="34" charset="-122"/>
              <a:sym typeface="+mn-ea"/>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rrowheads="1"/>
          </p:cNvSpPr>
          <p:nvPr>
            <p:ph type="title"/>
          </p:nvPr>
        </p:nvSpPr>
        <p:spPr>
          <a:xfrm>
            <a:off x="1295400" y="476251"/>
            <a:ext cx="9313333" cy="720725"/>
          </a:xfrm>
        </p:spPr>
        <p:txBody>
          <a:bodyPr/>
          <a:lstStyle/>
          <a:p>
            <a:pPr algn="ctr" eaLnBrk="1" hangingPunct="1"/>
            <a:r>
              <a:rPr lang="zh-CN" altLang="en-US" sz="4000" smtClean="0">
                <a:solidFill>
                  <a:srgbClr val="FFFF00"/>
                </a:solidFill>
                <a:latin typeface="华文楷体" panose="02010600040101010101" pitchFamily="2" charset="-122"/>
                <a:ea typeface="华文楷体" panose="02010600040101010101" pitchFamily="2" charset="-122"/>
              </a:rPr>
              <a:t>（一）财政拨款收入 </a:t>
            </a:r>
            <a:endParaRPr lang="zh-CN" altLang="en-US" sz="4000" smtClean="0">
              <a:solidFill>
                <a:srgbClr val="FFFF00"/>
              </a:solidFill>
              <a:latin typeface="华文楷体" panose="02010600040101010101" pitchFamily="2" charset="-122"/>
              <a:ea typeface="华文楷体" panose="02010600040101010101" pitchFamily="2" charset="-122"/>
            </a:endParaRPr>
          </a:p>
        </p:txBody>
      </p:sp>
      <p:sp>
        <p:nvSpPr>
          <p:cNvPr id="71683" name="Rectangle 3"/>
          <p:cNvSpPr>
            <a:spLocks noGrp="1" noChangeArrowheads="1"/>
          </p:cNvSpPr>
          <p:nvPr>
            <p:ph sz="quarter" idx="13"/>
          </p:nvPr>
        </p:nvSpPr>
        <p:spPr>
          <a:xfrm>
            <a:off x="591127" y="1484784"/>
            <a:ext cx="10881371" cy="4320704"/>
          </a:xfrm>
        </p:spPr>
        <p:txBody>
          <a:bodyPr/>
          <a:lstStyle/>
          <a:p>
            <a:pPr marL="0" indent="0" eaLnBrk="1" hangingPunct="1">
              <a:lnSpc>
                <a:spcPct val="150000"/>
              </a:lnSpc>
              <a:buFont typeface="Arial" panose="020B0604020202020204" pitchFamily="34" charset="0"/>
              <a:buNone/>
              <a:defRPr/>
            </a:pPr>
            <a:r>
              <a:rPr lang="en-US" altLang="zh-CN" sz="2800" b="1" dirty="0" smtClean="0">
                <a:solidFill>
                  <a:srgbClr val="FFFF00"/>
                </a:solidFill>
                <a:latin typeface="华文楷体" panose="02010600040101010101" pitchFamily="2" charset="-122"/>
                <a:ea typeface="华文楷体" panose="02010600040101010101" pitchFamily="2" charset="-122"/>
              </a:rPr>
              <a:t>1.</a:t>
            </a:r>
            <a:r>
              <a:rPr lang="zh-CN" altLang="en-US" sz="2800" b="1" dirty="0" smtClean="0">
                <a:solidFill>
                  <a:srgbClr val="FFFF00"/>
                </a:solidFill>
                <a:latin typeface="华文楷体" panose="02010600040101010101" pitchFamily="2" charset="-122"/>
                <a:ea typeface="华文楷体" panose="02010600040101010101" pitchFamily="2" charset="-122"/>
              </a:rPr>
              <a:t>核算内容：</a:t>
            </a:r>
            <a:endParaRPr lang="en-US" altLang="zh-CN" sz="2800" b="1" dirty="0" smtClean="0">
              <a:solidFill>
                <a:srgbClr val="FFFF00"/>
              </a:solidFill>
              <a:latin typeface="华文楷体" panose="02010600040101010101" pitchFamily="2" charset="-122"/>
              <a:ea typeface="华文楷体" panose="02010600040101010101" pitchFamily="2" charset="-122"/>
            </a:endParaRPr>
          </a:p>
          <a:p>
            <a:pPr marL="0" indent="0" eaLnBrk="1" hangingPunct="1">
              <a:lnSpc>
                <a:spcPct val="150000"/>
              </a:lnSpc>
              <a:buFont typeface="Arial" panose="020B0604020202020204" pitchFamily="34" charset="0"/>
              <a:buNone/>
              <a:defRPr/>
            </a:pPr>
            <a:r>
              <a:rPr lang="zh-CN" altLang="en-US" sz="2400" b="1" dirty="0" smtClean="0">
                <a:latin typeface="华文楷体" panose="02010600040101010101" pitchFamily="2" charset="-122"/>
                <a:ea typeface="华文楷体" panose="02010600040101010101" pitchFamily="2" charset="-122"/>
              </a:rPr>
              <a:t>      从</a:t>
            </a:r>
            <a:r>
              <a:rPr lang="zh-CN" altLang="en-US" sz="2400" b="1" dirty="0" smtClean="0">
                <a:solidFill>
                  <a:srgbClr val="14DA43"/>
                </a:solidFill>
                <a:latin typeface="华文楷体" panose="02010600040101010101" pitchFamily="2" charset="-122"/>
                <a:ea typeface="华文楷体" panose="02010600040101010101" pitchFamily="2" charset="-122"/>
              </a:rPr>
              <a:t>同级</a:t>
            </a:r>
            <a:r>
              <a:rPr lang="zh-CN" altLang="en-US" sz="2400" b="1" dirty="0" smtClean="0">
                <a:latin typeface="华文楷体" panose="02010600040101010101" pitchFamily="2" charset="-122"/>
                <a:ea typeface="华文楷体" panose="02010600040101010101" pitchFamily="2" charset="-122"/>
              </a:rPr>
              <a:t>财政部门取得的</a:t>
            </a:r>
            <a:r>
              <a:rPr lang="zh-CN" altLang="en-US" sz="2400" b="1" dirty="0" smtClean="0">
                <a:solidFill>
                  <a:srgbClr val="14DA43"/>
                </a:solidFill>
                <a:latin typeface="华文楷体" panose="02010600040101010101" pitchFamily="2" charset="-122"/>
                <a:ea typeface="华文楷体" panose="02010600040101010101" pitchFamily="2" charset="-122"/>
              </a:rPr>
              <a:t>各类</a:t>
            </a:r>
            <a:r>
              <a:rPr lang="zh-CN" altLang="en-US" sz="2400" b="1" dirty="0" smtClean="0">
                <a:latin typeface="华文楷体" panose="02010600040101010101" pitchFamily="2" charset="-122"/>
                <a:ea typeface="华文楷体" panose="02010600040101010101" pitchFamily="2" charset="-122"/>
              </a:rPr>
              <a:t>财政拨款。</a:t>
            </a:r>
            <a:endParaRPr lang="zh-CN" altLang="en-US" sz="2400" b="1" dirty="0" smtClean="0">
              <a:latin typeface="华文楷体" panose="02010600040101010101" pitchFamily="2" charset="-122"/>
              <a:ea typeface="华文楷体" panose="02010600040101010101" pitchFamily="2" charset="-122"/>
            </a:endParaRPr>
          </a:p>
          <a:p>
            <a:pPr eaLnBrk="1" hangingPunct="1">
              <a:lnSpc>
                <a:spcPct val="150000"/>
              </a:lnSpc>
              <a:buFont typeface="Wingdings" panose="05000000000000000000" pitchFamily="2" charset="2"/>
              <a:buChar char="Ø"/>
              <a:defRPr/>
            </a:pPr>
            <a:r>
              <a:rPr lang="zh-CN" altLang="en-US" sz="2400" b="1" dirty="0" smtClean="0">
                <a:solidFill>
                  <a:srgbClr val="14DA43"/>
                </a:solidFill>
                <a:latin typeface="华文楷体" panose="02010600040101010101" pitchFamily="2" charset="-122"/>
                <a:ea typeface="华文楷体" panose="02010600040101010101" pitchFamily="2" charset="-122"/>
              </a:rPr>
              <a:t>同级</a:t>
            </a:r>
            <a:r>
              <a:rPr lang="en-US" altLang="zh-CN" sz="2400" b="1" dirty="0" smtClean="0">
                <a:latin typeface="华文楷体" panose="02010600040101010101" pitchFamily="2" charset="-122"/>
                <a:ea typeface="华文楷体" panose="02010600040101010101" pitchFamily="2" charset="-122"/>
              </a:rPr>
              <a:t>——</a:t>
            </a:r>
            <a:r>
              <a:rPr lang="zh-CN" altLang="en-US" sz="2400" b="1" dirty="0" smtClean="0">
                <a:latin typeface="华文楷体" panose="02010600040101010101" pitchFamily="2" charset="-122"/>
                <a:ea typeface="华文楷体" panose="02010600040101010101" pitchFamily="2" charset="-122"/>
              </a:rPr>
              <a:t>预算隶属关系的</a:t>
            </a:r>
            <a:r>
              <a:rPr lang="zh-CN" altLang="zh-CN" sz="2400" b="1" dirty="0" smtClean="0">
                <a:latin typeface="华文楷体" panose="02010600040101010101" pitchFamily="2" charset="-122"/>
                <a:ea typeface="华文楷体" panose="02010600040101010101" pitchFamily="2" charset="-122"/>
              </a:rPr>
              <a:t>同一级次财政部门</a:t>
            </a:r>
            <a:endParaRPr lang="en-US" altLang="zh-CN" sz="2400" b="1" dirty="0" smtClean="0">
              <a:latin typeface="华文楷体" panose="02010600040101010101" pitchFamily="2" charset="-122"/>
              <a:ea typeface="华文楷体" panose="02010600040101010101" pitchFamily="2" charset="-122"/>
            </a:endParaRPr>
          </a:p>
          <a:p>
            <a:pPr eaLnBrk="1" hangingPunct="1">
              <a:lnSpc>
                <a:spcPct val="150000"/>
              </a:lnSpc>
              <a:buFont typeface="Wingdings" panose="05000000000000000000" pitchFamily="2" charset="2"/>
              <a:buChar char="Ø"/>
              <a:defRPr/>
            </a:pPr>
            <a:r>
              <a:rPr lang="zh-CN" altLang="en-US" sz="2400" b="1" dirty="0" smtClean="0">
                <a:solidFill>
                  <a:srgbClr val="14DA43"/>
                </a:solidFill>
                <a:latin typeface="华文楷体" panose="02010600040101010101" pitchFamily="2" charset="-122"/>
                <a:ea typeface="华文楷体" panose="02010600040101010101" pitchFamily="2" charset="-122"/>
              </a:rPr>
              <a:t>各类</a:t>
            </a:r>
            <a:r>
              <a:rPr lang="en-US" altLang="zh-CN" sz="2400" b="1" dirty="0" smtClean="0">
                <a:latin typeface="华文楷体" panose="02010600040101010101" pitchFamily="2" charset="-122"/>
                <a:ea typeface="华文楷体" panose="02010600040101010101" pitchFamily="2" charset="-122"/>
              </a:rPr>
              <a:t>——</a:t>
            </a:r>
            <a:r>
              <a:rPr lang="zh-CN" altLang="en-US" sz="2400" b="1" dirty="0" smtClean="0">
                <a:latin typeface="华文楷体" panose="02010600040101010101" pitchFamily="2" charset="-122"/>
                <a:ea typeface="华文楷体" panose="02010600040101010101" pitchFamily="2" charset="-122"/>
              </a:rPr>
              <a:t>学生定额经费拨款、科技三项费用拨款、离退休经费、外专经费、基本建设</a:t>
            </a:r>
            <a:r>
              <a:rPr lang="zh-CN" altLang="zh-CN" sz="2400" b="1" dirty="0" smtClean="0">
                <a:latin typeface="华文楷体" panose="02010600040101010101" pitchFamily="2" charset="-122"/>
                <a:ea typeface="华文楷体" panose="02010600040101010101" pitchFamily="2" charset="-122"/>
              </a:rPr>
              <a:t>投资、社会保障、住房改革经费</a:t>
            </a:r>
            <a:r>
              <a:rPr lang="zh-CN" altLang="en-US" sz="2400" b="1" dirty="0" smtClean="0">
                <a:latin typeface="华文楷体" panose="02010600040101010101" pitchFamily="2" charset="-122"/>
                <a:ea typeface="华文楷体" panose="02010600040101010101" pitchFamily="2" charset="-122"/>
              </a:rPr>
              <a:t>等。</a:t>
            </a:r>
            <a:endParaRPr lang="en-US" altLang="zh-CN" sz="2400" b="1" dirty="0" smtClean="0">
              <a:latin typeface="华文楷体" panose="02010600040101010101" pitchFamily="2" charset="-122"/>
              <a:ea typeface="华文楷体" panose="02010600040101010101" pitchFamily="2" charset="-122"/>
            </a:endParaRPr>
          </a:p>
        </p:txBody>
      </p:sp>
      <p:sp>
        <p:nvSpPr>
          <p:cNvPr id="4" name="灯片编号占位符 3"/>
          <p:cNvSpPr>
            <a:spLocks noGrp="1"/>
          </p:cNvSpPr>
          <p:nvPr>
            <p:ph type="sldNum" sz="quarter" idx="12"/>
          </p:nvPr>
        </p:nvSpPr>
        <p:spPr/>
        <p:txBody>
          <a:bodyPr/>
          <a:lstStyle/>
          <a:p>
            <a:fld id="{BC1CF76B-D1F8-4017-AACD-912803F43726}" type="slidenum">
              <a:rPr lang="en-US" smtClean="0"/>
            </a:fld>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0" name="Rectangle 2"/>
          <p:cNvSpPr txBox="1">
            <a:spLocks noRot="1" noChangeArrowheads="1"/>
          </p:cNvSpPr>
          <p:nvPr/>
        </p:nvSpPr>
        <p:spPr bwMode="auto">
          <a:xfrm>
            <a:off x="1295467" y="620689"/>
            <a:ext cx="9313333"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ndara" panose="020E0502030303020204" pitchFamily="34" charset="0"/>
                <a:ea typeface="华文楷体" panose="02010600040101010101" pitchFamily="2" charset="-122"/>
              </a:defRPr>
            </a:lvl1pPr>
            <a:lvl2pPr marL="685800" indent="-228600">
              <a:lnSpc>
                <a:spcPct val="90000"/>
              </a:lnSpc>
              <a:spcBef>
                <a:spcPts val="500"/>
              </a:spcBef>
              <a:buFont typeface="Arial" panose="020B0604020202020204" pitchFamily="34" charset="0"/>
              <a:buChar char="•"/>
              <a:defRPr sz="2400">
                <a:solidFill>
                  <a:schemeClr val="tx1"/>
                </a:solidFill>
                <a:latin typeface="Candara" panose="020E0502030303020204" pitchFamily="34" charset="0"/>
                <a:ea typeface="华文楷体" panose="0201060004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ndara" panose="020E0502030303020204" pitchFamily="34" charset="0"/>
                <a:ea typeface="华文楷体" panose="0201060004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9pPr>
          </a:lstStyle>
          <a:p>
            <a:pPr algn="ctr" eaLnBrk="1" hangingPunct="1">
              <a:spcBef>
                <a:spcPct val="0"/>
              </a:spcBef>
              <a:buFontTx/>
              <a:buNone/>
            </a:pPr>
            <a:r>
              <a:rPr lang="zh-CN" altLang="en-US" sz="4000">
                <a:solidFill>
                  <a:srgbClr val="FFFF00"/>
                </a:solidFill>
                <a:latin typeface="Arial" panose="020B0604020202020204" pitchFamily="34" charset="0"/>
              </a:rPr>
              <a:t>（一）财政拨款收入</a:t>
            </a:r>
            <a:r>
              <a:rPr lang="zh-CN" altLang="en-US" sz="4000">
                <a:solidFill>
                  <a:srgbClr val="FFFF00"/>
                </a:solidFill>
              </a:rPr>
              <a:t> </a:t>
            </a:r>
            <a:endParaRPr lang="zh-CN" altLang="en-US" sz="4000">
              <a:solidFill>
                <a:srgbClr val="FFFF00"/>
              </a:solidFill>
            </a:endParaRPr>
          </a:p>
        </p:txBody>
      </p:sp>
      <p:sp>
        <p:nvSpPr>
          <p:cNvPr id="5" name="矩形 4"/>
          <p:cNvSpPr/>
          <p:nvPr/>
        </p:nvSpPr>
        <p:spPr>
          <a:xfrm>
            <a:off x="914401" y="1628800"/>
            <a:ext cx="4211782" cy="41044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indent="0" eaLnBrk="1" fontAlgn="auto" hangingPunct="1">
              <a:lnSpc>
                <a:spcPct val="80000"/>
              </a:lnSpc>
              <a:spcAft>
                <a:spcPts val="0"/>
              </a:spcAft>
              <a:buFont typeface="Arial" panose="020B0604020202020204" pitchFamily="34" charset="0"/>
              <a:buNone/>
              <a:defRPr/>
            </a:pPr>
            <a:r>
              <a:rPr lang="en-US" altLang="zh-CN" sz="2800" b="1" dirty="0" smtClean="0">
                <a:solidFill>
                  <a:srgbClr val="FFFF00"/>
                </a:solidFill>
                <a:latin typeface="华文楷体" panose="02010600040101010101" pitchFamily="2" charset="-122"/>
                <a:ea typeface="华文楷体" panose="02010600040101010101" pitchFamily="2" charset="-122"/>
              </a:rPr>
              <a:t>  2</a:t>
            </a:r>
            <a:r>
              <a:rPr lang="en-US" altLang="zh-CN" sz="2800" b="1" dirty="0">
                <a:solidFill>
                  <a:srgbClr val="FFFF00"/>
                </a:solidFill>
                <a:latin typeface="华文楷体" panose="02010600040101010101" pitchFamily="2" charset="-122"/>
                <a:ea typeface="华文楷体" panose="02010600040101010101" pitchFamily="2" charset="-122"/>
              </a:rPr>
              <a:t>.</a:t>
            </a:r>
            <a:r>
              <a:rPr lang="zh-CN" altLang="en-US" sz="2800" b="1" dirty="0" smtClean="0">
                <a:solidFill>
                  <a:srgbClr val="FFFF00"/>
                </a:solidFill>
                <a:latin typeface="华文楷体" panose="02010600040101010101" pitchFamily="2" charset="-122"/>
                <a:ea typeface="华文楷体" panose="02010600040101010101" pitchFamily="2" charset="-122"/>
              </a:rPr>
              <a:t>关于确认</a:t>
            </a:r>
            <a:r>
              <a:rPr lang="zh-CN" altLang="en-US" sz="2800" b="1" dirty="0">
                <a:solidFill>
                  <a:srgbClr val="FFFF00"/>
                </a:solidFill>
                <a:latin typeface="华文楷体" panose="02010600040101010101" pitchFamily="2" charset="-122"/>
                <a:ea typeface="华文楷体" panose="02010600040101010101" pitchFamily="2" charset="-122"/>
              </a:rPr>
              <a:t>基础和时点</a:t>
            </a:r>
            <a:endParaRPr lang="en-US" altLang="zh-CN" sz="2800" b="1" dirty="0">
              <a:solidFill>
                <a:srgbClr val="FFFF00"/>
              </a:solidFill>
              <a:latin typeface="华文楷体" panose="02010600040101010101" pitchFamily="2" charset="-122"/>
              <a:ea typeface="华文楷体" panose="02010600040101010101" pitchFamily="2" charset="-122"/>
            </a:endParaRPr>
          </a:p>
          <a:p>
            <a:pPr eaLnBrk="1" fontAlgn="auto" hangingPunct="1">
              <a:lnSpc>
                <a:spcPct val="150000"/>
              </a:lnSpc>
              <a:spcAft>
                <a:spcPts val="0"/>
              </a:spcAft>
              <a:buFont typeface="Wingdings" panose="05000000000000000000" pitchFamily="2" charset="2"/>
              <a:buNone/>
              <a:defRPr/>
            </a:pPr>
            <a:r>
              <a:rPr lang="en-US" altLang="zh-CN" sz="2400" dirty="0">
                <a:latin typeface="华文楷体" panose="02010600040101010101" pitchFamily="2" charset="-122"/>
                <a:ea typeface="华文楷体" panose="02010600040101010101" pitchFamily="2" charset="-122"/>
              </a:rPr>
              <a:t>   </a:t>
            </a:r>
            <a:r>
              <a:rPr lang="zh-CN" altLang="zh-CN" sz="2400" dirty="0" smtClean="0">
                <a:latin typeface="华文楷体" panose="02010600040101010101" pitchFamily="2" charset="-122"/>
                <a:ea typeface="华文楷体" panose="02010600040101010101" pitchFamily="2" charset="-122"/>
              </a:rPr>
              <a:t>财政</a:t>
            </a:r>
            <a:r>
              <a:rPr lang="zh-CN" altLang="zh-CN" sz="2400" dirty="0">
                <a:latin typeface="华文楷体" panose="02010600040101010101" pitchFamily="2" charset="-122"/>
                <a:ea typeface="华文楷体" panose="02010600040101010101" pitchFamily="2" charset="-122"/>
              </a:rPr>
              <a:t>拨款收入按照</a:t>
            </a:r>
            <a:r>
              <a:rPr lang="zh-CN" altLang="zh-CN" sz="2400" dirty="0">
                <a:solidFill>
                  <a:srgbClr val="14DA43"/>
                </a:solidFill>
                <a:latin typeface="华文楷体" panose="02010600040101010101" pitchFamily="2" charset="-122"/>
                <a:ea typeface="华文楷体" panose="02010600040101010101" pitchFamily="2" charset="-122"/>
              </a:rPr>
              <a:t>收付实现制</a:t>
            </a:r>
            <a:r>
              <a:rPr lang="zh-CN" altLang="zh-CN" sz="2400" dirty="0">
                <a:latin typeface="华文楷体" panose="02010600040101010101" pitchFamily="2" charset="-122"/>
                <a:ea typeface="华文楷体" panose="02010600040101010101" pitchFamily="2" charset="-122"/>
              </a:rPr>
              <a:t>核算，</a:t>
            </a:r>
            <a:r>
              <a:rPr lang="en-US" altLang="zh-CN" sz="2400" dirty="0">
                <a:latin typeface="华文楷体" panose="02010600040101010101" pitchFamily="2" charset="-122"/>
                <a:ea typeface="华文楷体" panose="02010600040101010101" pitchFamily="2" charset="-122"/>
              </a:rPr>
              <a:t> </a:t>
            </a:r>
            <a:r>
              <a:rPr lang="zh-CN" altLang="zh-CN" sz="2400" dirty="0">
                <a:latin typeface="华文楷体" panose="02010600040101010101" pitchFamily="2" charset="-122"/>
                <a:ea typeface="华文楷体" panose="02010600040101010101" pitchFamily="2" charset="-122"/>
              </a:rPr>
              <a:t>在</a:t>
            </a:r>
            <a:r>
              <a:rPr lang="zh-CN" altLang="zh-CN" sz="2400" dirty="0">
                <a:solidFill>
                  <a:srgbClr val="14DA43"/>
                </a:solidFill>
                <a:latin typeface="华文楷体" panose="02010600040101010101" pitchFamily="2" charset="-122"/>
                <a:ea typeface="华文楷体" panose="02010600040101010101" pitchFamily="2" charset="-122"/>
              </a:rPr>
              <a:t>实际收到时</a:t>
            </a:r>
            <a:r>
              <a:rPr lang="zh-CN" altLang="zh-CN" sz="2400" dirty="0">
                <a:latin typeface="华文楷体" panose="02010600040101010101" pitchFamily="2" charset="-122"/>
                <a:ea typeface="华文楷体" panose="02010600040101010101" pitchFamily="2" charset="-122"/>
              </a:rPr>
              <a:t>确认收入</a:t>
            </a:r>
            <a:r>
              <a:rPr lang="zh-CN" altLang="zh-CN" sz="2400" dirty="0" smtClean="0">
                <a:latin typeface="华文楷体" panose="02010600040101010101" pitchFamily="2" charset="-122"/>
                <a:ea typeface="华文楷体" panose="02010600040101010101" pitchFamily="2" charset="-122"/>
              </a:rPr>
              <a:t>。</a:t>
            </a:r>
            <a:endParaRPr lang="en-US" altLang="zh-CN" sz="2400" dirty="0" smtClean="0">
              <a:latin typeface="华文楷体" panose="02010600040101010101" pitchFamily="2" charset="-122"/>
              <a:ea typeface="华文楷体" panose="02010600040101010101" pitchFamily="2" charset="-122"/>
            </a:endParaRPr>
          </a:p>
          <a:p>
            <a:pPr eaLnBrk="1" fontAlgn="auto" hangingPunct="1">
              <a:lnSpc>
                <a:spcPct val="150000"/>
              </a:lnSpc>
              <a:spcAft>
                <a:spcPts val="0"/>
              </a:spcAft>
              <a:buFont typeface="Wingdings" panose="05000000000000000000" pitchFamily="2" charset="2"/>
              <a:buNone/>
              <a:defRPr/>
            </a:pPr>
            <a:endParaRPr lang="en-US" altLang="zh-CN" sz="2400" dirty="0">
              <a:latin typeface="华文楷体" panose="02010600040101010101" pitchFamily="2" charset="-122"/>
              <a:ea typeface="华文楷体" panose="02010600040101010101" pitchFamily="2" charset="-122"/>
            </a:endParaRPr>
          </a:p>
        </p:txBody>
      </p:sp>
      <p:sp>
        <p:nvSpPr>
          <p:cNvPr id="6" name="矩形 5"/>
          <p:cNvSpPr/>
          <p:nvPr/>
        </p:nvSpPr>
        <p:spPr>
          <a:xfrm>
            <a:off x="5243513" y="1628800"/>
            <a:ext cx="6133074" cy="42147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Aft>
                <a:spcPts val="0"/>
              </a:spcAft>
              <a:buFont typeface="Wingdings" panose="05000000000000000000" pitchFamily="2" charset="2"/>
              <a:buNone/>
              <a:defRPr/>
            </a:pPr>
            <a:r>
              <a:rPr lang="en-US" altLang="zh-CN" sz="2800" dirty="0">
                <a:solidFill>
                  <a:srgbClr val="FFFF00"/>
                </a:solidFill>
                <a:latin typeface="华文楷体" panose="02010600040101010101" pitchFamily="2" charset="-122"/>
                <a:ea typeface="华文楷体" panose="02010600040101010101" pitchFamily="2" charset="-122"/>
              </a:rPr>
              <a:t>3.</a:t>
            </a:r>
            <a:r>
              <a:rPr lang="zh-CN" altLang="en-US" sz="2800" b="1" dirty="0">
                <a:solidFill>
                  <a:srgbClr val="FFFF00"/>
                </a:solidFill>
                <a:latin typeface="华文楷体" panose="02010600040101010101" pitchFamily="2" charset="-122"/>
                <a:ea typeface="华文楷体" panose="02010600040101010101" pitchFamily="2" charset="-122"/>
              </a:rPr>
              <a:t>明细科目</a:t>
            </a:r>
            <a:r>
              <a:rPr lang="zh-CN" altLang="en-US" sz="2800" b="1" dirty="0" smtClean="0">
                <a:solidFill>
                  <a:srgbClr val="FFFF00"/>
                </a:solidFill>
                <a:latin typeface="华文楷体" panose="02010600040101010101" pitchFamily="2" charset="-122"/>
                <a:ea typeface="华文楷体" panose="02010600040101010101" pitchFamily="2" charset="-122"/>
              </a:rPr>
              <a:t>设置</a:t>
            </a:r>
            <a:endParaRPr lang="en-US" altLang="zh-CN" sz="2800" b="1" dirty="0">
              <a:solidFill>
                <a:srgbClr val="FFFF00"/>
              </a:solidFill>
              <a:latin typeface="华文楷体" panose="02010600040101010101" pitchFamily="2" charset="-122"/>
              <a:ea typeface="华文楷体" panose="02010600040101010101" pitchFamily="2" charset="-122"/>
            </a:endParaRPr>
          </a:p>
          <a:p>
            <a:pPr eaLnBrk="1" fontAlgn="auto" hangingPunct="1">
              <a:lnSpc>
                <a:spcPct val="150000"/>
              </a:lnSpc>
              <a:spcAft>
                <a:spcPts val="0"/>
              </a:spcAft>
              <a:buFont typeface="Wingdings" panose="05000000000000000000" pitchFamily="2" charset="2"/>
              <a:buNone/>
              <a:defRPr/>
            </a:pPr>
            <a:endParaRPr lang="en-US" altLang="zh-CN" sz="2400" b="1" dirty="0" smtClean="0">
              <a:solidFill>
                <a:srgbClr val="FFFF00"/>
              </a:solidFill>
              <a:latin typeface="华文楷体" panose="02010600040101010101" pitchFamily="2" charset="-122"/>
              <a:ea typeface="华文楷体" panose="02010600040101010101" pitchFamily="2" charset="-122"/>
            </a:endParaRPr>
          </a:p>
          <a:p>
            <a:pPr eaLnBrk="1" fontAlgn="auto" hangingPunct="1">
              <a:lnSpc>
                <a:spcPct val="150000"/>
              </a:lnSpc>
              <a:spcAft>
                <a:spcPts val="0"/>
              </a:spcAft>
              <a:buFont typeface="Wingdings" panose="05000000000000000000" pitchFamily="2" charset="2"/>
              <a:buNone/>
              <a:defRPr/>
            </a:pPr>
            <a:endParaRPr lang="en-US" altLang="zh-CN" sz="2400" b="1" dirty="0">
              <a:solidFill>
                <a:srgbClr val="FFFF00"/>
              </a:solidFill>
              <a:latin typeface="华文楷体" panose="02010600040101010101" pitchFamily="2" charset="-122"/>
              <a:ea typeface="华文楷体" panose="02010600040101010101" pitchFamily="2" charset="-122"/>
            </a:endParaRPr>
          </a:p>
          <a:p>
            <a:pPr eaLnBrk="1" fontAlgn="auto" hangingPunct="1">
              <a:lnSpc>
                <a:spcPct val="150000"/>
              </a:lnSpc>
              <a:spcAft>
                <a:spcPts val="0"/>
              </a:spcAft>
              <a:buFont typeface="Wingdings" panose="05000000000000000000" pitchFamily="2" charset="2"/>
              <a:buNone/>
              <a:defRPr/>
            </a:pPr>
            <a:endParaRPr lang="en-US" altLang="zh-CN" sz="2400" b="1" dirty="0" smtClean="0">
              <a:solidFill>
                <a:srgbClr val="FFFF00"/>
              </a:solidFill>
              <a:latin typeface="华文楷体" panose="02010600040101010101" pitchFamily="2" charset="-122"/>
              <a:ea typeface="华文楷体" panose="02010600040101010101" pitchFamily="2" charset="-122"/>
            </a:endParaRPr>
          </a:p>
          <a:p>
            <a:pPr eaLnBrk="1" fontAlgn="auto" hangingPunct="1">
              <a:lnSpc>
                <a:spcPct val="150000"/>
              </a:lnSpc>
              <a:spcAft>
                <a:spcPts val="0"/>
              </a:spcAft>
              <a:buFont typeface="Wingdings" panose="05000000000000000000" pitchFamily="2" charset="2"/>
              <a:buNone/>
              <a:defRPr/>
            </a:pPr>
            <a:endParaRPr lang="en-US" altLang="zh-CN" sz="2400" b="1" dirty="0">
              <a:solidFill>
                <a:srgbClr val="FFFF00"/>
              </a:solidFill>
              <a:latin typeface="华文楷体" panose="02010600040101010101" pitchFamily="2" charset="-122"/>
              <a:ea typeface="华文楷体" panose="02010600040101010101" pitchFamily="2" charset="-122"/>
            </a:endParaRPr>
          </a:p>
          <a:p>
            <a:pPr eaLnBrk="1" fontAlgn="auto" hangingPunct="1">
              <a:lnSpc>
                <a:spcPct val="150000"/>
              </a:lnSpc>
              <a:spcAft>
                <a:spcPts val="0"/>
              </a:spcAft>
              <a:buFont typeface="Wingdings" panose="05000000000000000000" pitchFamily="2" charset="2"/>
              <a:buNone/>
              <a:defRPr/>
            </a:pPr>
            <a:endParaRPr lang="en-US" altLang="zh-CN" sz="2400" b="1" dirty="0" smtClean="0">
              <a:solidFill>
                <a:srgbClr val="FFFF00"/>
              </a:solidFill>
              <a:latin typeface="华文楷体" panose="02010600040101010101" pitchFamily="2" charset="-122"/>
              <a:ea typeface="华文楷体" panose="02010600040101010101" pitchFamily="2" charset="-122"/>
            </a:endParaRPr>
          </a:p>
          <a:p>
            <a:pPr eaLnBrk="1" fontAlgn="auto" hangingPunct="1">
              <a:lnSpc>
                <a:spcPct val="150000"/>
              </a:lnSpc>
              <a:spcAft>
                <a:spcPts val="0"/>
              </a:spcAft>
              <a:buFont typeface="Wingdings" panose="05000000000000000000" pitchFamily="2" charset="2"/>
              <a:buNone/>
              <a:defRPr/>
            </a:pPr>
            <a:endParaRPr lang="en-US" altLang="zh-CN" sz="2400" dirty="0">
              <a:solidFill>
                <a:srgbClr val="FFFF00"/>
              </a:solidFill>
              <a:latin typeface="华文楷体" panose="02010600040101010101" pitchFamily="2" charset="-122"/>
              <a:ea typeface="华文楷体" panose="02010600040101010101" pitchFamily="2" charset="-122"/>
            </a:endParaRPr>
          </a:p>
        </p:txBody>
      </p:sp>
      <p:pic>
        <p:nvPicPr>
          <p:cNvPr id="75779" name="Picture 5"/>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317401" y="2357441"/>
            <a:ext cx="5929312" cy="3432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灯片编号占位符 3"/>
          <p:cNvSpPr>
            <a:spLocks noGrp="1"/>
          </p:cNvSpPr>
          <p:nvPr>
            <p:ph type="sldNum" sz="quarter" idx="12"/>
          </p:nvPr>
        </p:nvSpPr>
        <p:spPr/>
        <p:txBody>
          <a:bodyPr/>
          <a:lstStyle/>
          <a:p>
            <a:fld id="{BC1CF76B-D1F8-4017-AACD-912803F43726}" type="slidenum">
              <a:rPr lang="en-US" smtClean="0"/>
            </a:fld>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2"/>
          <p:cNvSpPr>
            <a:spLocks noGrp="1" noRot="1" noChangeArrowheads="1"/>
          </p:cNvSpPr>
          <p:nvPr>
            <p:ph type="title"/>
          </p:nvPr>
        </p:nvSpPr>
        <p:spPr>
          <a:xfrm>
            <a:off x="1295400" y="476251"/>
            <a:ext cx="9313333" cy="720725"/>
          </a:xfrm>
        </p:spPr>
        <p:txBody>
          <a:bodyPr/>
          <a:lstStyle/>
          <a:p>
            <a:pPr algn="ctr" eaLnBrk="1" hangingPunct="1"/>
            <a:r>
              <a:rPr lang="zh-CN" altLang="en-US" sz="4000" smtClean="0">
                <a:solidFill>
                  <a:srgbClr val="FFFF00"/>
                </a:solidFill>
                <a:latin typeface="华文楷体" panose="02010600040101010101" pitchFamily="2" charset="-122"/>
                <a:ea typeface="华文楷体" panose="02010600040101010101" pitchFamily="2" charset="-122"/>
              </a:rPr>
              <a:t>（一）财政拨款收入 </a:t>
            </a:r>
            <a:endParaRPr lang="zh-CN" altLang="en-US" sz="4000" smtClean="0">
              <a:solidFill>
                <a:srgbClr val="FFFF00"/>
              </a:solidFill>
              <a:latin typeface="华文楷体" panose="02010600040101010101" pitchFamily="2" charset="-122"/>
              <a:ea typeface="华文楷体" panose="02010600040101010101" pitchFamily="2" charset="-122"/>
            </a:endParaRPr>
          </a:p>
        </p:txBody>
      </p:sp>
      <p:sp>
        <p:nvSpPr>
          <p:cNvPr id="25603" name="Rectangle 3"/>
          <p:cNvSpPr>
            <a:spLocks noGrp="1" noChangeArrowheads="1"/>
          </p:cNvSpPr>
          <p:nvPr>
            <p:ph sz="quarter" idx="13"/>
          </p:nvPr>
        </p:nvSpPr>
        <p:spPr>
          <a:xfrm>
            <a:off x="1007533" y="1400176"/>
            <a:ext cx="10752667" cy="4333875"/>
          </a:xfrm>
        </p:spPr>
        <p:txBody>
          <a:bodyPr>
            <a:normAutofit/>
          </a:bodyPr>
          <a:lstStyle/>
          <a:p>
            <a:pPr marL="0" indent="0" eaLnBrk="1" hangingPunct="1">
              <a:lnSpc>
                <a:spcPct val="100000"/>
              </a:lnSpc>
              <a:buFont typeface="Arial" panose="020B0604020202020204" pitchFamily="34" charset="0"/>
              <a:buNone/>
            </a:pPr>
            <a:r>
              <a:rPr lang="zh-CN" altLang="en-US" sz="2800" b="1" dirty="0" smtClean="0">
                <a:solidFill>
                  <a:srgbClr val="FFFF00"/>
                </a:solidFill>
                <a:latin typeface="华文楷体" panose="02010600040101010101" pitchFamily="2" charset="-122"/>
                <a:ea typeface="华文楷体" panose="02010600040101010101" pitchFamily="2" charset="-122"/>
              </a:rPr>
              <a:t>想一想：</a:t>
            </a:r>
            <a:r>
              <a:rPr lang="zh-CN" altLang="en-US" sz="2800" dirty="0" smtClean="0">
                <a:latin typeface="华文楷体" panose="02010600040101010101" pitchFamily="2" charset="-122"/>
                <a:ea typeface="华文楷体" panose="02010600040101010101" pitchFamily="2" charset="-122"/>
              </a:rPr>
              <a:t>以下事项如何记录？</a:t>
            </a:r>
            <a:endParaRPr lang="en-US" altLang="zh-CN" sz="2800" b="1" dirty="0" smtClean="0">
              <a:solidFill>
                <a:srgbClr val="FFFF00"/>
              </a:solidFill>
              <a:latin typeface="华文楷体" panose="02010600040101010101" pitchFamily="2" charset="-122"/>
              <a:ea typeface="华文楷体" panose="02010600040101010101" pitchFamily="2" charset="-122"/>
            </a:endParaRPr>
          </a:p>
          <a:p>
            <a:pPr lvl="1" eaLnBrk="1" hangingPunct="1">
              <a:lnSpc>
                <a:spcPct val="150000"/>
              </a:lnSpc>
              <a:buFont typeface="Wingdings" panose="05000000000000000000" pitchFamily="2" charset="2"/>
              <a:buChar char="Ø"/>
            </a:pPr>
            <a:r>
              <a:rPr lang="zh-CN" altLang="zh-CN" sz="2800" dirty="0" smtClean="0">
                <a:latin typeface="华文楷体" panose="02010600040101010101" pitchFamily="2" charset="-122"/>
                <a:ea typeface="华文楷体" panose="02010600040101010101" pitchFamily="2" charset="-122"/>
              </a:rPr>
              <a:t>同级政府财政部门预拨的下期预算款</a:t>
            </a:r>
            <a:endParaRPr lang="en-US" altLang="zh-CN" sz="2800" dirty="0" smtClean="0">
              <a:latin typeface="华文楷体" panose="02010600040101010101" pitchFamily="2" charset="-122"/>
              <a:ea typeface="华文楷体" panose="02010600040101010101" pitchFamily="2" charset="-122"/>
            </a:endParaRPr>
          </a:p>
          <a:p>
            <a:pPr lvl="1" eaLnBrk="1" hangingPunct="1">
              <a:lnSpc>
                <a:spcPct val="150000"/>
              </a:lnSpc>
              <a:buFont typeface="Wingdings" panose="05000000000000000000" pitchFamily="2" charset="2"/>
              <a:buChar char="Ø"/>
            </a:pPr>
            <a:r>
              <a:rPr lang="zh-CN" altLang="zh-CN" sz="2800" dirty="0" smtClean="0">
                <a:latin typeface="华文楷体" panose="02010600040101010101" pitchFamily="2" charset="-122"/>
                <a:ea typeface="华文楷体" panose="02010600040101010101" pitchFamily="2" charset="-122"/>
              </a:rPr>
              <a:t>没有纳入预算的暂付款项</a:t>
            </a:r>
            <a:endParaRPr lang="en-US" altLang="zh-CN" sz="2800" dirty="0" smtClean="0">
              <a:latin typeface="华文楷体" panose="02010600040101010101" pitchFamily="2" charset="-122"/>
              <a:ea typeface="华文楷体" panose="02010600040101010101" pitchFamily="2" charset="-122"/>
            </a:endParaRPr>
          </a:p>
          <a:p>
            <a:pPr lvl="1" eaLnBrk="1" hangingPunct="1">
              <a:lnSpc>
                <a:spcPct val="150000"/>
              </a:lnSpc>
              <a:buFont typeface="Wingdings" panose="05000000000000000000" pitchFamily="2" charset="2"/>
              <a:buChar char="Ø"/>
            </a:pPr>
            <a:r>
              <a:rPr lang="zh-CN" altLang="zh-CN" sz="2800" dirty="0" smtClean="0">
                <a:latin typeface="华文楷体" panose="02010600040101010101" pitchFamily="2" charset="-122"/>
                <a:ea typeface="华文楷体" panose="02010600040101010101" pitchFamily="2" charset="-122"/>
              </a:rPr>
              <a:t>采用实拨资金方式通过本单位转拨给下属单位的财政拨款</a:t>
            </a:r>
            <a:endParaRPr lang="en-US" altLang="zh-CN" sz="2800" dirty="0" smtClean="0">
              <a:latin typeface="华文楷体" panose="02010600040101010101" pitchFamily="2" charset="-122"/>
              <a:ea typeface="华文楷体" panose="02010600040101010101" pitchFamily="2" charset="-122"/>
            </a:endParaRPr>
          </a:p>
          <a:p>
            <a:pPr lvl="1" eaLnBrk="1" hangingPunct="1">
              <a:lnSpc>
                <a:spcPct val="150000"/>
              </a:lnSpc>
              <a:buFont typeface="Wingdings" panose="05000000000000000000" pitchFamily="2" charset="2"/>
              <a:buChar char="l"/>
            </a:pPr>
            <a:r>
              <a:rPr lang="zh-CN" altLang="zh-CN" sz="2800" dirty="0" smtClean="0">
                <a:latin typeface="华文楷体" panose="02010600040101010101" pitchFamily="2" charset="-122"/>
                <a:ea typeface="华文楷体" panose="02010600040101010101" pitchFamily="2" charset="-122"/>
              </a:rPr>
              <a:t>通过“</a:t>
            </a:r>
            <a:r>
              <a:rPr lang="zh-CN" altLang="zh-CN" sz="2800" b="1" dirty="0" smtClean="0">
                <a:solidFill>
                  <a:srgbClr val="14DA43"/>
                </a:solidFill>
                <a:latin typeface="华文楷体" panose="02010600040101010101" pitchFamily="2" charset="-122"/>
                <a:ea typeface="华文楷体" panose="02010600040101010101" pitchFamily="2" charset="-122"/>
              </a:rPr>
              <a:t>其他应付款</a:t>
            </a:r>
            <a:r>
              <a:rPr lang="zh-CN" altLang="zh-CN" sz="2800" dirty="0" smtClean="0">
                <a:latin typeface="华文楷体" panose="02010600040101010101" pitchFamily="2" charset="-122"/>
                <a:ea typeface="华文楷体" panose="02010600040101010101" pitchFamily="2" charset="-122"/>
              </a:rPr>
              <a:t>”科目核算，不通过本科目核算。</a:t>
            </a:r>
            <a:endParaRPr lang="zh-CN" altLang="en-US" sz="2800" b="1" dirty="0" smtClean="0">
              <a:solidFill>
                <a:srgbClr val="FFFF00"/>
              </a:solidFill>
              <a:latin typeface="华文楷体" panose="02010600040101010101" pitchFamily="2" charset="-122"/>
              <a:ea typeface="华文楷体" panose="02010600040101010101" pitchFamily="2" charset="-122"/>
            </a:endParaRPr>
          </a:p>
        </p:txBody>
      </p:sp>
      <p:sp>
        <p:nvSpPr>
          <p:cNvPr id="4" name="灯片编号占位符 3"/>
          <p:cNvSpPr>
            <a:spLocks noGrp="1"/>
          </p:cNvSpPr>
          <p:nvPr>
            <p:ph type="sldNum" sz="quarter" idx="12"/>
          </p:nvPr>
        </p:nvSpPr>
        <p:spPr/>
        <p:txBody>
          <a:bodyPr/>
          <a:lstStyle/>
          <a:p>
            <a:fld id="{BC1CF76B-D1F8-4017-AACD-912803F43726}" type="slidenum">
              <a:rPr lang="en-US" smtClean="0"/>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603">
                                            <p:txEl>
                                              <p:pRg st="4" end="4"/>
                                            </p:txEl>
                                          </p:spTgt>
                                        </p:tgtEl>
                                        <p:attrNameLst>
                                          <p:attrName>style.visibility</p:attrName>
                                        </p:attrNameLst>
                                      </p:cBhvr>
                                      <p:to>
                                        <p:strVal val="visible"/>
                                      </p:to>
                                    </p:set>
                                    <p:anim calcmode="lin" valueType="num">
                                      <p:cBhvr additive="base">
                                        <p:cTn id="7" dur="500" fill="hold"/>
                                        <p:tgtEl>
                                          <p:spTgt spid="2560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60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58285" y="2347914"/>
            <a:ext cx="10663767" cy="172878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800" b="1" u="sng" dirty="0">
                <a:solidFill>
                  <a:srgbClr val="FFFF00"/>
                </a:solidFill>
                <a:latin typeface="华文楷体" panose="02010600040101010101" pitchFamily="2" charset="-122"/>
                <a:ea typeface="华文楷体" panose="02010600040101010101" pitchFamily="2" charset="-122"/>
              </a:rPr>
              <a:t>财  务 会  计</a:t>
            </a:r>
            <a:endParaRPr lang="zh-CN" altLang="en-US" sz="2800" b="1" u="sng" dirty="0">
              <a:solidFill>
                <a:srgbClr val="FFFF00"/>
              </a:solidFill>
              <a:latin typeface="华文楷体" panose="02010600040101010101" pitchFamily="2" charset="-122"/>
              <a:ea typeface="华文楷体" panose="02010600040101010101" pitchFamily="2" charset="-122"/>
            </a:endParaRPr>
          </a:p>
          <a:p>
            <a:pPr>
              <a:defRPr/>
            </a:pPr>
            <a:r>
              <a:rPr lang="en-US" altLang="zh-CN" sz="2400" dirty="0">
                <a:latin typeface="华文楷体" panose="02010600040101010101" pitchFamily="2" charset="-122"/>
                <a:ea typeface="华文楷体" panose="02010600040101010101" pitchFamily="2" charset="-122"/>
              </a:rPr>
              <a:t>  </a:t>
            </a:r>
            <a:r>
              <a:rPr lang="zh-CN" altLang="zh-CN" sz="2400" dirty="0">
                <a:latin typeface="华文楷体" panose="02010600040101010101" pitchFamily="2" charset="-122"/>
                <a:ea typeface="华文楷体" panose="02010600040101010101" pitchFamily="2" charset="-122"/>
              </a:rPr>
              <a:t>借：银行存款</a:t>
            </a:r>
            <a:r>
              <a:rPr lang="en-US" altLang="zh-CN" sz="2400" dirty="0">
                <a:latin typeface="华文楷体" panose="02010600040101010101" pitchFamily="2" charset="-122"/>
                <a:ea typeface="华文楷体" panose="02010600040101010101" pitchFamily="2" charset="-122"/>
              </a:rPr>
              <a:t>                                                                        </a:t>
            </a:r>
            <a:r>
              <a:rPr lang="en-US" altLang="zh-CN" sz="2400" dirty="0" smtClean="0">
                <a:latin typeface="华文楷体" panose="02010600040101010101" pitchFamily="2" charset="-122"/>
                <a:ea typeface="华文楷体" panose="02010600040101010101" pitchFamily="2" charset="-122"/>
              </a:rPr>
              <a:t>            </a:t>
            </a:r>
            <a:r>
              <a:rPr lang="en-US" altLang="zh-CN" sz="2400" dirty="0">
                <a:latin typeface="华文楷体" panose="02010600040101010101" pitchFamily="2" charset="-122"/>
                <a:ea typeface="华文楷体" panose="02010600040101010101" pitchFamily="2" charset="-122"/>
              </a:rPr>
              <a:t>300 000</a:t>
            </a:r>
            <a:endParaRPr lang="zh-CN" altLang="zh-CN" sz="2400" dirty="0">
              <a:latin typeface="华文楷体" panose="02010600040101010101" pitchFamily="2" charset="-122"/>
              <a:ea typeface="华文楷体" panose="02010600040101010101" pitchFamily="2" charset="-122"/>
            </a:endParaRPr>
          </a:p>
          <a:p>
            <a:pPr>
              <a:defRPr/>
            </a:pPr>
            <a:r>
              <a:rPr lang="en-US" altLang="zh-CN" sz="2400" dirty="0">
                <a:latin typeface="华文楷体" panose="02010600040101010101" pitchFamily="2" charset="-122"/>
                <a:ea typeface="华文楷体" panose="02010600040101010101" pitchFamily="2" charset="-122"/>
              </a:rPr>
              <a:t>    </a:t>
            </a:r>
            <a:r>
              <a:rPr lang="zh-CN" altLang="zh-CN" sz="2400" dirty="0">
                <a:latin typeface="华文楷体" panose="02010600040101010101" pitchFamily="2" charset="-122"/>
                <a:ea typeface="华文楷体" panose="02010600040101010101" pitchFamily="2" charset="-122"/>
              </a:rPr>
              <a:t>贷：财政拨款收入—一般公共预算财政</a:t>
            </a:r>
            <a:r>
              <a:rPr lang="zh-CN" altLang="zh-CN" sz="2400" dirty="0" smtClean="0">
                <a:latin typeface="华文楷体" panose="02010600040101010101" pitchFamily="2" charset="-122"/>
                <a:ea typeface="华文楷体" panose="02010600040101010101" pitchFamily="2" charset="-122"/>
              </a:rPr>
              <a:t>拨款—</a:t>
            </a:r>
            <a:r>
              <a:rPr lang="zh-CN" altLang="zh-CN" sz="2400" dirty="0">
                <a:latin typeface="华文楷体" panose="02010600040101010101" pitchFamily="2" charset="-122"/>
                <a:ea typeface="华文楷体" panose="02010600040101010101" pitchFamily="2" charset="-122"/>
              </a:rPr>
              <a:t>项目支出</a:t>
            </a:r>
            <a:r>
              <a:rPr lang="zh-CN" altLang="zh-CN" sz="2400" dirty="0" smtClean="0">
                <a:latin typeface="华文楷体" panose="02010600040101010101" pitchFamily="2" charset="-122"/>
                <a:ea typeface="华文楷体" panose="02010600040101010101" pitchFamily="2" charset="-122"/>
              </a:rPr>
              <a:t>拨款</a:t>
            </a:r>
            <a:r>
              <a:rPr lang="en-US" altLang="zh-CN" sz="2400" dirty="0" smtClean="0">
                <a:latin typeface="华文楷体" panose="02010600040101010101" pitchFamily="2" charset="-122"/>
                <a:ea typeface="华文楷体" panose="02010600040101010101" pitchFamily="2" charset="-122"/>
              </a:rPr>
              <a:t> </a:t>
            </a:r>
            <a:r>
              <a:rPr lang="zh-CN" altLang="zh-CN" sz="2400" dirty="0" smtClean="0">
                <a:latin typeface="华文楷体" panose="02010600040101010101" pitchFamily="2" charset="-122"/>
                <a:ea typeface="华文楷体" panose="02010600040101010101" pitchFamily="2" charset="-122"/>
              </a:rPr>
              <a:t> </a:t>
            </a:r>
            <a:r>
              <a:rPr lang="en-US" altLang="zh-CN" sz="2400" dirty="0">
                <a:latin typeface="华文楷体" panose="02010600040101010101" pitchFamily="2" charset="-122"/>
                <a:ea typeface="华文楷体" panose="02010600040101010101" pitchFamily="2" charset="-122"/>
              </a:rPr>
              <a:t>300 000</a:t>
            </a:r>
            <a:endParaRPr lang="zh-CN" altLang="zh-CN" sz="2400" dirty="0">
              <a:latin typeface="华文楷体" panose="02010600040101010101" pitchFamily="2" charset="-122"/>
              <a:ea typeface="华文楷体" panose="02010600040101010101" pitchFamily="2" charset="-122"/>
            </a:endParaRPr>
          </a:p>
        </p:txBody>
      </p:sp>
      <p:sp>
        <p:nvSpPr>
          <p:cNvPr id="5" name="矩形 4"/>
          <p:cNvSpPr/>
          <p:nvPr/>
        </p:nvSpPr>
        <p:spPr>
          <a:xfrm>
            <a:off x="658285" y="4221164"/>
            <a:ext cx="10663767" cy="172878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800" b="1" u="sng" dirty="0">
                <a:solidFill>
                  <a:srgbClr val="FFFF00"/>
                </a:solidFill>
                <a:latin typeface="华文楷体" panose="02010600040101010101" pitchFamily="2" charset="-122"/>
                <a:ea typeface="华文楷体" panose="02010600040101010101" pitchFamily="2" charset="-122"/>
              </a:rPr>
              <a:t> 预  算 会 计</a:t>
            </a:r>
            <a:endParaRPr lang="en-US" altLang="zh-CN" sz="2800" b="1" u="sng" dirty="0">
              <a:solidFill>
                <a:srgbClr val="FFFF00"/>
              </a:solidFill>
              <a:latin typeface="华文楷体" panose="02010600040101010101" pitchFamily="2" charset="-122"/>
              <a:ea typeface="华文楷体" panose="02010600040101010101" pitchFamily="2" charset="-122"/>
            </a:endParaRPr>
          </a:p>
          <a:p>
            <a:pPr>
              <a:lnSpc>
                <a:spcPct val="150000"/>
              </a:lnSpc>
              <a:defRPr/>
            </a:pPr>
            <a:r>
              <a:rPr lang="en-US" altLang="zh-CN" sz="2400" dirty="0">
                <a:latin typeface="华文楷体" panose="02010600040101010101" pitchFamily="2" charset="-122"/>
                <a:ea typeface="华文楷体" panose="02010600040101010101" pitchFamily="2" charset="-122"/>
              </a:rPr>
              <a:t>  </a:t>
            </a:r>
            <a:r>
              <a:rPr lang="zh-CN" altLang="zh-CN" sz="2400" dirty="0">
                <a:latin typeface="华文楷体" panose="02010600040101010101" pitchFamily="2" charset="-122"/>
                <a:ea typeface="华文楷体" panose="02010600040101010101" pitchFamily="2" charset="-122"/>
              </a:rPr>
              <a:t>借：资金结存—货币资金</a:t>
            </a:r>
            <a:r>
              <a:rPr lang="en-US" altLang="zh-CN" sz="2400" dirty="0">
                <a:latin typeface="华文楷体" panose="02010600040101010101" pitchFamily="2" charset="-122"/>
                <a:ea typeface="华文楷体" panose="02010600040101010101" pitchFamily="2" charset="-122"/>
              </a:rPr>
              <a:t> </a:t>
            </a:r>
            <a:r>
              <a:rPr lang="en-US" altLang="zh-CN" sz="2400" dirty="0" smtClean="0">
                <a:latin typeface="华文楷体" panose="02010600040101010101" pitchFamily="2" charset="-122"/>
                <a:ea typeface="华文楷体" panose="02010600040101010101" pitchFamily="2" charset="-122"/>
              </a:rPr>
              <a:t>                                                                         300 </a:t>
            </a:r>
            <a:r>
              <a:rPr lang="en-US" altLang="zh-CN" sz="2400" dirty="0">
                <a:latin typeface="华文楷体" panose="02010600040101010101" pitchFamily="2" charset="-122"/>
                <a:ea typeface="华文楷体" panose="02010600040101010101" pitchFamily="2" charset="-122"/>
              </a:rPr>
              <a:t>000</a:t>
            </a:r>
            <a:endParaRPr lang="zh-CN" altLang="zh-CN" sz="2400" dirty="0">
              <a:latin typeface="华文楷体" panose="02010600040101010101" pitchFamily="2" charset="-122"/>
              <a:ea typeface="华文楷体" panose="02010600040101010101" pitchFamily="2" charset="-122"/>
            </a:endParaRPr>
          </a:p>
          <a:p>
            <a:pPr>
              <a:lnSpc>
                <a:spcPct val="150000"/>
              </a:lnSpc>
              <a:defRPr/>
            </a:pPr>
            <a:r>
              <a:rPr lang="en-US" altLang="zh-CN" sz="2400" dirty="0">
                <a:latin typeface="华文楷体" panose="02010600040101010101" pitchFamily="2" charset="-122"/>
                <a:ea typeface="华文楷体" panose="02010600040101010101" pitchFamily="2" charset="-122"/>
              </a:rPr>
              <a:t>    </a:t>
            </a:r>
            <a:r>
              <a:rPr lang="zh-CN" altLang="zh-CN" sz="2400" dirty="0">
                <a:latin typeface="华文楷体" panose="02010600040101010101" pitchFamily="2" charset="-122"/>
                <a:ea typeface="华文楷体" panose="02010600040101010101" pitchFamily="2" charset="-122"/>
              </a:rPr>
              <a:t>贷：财政拨款预算收入—项目支出—教育</a:t>
            </a:r>
            <a:r>
              <a:rPr lang="zh-CN" altLang="zh-CN" sz="2400" dirty="0" smtClean="0">
                <a:latin typeface="华文楷体" panose="02010600040101010101" pitchFamily="2" charset="-122"/>
                <a:ea typeface="华文楷体" panose="02010600040101010101" pitchFamily="2" charset="-122"/>
              </a:rPr>
              <a:t>支出—</a:t>
            </a:r>
            <a:r>
              <a:rPr lang="zh-CN" altLang="zh-CN" sz="2400" dirty="0">
                <a:latin typeface="华文楷体" panose="02010600040101010101" pitchFamily="2" charset="-122"/>
                <a:ea typeface="华文楷体" panose="02010600040101010101" pitchFamily="2" charset="-122"/>
              </a:rPr>
              <a:t>高层次人才</a:t>
            </a:r>
            <a:r>
              <a:rPr lang="zh-CN" altLang="zh-CN" sz="2400" dirty="0" smtClean="0">
                <a:latin typeface="华文楷体" panose="02010600040101010101" pitchFamily="2" charset="-122"/>
                <a:ea typeface="华文楷体" panose="02010600040101010101" pitchFamily="2" charset="-122"/>
              </a:rPr>
              <a:t>项目</a:t>
            </a:r>
            <a:r>
              <a:rPr lang="en-US" altLang="zh-CN" sz="2400" dirty="0" smtClean="0">
                <a:latin typeface="华文楷体" panose="02010600040101010101" pitchFamily="2" charset="-122"/>
                <a:ea typeface="华文楷体" panose="02010600040101010101" pitchFamily="2" charset="-122"/>
              </a:rPr>
              <a:t>    300 </a:t>
            </a:r>
            <a:r>
              <a:rPr lang="en-US" altLang="zh-CN" sz="2400" dirty="0">
                <a:latin typeface="华文楷体" panose="02010600040101010101" pitchFamily="2" charset="-122"/>
                <a:ea typeface="华文楷体" panose="02010600040101010101" pitchFamily="2" charset="-122"/>
              </a:rPr>
              <a:t>000</a:t>
            </a:r>
            <a:endParaRPr lang="zh-CN" altLang="zh-CN" sz="2400" dirty="0">
              <a:latin typeface="华文楷体" panose="02010600040101010101" pitchFamily="2" charset="-122"/>
              <a:ea typeface="华文楷体" panose="02010600040101010101" pitchFamily="2" charset="-122"/>
            </a:endParaRPr>
          </a:p>
        </p:txBody>
      </p:sp>
      <p:sp>
        <p:nvSpPr>
          <p:cNvPr id="6" name="矩形 5"/>
          <p:cNvSpPr/>
          <p:nvPr/>
        </p:nvSpPr>
        <p:spPr>
          <a:xfrm>
            <a:off x="658285" y="765175"/>
            <a:ext cx="10655300" cy="143986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lnSpc>
                <a:spcPct val="130000"/>
              </a:lnSpc>
              <a:defRPr/>
            </a:pPr>
            <a:r>
              <a:rPr lang="en-US" altLang="zh-CN" sz="2800" b="1" dirty="0" smtClean="0">
                <a:latin typeface="华文楷体" panose="02010600040101010101" pitchFamily="2" charset="-122"/>
                <a:ea typeface="华文楷体" panose="02010600040101010101" pitchFamily="2" charset="-122"/>
              </a:rPr>
              <a:t>  </a:t>
            </a:r>
            <a:r>
              <a:rPr lang="en-US" altLang="zh-CN" sz="2800" b="1" dirty="0">
                <a:latin typeface="华文楷体" panose="02010600040101010101" pitchFamily="2" charset="-122"/>
                <a:ea typeface="华文楷体" panose="02010600040101010101" pitchFamily="2" charset="-122"/>
              </a:rPr>
              <a:t>[</a:t>
            </a:r>
            <a:r>
              <a:rPr lang="zh-CN" altLang="zh-CN" sz="2800" b="1" dirty="0" smtClean="0">
                <a:latin typeface="华文楷体" panose="02010600040101010101" pitchFamily="2" charset="-122"/>
                <a:ea typeface="华文楷体" panose="02010600040101010101" pitchFamily="2" charset="-122"/>
              </a:rPr>
              <a:t>例</a:t>
            </a:r>
            <a:r>
              <a:rPr lang="en-US" altLang="zh-CN" sz="2800" b="1" dirty="0" smtClean="0">
                <a:latin typeface="华文楷体" panose="02010600040101010101" pitchFamily="2" charset="-122"/>
                <a:ea typeface="华文楷体" panose="02010600040101010101" pitchFamily="2" charset="-122"/>
              </a:rPr>
              <a:t>9]  </a:t>
            </a:r>
            <a:r>
              <a:rPr lang="en-US" altLang="zh-CN" sz="2800" dirty="0" smtClean="0">
                <a:latin typeface="华文楷体" panose="02010600040101010101" pitchFamily="2" charset="-122"/>
                <a:ea typeface="华文楷体" panose="02010600040101010101" pitchFamily="2" charset="-122"/>
              </a:rPr>
              <a:t>2019</a:t>
            </a:r>
            <a:r>
              <a:rPr lang="zh-CN" altLang="zh-CN" sz="2800" dirty="0">
                <a:latin typeface="华文楷体" panose="02010600040101010101" pitchFamily="2" charset="-122"/>
                <a:ea typeface="华文楷体" panose="02010600040101010101" pitchFamily="2" charset="-122"/>
              </a:rPr>
              <a:t>年</a:t>
            </a:r>
            <a:r>
              <a:rPr lang="en-US" altLang="zh-CN" sz="2800" dirty="0">
                <a:latin typeface="华文楷体" panose="02010600040101010101" pitchFamily="2" charset="-122"/>
                <a:ea typeface="华文楷体" panose="02010600040101010101" pitchFamily="2" charset="-122"/>
              </a:rPr>
              <a:t>6</a:t>
            </a:r>
            <a:r>
              <a:rPr lang="zh-CN" altLang="zh-CN" sz="2800" dirty="0">
                <a:latin typeface="华文楷体" panose="02010600040101010101" pitchFamily="2" charset="-122"/>
                <a:ea typeface="华文楷体" panose="02010600040101010101" pitchFamily="2" charset="-122"/>
              </a:rPr>
              <a:t>月</a:t>
            </a:r>
            <a:r>
              <a:rPr lang="en-US" altLang="zh-CN" sz="2800" dirty="0">
                <a:latin typeface="华文楷体" panose="02010600040101010101" pitchFamily="2" charset="-122"/>
                <a:ea typeface="华文楷体" panose="02010600040101010101" pitchFamily="2" charset="-122"/>
              </a:rPr>
              <a:t>1</a:t>
            </a:r>
            <a:r>
              <a:rPr lang="zh-CN" altLang="zh-CN" sz="2800" dirty="0">
                <a:latin typeface="华文楷体" panose="02010600040101010101" pitchFamily="2" charset="-122"/>
                <a:ea typeface="华文楷体" panose="02010600040101010101" pitchFamily="2" charset="-122"/>
              </a:rPr>
              <a:t>日，</a:t>
            </a:r>
            <a:r>
              <a:rPr lang="zh-CN" altLang="zh-CN" sz="2800" dirty="0" smtClean="0">
                <a:latin typeface="华文楷体" panose="02010600040101010101" pitchFamily="2" charset="-122"/>
                <a:ea typeface="华文楷体" panose="02010600040101010101" pitchFamily="2" charset="-122"/>
              </a:rPr>
              <a:t>某</a:t>
            </a:r>
            <a:r>
              <a:rPr lang="zh-CN" altLang="en-US" sz="2800" dirty="0" smtClean="0">
                <a:latin typeface="华文楷体" panose="02010600040101010101" pitchFamily="2" charset="-122"/>
                <a:ea typeface="华文楷体" panose="02010600040101010101" pitchFamily="2" charset="-122"/>
              </a:rPr>
              <a:t>省属</a:t>
            </a:r>
            <a:r>
              <a:rPr lang="zh-CN" altLang="zh-CN" sz="2800" dirty="0" smtClean="0">
                <a:latin typeface="华文楷体" panose="02010600040101010101" pitchFamily="2" charset="-122"/>
                <a:ea typeface="华文楷体" panose="02010600040101010101" pitchFamily="2" charset="-122"/>
              </a:rPr>
              <a:t>大学</a:t>
            </a:r>
            <a:r>
              <a:rPr lang="zh-CN" altLang="zh-CN" sz="2800" dirty="0">
                <a:latin typeface="华文楷体" panose="02010600040101010101" pitchFamily="2" charset="-122"/>
                <a:ea typeface="华文楷体" panose="02010600040101010101" pitchFamily="2" charset="-122"/>
              </a:rPr>
              <a:t>收到开户银行转来的入账通知书，列示</a:t>
            </a:r>
            <a:r>
              <a:rPr lang="zh-CN" altLang="zh-CN" sz="2800" dirty="0" smtClean="0">
                <a:latin typeface="华文楷体" panose="02010600040101010101" pitchFamily="2" charset="-122"/>
                <a:ea typeface="华文楷体" panose="02010600040101010101" pitchFamily="2" charset="-122"/>
              </a:rPr>
              <a:t>收到</a:t>
            </a:r>
            <a:r>
              <a:rPr lang="zh-CN" altLang="en-US" sz="2800" dirty="0" smtClean="0">
                <a:latin typeface="华文楷体" panose="02010600040101010101" pitchFamily="2" charset="-122"/>
                <a:ea typeface="华文楷体" panose="02010600040101010101" pitchFamily="2" charset="-122"/>
              </a:rPr>
              <a:t>省</a:t>
            </a:r>
            <a:r>
              <a:rPr lang="zh-CN" altLang="zh-CN" sz="2800" dirty="0" smtClean="0">
                <a:latin typeface="华文楷体" panose="02010600040101010101" pitchFamily="2" charset="-122"/>
                <a:ea typeface="华文楷体" panose="02010600040101010101" pitchFamily="2" charset="-122"/>
              </a:rPr>
              <a:t>财政部</a:t>
            </a:r>
            <a:r>
              <a:rPr lang="zh-CN" altLang="zh-CN" sz="2800" dirty="0">
                <a:latin typeface="华文楷体" panose="02010600040101010101" pitchFamily="2" charset="-122"/>
                <a:ea typeface="华文楷体" panose="02010600040101010101" pitchFamily="2" charset="-122"/>
              </a:rPr>
              <a:t>门下拨的</a:t>
            </a:r>
            <a:r>
              <a:rPr lang="en-US" altLang="zh-CN" sz="2800" dirty="0">
                <a:latin typeface="华文楷体" panose="02010600040101010101" pitchFamily="2" charset="-122"/>
                <a:ea typeface="华文楷体" panose="02010600040101010101" pitchFamily="2" charset="-122"/>
              </a:rPr>
              <a:t>30</a:t>
            </a:r>
            <a:r>
              <a:rPr lang="zh-CN" altLang="zh-CN" sz="2800" dirty="0">
                <a:latin typeface="华文楷体" panose="02010600040101010101" pitchFamily="2" charset="-122"/>
                <a:ea typeface="华文楷体" panose="02010600040101010101" pitchFamily="2" charset="-122"/>
              </a:rPr>
              <a:t>万元高层次人才专项经费。</a:t>
            </a:r>
            <a:endParaRPr lang="zh-CN" altLang="en-US" sz="2800" dirty="0">
              <a:latin typeface="华文楷体" panose="02010600040101010101" pitchFamily="2" charset="-122"/>
              <a:ea typeface="华文楷体" panose="02010600040101010101" pitchFamily="2" charset="-122"/>
            </a:endParaRPr>
          </a:p>
        </p:txBody>
      </p:sp>
      <p:sp>
        <p:nvSpPr>
          <p:cNvPr id="7" name="灯片编号占位符 6"/>
          <p:cNvSpPr>
            <a:spLocks noGrp="1"/>
          </p:cNvSpPr>
          <p:nvPr>
            <p:ph type="sldNum" sz="quarter" idx="12"/>
          </p:nvPr>
        </p:nvSpPr>
        <p:spPr/>
        <p:txBody>
          <a:bodyPr/>
          <a:lstStyle/>
          <a:p>
            <a:pPr>
              <a:defRPr/>
            </a:pPr>
            <a:fld id="{4DDAE490-1FB0-48DC-8698-AB0A09F32C84}" type="slidenum">
              <a:rPr lang="en-US" altLang="zh-CN" sz="1200" smtClean="0">
                <a:latin typeface="华文楷体" panose="02010600040101010101" pitchFamily="2" charset="-122"/>
                <a:ea typeface="华文楷体" panose="02010600040101010101" pitchFamily="2" charset="-122"/>
              </a:rPr>
            </a:fld>
            <a:endParaRPr lang="en-US" altLang="zh-CN" sz="1200">
              <a:latin typeface="华文楷体" panose="02010600040101010101" pitchFamily="2" charset="-122"/>
              <a:ea typeface="华文楷体" panose="020106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6"/>
          <p:cNvSpPr txBox="1">
            <a:spLocks noChangeArrowheads="1"/>
          </p:cNvSpPr>
          <p:nvPr/>
        </p:nvSpPr>
        <p:spPr bwMode="auto">
          <a:xfrm>
            <a:off x="4751918" y="2057400"/>
            <a:ext cx="6239933"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ndara" panose="020E0502030303020204" pitchFamily="34" charset="0"/>
                <a:ea typeface="华文楷体" panose="0201060004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ndara" panose="020E0502030303020204" pitchFamily="34" charset="0"/>
                <a:ea typeface="华文楷体" panose="0201060004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ndara" panose="020E0502030303020204" pitchFamily="34" charset="0"/>
                <a:ea typeface="华文楷体" panose="0201060004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9pPr>
          </a:lstStyle>
          <a:p>
            <a:pPr>
              <a:lnSpc>
                <a:spcPct val="130000"/>
              </a:lnSpc>
              <a:spcBef>
                <a:spcPct val="0"/>
              </a:spcBef>
              <a:buFontTx/>
              <a:buNone/>
            </a:pPr>
            <a:r>
              <a:rPr lang="zh-CN" altLang="en-US" dirty="0" smtClean="0">
                <a:latin typeface="华文楷体" panose="02010600040101010101" pitchFamily="2" charset="-122"/>
              </a:rPr>
              <a:t>相关政策及</a:t>
            </a:r>
            <a:r>
              <a:rPr lang="zh-CN" altLang="en-US" dirty="0">
                <a:latin typeface="华文楷体" panose="02010600040101010101" pitchFamily="2" charset="-122"/>
              </a:rPr>
              <a:t>管理要求</a:t>
            </a:r>
            <a:endParaRPr lang="zh-CN" altLang="en-US" dirty="0">
              <a:latin typeface="华文楷体" panose="02010600040101010101" pitchFamily="2" charset="-122"/>
            </a:endParaRPr>
          </a:p>
        </p:txBody>
      </p:sp>
      <p:sp>
        <p:nvSpPr>
          <p:cNvPr id="12291" name="TextBox 18"/>
          <p:cNvSpPr txBox="1">
            <a:spLocks noChangeArrowheads="1"/>
          </p:cNvSpPr>
          <p:nvPr/>
        </p:nvSpPr>
        <p:spPr bwMode="auto">
          <a:xfrm>
            <a:off x="4751918" y="3753774"/>
            <a:ext cx="6239933"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ndara" panose="020E0502030303020204" pitchFamily="34" charset="0"/>
                <a:ea typeface="华文楷体" panose="0201060004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ndara" panose="020E0502030303020204" pitchFamily="34" charset="0"/>
                <a:ea typeface="华文楷体" panose="0201060004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ndara" panose="020E0502030303020204" pitchFamily="34" charset="0"/>
                <a:ea typeface="华文楷体" panose="0201060004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9pPr>
          </a:lstStyle>
          <a:p>
            <a:pPr>
              <a:lnSpc>
                <a:spcPct val="130000"/>
              </a:lnSpc>
              <a:spcBef>
                <a:spcPct val="0"/>
              </a:spcBef>
              <a:buFontTx/>
              <a:buNone/>
            </a:pPr>
            <a:r>
              <a:rPr lang="zh-CN" altLang="en-US" dirty="0">
                <a:latin typeface="华文楷体" panose="02010600040101010101" pitchFamily="2" charset="-122"/>
              </a:rPr>
              <a:t>科目设置</a:t>
            </a:r>
            <a:endParaRPr lang="zh-CN" altLang="en-US" dirty="0">
              <a:solidFill>
                <a:srgbClr val="7F7F7F"/>
              </a:solidFill>
              <a:latin typeface="华文楷体" panose="02010600040101010101" pitchFamily="2" charset="-122"/>
            </a:endParaRPr>
          </a:p>
        </p:txBody>
      </p:sp>
      <p:sp>
        <p:nvSpPr>
          <p:cNvPr id="12292" name="TextBox 19"/>
          <p:cNvSpPr txBox="1">
            <a:spLocks noChangeArrowheads="1"/>
          </p:cNvSpPr>
          <p:nvPr/>
        </p:nvSpPr>
        <p:spPr bwMode="auto">
          <a:xfrm>
            <a:off x="4751918" y="5303203"/>
            <a:ext cx="6239933"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ndara" panose="020E0502030303020204" pitchFamily="34" charset="0"/>
                <a:ea typeface="华文楷体" panose="0201060004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ndara" panose="020E0502030303020204" pitchFamily="34" charset="0"/>
                <a:ea typeface="华文楷体" panose="0201060004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ndara" panose="020E0502030303020204" pitchFamily="34" charset="0"/>
                <a:ea typeface="华文楷体" panose="0201060004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9pPr>
          </a:lstStyle>
          <a:p>
            <a:pPr>
              <a:lnSpc>
                <a:spcPct val="130000"/>
              </a:lnSpc>
              <a:spcBef>
                <a:spcPct val="0"/>
              </a:spcBef>
              <a:buFontTx/>
              <a:buNone/>
            </a:pPr>
            <a:r>
              <a:rPr lang="zh-CN" altLang="en-US" dirty="0">
                <a:solidFill>
                  <a:schemeClr val="tx1"/>
                </a:solidFill>
                <a:latin typeface="华文楷体" panose="02010600040101010101" pitchFamily="2" charset="-122"/>
              </a:rPr>
              <a:t>账务处理实务</a:t>
            </a:r>
            <a:endParaRPr lang="zh-CN" altLang="en-US" dirty="0">
              <a:solidFill>
                <a:schemeClr val="tx1"/>
              </a:solidFill>
              <a:latin typeface="华文楷体" panose="02010600040101010101" pitchFamily="2" charset="-122"/>
            </a:endParaRPr>
          </a:p>
        </p:txBody>
      </p:sp>
      <p:sp>
        <p:nvSpPr>
          <p:cNvPr id="12293" name="椭圆 4"/>
          <p:cNvSpPr/>
          <p:nvPr/>
        </p:nvSpPr>
        <p:spPr bwMode="auto">
          <a:xfrm>
            <a:off x="2869107" y="1714500"/>
            <a:ext cx="1005488" cy="1347788"/>
          </a:xfrm>
          <a:custGeom>
            <a:avLst/>
            <a:gdLst>
              <a:gd name="T0" fmla="*/ 192173 w 959230"/>
              <a:gd name="T1" fmla="*/ 0 h 1283265"/>
              <a:gd name="T2" fmla="*/ 1056950 w 959230"/>
              <a:gd name="T3" fmla="*/ 0 h 1283265"/>
              <a:gd name="T4" fmla="*/ 1056950 w 959230"/>
              <a:gd name="T5" fmla="*/ 593956 h 1283265"/>
              <a:gd name="T6" fmla="*/ 1279983 w 959230"/>
              <a:gd name="T7" fmla="*/ 1078695 h 1283265"/>
              <a:gd name="T8" fmla="*/ 639992 w 959230"/>
              <a:gd name="T9" fmla="*/ 1722455 h 1283265"/>
              <a:gd name="T10" fmla="*/ 0 w 959230"/>
              <a:gd name="T11" fmla="*/ 1078695 h 1283265"/>
              <a:gd name="T12" fmla="*/ 192173 w 959230"/>
              <a:gd name="T13" fmla="*/ 619567 h 1283265"/>
              <a:gd name="T14" fmla="*/ 192173 w 959230"/>
              <a:gd name="T15" fmla="*/ 0 h 128326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59230" h="1283265">
                <a:moveTo>
                  <a:pt x="144016" y="0"/>
                </a:moveTo>
                <a:lnTo>
                  <a:pt x="792088" y="0"/>
                </a:lnTo>
                <a:lnTo>
                  <a:pt x="792088" y="442510"/>
                </a:lnTo>
                <a:cubicBezTo>
                  <a:pt x="894990" y="528892"/>
                  <a:pt x="959230" y="658769"/>
                  <a:pt x="959230" y="803650"/>
                </a:cubicBezTo>
                <a:cubicBezTo>
                  <a:pt x="959230" y="1068534"/>
                  <a:pt x="744499" y="1283265"/>
                  <a:pt x="479615" y="1283265"/>
                </a:cubicBezTo>
                <a:cubicBezTo>
                  <a:pt x="214731" y="1283265"/>
                  <a:pt x="0" y="1068534"/>
                  <a:pt x="0" y="803650"/>
                </a:cubicBezTo>
                <a:cubicBezTo>
                  <a:pt x="0" y="669564"/>
                  <a:pt x="55024" y="548329"/>
                  <a:pt x="144016" y="461590"/>
                </a:cubicBezTo>
                <a:lnTo>
                  <a:pt x="144016" y="0"/>
                </a:lnTo>
                <a:close/>
              </a:path>
            </a:pathLst>
          </a:custGeom>
          <a:gradFill rotWithShape="1">
            <a:gsLst>
              <a:gs pos="0">
                <a:srgbClr val="015A9D"/>
              </a:gs>
              <a:gs pos="50000">
                <a:srgbClr val="1299FE"/>
              </a:gs>
              <a:gs pos="100000">
                <a:srgbClr val="5BB9FF"/>
              </a:gs>
            </a:gsLst>
            <a:lin ang="5400000" scaled="1"/>
          </a:gradFill>
          <a:ln>
            <a:noFill/>
          </a:ln>
          <a:effectLst>
            <a:outerShdw dist="38100" dir="5400000" algn="ctr" rotWithShape="0">
              <a:srgbClr val="000000">
                <a:alpha val="39000"/>
              </a:srgbClr>
            </a:outerShdw>
          </a:effectLst>
          <a:extLst>
            <a:ext uri="{91240B29-F687-4F45-9708-019B960494DF}">
              <a14:hiddenLine xmlns:a14="http://schemas.microsoft.com/office/drawing/2010/main" w="9525">
                <a:solidFill>
                  <a:srgbClr val="000000"/>
                </a:solidFill>
                <a:round/>
              </a14:hiddenLine>
            </a:ext>
          </a:extLst>
        </p:spPr>
        <p:txBody>
          <a:bodyPr anchor="ctr"/>
          <a:lstStyle/>
          <a:p>
            <a:endParaRPr lang="zh-CN" altLang="en-US">
              <a:latin typeface="华文楷体" panose="02010600040101010101" pitchFamily="2" charset="-122"/>
              <a:ea typeface="华文楷体" panose="02010600040101010101" pitchFamily="2" charset="-122"/>
            </a:endParaRPr>
          </a:p>
        </p:txBody>
      </p:sp>
      <p:sp>
        <p:nvSpPr>
          <p:cNvPr id="12294" name="椭圆 7"/>
          <p:cNvSpPr>
            <a:spLocks noChangeArrowheads="1"/>
          </p:cNvSpPr>
          <p:nvPr/>
        </p:nvSpPr>
        <p:spPr bwMode="auto">
          <a:xfrm>
            <a:off x="2992545" y="2179639"/>
            <a:ext cx="756496" cy="757237"/>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lvl1pPr>
              <a:lnSpc>
                <a:spcPct val="90000"/>
              </a:lnSpc>
              <a:spcBef>
                <a:spcPts val="1000"/>
              </a:spcBef>
              <a:buFont typeface="Arial" panose="020B0604020202020204" pitchFamily="34" charset="0"/>
              <a:buChar char="•"/>
              <a:defRPr sz="2800">
                <a:solidFill>
                  <a:schemeClr val="tx1"/>
                </a:solidFill>
                <a:latin typeface="Candara" panose="020E0502030303020204" pitchFamily="34" charset="0"/>
                <a:ea typeface="华文楷体" panose="0201060004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ndara" panose="020E0502030303020204" pitchFamily="34" charset="0"/>
                <a:ea typeface="华文楷体" panose="0201060004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ndara" panose="020E0502030303020204" pitchFamily="34" charset="0"/>
                <a:ea typeface="华文楷体" panose="0201060004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9pPr>
          </a:lstStyle>
          <a:p>
            <a:pPr algn="ctr">
              <a:lnSpc>
                <a:spcPct val="100000"/>
              </a:lnSpc>
              <a:spcBef>
                <a:spcPct val="0"/>
              </a:spcBef>
              <a:buFontTx/>
              <a:buNone/>
            </a:pPr>
            <a:r>
              <a:rPr lang="en-US" altLang="zh-CN" sz="1600">
                <a:solidFill>
                  <a:srgbClr val="0B7FD7"/>
                </a:solidFill>
                <a:latin typeface="华文楷体" panose="02010600040101010101" pitchFamily="2" charset="-122"/>
              </a:rPr>
              <a:t>Part1</a:t>
            </a:r>
            <a:endParaRPr lang="en-US" altLang="zh-CN" sz="1600">
              <a:solidFill>
                <a:srgbClr val="0B7FD7"/>
              </a:solidFill>
              <a:latin typeface="华文楷体" panose="02010600040101010101" pitchFamily="2" charset="-122"/>
            </a:endParaRPr>
          </a:p>
        </p:txBody>
      </p:sp>
      <p:grpSp>
        <p:nvGrpSpPr>
          <p:cNvPr id="12295" name="矩形 8"/>
          <p:cNvGrpSpPr/>
          <p:nvPr/>
        </p:nvGrpSpPr>
        <p:grpSpPr bwMode="auto">
          <a:xfrm>
            <a:off x="1883694" y="1689101"/>
            <a:ext cx="2946682" cy="47625"/>
            <a:chOff x="0" y="0"/>
            <a:chExt cx="1858" cy="30"/>
          </a:xfrm>
        </p:grpSpPr>
        <p:pic>
          <p:nvPicPr>
            <p:cNvPr id="12307" name="矩形 8"/>
            <p:cNvPicPr>
              <a:picLocks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0"/>
              <a:ext cx="1858" cy="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8" name="Text Box 9"/>
            <p:cNvSpPr txBox="1">
              <a:spLocks noChangeArrowheads="1"/>
            </p:cNvSpPr>
            <p:nvPr/>
          </p:nvSpPr>
          <p:spPr bwMode="auto">
            <a:xfrm rot="10800000">
              <a:off x="-1" y="1"/>
              <a:ext cx="1858" cy="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ndara" panose="020E0502030303020204" pitchFamily="34" charset="0"/>
                  <a:ea typeface="华文楷体" panose="0201060004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ndara" panose="020E0502030303020204" pitchFamily="34" charset="0"/>
                  <a:ea typeface="华文楷体" panose="0201060004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ndara" panose="020E0502030303020204" pitchFamily="34" charset="0"/>
                  <a:ea typeface="华文楷体" panose="0201060004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9pPr>
            </a:lstStyle>
            <a:p>
              <a:pPr algn="ctr">
                <a:lnSpc>
                  <a:spcPct val="100000"/>
                </a:lnSpc>
                <a:spcBef>
                  <a:spcPct val="0"/>
                </a:spcBef>
                <a:buFontTx/>
                <a:buNone/>
              </a:pPr>
              <a:endParaRPr lang="zh-CN" altLang="en-US" sz="1300">
                <a:solidFill>
                  <a:srgbClr val="FFFFFF"/>
                </a:solidFill>
                <a:latin typeface="华文楷体" panose="02010600040101010101" pitchFamily="2" charset="-122"/>
              </a:endParaRPr>
            </a:p>
          </p:txBody>
        </p:sp>
      </p:grpSp>
      <p:sp>
        <p:nvSpPr>
          <p:cNvPr id="12296" name="椭圆 4"/>
          <p:cNvSpPr/>
          <p:nvPr/>
        </p:nvSpPr>
        <p:spPr bwMode="auto">
          <a:xfrm>
            <a:off x="2869107" y="3313113"/>
            <a:ext cx="1005488" cy="1347787"/>
          </a:xfrm>
          <a:custGeom>
            <a:avLst/>
            <a:gdLst>
              <a:gd name="T0" fmla="*/ 192173 w 959230"/>
              <a:gd name="T1" fmla="*/ 0 h 1283265"/>
              <a:gd name="T2" fmla="*/ 1056950 w 959230"/>
              <a:gd name="T3" fmla="*/ 0 h 1283265"/>
              <a:gd name="T4" fmla="*/ 1056950 w 959230"/>
              <a:gd name="T5" fmla="*/ 593954 h 1283265"/>
              <a:gd name="T6" fmla="*/ 1279983 w 959230"/>
              <a:gd name="T7" fmla="*/ 1078691 h 1283265"/>
              <a:gd name="T8" fmla="*/ 639992 w 959230"/>
              <a:gd name="T9" fmla="*/ 1722446 h 1283265"/>
              <a:gd name="T10" fmla="*/ 0 w 959230"/>
              <a:gd name="T11" fmla="*/ 1078691 h 1283265"/>
              <a:gd name="T12" fmla="*/ 192173 w 959230"/>
              <a:gd name="T13" fmla="*/ 619563 h 1283265"/>
              <a:gd name="T14" fmla="*/ 192173 w 959230"/>
              <a:gd name="T15" fmla="*/ 0 h 128326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59230" h="1283265">
                <a:moveTo>
                  <a:pt x="144016" y="0"/>
                </a:moveTo>
                <a:lnTo>
                  <a:pt x="792088" y="0"/>
                </a:lnTo>
                <a:lnTo>
                  <a:pt x="792088" y="442510"/>
                </a:lnTo>
                <a:cubicBezTo>
                  <a:pt x="894990" y="528892"/>
                  <a:pt x="959230" y="658769"/>
                  <a:pt x="959230" y="803650"/>
                </a:cubicBezTo>
                <a:cubicBezTo>
                  <a:pt x="959230" y="1068534"/>
                  <a:pt x="744499" y="1283265"/>
                  <a:pt x="479615" y="1283265"/>
                </a:cubicBezTo>
                <a:cubicBezTo>
                  <a:pt x="214731" y="1283265"/>
                  <a:pt x="0" y="1068534"/>
                  <a:pt x="0" y="803650"/>
                </a:cubicBezTo>
                <a:cubicBezTo>
                  <a:pt x="0" y="669564"/>
                  <a:pt x="55024" y="548329"/>
                  <a:pt x="144016" y="461590"/>
                </a:cubicBezTo>
                <a:lnTo>
                  <a:pt x="144016" y="0"/>
                </a:lnTo>
                <a:close/>
              </a:path>
            </a:pathLst>
          </a:custGeom>
          <a:gradFill rotWithShape="1">
            <a:gsLst>
              <a:gs pos="0">
                <a:srgbClr val="D05400"/>
              </a:gs>
              <a:gs pos="50000">
                <a:srgbClr val="FF6500"/>
              </a:gs>
              <a:gs pos="100000">
                <a:srgbClr val="FF9D5B"/>
              </a:gs>
            </a:gsLst>
            <a:lin ang="5400000" scaled="1"/>
          </a:gradFill>
          <a:ln>
            <a:noFill/>
          </a:ln>
          <a:effectLst>
            <a:outerShdw dist="38100" dir="5400000" algn="ctr" rotWithShape="0">
              <a:srgbClr val="000000">
                <a:alpha val="39000"/>
              </a:srgbClr>
            </a:outerShdw>
          </a:effectLst>
          <a:extLst>
            <a:ext uri="{91240B29-F687-4F45-9708-019B960494DF}">
              <a14:hiddenLine xmlns:a14="http://schemas.microsoft.com/office/drawing/2010/main" w="9525">
                <a:solidFill>
                  <a:srgbClr val="000000"/>
                </a:solidFill>
                <a:round/>
              </a14:hiddenLine>
            </a:ext>
          </a:extLst>
        </p:spPr>
        <p:txBody>
          <a:bodyPr anchor="ctr"/>
          <a:lstStyle/>
          <a:p>
            <a:endParaRPr lang="zh-CN" altLang="en-US">
              <a:latin typeface="华文楷体" panose="02010600040101010101" pitchFamily="2" charset="-122"/>
              <a:ea typeface="华文楷体" panose="02010600040101010101" pitchFamily="2" charset="-122"/>
            </a:endParaRPr>
          </a:p>
        </p:txBody>
      </p:sp>
      <p:sp>
        <p:nvSpPr>
          <p:cNvPr id="12297" name="椭圆 12"/>
          <p:cNvSpPr>
            <a:spLocks noChangeArrowheads="1"/>
          </p:cNvSpPr>
          <p:nvPr/>
        </p:nvSpPr>
        <p:spPr bwMode="auto">
          <a:xfrm>
            <a:off x="2992545" y="3778250"/>
            <a:ext cx="756496" cy="757238"/>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lvl1pPr>
              <a:lnSpc>
                <a:spcPct val="90000"/>
              </a:lnSpc>
              <a:spcBef>
                <a:spcPts val="1000"/>
              </a:spcBef>
              <a:buFont typeface="Arial" panose="020B0604020202020204" pitchFamily="34" charset="0"/>
              <a:buChar char="•"/>
              <a:defRPr sz="2800">
                <a:solidFill>
                  <a:schemeClr val="tx1"/>
                </a:solidFill>
                <a:latin typeface="Candara" panose="020E0502030303020204" pitchFamily="34" charset="0"/>
                <a:ea typeface="华文楷体" panose="0201060004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ndara" panose="020E0502030303020204" pitchFamily="34" charset="0"/>
                <a:ea typeface="华文楷体" panose="0201060004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ndara" panose="020E0502030303020204" pitchFamily="34" charset="0"/>
                <a:ea typeface="华文楷体" panose="0201060004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9pPr>
          </a:lstStyle>
          <a:p>
            <a:pPr algn="ctr">
              <a:lnSpc>
                <a:spcPct val="100000"/>
              </a:lnSpc>
              <a:spcBef>
                <a:spcPct val="0"/>
              </a:spcBef>
              <a:buFontTx/>
              <a:buNone/>
            </a:pPr>
            <a:r>
              <a:rPr lang="en-US" altLang="zh-CN" sz="1600">
                <a:solidFill>
                  <a:srgbClr val="D05400"/>
                </a:solidFill>
                <a:latin typeface="华文楷体" panose="02010600040101010101" pitchFamily="2" charset="-122"/>
              </a:rPr>
              <a:t>Part2</a:t>
            </a:r>
            <a:endParaRPr lang="en-US" altLang="zh-CN" sz="1600">
              <a:solidFill>
                <a:srgbClr val="D05400"/>
              </a:solidFill>
              <a:latin typeface="华文楷体" panose="02010600040101010101" pitchFamily="2" charset="-122"/>
            </a:endParaRPr>
          </a:p>
        </p:txBody>
      </p:sp>
      <p:grpSp>
        <p:nvGrpSpPr>
          <p:cNvPr id="12298" name="矩形 13"/>
          <p:cNvGrpSpPr/>
          <p:nvPr/>
        </p:nvGrpSpPr>
        <p:grpSpPr bwMode="auto">
          <a:xfrm>
            <a:off x="1929602" y="3292476"/>
            <a:ext cx="3221048" cy="41275"/>
            <a:chOff x="0" y="0"/>
            <a:chExt cx="2031" cy="26"/>
          </a:xfrm>
        </p:grpSpPr>
        <p:pic>
          <p:nvPicPr>
            <p:cNvPr id="12305" name="矩形 13"/>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2031" cy="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6" name="Text Box 14"/>
            <p:cNvSpPr txBox="1">
              <a:spLocks noChangeArrowheads="1"/>
            </p:cNvSpPr>
            <p:nvPr/>
          </p:nvSpPr>
          <p:spPr bwMode="auto">
            <a:xfrm rot="10800000">
              <a:off x="-1" y="-2"/>
              <a:ext cx="2032" cy="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ndara" panose="020E0502030303020204" pitchFamily="34" charset="0"/>
                  <a:ea typeface="华文楷体" panose="0201060004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ndara" panose="020E0502030303020204" pitchFamily="34" charset="0"/>
                  <a:ea typeface="华文楷体" panose="0201060004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ndara" panose="020E0502030303020204" pitchFamily="34" charset="0"/>
                  <a:ea typeface="华文楷体" panose="0201060004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9pPr>
            </a:lstStyle>
            <a:p>
              <a:pPr algn="ctr">
                <a:lnSpc>
                  <a:spcPct val="100000"/>
                </a:lnSpc>
                <a:spcBef>
                  <a:spcPct val="0"/>
                </a:spcBef>
                <a:buFontTx/>
                <a:buNone/>
              </a:pPr>
              <a:endParaRPr lang="zh-CN" altLang="en-US" sz="1300">
                <a:solidFill>
                  <a:srgbClr val="FFFFFF"/>
                </a:solidFill>
                <a:latin typeface="华文楷体" panose="02010600040101010101" pitchFamily="2" charset="-122"/>
              </a:endParaRPr>
            </a:p>
          </p:txBody>
        </p:sp>
      </p:grpSp>
      <p:sp>
        <p:nvSpPr>
          <p:cNvPr id="12299" name="椭圆 4"/>
          <p:cNvSpPr/>
          <p:nvPr/>
        </p:nvSpPr>
        <p:spPr bwMode="auto">
          <a:xfrm>
            <a:off x="2869107" y="4911725"/>
            <a:ext cx="1005488" cy="1347788"/>
          </a:xfrm>
          <a:custGeom>
            <a:avLst/>
            <a:gdLst>
              <a:gd name="T0" fmla="*/ 192173 w 959230"/>
              <a:gd name="T1" fmla="*/ 0 h 1283265"/>
              <a:gd name="T2" fmla="*/ 1056950 w 959230"/>
              <a:gd name="T3" fmla="*/ 0 h 1283265"/>
              <a:gd name="T4" fmla="*/ 1056950 w 959230"/>
              <a:gd name="T5" fmla="*/ 593956 h 1283265"/>
              <a:gd name="T6" fmla="*/ 1279983 w 959230"/>
              <a:gd name="T7" fmla="*/ 1078695 h 1283265"/>
              <a:gd name="T8" fmla="*/ 639992 w 959230"/>
              <a:gd name="T9" fmla="*/ 1722455 h 1283265"/>
              <a:gd name="T10" fmla="*/ 0 w 959230"/>
              <a:gd name="T11" fmla="*/ 1078695 h 1283265"/>
              <a:gd name="T12" fmla="*/ 192173 w 959230"/>
              <a:gd name="T13" fmla="*/ 619567 h 1283265"/>
              <a:gd name="T14" fmla="*/ 192173 w 959230"/>
              <a:gd name="T15" fmla="*/ 0 h 128326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59230" h="1283265">
                <a:moveTo>
                  <a:pt x="144016" y="0"/>
                </a:moveTo>
                <a:lnTo>
                  <a:pt x="792088" y="0"/>
                </a:lnTo>
                <a:lnTo>
                  <a:pt x="792088" y="442510"/>
                </a:lnTo>
                <a:cubicBezTo>
                  <a:pt x="894990" y="528892"/>
                  <a:pt x="959230" y="658769"/>
                  <a:pt x="959230" y="803650"/>
                </a:cubicBezTo>
                <a:cubicBezTo>
                  <a:pt x="959230" y="1068534"/>
                  <a:pt x="744499" y="1283265"/>
                  <a:pt x="479615" y="1283265"/>
                </a:cubicBezTo>
                <a:cubicBezTo>
                  <a:pt x="214731" y="1283265"/>
                  <a:pt x="0" y="1068534"/>
                  <a:pt x="0" y="803650"/>
                </a:cubicBezTo>
                <a:cubicBezTo>
                  <a:pt x="0" y="669564"/>
                  <a:pt x="55024" y="548329"/>
                  <a:pt x="144016" y="461590"/>
                </a:cubicBezTo>
                <a:lnTo>
                  <a:pt x="144016" y="0"/>
                </a:lnTo>
                <a:close/>
              </a:path>
            </a:pathLst>
          </a:custGeom>
          <a:gradFill rotWithShape="1">
            <a:gsLst>
              <a:gs pos="0">
                <a:srgbClr val="5F9127"/>
              </a:gs>
              <a:gs pos="50000">
                <a:srgbClr val="7CBF33"/>
              </a:gs>
              <a:gs pos="100000">
                <a:srgbClr val="93D051"/>
              </a:gs>
            </a:gsLst>
            <a:lin ang="5400000" scaled="1"/>
          </a:gradFill>
          <a:ln>
            <a:noFill/>
          </a:ln>
          <a:effectLst>
            <a:outerShdw dist="38100" dir="5400000" algn="ctr" rotWithShape="0">
              <a:srgbClr val="000000">
                <a:alpha val="39000"/>
              </a:srgbClr>
            </a:outerShdw>
          </a:effectLst>
          <a:extLst>
            <a:ext uri="{91240B29-F687-4F45-9708-019B960494DF}">
              <a14:hiddenLine xmlns:a14="http://schemas.microsoft.com/office/drawing/2010/main" w="9525">
                <a:solidFill>
                  <a:srgbClr val="000000"/>
                </a:solidFill>
                <a:round/>
              </a14:hiddenLine>
            </a:ext>
          </a:extLst>
        </p:spPr>
        <p:txBody>
          <a:bodyPr anchor="ctr"/>
          <a:lstStyle/>
          <a:p>
            <a:endParaRPr lang="zh-CN" altLang="en-US">
              <a:latin typeface="华文楷体" panose="02010600040101010101" pitchFamily="2" charset="-122"/>
              <a:ea typeface="华文楷体" panose="02010600040101010101" pitchFamily="2" charset="-122"/>
            </a:endParaRPr>
          </a:p>
        </p:txBody>
      </p:sp>
      <p:sp>
        <p:nvSpPr>
          <p:cNvPr id="12300" name="椭圆 17"/>
          <p:cNvSpPr>
            <a:spLocks noChangeArrowheads="1"/>
          </p:cNvSpPr>
          <p:nvPr/>
        </p:nvSpPr>
        <p:spPr bwMode="auto">
          <a:xfrm>
            <a:off x="2992545" y="5376864"/>
            <a:ext cx="756496" cy="757237"/>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0" tIns="0" rIns="0" bIns="0" anchor="ctr"/>
          <a:lstStyle>
            <a:lvl1pPr>
              <a:lnSpc>
                <a:spcPct val="90000"/>
              </a:lnSpc>
              <a:spcBef>
                <a:spcPts val="1000"/>
              </a:spcBef>
              <a:buFont typeface="Arial" panose="020B0604020202020204" pitchFamily="34" charset="0"/>
              <a:buChar char="•"/>
              <a:defRPr sz="2800">
                <a:solidFill>
                  <a:schemeClr val="tx1"/>
                </a:solidFill>
                <a:latin typeface="Candara" panose="020E0502030303020204" pitchFamily="34" charset="0"/>
                <a:ea typeface="华文楷体" panose="0201060004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ndara" panose="020E0502030303020204" pitchFamily="34" charset="0"/>
                <a:ea typeface="华文楷体" panose="0201060004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ndara" panose="020E0502030303020204" pitchFamily="34" charset="0"/>
                <a:ea typeface="华文楷体" panose="0201060004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9pPr>
          </a:lstStyle>
          <a:p>
            <a:pPr algn="ctr">
              <a:lnSpc>
                <a:spcPct val="100000"/>
              </a:lnSpc>
              <a:spcBef>
                <a:spcPct val="0"/>
              </a:spcBef>
              <a:buFontTx/>
              <a:buNone/>
            </a:pPr>
            <a:r>
              <a:rPr lang="en-US" altLang="zh-CN" sz="1600">
                <a:solidFill>
                  <a:srgbClr val="5F9127"/>
                </a:solidFill>
                <a:latin typeface="华文楷体" panose="02010600040101010101" pitchFamily="2" charset="-122"/>
              </a:rPr>
              <a:t>Part3</a:t>
            </a:r>
            <a:endParaRPr lang="en-US" altLang="zh-CN" sz="1600">
              <a:solidFill>
                <a:srgbClr val="5F9127"/>
              </a:solidFill>
              <a:latin typeface="华文楷体" panose="02010600040101010101" pitchFamily="2" charset="-122"/>
            </a:endParaRPr>
          </a:p>
        </p:txBody>
      </p:sp>
      <p:grpSp>
        <p:nvGrpSpPr>
          <p:cNvPr id="12301" name="矩形 18"/>
          <p:cNvGrpSpPr/>
          <p:nvPr/>
        </p:nvGrpSpPr>
        <p:grpSpPr bwMode="auto">
          <a:xfrm>
            <a:off x="1900147" y="4889501"/>
            <a:ext cx="3045008" cy="47625"/>
            <a:chOff x="0" y="0"/>
            <a:chExt cx="1920" cy="30"/>
          </a:xfrm>
        </p:grpSpPr>
        <p:pic>
          <p:nvPicPr>
            <p:cNvPr id="12303" name="矩形 18"/>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920" cy="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4" name="Text Box 19"/>
            <p:cNvSpPr txBox="1">
              <a:spLocks noChangeArrowheads="1"/>
            </p:cNvSpPr>
            <p:nvPr/>
          </p:nvSpPr>
          <p:spPr bwMode="auto">
            <a:xfrm rot="10800000">
              <a:off x="-1" y="-1"/>
              <a:ext cx="1921" cy="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ndara" panose="020E0502030303020204" pitchFamily="34" charset="0"/>
                  <a:ea typeface="华文楷体" panose="0201060004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ndara" panose="020E0502030303020204" pitchFamily="34" charset="0"/>
                  <a:ea typeface="华文楷体" panose="0201060004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ndara" panose="020E0502030303020204" pitchFamily="34" charset="0"/>
                  <a:ea typeface="华文楷体" panose="0201060004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9pPr>
            </a:lstStyle>
            <a:p>
              <a:pPr algn="ctr">
                <a:lnSpc>
                  <a:spcPct val="100000"/>
                </a:lnSpc>
                <a:spcBef>
                  <a:spcPct val="0"/>
                </a:spcBef>
                <a:buFontTx/>
                <a:buNone/>
              </a:pPr>
              <a:endParaRPr lang="zh-CN" altLang="en-US" sz="1300">
                <a:solidFill>
                  <a:srgbClr val="FFFFFF"/>
                </a:solidFill>
                <a:latin typeface="华文楷体" panose="02010600040101010101" pitchFamily="2" charset="-122"/>
              </a:endParaRPr>
            </a:p>
          </p:txBody>
        </p:sp>
      </p:grpSp>
      <p:sp>
        <p:nvSpPr>
          <p:cNvPr id="12302" name="文本框 14"/>
          <p:cNvSpPr txBox="1">
            <a:spLocks noChangeArrowheads="1"/>
          </p:cNvSpPr>
          <p:nvPr/>
        </p:nvSpPr>
        <p:spPr bwMode="auto">
          <a:xfrm>
            <a:off x="2042584" y="684213"/>
            <a:ext cx="182614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ndara" panose="020E0502030303020204" pitchFamily="34" charset="0"/>
                <a:ea typeface="华文楷体" panose="0201060004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ndara" panose="020E0502030303020204" pitchFamily="34" charset="0"/>
                <a:ea typeface="华文楷体" panose="0201060004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ndara" panose="020E0502030303020204" pitchFamily="34" charset="0"/>
                <a:ea typeface="华文楷体" panose="0201060004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9pPr>
          </a:lstStyle>
          <a:p>
            <a:pPr>
              <a:lnSpc>
                <a:spcPct val="100000"/>
              </a:lnSpc>
              <a:spcBef>
                <a:spcPct val="0"/>
              </a:spcBef>
              <a:buFontTx/>
              <a:buNone/>
            </a:pPr>
            <a:r>
              <a:rPr lang="zh-CN" altLang="en-US" sz="3200" b="1">
                <a:latin typeface="华文楷体" panose="02010600040101010101" pitchFamily="2" charset="-122"/>
              </a:rPr>
              <a:t>讲解路径</a:t>
            </a:r>
            <a:endParaRPr lang="zh-CN" altLang="en-US" sz="3200" b="1">
              <a:latin typeface="华文楷体" panose="02010600040101010101" pitchFamily="2" charset="-122"/>
            </a:endParaRPr>
          </a:p>
        </p:txBody>
      </p:sp>
      <p:sp>
        <p:nvSpPr>
          <p:cNvPr id="4" name="灯片编号占位符 3"/>
          <p:cNvSpPr>
            <a:spLocks noGrp="1"/>
          </p:cNvSpPr>
          <p:nvPr>
            <p:ph type="sldNum" sz="quarter" idx="12"/>
          </p:nvPr>
        </p:nvSpPr>
        <p:spPr/>
        <p:txBody>
          <a:bodyPr/>
          <a:lstStyle/>
          <a:p>
            <a:fld id="{BC1CF76B-D1F8-4017-AACD-912803F43726}" type="slidenum">
              <a:rPr lang="en-US" smtClean="0">
                <a:latin typeface="华文楷体" panose="02010600040101010101" pitchFamily="2" charset="-122"/>
                <a:ea typeface="华文楷体" panose="02010600040101010101" pitchFamily="2" charset="-122"/>
              </a:rPr>
            </a:fld>
            <a:endParaRPr lang="en-US">
              <a:latin typeface="华文楷体" panose="02010600040101010101" pitchFamily="2" charset="-122"/>
              <a:ea typeface="华文楷体" panose="02010600040101010101" pitchFamily="2" charset="-122"/>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522" name="Rectangle 2"/>
          <p:cNvSpPr>
            <a:spLocks noGrp="1" noRot="1" noChangeArrowheads="1"/>
          </p:cNvSpPr>
          <p:nvPr>
            <p:ph type="title"/>
          </p:nvPr>
        </p:nvSpPr>
        <p:spPr>
          <a:xfrm>
            <a:off x="1583267" y="765176"/>
            <a:ext cx="9025467" cy="504825"/>
          </a:xfrm>
        </p:spPr>
        <p:txBody>
          <a:bodyPr rtlCol="0">
            <a:noAutofit/>
          </a:bodyPr>
          <a:lstStyle/>
          <a:p>
            <a:pPr algn="ctr" eaLnBrk="1" fontAlgn="auto" hangingPunct="1">
              <a:spcAft>
                <a:spcPts val="0"/>
              </a:spcAft>
              <a:defRPr/>
            </a:pPr>
            <a:r>
              <a:rPr lang="zh-CN" altLang="en-US" sz="3200" dirty="0" smtClean="0">
                <a:solidFill>
                  <a:srgbClr val="FFFF00"/>
                </a:solidFill>
                <a:latin typeface="华文楷体" panose="02010600040101010101" pitchFamily="2" charset="-122"/>
                <a:ea typeface="华文楷体" panose="02010600040101010101" pitchFamily="2" charset="-122"/>
              </a:rPr>
              <a:t>（二）事业收入 </a:t>
            </a:r>
            <a:endParaRPr lang="zh-CN" altLang="en-US" sz="3200" dirty="0" smtClean="0">
              <a:solidFill>
                <a:srgbClr val="FFFF00"/>
              </a:solidFill>
              <a:latin typeface="华文楷体" panose="02010600040101010101" pitchFamily="2" charset="-122"/>
              <a:ea typeface="华文楷体" panose="02010600040101010101" pitchFamily="2" charset="-122"/>
            </a:endParaRPr>
          </a:p>
        </p:txBody>
      </p:sp>
      <p:sp>
        <p:nvSpPr>
          <p:cNvPr id="78851" name="Rectangle 3"/>
          <p:cNvSpPr>
            <a:spLocks noGrp="1" noChangeArrowheads="1"/>
          </p:cNvSpPr>
          <p:nvPr>
            <p:ph sz="quarter" idx="13"/>
          </p:nvPr>
        </p:nvSpPr>
        <p:spPr>
          <a:xfrm>
            <a:off x="863419" y="1270001"/>
            <a:ext cx="10465163" cy="4751387"/>
          </a:xfrm>
        </p:spPr>
        <p:txBody>
          <a:bodyPr/>
          <a:lstStyle/>
          <a:p>
            <a:pPr eaLnBrk="1" hangingPunct="1">
              <a:lnSpc>
                <a:spcPct val="150000"/>
              </a:lnSpc>
              <a:buFont typeface="Wingdings" panose="05000000000000000000" pitchFamily="2" charset="2"/>
              <a:buNone/>
            </a:pPr>
            <a:r>
              <a:rPr lang="en-US" altLang="zh-CN" sz="2800" b="1" dirty="0">
                <a:solidFill>
                  <a:srgbClr val="FFFF00"/>
                </a:solidFill>
                <a:latin typeface="华文楷体" panose="02010600040101010101" pitchFamily="2" charset="-122"/>
                <a:ea typeface="华文楷体" panose="02010600040101010101" pitchFamily="2" charset="-122"/>
              </a:rPr>
              <a:t>1.</a:t>
            </a:r>
            <a:r>
              <a:rPr lang="zh-CN" altLang="en-US" sz="2800" b="1" dirty="0">
                <a:solidFill>
                  <a:srgbClr val="FFFF00"/>
                </a:solidFill>
                <a:latin typeface="华文楷体" panose="02010600040101010101" pitchFamily="2" charset="-122"/>
                <a:ea typeface="华文楷体" panose="02010600040101010101" pitchFamily="2" charset="-122"/>
              </a:rPr>
              <a:t>核算内容：</a:t>
            </a:r>
            <a:endParaRPr lang="en-US" altLang="zh-CN" sz="2800" b="1" dirty="0">
              <a:solidFill>
                <a:srgbClr val="FFFF00"/>
              </a:solidFill>
              <a:latin typeface="华文楷体" panose="02010600040101010101" pitchFamily="2" charset="-122"/>
              <a:ea typeface="华文楷体" panose="02010600040101010101" pitchFamily="2" charset="-122"/>
            </a:endParaRPr>
          </a:p>
          <a:p>
            <a:pPr eaLnBrk="1" hangingPunct="1">
              <a:lnSpc>
                <a:spcPct val="150000"/>
              </a:lnSpc>
              <a:buFont typeface="Wingdings" panose="05000000000000000000" pitchFamily="2" charset="2"/>
              <a:buChar char="u"/>
            </a:pPr>
            <a:r>
              <a:rPr lang="zh-CN" altLang="zh-CN" sz="2400" b="1" dirty="0" smtClean="0">
                <a:latin typeface="华文楷体" panose="02010600040101010101" pitchFamily="2" charset="-122"/>
                <a:ea typeface="华文楷体" panose="02010600040101010101" pitchFamily="2" charset="-122"/>
              </a:rPr>
              <a:t>开展教学、科研及其辅助活动所取得的收入。</a:t>
            </a:r>
            <a:r>
              <a:rPr lang="zh-CN" altLang="en-US" sz="2400" b="1" dirty="0" smtClean="0">
                <a:latin typeface="华文楷体" panose="02010600040101010101" pitchFamily="2" charset="-122"/>
                <a:ea typeface="华文楷体" panose="02010600040101010101" pitchFamily="2" charset="-122"/>
              </a:rPr>
              <a:t>主要包括：</a:t>
            </a:r>
            <a:endParaRPr lang="en-US" altLang="zh-CN" sz="2400" b="1" dirty="0" smtClean="0">
              <a:latin typeface="华文楷体" panose="02010600040101010101" pitchFamily="2" charset="-122"/>
              <a:ea typeface="华文楷体" panose="02010600040101010101" pitchFamily="2" charset="-122"/>
            </a:endParaRPr>
          </a:p>
          <a:p>
            <a:pPr lvl="1" eaLnBrk="1" hangingPunct="1">
              <a:lnSpc>
                <a:spcPct val="150000"/>
              </a:lnSpc>
              <a:buFont typeface="Wingdings" panose="05000000000000000000" pitchFamily="2" charset="2"/>
              <a:buChar char="Ø"/>
            </a:pPr>
            <a:r>
              <a:rPr lang="zh-CN" altLang="zh-CN" sz="2400" b="1" dirty="0" smtClean="0">
                <a:latin typeface="华文楷体" panose="02010600040101010101" pitchFamily="2" charset="-122"/>
                <a:ea typeface="华文楷体" panose="02010600040101010101" pitchFamily="2" charset="-122"/>
              </a:rPr>
              <a:t>通过</a:t>
            </a:r>
            <a:r>
              <a:rPr lang="zh-CN" altLang="zh-CN" sz="2400" b="1" dirty="0" smtClean="0">
                <a:solidFill>
                  <a:srgbClr val="14DA43"/>
                </a:solidFill>
                <a:latin typeface="华文楷体" panose="02010600040101010101" pitchFamily="2" charset="-122"/>
                <a:ea typeface="华文楷体" panose="02010600040101010101" pitchFamily="2" charset="-122"/>
              </a:rPr>
              <a:t>财政专户返还</a:t>
            </a:r>
            <a:r>
              <a:rPr lang="zh-CN" altLang="zh-CN" sz="2400" b="1" dirty="0" smtClean="0">
                <a:latin typeface="华文楷体" panose="02010600040101010101" pitchFamily="2" charset="-122"/>
                <a:ea typeface="华文楷体" panose="02010600040101010101" pitchFamily="2" charset="-122"/>
              </a:rPr>
              <a:t>的收入</a:t>
            </a:r>
            <a:r>
              <a:rPr lang="zh-CN" altLang="en-US" sz="2400" b="1" dirty="0" smtClean="0">
                <a:latin typeface="华文楷体" panose="02010600040101010101" pitchFamily="2" charset="-122"/>
                <a:ea typeface="华文楷体" panose="02010600040101010101" pitchFamily="2" charset="-122"/>
              </a:rPr>
              <a:t>，</a:t>
            </a:r>
            <a:r>
              <a:rPr lang="zh-CN" altLang="zh-CN" sz="2400" b="1" dirty="0" smtClean="0">
                <a:latin typeface="华文楷体" panose="02010600040101010101" pitchFamily="2" charset="-122"/>
                <a:ea typeface="华文楷体" panose="02010600040101010101" pitchFamily="2" charset="-122"/>
              </a:rPr>
              <a:t>如收取的学费、住宿费</a:t>
            </a:r>
            <a:r>
              <a:rPr lang="zh-CN" altLang="en-US" sz="2400" b="1" dirty="0" smtClean="0">
                <a:latin typeface="华文楷体" panose="02010600040101010101" pitchFamily="2" charset="-122"/>
                <a:ea typeface="华文楷体" panose="02010600040101010101" pitchFamily="2" charset="-122"/>
              </a:rPr>
              <a:t>、考务费等；</a:t>
            </a:r>
            <a:endParaRPr lang="en-US" altLang="zh-CN" sz="2400" b="1" dirty="0" smtClean="0">
              <a:latin typeface="华文楷体" panose="02010600040101010101" pitchFamily="2" charset="-122"/>
              <a:ea typeface="华文楷体" panose="02010600040101010101" pitchFamily="2" charset="-122"/>
            </a:endParaRPr>
          </a:p>
          <a:p>
            <a:pPr lvl="1" eaLnBrk="1" hangingPunct="1">
              <a:lnSpc>
                <a:spcPct val="150000"/>
              </a:lnSpc>
              <a:buFont typeface="Wingdings" panose="05000000000000000000" pitchFamily="2" charset="2"/>
              <a:buChar char="Ø"/>
            </a:pPr>
            <a:r>
              <a:rPr lang="zh-CN" altLang="zh-CN" sz="2400" b="1" dirty="0" smtClean="0">
                <a:solidFill>
                  <a:srgbClr val="14DA43"/>
                </a:solidFill>
                <a:latin typeface="华文楷体" panose="02010600040101010101" pitchFamily="2" charset="-122"/>
                <a:ea typeface="华文楷体" panose="02010600040101010101" pitchFamily="2" charset="-122"/>
              </a:rPr>
              <a:t>非学历教育培训</a:t>
            </a:r>
            <a:r>
              <a:rPr lang="zh-CN" altLang="zh-CN" sz="2400" b="1" dirty="0" smtClean="0">
                <a:latin typeface="华文楷体" panose="02010600040101010101" pitchFamily="2" charset="-122"/>
                <a:ea typeface="华文楷体" panose="02010600040101010101" pitchFamily="2" charset="-122"/>
              </a:rPr>
              <a:t>取得的收入</a:t>
            </a:r>
            <a:r>
              <a:rPr lang="zh-CN" altLang="en-US" sz="2400" b="1" dirty="0" smtClean="0">
                <a:latin typeface="华文楷体" panose="02010600040101010101" pitchFamily="2" charset="-122"/>
                <a:ea typeface="华文楷体" panose="02010600040101010101" pitchFamily="2" charset="-122"/>
              </a:rPr>
              <a:t>，如</a:t>
            </a:r>
            <a:r>
              <a:rPr lang="zh-CN" altLang="zh-CN" sz="2400" b="1" dirty="0" smtClean="0">
                <a:latin typeface="华文楷体" panose="02010600040101010101" pitchFamily="2" charset="-122"/>
                <a:ea typeface="华文楷体" panose="02010600040101010101" pitchFamily="2" charset="-122"/>
              </a:rPr>
              <a:t>收取的</a:t>
            </a:r>
            <a:r>
              <a:rPr lang="zh-CN" altLang="en-US" sz="2400" b="1" dirty="0" smtClean="0">
                <a:latin typeface="华文楷体" panose="02010600040101010101" pitchFamily="2" charset="-122"/>
                <a:ea typeface="华文楷体" panose="02010600040101010101" pitchFamily="2" charset="-122"/>
              </a:rPr>
              <a:t>测试费、 </a:t>
            </a:r>
            <a:r>
              <a:rPr lang="zh-CN" altLang="zh-CN" sz="2400" b="1" dirty="0" smtClean="0">
                <a:latin typeface="华文楷体" panose="02010600040101010101" pitchFamily="2" charset="-122"/>
                <a:ea typeface="华文楷体" panose="02010600040101010101" pitchFamily="2" charset="-122"/>
              </a:rPr>
              <a:t>培训费</a:t>
            </a:r>
            <a:r>
              <a:rPr lang="zh-CN" altLang="en-US" sz="2400" b="1" dirty="0" smtClean="0">
                <a:latin typeface="华文楷体" panose="02010600040101010101" pitchFamily="2" charset="-122"/>
                <a:ea typeface="华文楷体" panose="02010600040101010101" pitchFamily="2" charset="-122"/>
              </a:rPr>
              <a:t>等；</a:t>
            </a:r>
            <a:endParaRPr lang="en-US" altLang="zh-CN" sz="2400" b="1" dirty="0" smtClean="0">
              <a:latin typeface="华文楷体" panose="02010600040101010101" pitchFamily="2" charset="-122"/>
              <a:ea typeface="华文楷体" panose="02010600040101010101" pitchFamily="2" charset="-122"/>
            </a:endParaRPr>
          </a:p>
          <a:p>
            <a:pPr lvl="1" eaLnBrk="1" hangingPunct="1">
              <a:lnSpc>
                <a:spcPct val="150000"/>
              </a:lnSpc>
              <a:buFont typeface="Wingdings" panose="05000000000000000000" pitchFamily="2" charset="2"/>
              <a:buChar char="Ø"/>
            </a:pPr>
            <a:r>
              <a:rPr lang="zh-CN" altLang="zh-CN" sz="2400" b="1" dirty="0" smtClean="0">
                <a:solidFill>
                  <a:srgbClr val="14DA43"/>
                </a:solidFill>
                <a:latin typeface="华文楷体" panose="02010600040101010101" pitchFamily="2" charset="-122"/>
                <a:ea typeface="华文楷体" panose="02010600040101010101" pitchFamily="2" charset="-122"/>
              </a:rPr>
              <a:t>科研</a:t>
            </a:r>
            <a:r>
              <a:rPr lang="zh-CN" altLang="en-US" sz="2400" b="1" dirty="0" smtClean="0">
                <a:solidFill>
                  <a:srgbClr val="14DA43"/>
                </a:solidFill>
                <a:latin typeface="华文楷体" panose="02010600040101010101" pitchFamily="2" charset="-122"/>
                <a:ea typeface="华文楷体" panose="02010600040101010101" pitchFamily="2" charset="-122"/>
              </a:rPr>
              <a:t>收入</a:t>
            </a:r>
            <a:r>
              <a:rPr lang="zh-CN" altLang="en-US" sz="2400" b="1" dirty="0" smtClean="0">
                <a:latin typeface="华文楷体" panose="02010600040101010101" pitchFamily="2" charset="-122"/>
                <a:ea typeface="华文楷体" panose="02010600040101010101" pitchFamily="2" charset="-122"/>
              </a:rPr>
              <a:t>，如</a:t>
            </a:r>
            <a:r>
              <a:rPr lang="zh-CN" altLang="zh-CN" sz="2400" b="1" dirty="0" smtClean="0">
                <a:latin typeface="华文楷体" panose="02010600040101010101" pitchFamily="2" charset="-122"/>
                <a:ea typeface="华文楷体" panose="02010600040101010101" pitchFamily="2" charset="-122"/>
              </a:rPr>
              <a:t>承接科研项目、开展科研协作、进行科技咨询等活动取得的收入，以及从非同级政府财政部门取得的</a:t>
            </a:r>
            <a:r>
              <a:rPr lang="zh-CN" altLang="en-US" sz="2400" b="1" dirty="0" smtClean="0">
                <a:latin typeface="华文楷体" panose="02010600040101010101" pitchFamily="2" charset="-122"/>
                <a:ea typeface="华文楷体" panose="02010600040101010101" pitchFamily="2" charset="-122"/>
              </a:rPr>
              <a:t>科研经费拨款</a:t>
            </a:r>
            <a:r>
              <a:rPr lang="zh-CN" altLang="zh-CN" sz="2400" b="1" dirty="0" smtClean="0">
                <a:latin typeface="华文楷体" panose="02010600040101010101" pitchFamily="2" charset="-122"/>
                <a:ea typeface="华文楷体" panose="02010600040101010101" pitchFamily="2" charset="-122"/>
              </a:rPr>
              <a:t>。</a:t>
            </a:r>
            <a:endParaRPr lang="en-US" altLang="zh-CN" sz="2800" b="1" dirty="0" smtClean="0">
              <a:latin typeface="华文楷体" panose="02010600040101010101" pitchFamily="2" charset="-122"/>
              <a:ea typeface="华文楷体" panose="02010600040101010101" pitchFamily="2" charset="-122"/>
            </a:endParaRPr>
          </a:p>
        </p:txBody>
      </p:sp>
      <p:sp>
        <p:nvSpPr>
          <p:cNvPr id="4" name="灯片编号占位符 3"/>
          <p:cNvSpPr>
            <a:spLocks noGrp="1"/>
          </p:cNvSpPr>
          <p:nvPr>
            <p:ph type="sldNum" sz="quarter" idx="12"/>
          </p:nvPr>
        </p:nvSpPr>
        <p:spPr/>
        <p:txBody>
          <a:bodyPr/>
          <a:lstStyle/>
          <a:p>
            <a:fld id="{BC1CF76B-D1F8-4017-AACD-912803F43726}" type="slidenum">
              <a:rPr lang="en-US" smtClean="0"/>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Rot="1" noChangeArrowheads="1"/>
          </p:cNvSpPr>
          <p:nvPr>
            <p:ph type="title"/>
          </p:nvPr>
        </p:nvSpPr>
        <p:spPr>
          <a:xfrm>
            <a:off x="965200" y="188914"/>
            <a:ext cx="9725957" cy="674497"/>
          </a:xfrm>
        </p:spPr>
        <p:txBody>
          <a:bodyPr rtlCol="0">
            <a:noAutofit/>
          </a:bodyPr>
          <a:lstStyle/>
          <a:p>
            <a:pPr algn="ctr" eaLnBrk="1" fontAlgn="auto" hangingPunct="1">
              <a:lnSpc>
                <a:spcPct val="150000"/>
              </a:lnSpc>
              <a:spcAft>
                <a:spcPts val="0"/>
              </a:spcAft>
              <a:defRPr/>
            </a:pPr>
            <a:r>
              <a:rPr lang="zh-CN" altLang="en-US" sz="3200" dirty="0" smtClean="0">
                <a:solidFill>
                  <a:srgbClr val="FFFF00"/>
                </a:solidFill>
                <a:latin typeface="华文楷体" panose="02010600040101010101" pitchFamily="2" charset="-122"/>
                <a:ea typeface="华文楷体" panose="02010600040101010101" pitchFamily="2" charset="-122"/>
              </a:rPr>
              <a:t> </a:t>
            </a:r>
            <a:r>
              <a:rPr lang="zh-CN" altLang="en-US" sz="3200" dirty="0">
                <a:solidFill>
                  <a:srgbClr val="FFFF00"/>
                </a:solidFill>
                <a:latin typeface="华文楷体" panose="02010600040101010101" pitchFamily="2" charset="-122"/>
                <a:ea typeface="华文楷体" panose="02010600040101010101" pitchFamily="2" charset="-122"/>
              </a:rPr>
              <a:t>（二）</a:t>
            </a:r>
            <a:r>
              <a:rPr lang="zh-CN" altLang="en-US" sz="3200" b="1" dirty="0" smtClean="0">
                <a:solidFill>
                  <a:srgbClr val="FFFF00"/>
                </a:solidFill>
                <a:latin typeface="华文楷体" panose="02010600040101010101" pitchFamily="2" charset="-122"/>
                <a:ea typeface="华文楷体" panose="02010600040101010101" pitchFamily="2" charset="-122"/>
              </a:rPr>
              <a:t>事业收入</a:t>
            </a:r>
            <a:endParaRPr lang="zh-CN" altLang="en-US" sz="3200" dirty="0" smtClean="0">
              <a:solidFill>
                <a:srgbClr val="FFFF00"/>
              </a:solidFill>
              <a:latin typeface="华文楷体" panose="02010600040101010101" pitchFamily="2" charset="-122"/>
              <a:ea typeface="华文楷体" panose="02010600040101010101" pitchFamily="2" charset="-122"/>
            </a:endParaRPr>
          </a:p>
        </p:txBody>
      </p:sp>
      <p:sp>
        <p:nvSpPr>
          <p:cNvPr id="80899" name="Rectangle 69"/>
          <p:cNvSpPr>
            <a:spLocks noChangeArrowheads="1"/>
          </p:cNvSpPr>
          <p:nvPr/>
        </p:nvSpPr>
        <p:spPr bwMode="auto">
          <a:xfrm>
            <a:off x="2256367" y="1287741"/>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ndara" panose="020E0502030303020204" pitchFamily="34" charset="0"/>
                <a:ea typeface="华文楷体" panose="0201060004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ndara" panose="020E0502030303020204" pitchFamily="34" charset="0"/>
                <a:ea typeface="华文楷体" panose="0201060004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ndara" panose="020E0502030303020204" pitchFamily="34" charset="0"/>
                <a:ea typeface="华文楷体" panose="0201060004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9pPr>
          </a:lstStyle>
          <a:p>
            <a:pPr>
              <a:lnSpc>
                <a:spcPct val="100000"/>
              </a:lnSpc>
              <a:spcBef>
                <a:spcPct val="0"/>
              </a:spcBef>
              <a:buFontTx/>
              <a:buNone/>
            </a:pPr>
            <a:endParaRPr lang="zh-CN" altLang="en-US" sz="1800">
              <a:solidFill>
                <a:schemeClr val="bg2"/>
              </a:solidFill>
              <a:latin typeface="Garamond" panose="02020404030301010803" pitchFamily="18" charset="0"/>
              <a:ea typeface="楷体_GB2312" pitchFamily="49" charset="-122"/>
            </a:endParaRPr>
          </a:p>
        </p:txBody>
      </p:sp>
      <p:sp>
        <p:nvSpPr>
          <p:cNvPr id="80901" name="Rectangle 95"/>
          <p:cNvSpPr>
            <a:spLocks noChangeArrowheads="1"/>
          </p:cNvSpPr>
          <p:nvPr/>
        </p:nvSpPr>
        <p:spPr bwMode="auto">
          <a:xfrm>
            <a:off x="2256367" y="1516341"/>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ndara" panose="020E0502030303020204" pitchFamily="34" charset="0"/>
                <a:ea typeface="华文楷体" panose="0201060004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ndara" panose="020E0502030303020204" pitchFamily="34" charset="0"/>
                <a:ea typeface="华文楷体" panose="0201060004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ndara" panose="020E0502030303020204" pitchFamily="34" charset="0"/>
                <a:ea typeface="华文楷体" panose="0201060004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9pPr>
          </a:lstStyle>
          <a:p>
            <a:pPr>
              <a:lnSpc>
                <a:spcPct val="100000"/>
              </a:lnSpc>
              <a:spcBef>
                <a:spcPct val="0"/>
              </a:spcBef>
              <a:buFontTx/>
              <a:buNone/>
            </a:pPr>
            <a:endParaRPr lang="zh-CN" altLang="en-US" sz="1800">
              <a:solidFill>
                <a:schemeClr val="bg2"/>
              </a:solidFill>
              <a:latin typeface="Garamond" panose="02020404030301010803" pitchFamily="18" charset="0"/>
              <a:ea typeface="楷体_GB2312" pitchFamily="49" charset="-122"/>
            </a:endParaRPr>
          </a:p>
        </p:txBody>
      </p:sp>
      <p:sp>
        <p:nvSpPr>
          <p:cNvPr id="74" name="矩形 73"/>
          <p:cNvSpPr/>
          <p:nvPr/>
        </p:nvSpPr>
        <p:spPr>
          <a:xfrm>
            <a:off x="733860" y="886432"/>
            <a:ext cx="10753195" cy="551055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lnSpc>
                <a:spcPct val="150000"/>
              </a:lnSpc>
              <a:spcAft>
                <a:spcPts val="0"/>
              </a:spcAft>
              <a:defRPr/>
            </a:pPr>
            <a:r>
              <a:rPr lang="zh-CN" altLang="en-US" sz="2800" dirty="0">
                <a:solidFill>
                  <a:srgbClr val="FFFF00"/>
                </a:solidFill>
                <a:latin typeface="+mn-ea"/>
              </a:rPr>
              <a:t> </a:t>
            </a:r>
            <a:r>
              <a:rPr lang="zh-CN" altLang="en-US" sz="2800" dirty="0" smtClean="0">
                <a:solidFill>
                  <a:srgbClr val="FFFF00"/>
                </a:solidFill>
                <a:latin typeface="+mn-ea"/>
              </a:rPr>
              <a:t>  </a:t>
            </a:r>
            <a:r>
              <a:rPr lang="zh-CN" altLang="en-US" sz="2800" u="sng" dirty="0" smtClean="0">
                <a:solidFill>
                  <a:srgbClr val="FFFF00"/>
                </a:solidFill>
                <a:latin typeface="+mn-ea"/>
              </a:rPr>
              <a:t> </a:t>
            </a:r>
            <a:r>
              <a:rPr lang="en-US" altLang="zh-CN" sz="2800" b="1" u="sng" dirty="0" smtClean="0">
                <a:solidFill>
                  <a:srgbClr val="FFFF00"/>
                </a:solidFill>
                <a:latin typeface="+mn-ea"/>
              </a:rPr>
              <a:t>2. </a:t>
            </a:r>
            <a:r>
              <a:rPr lang="zh-CN" altLang="en-US" sz="2800" b="1" u="sng" dirty="0" smtClean="0">
                <a:solidFill>
                  <a:srgbClr val="FFFF00"/>
                </a:solidFill>
                <a:latin typeface="+mn-ea"/>
              </a:rPr>
              <a:t>账户设置： </a:t>
            </a:r>
            <a:endParaRPr lang="en-US" altLang="zh-CN" sz="2800" b="1" u="sng" dirty="0" smtClean="0">
              <a:solidFill>
                <a:srgbClr val="FFFF00"/>
              </a:solidFill>
              <a:latin typeface="+mn-ea"/>
            </a:endParaRPr>
          </a:p>
          <a:p>
            <a:pPr eaLnBrk="1" fontAlgn="auto" hangingPunct="1">
              <a:lnSpc>
                <a:spcPct val="150000"/>
              </a:lnSpc>
              <a:spcAft>
                <a:spcPts val="0"/>
              </a:spcAft>
              <a:defRPr/>
            </a:pPr>
            <a:endParaRPr lang="en-US" altLang="zh-CN" sz="2400" b="1" dirty="0">
              <a:solidFill>
                <a:srgbClr val="FFFF00"/>
              </a:solidFill>
              <a:latin typeface="Arial" panose="020B0604020202020204" pitchFamily="34" charset="0"/>
            </a:endParaRPr>
          </a:p>
          <a:p>
            <a:pPr eaLnBrk="1" fontAlgn="auto" hangingPunct="1">
              <a:lnSpc>
                <a:spcPct val="150000"/>
              </a:lnSpc>
              <a:spcAft>
                <a:spcPts val="0"/>
              </a:spcAft>
              <a:defRPr/>
            </a:pPr>
            <a:endParaRPr lang="en-US" altLang="zh-CN" sz="2400" b="1" dirty="0" smtClean="0">
              <a:solidFill>
                <a:srgbClr val="FFFF00"/>
              </a:solidFill>
              <a:latin typeface="Arial" panose="020B0604020202020204" pitchFamily="34" charset="0"/>
            </a:endParaRPr>
          </a:p>
          <a:p>
            <a:pPr eaLnBrk="1" fontAlgn="auto" hangingPunct="1">
              <a:lnSpc>
                <a:spcPct val="150000"/>
              </a:lnSpc>
              <a:spcAft>
                <a:spcPts val="0"/>
              </a:spcAft>
              <a:defRPr/>
            </a:pPr>
            <a:endParaRPr lang="en-US" altLang="zh-CN" sz="2400" b="1" dirty="0">
              <a:solidFill>
                <a:srgbClr val="FFFF00"/>
              </a:solidFill>
              <a:latin typeface="Arial" panose="020B0604020202020204" pitchFamily="34" charset="0"/>
            </a:endParaRPr>
          </a:p>
          <a:p>
            <a:pPr eaLnBrk="1" fontAlgn="auto" hangingPunct="1">
              <a:lnSpc>
                <a:spcPct val="150000"/>
              </a:lnSpc>
              <a:spcAft>
                <a:spcPts val="0"/>
              </a:spcAft>
              <a:defRPr/>
            </a:pPr>
            <a:endParaRPr lang="en-US" altLang="zh-CN" sz="2400" b="1" dirty="0" smtClean="0">
              <a:solidFill>
                <a:srgbClr val="FFFF00"/>
              </a:solidFill>
              <a:latin typeface="Arial" panose="020B0604020202020204" pitchFamily="34" charset="0"/>
            </a:endParaRPr>
          </a:p>
          <a:p>
            <a:pPr eaLnBrk="1" fontAlgn="auto" hangingPunct="1">
              <a:lnSpc>
                <a:spcPct val="150000"/>
              </a:lnSpc>
              <a:spcAft>
                <a:spcPts val="0"/>
              </a:spcAft>
              <a:defRPr/>
            </a:pPr>
            <a:endParaRPr lang="en-US" altLang="zh-CN" sz="2400" b="1" dirty="0">
              <a:solidFill>
                <a:srgbClr val="FFFF00"/>
              </a:solidFill>
              <a:latin typeface="Arial" panose="020B0604020202020204" pitchFamily="34" charset="0"/>
            </a:endParaRPr>
          </a:p>
          <a:p>
            <a:pPr eaLnBrk="1" fontAlgn="auto" hangingPunct="1">
              <a:lnSpc>
                <a:spcPct val="150000"/>
              </a:lnSpc>
              <a:spcAft>
                <a:spcPts val="0"/>
              </a:spcAft>
              <a:defRPr/>
            </a:pPr>
            <a:endParaRPr lang="en-US" altLang="zh-CN" sz="2400" b="1" dirty="0" smtClean="0">
              <a:solidFill>
                <a:srgbClr val="FFFF00"/>
              </a:solidFill>
              <a:latin typeface="Arial" panose="020B0604020202020204" pitchFamily="34" charset="0"/>
            </a:endParaRPr>
          </a:p>
          <a:p>
            <a:pPr eaLnBrk="1" fontAlgn="auto" hangingPunct="1">
              <a:lnSpc>
                <a:spcPct val="150000"/>
              </a:lnSpc>
              <a:spcAft>
                <a:spcPts val="0"/>
              </a:spcAft>
              <a:defRPr/>
            </a:pPr>
            <a:endParaRPr lang="en-US" altLang="zh-CN" sz="2400" b="1" dirty="0" smtClean="0">
              <a:solidFill>
                <a:srgbClr val="FFFF00"/>
              </a:solidFill>
              <a:latin typeface="Arial" panose="020B0604020202020204" pitchFamily="34" charset="0"/>
            </a:endParaRPr>
          </a:p>
          <a:p>
            <a:pPr eaLnBrk="1" fontAlgn="auto" hangingPunct="1">
              <a:lnSpc>
                <a:spcPct val="150000"/>
              </a:lnSpc>
              <a:spcAft>
                <a:spcPts val="0"/>
              </a:spcAft>
              <a:defRPr/>
            </a:pPr>
            <a:endParaRPr lang="en-US" altLang="zh-CN" sz="2400" b="1" dirty="0">
              <a:solidFill>
                <a:srgbClr val="FFFF00"/>
              </a:solidFill>
              <a:latin typeface="Arial" panose="020B0604020202020204" pitchFamily="34" charset="0"/>
            </a:endParaRPr>
          </a:p>
          <a:p>
            <a:pPr eaLnBrk="1" fontAlgn="auto" hangingPunct="1">
              <a:lnSpc>
                <a:spcPct val="150000"/>
              </a:lnSpc>
              <a:spcAft>
                <a:spcPts val="0"/>
              </a:spcAft>
              <a:defRPr/>
            </a:pPr>
            <a:endParaRPr lang="zh-CN" altLang="en-US" sz="2400" dirty="0">
              <a:solidFill>
                <a:srgbClr val="FFFF00"/>
              </a:solidFill>
              <a:latin typeface="华文楷体" panose="02010600040101010101" pitchFamily="2" charset="-122"/>
            </a:endParaRPr>
          </a:p>
        </p:txBody>
      </p:sp>
      <p:grpSp>
        <p:nvGrpSpPr>
          <p:cNvPr id="28676" name="组合 266"/>
          <p:cNvGrpSpPr/>
          <p:nvPr/>
        </p:nvGrpSpPr>
        <p:grpSpPr bwMode="auto">
          <a:xfrm>
            <a:off x="1007433" y="1365542"/>
            <a:ext cx="10464800" cy="4968875"/>
            <a:chOff x="0" y="0"/>
            <a:chExt cx="53911" cy="33210"/>
          </a:xfrm>
        </p:grpSpPr>
        <p:grpSp>
          <p:nvGrpSpPr>
            <p:cNvPr id="80902" name="组合 261"/>
            <p:cNvGrpSpPr/>
            <p:nvPr/>
          </p:nvGrpSpPr>
          <p:grpSpPr bwMode="auto">
            <a:xfrm>
              <a:off x="0" y="14605"/>
              <a:ext cx="14287" cy="18605"/>
              <a:chOff x="0" y="0"/>
              <a:chExt cx="14287" cy="18605"/>
            </a:xfrm>
          </p:grpSpPr>
          <p:sp>
            <p:nvSpPr>
              <p:cNvPr id="80957" name="矩形 92"/>
              <p:cNvSpPr>
                <a:spLocks noChangeArrowheads="1"/>
              </p:cNvSpPr>
              <p:nvPr/>
            </p:nvSpPr>
            <p:spPr bwMode="auto">
              <a:xfrm>
                <a:off x="8763" y="3556"/>
                <a:ext cx="2381" cy="15049"/>
              </a:xfrm>
              <a:prstGeom prst="rect">
                <a:avLst/>
              </a:prstGeom>
              <a:solidFill>
                <a:srgbClr val="FFFFFF"/>
              </a:solidFill>
              <a:ln w="9525">
                <a:solidFill>
                  <a:srgbClr val="000000"/>
                </a:solidFill>
                <a:miter lim="800000"/>
              </a:ln>
            </p:spPr>
            <p:txBody>
              <a:bodyPr/>
              <a:lstStyle>
                <a:lvl1pPr>
                  <a:lnSpc>
                    <a:spcPct val="90000"/>
                  </a:lnSpc>
                  <a:spcBef>
                    <a:spcPts val="1000"/>
                  </a:spcBef>
                  <a:buFont typeface="Arial" panose="020B0604020202020204" pitchFamily="34" charset="0"/>
                  <a:buChar char="•"/>
                  <a:defRPr sz="2800">
                    <a:solidFill>
                      <a:schemeClr val="tx1"/>
                    </a:solidFill>
                    <a:latin typeface="Candara" panose="020E0502030303020204" pitchFamily="34" charset="0"/>
                    <a:ea typeface="华文楷体" panose="0201060004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ndara" panose="020E0502030303020204" pitchFamily="34" charset="0"/>
                    <a:ea typeface="华文楷体" panose="0201060004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ndara" panose="020E0502030303020204" pitchFamily="34" charset="0"/>
                    <a:ea typeface="华文楷体" panose="0201060004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9pPr>
              </a:lstStyle>
              <a:p>
                <a:pPr>
                  <a:lnSpc>
                    <a:spcPct val="100000"/>
                  </a:lnSpc>
                  <a:spcBef>
                    <a:spcPct val="0"/>
                  </a:spcBef>
                  <a:buFontTx/>
                  <a:buNone/>
                </a:pPr>
                <a:endParaRPr lang="en-US" altLang="zh-CN" sz="1600" b="1">
                  <a:solidFill>
                    <a:schemeClr val="bg1"/>
                  </a:solidFill>
                  <a:latin typeface="Times New Roman" panose="02020603050405020304" pitchFamily="18" charset="0"/>
                  <a:ea typeface="楷体_GB2312" pitchFamily="49" charset="-122"/>
                  <a:cs typeface="Times New Roman" panose="02020603050405020304" pitchFamily="18" charset="0"/>
                </a:endParaRPr>
              </a:p>
              <a:p>
                <a:pPr>
                  <a:lnSpc>
                    <a:spcPct val="100000"/>
                  </a:lnSpc>
                  <a:spcBef>
                    <a:spcPct val="0"/>
                  </a:spcBef>
                  <a:buFontTx/>
                  <a:buNone/>
                </a:pPr>
                <a:r>
                  <a:rPr lang="zh-CN" altLang="zh-CN" sz="1600" b="1">
                    <a:solidFill>
                      <a:schemeClr val="bg1"/>
                    </a:solidFill>
                    <a:latin typeface="Times New Roman" panose="02020603050405020304" pitchFamily="18" charset="0"/>
                    <a:ea typeface="楷体_GB2312" pitchFamily="49" charset="-122"/>
                    <a:cs typeface="Times New Roman" panose="02020603050405020304" pitchFamily="18" charset="0"/>
                  </a:rPr>
                  <a:t>继续教育收入</a:t>
                </a:r>
                <a:endParaRPr lang="zh-CN" altLang="zh-CN" sz="3600" b="1">
                  <a:solidFill>
                    <a:schemeClr val="bg1"/>
                  </a:solidFill>
                  <a:latin typeface="Garamond" panose="02020404030301010803" pitchFamily="18" charset="0"/>
                  <a:ea typeface="楷体_GB2312" pitchFamily="49" charset="-122"/>
                  <a:cs typeface="Times New Roman" panose="02020603050405020304" pitchFamily="18" charset="0"/>
                </a:endParaRPr>
              </a:p>
            </p:txBody>
          </p:sp>
          <p:sp>
            <p:nvSpPr>
              <p:cNvPr id="80958" name="矩形 91"/>
              <p:cNvSpPr>
                <a:spLocks noChangeArrowheads="1"/>
              </p:cNvSpPr>
              <p:nvPr/>
            </p:nvSpPr>
            <p:spPr bwMode="auto">
              <a:xfrm>
                <a:off x="5842" y="3556"/>
                <a:ext cx="2571" cy="15049"/>
              </a:xfrm>
              <a:prstGeom prst="rect">
                <a:avLst/>
              </a:prstGeom>
              <a:solidFill>
                <a:srgbClr val="FFFFFF"/>
              </a:solidFill>
              <a:ln w="9525">
                <a:solidFill>
                  <a:srgbClr val="000000"/>
                </a:solidFill>
                <a:miter lim="800000"/>
              </a:ln>
            </p:spPr>
            <p:txBody>
              <a:bodyPr/>
              <a:lstStyle>
                <a:lvl1pPr>
                  <a:lnSpc>
                    <a:spcPct val="90000"/>
                  </a:lnSpc>
                  <a:spcBef>
                    <a:spcPts val="1000"/>
                  </a:spcBef>
                  <a:buFont typeface="Arial" panose="020B0604020202020204" pitchFamily="34" charset="0"/>
                  <a:buChar char="•"/>
                  <a:defRPr sz="2800">
                    <a:solidFill>
                      <a:schemeClr val="tx1"/>
                    </a:solidFill>
                    <a:latin typeface="Candara" panose="020E0502030303020204" pitchFamily="34" charset="0"/>
                    <a:ea typeface="华文楷体" panose="0201060004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ndara" panose="020E0502030303020204" pitchFamily="34" charset="0"/>
                    <a:ea typeface="华文楷体" panose="0201060004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ndara" panose="020E0502030303020204" pitchFamily="34" charset="0"/>
                    <a:ea typeface="华文楷体" panose="0201060004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9pPr>
              </a:lstStyle>
              <a:p>
                <a:pPr>
                  <a:lnSpc>
                    <a:spcPct val="100000"/>
                  </a:lnSpc>
                  <a:spcBef>
                    <a:spcPct val="0"/>
                  </a:spcBef>
                  <a:buFontTx/>
                  <a:buNone/>
                </a:pPr>
                <a:endParaRPr lang="en-US" altLang="zh-CN" sz="1600" b="1">
                  <a:solidFill>
                    <a:schemeClr val="bg1"/>
                  </a:solidFill>
                  <a:latin typeface="Times New Roman" panose="02020603050405020304" pitchFamily="18" charset="0"/>
                  <a:ea typeface="楷体_GB2312" pitchFamily="49" charset="-122"/>
                  <a:cs typeface="Times New Roman" panose="02020603050405020304" pitchFamily="18" charset="0"/>
                </a:endParaRPr>
              </a:p>
              <a:p>
                <a:pPr>
                  <a:lnSpc>
                    <a:spcPct val="100000"/>
                  </a:lnSpc>
                  <a:spcBef>
                    <a:spcPct val="0"/>
                  </a:spcBef>
                  <a:buFontTx/>
                  <a:buNone/>
                </a:pPr>
                <a:r>
                  <a:rPr lang="zh-CN" altLang="zh-CN" sz="1600" b="1">
                    <a:solidFill>
                      <a:schemeClr val="bg1"/>
                    </a:solidFill>
                    <a:latin typeface="Times New Roman" panose="02020603050405020304" pitchFamily="18" charset="0"/>
                    <a:ea typeface="楷体_GB2312" pitchFamily="49" charset="-122"/>
                    <a:cs typeface="Times New Roman" panose="02020603050405020304" pitchFamily="18" charset="0"/>
                  </a:rPr>
                  <a:t>考试考务费收入</a:t>
                </a:r>
                <a:endParaRPr lang="zh-CN" altLang="zh-CN" sz="3600" b="1">
                  <a:solidFill>
                    <a:schemeClr val="bg1"/>
                  </a:solidFill>
                  <a:latin typeface="Garamond" panose="02020404030301010803" pitchFamily="18" charset="0"/>
                  <a:ea typeface="楷体_GB2312" pitchFamily="49" charset="-122"/>
                  <a:cs typeface="Times New Roman" panose="02020603050405020304" pitchFamily="18" charset="0"/>
                </a:endParaRPr>
              </a:p>
            </p:txBody>
          </p:sp>
          <p:sp>
            <p:nvSpPr>
              <p:cNvPr id="80959" name="矩形 89"/>
              <p:cNvSpPr>
                <a:spLocks noChangeArrowheads="1"/>
              </p:cNvSpPr>
              <p:nvPr/>
            </p:nvSpPr>
            <p:spPr bwMode="auto">
              <a:xfrm>
                <a:off x="2984" y="3429"/>
                <a:ext cx="2381" cy="15049"/>
              </a:xfrm>
              <a:prstGeom prst="rect">
                <a:avLst/>
              </a:prstGeom>
              <a:solidFill>
                <a:srgbClr val="FFFFFF"/>
              </a:solidFill>
              <a:ln w="9525">
                <a:solidFill>
                  <a:srgbClr val="000000"/>
                </a:solidFill>
                <a:miter lim="800000"/>
              </a:ln>
            </p:spPr>
            <p:txBody>
              <a:bodyPr/>
              <a:lstStyle>
                <a:lvl1pPr>
                  <a:lnSpc>
                    <a:spcPct val="90000"/>
                  </a:lnSpc>
                  <a:spcBef>
                    <a:spcPts val="1000"/>
                  </a:spcBef>
                  <a:buFont typeface="Arial" panose="020B0604020202020204" pitchFamily="34" charset="0"/>
                  <a:buChar char="•"/>
                  <a:defRPr sz="2800">
                    <a:solidFill>
                      <a:schemeClr val="tx1"/>
                    </a:solidFill>
                    <a:latin typeface="Candara" panose="020E0502030303020204" pitchFamily="34" charset="0"/>
                    <a:ea typeface="华文楷体" panose="0201060004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ndara" panose="020E0502030303020204" pitchFamily="34" charset="0"/>
                    <a:ea typeface="华文楷体" panose="0201060004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ndara" panose="020E0502030303020204" pitchFamily="34" charset="0"/>
                    <a:ea typeface="华文楷体" panose="0201060004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9pPr>
              </a:lstStyle>
              <a:p>
                <a:pPr>
                  <a:lnSpc>
                    <a:spcPct val="100000"/>
                  </a:lnSpc>
                  <a:spcBef>
                    <a:spcPct val="0"/>
                  </a:spcBef>
                  <a:buFontTx/>
                  <a:buNone/>
                </a:pPr>
                <a:endParaRPr lang="en-US" altLang="zh-CN" sz="1600" b="1">
                  <a:solidFill>
                    <a:schemeClr val="bg1"/>
                  </a:solidFill>
                  <a:latin typeface="Times New Roman" panose="02020603050405020304" pitchFamily="18" charset="0"/>
                  <a:ea typeface="楷体_GB2312" pitchFamily="49" charset="-122"/>
                  <a:cs typeface="Times New Roman" panose="02020603050405020304" pitchFamily="18" charset="0"/>
                </a:endParaRPr>
              </a:p>
              <a:p>
                <a:pPr>
                  <a:lnSpc>
                    <a:spcPct val="100000"/>
                  </a:lnSpc>
                  <a:spcBef>
                    <a:spcPct val="0"/>
                  </a:spcBef>
                  <a:buFontTx/>
                  <a:buNone/>
                </a:pPr>
                <a:r>
                  <a:rPr lang="zh-CN" altLang="zh-CN" sz="1600" b="1">
                    <a:solidFill>
                      <a:schemeClr val="bg1"/>
                    </a:solidFill>
                    <a:latin typeface="Times New Roman" panose="02020603050405020304" pitchFamily="18" charset="0"/>
                    <a:ea typeface="楷体_GB2312" pitchFamily="49" charset="-122"/>
                    <a:cs typeface="Times New Roman" panose="02020603050405020304" pitchFamily="18" charset="0"/>
                  </a:rPr>
                  <a:t>住宿费收入</a:t>
                </a:r>
                <a:endParaRPr lang="zh-CN" altLang="zh-CN" sz="3600" b="1">
                  <a:solidFill>
                    <a:schemeClr val="bg1"/>
                  </a:solidFill>
                  <a:latin typeface="Garamond" panose="02020404030301010803" pitchFamily="18" charset="0"/>
                  <a:ea typeface="楷体_GB2312" pitchFamily="49" charset="-122"/>
                  <a:cs typeface="Times New Roman" panose="02020603050405020304" pitchFamily="18" charset="0"/>
                </a:endParaRPr>
              </a:p>
            </p:txBody>
          </p:sp>
          <p:sp>
            <p:nvSpPr>
              <p:cNvPr id="80960" name="矩形 87"/>
              <p:cNvSpPr>
                <a:spLocks noChangeArrowheads="1"/>
              </p:cNvSpPr>
              <p:nvPr/>
            </p:nvSpPr>
            <p:spPr bwMode="auto">
              <a:xfrm>
                <a:off x="0" y="3556"/>
                <a:ext cx="2571" cy="15049"/>
              </a:xfrm>
              <a:prstGeom prst="rect">
                <a:avLst/>
              </a:prstGeom>
              <a:solidFill>
                <a:srgbClr val="FFFFFF"/>
              </a:solidFill>
              <a:ln w="9525">
                <a:solidFill>
                  <a:srgbClr val="000000"/>
                </a:solidFill>
                <a:miter lim="800000"/>
              </a:ln>
            </p:spPr>
            <p:txBody>
              <a:bodyPr/>
              <a:lstStyle>
                <a:lvl1pPr>
                  <a:lnSpc>
                    <a:spcPct val="90000"/>
                  </a:lnSpc>
                  <a:spcBef>
                    <a:spcPts val="1000"/>
                  </a:spcBef>
                  <a:buFont typeface="Arial" panose="020B0604020202020204" pitchFamily="34" charset="0"/>
                  <a:buChar char="•"/>
                  <a:defRPr sz="2800">
                    <a:solidFill>
                      <a:schemeClr val="tx1"/>
                    </a:solidFill>
                    <a:latin typeface="Candara" panose="020E0502030303020204" pitchFamily="34" charset="0"/>
                    <a:ea typeface="华文楷体" panose="0201060004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ndara" panose="020E0502030303020204" pitchFamily="34" charset="0"/>
                    <a:ea typeface="华文楷体" panose="0201060004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ndara" panose="020E0502030303020204" pitchFamily="34" charset="0"/>
                    <a:ea typeface="华文楷体" panose="0201060004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9pPr>
              </a:lstStyle>
              <a:p>
                <a:pPr>
                  <a:lnSpc>
                    <a:spcPct val="100000"/>
                  </a:lnSpc>
                  <a:spcBef>
                    <a:spcPct val="0"/>
                  </a:spcBef>
                  <a:buFontTx/>
                  <a:buNone/>
                </a:pPr>
                <a:endParaRPr lang="en-US" altLang="zh-CN" sz="1600" b="1">
                  <a:solidFill>
                    <a:schemeClr val="bg1"/>
                  </a:solidFill>
                  <a:latin typeface="Times New Roman" panose="02020603050405020304" pitchFamily="18" charset="0"/>
                  <a:ea typeface="楷体_GB2312" pitchFamily="49" charset="-122"/>
                  <a:cs typeface="Times New Roman" panose="02020603050405020304" pitchFamily="18" charset="0"/>
                </a:endParaRPr>
              </a:p>
              <a:p>
                <a:pPr>
                  <a:lnSpc>
                    <a:spcPct val="100000"/>
                  </a:lnSpc>
                  <a:spcBef>
                    <a:spcPct val="0"/>
                  </a:spcBef>
                  <a:buFontTx/>
                  <a:buNone/>
                </a:pPr>
                <a:r>
                  <a:rPr lang="zh-CN" altLang="zh-CN" sz="1600" b="1">
                    <a:solidFill>
                      <a:schemeClr val="bg1"/>
                    </a:solidFill>
                    <a:latin typeface="Times New Roman" panose="02020603050405020304" pitchFamily="18" charset="0"/>
                    <a:ea typeface="楷体_GB2312" pitchFamily="49" charset="-122"/>
                    <a:cs typeface="Times New Roman" panose="02020603050405020304" pitchFamily="18" charset="0"/>
                  </a:rPr>
                  <a:t>学费收入</a:t>
                </a:r>
                <a:endParaRPr lang="zh-CN" altLang="zh-CN" sz="3600" b="1">
                  <a:solidFill>
                    <a:schemeClr val="bg1"/>
                  </a:solidFill>
                  <a:latin typeface="Garamond" panose="02020404030301010803" pitchFamily="18" charset="0"/>
                  <a:ea typeface="楷体_GB2312" pitchFamily="49" charset="-122"/>
                  <a:cs typeface="Times New Roman" panose="02020603050405020304" pitchFamily="18" charset="0"/>
                </a:endParaRPr>
              </a:p>
            </p:txBody>
          </p:sp>
          <p:sp>
            <p:nvSpPr>
              <p:cNvPr id="80961" name="矩形 95"/>
              <p:cNvSpPr>
                <a:spLocks noChangeArrowheads="1"/>
              </p:cNvSpPr>
              <p:nvPr/>
            </p:nvSpPr>
            <p:spPr bwMode="auto">
              <a:xfrm>
                <a:off x="11620" y="3556"/>
                <a:ext cx="2667" cy="15049"/>
              </a:xfrm>
              <a:prstGeom prst="rect">
                <a:avLst/>
              </a:prstGeom>
              <a:solidFill>
                <a:srgbClr val="FFFFFF"/>
              </a:solidFill>
              <a:ln w="9525">
                <a:solidFill>
                  <a:srgbClr val="000000"/>
                </a:solidFill>
                <a:miter lim="800000"/>
              </a:ln>
            </p:spPr>
            <p:txBody>
              <a:bodyPr/>
              <a:lstStyle>
                <a:lvl1pPr>
                  <a:lnSpc>
                    <a:spcPct val="90000"/>
                  </a:lnSpc>
                  <a:spcBef>
                    <a:spcPts val="1000"/>
                  </a:spcBef>
                  <a:buFont typeface="Arial" panose="020B0604020202020204" pitchFamily="34" charset="0"/>
                  <a:buChar char="•"/>
                  <a:defRPr sz="2800">
                    <a:solidFill>
                      <a:schemeClr val="tx1"/>
                    </a:solidFill>
                    <a:latin typeface="Candara" panose="020E0502030303020204" pitchFamily="34" charset="0"/>
                    <a:ea typeface="华文楷体" panose="0201060004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ndara" panose="020E0502030303020204" pitchFamily="34" charset="0"/>
                    <a:ea typeface="华文楷体" panose="0201060004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ndara" panose="020E0502030303020204" pitchFamily="34" charset="0"/>
                    <a:ea typeface="华文楷体" panose="0201060004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9pPr>
              </a:lstStyle>
              <a:p>
                <a:pPr>
                  <a:lnSpc>
                    <a:spcPct val="100000"/>
                  </a:lnSpc>
                  <a:spcBef>
                    <a:spcPct val="0"/>
                  </a:spcBef>
                  <a:buFontTx/>
                  <a:buNone/>
                </a:pPr>
                <a:endParaRPr lang="en-US" altLang="zh-CN" sz="1600" b="1">
                  <a:solidFill>
                    <a:schemeClr val="bg1"/>
                  </a:solidFill>
                  <a:latin typeface="Times New Roman" panose="02020603050405020304" pitchFamily="18" charset="0"/>
                  <a:ea typeface="楷体_GB2312" pitchFamily="49" charset="-122"/>
                  <a:cs typeface="Times New Roman" panose="02020603050405020304" pitchFamily="18" charset="0"/>
                </a:endParaRPr>
              </a:p>
              <a:p>
                <a:pPr>
                  <a:lnSpc>
                    <a:spcPct val="100000"/>
                  </a:lnSpc>
                  <a:spcBef>
                    <a:spcPct val="0"/>
                  </a:spcBef>
                  <a:buFontTx/>
                  <a:buNone/>
                </a:pPr>
                <a:r>
                  <a:rPr lang="zh-CN" altLang="zh-CN" sz="1600" b="1">
                    <a:solidFill>
                      <a:schemeClr val="bg1"/>
                    </a:solidFill>
                    <a:latin typeface="Times New Roman" panose="02020603050405020304" pitchFamily="18" charset="0"/>
                    <a:ea typeface="楷体_GB2312" pitchFamily="49" charset="-122"/>
                    <a:cs typeface="Times New Roman" panose="02020603050405020304" pitchFamily="18" charset="0"/>
                  </a:rPr>
                  <a:t>其他收入</a:t>
                </a:r>
                <a:endParaRPr lang="zh-CN" altLang="zh-CN" sz="3600" b="1">
                  <a:solidFill>
                    <a:schemeClr val="bg1"/>
                  </a:solidFill>
                  <a:latin typeface="Garamond" panose="02020404030301010803" pitchFamily="18" charset="0"/>
                  <a:ea typeface="楷体_GB2312" pitchFamily="49" charset="-122"/>
                  <a:cs typeface="Times New Roman" panose="02020603050405020304" pitchFamily="18" charset="0"/>
                </a:endParaRPr>
              </a:p>
            </p:txBody>
          </p:sp>
          <p:cxnSp>
            <p:nvCxnSpPr>
              <p:cNvPr id="80962" name="直接箭头连接符 107"/>
              <p:cNvCxnSpPr>
                <a:cxnSpLocks noChangeShapeType="1"/>
              </p:cNvCxnSpPr>
              <p:nvPr/>
            </p:nvCxnSpPr>
            <p:spPr bwMode="auto">
              <a:xfrm>
                <a:off x="1270" y="2032"/>
                <a:ext cx="0" cy="1619"/>
              </a:xfrm>
              <a:prstGeom prst="straightConnector1">
                <a:avLst/>
              </a:prstGeom>
              <a:noFill/>
              <a:ln w="9525">
                <a:solidFill>
                  <a:schemeClr val="tx1"/>
                </a:solidFill>
                <a:round/>
              </a:ln>
              <a:extLst>
                <a:ext uri="{909E8E84-426E-40DD-AFC4-6F175D3DCCD1}">
                  <a14:hiddenFill xmlns:a14="http://schemas.microsoft.com/office/drawing/2010/main">
                    <a:noFill/>
                  </a14:hiddenFill>
                </a:ext>
              </a:extLst>
            </p:spPr>
          </p:cxnSp>
          <p:cxnSp>
            <p:nvCxnSpPr>
              <p:cNvPr id="80963" name="直接箭头连接符 108"/>
              <p:cNvCxnSpPr>
                <a:cxnSpLocks noChangeShapeType="1"/>
              </p:cNvCxnSpPr>
              <p:nvPr/>
            </p:nvCxnSpPr>
            <p:spPr bwMode="auto">
              <a:xfrm>
                <a:off x="4191" y="2032"/>
                <a:ext cx="0" cy="1619"/>
              </a:xfrm>
              <a:prstGeom prst="straightConnector1">
                <a:avLst/>
              </a:prstGeom>
              <a:noFill/>
              <a:ln w="9525">
                <a:solidFill>
                  <a:schemeClr val="tx1"/>
                </a:solidFill>
                <a:round/>
              </a:ln>
              <a:extLst>
                <a:ext uri="{909E8E84-426E-40DD-AFC4-6F175D3DCCD1}">
                  <a14:hiddenFill xmlns:a14="http://schemas.microsoft.com/office/drawing/2010/main">
                    <a:noFill/>
                  </a14:hiddenFill>
                </a:ext>
              </a:extLst>
            </p:spPr>
          </p:cxnSp>
          <p:cxnSp>
            <p:nvCxnSpPr>
              <p:cNvPr id="80964" name="直接箭头连接符 109"/>
              <p:cNvCxnSpPr>
                <a:cxnSpLocks noChangeShapeType="1"/>
              </p:cNvCxnSpPr>
              <p:nvPr/>
            </p:nvCxnSpPr>
            <p:spPr bwMode="auto">
              <a:xfrm>
                <a:off x="7048" y="2032"/>
                <a:ext cx="0" cy="1619"/>
              </a:xfrm>
              <a:prstGeom prst="straightConnector1">
                <a:avLst/>
              </a:prstGeom>
              <a:noFill/>
              <a:ln w="9525">
                <a:solidFill>
                  <a:schemeClr val="tx1"/>
                </a:solidFill>
                <a:round/>
              </a:ln>
              <a:extLst>
                <a:ext uri="{909E8E84-426E-40DD-AFC4-6F175D3DCCD1}">
                  <a14:hiddenFill xmlns:a14="http://schemas.microsoft.com/office/drawing/2010/main">
                    <a:noFill/>
                  </a14:hiddenFill>
                </a:ext>
              </a:extLst>
            </p:spPr>
          </p:cxnSp>
          <p:cxnSp>
            <p:nvCxnSpPr>
              <p:cNvPr id="80965" name="直接箭头连接符 110"/>
              <p:cNvCxnSpPr>
                <a:cxnSpLocks noChangeShapeType="1"/>
              </p:cNvCxnSpPr>
              <p:nvPr/>
            </p:nvCxnSpPr>
            <p:spPr bwMode="auto">
              <a:xfrm>
                <a:off x="9969" y="2032"/>
                <a:ext cx="0" cy="1619"/>
              </a:xfrm>
              <a:prstGeom prst="straightConnector1">
                <a:avLst/>
              </a:prstGeom>
              <a:noFill/>
              <a:ln w="9525">
                <a:solidFill>
                  <a:schemeClr val="tx1"/>
                </a:solidFill>
                <a:round/>
              </a:ln>
              <a:extLst>
                <a:ext uri="{909E8E84-426E-40DD-AFC4-6F175D3DCCD1}">
                  <a14:hiddenFill xmlns:a14="http://schemas.microsoft.com/office/drawing/2010/main">
                    <a:noFill/>
                  </a14:hiddenFill>
                </a:ext>
              </a:extLst>
            </p:spPr>
          </p:cxnSp>
          <p:cxnSp>
            <p:nvCxnSpPr>
              <p:cNvPr id="80966" name="直接箭头连接符 111"/>
              <p:cNvCxnSpPr>
                <a:cxnSpLocks noChangeShapeType="1"/>
              </p:cNvCxnSpPr>
              <p:nvPr/>
            </p:nvCxnSpPr>
            <p:spPr bwMode="auto">
              <a:xfrm>
                <a:off x="13144" y="2032"/>
                <a:ext cx="0" cy="1619"/>
              </a:xfrm>
              <a:prstGeom prst="straightConnector1">
                <a:avLst/>
              </a:prstGeom>
              <a:noFill/>
              <a:ln w="9525">
                <a:solidFill>
                  <a:schemeClr val="tx1"/>
                </a:solidFill>
                <a:round/>
              </a:ln>
              <a:extLst>
                <a:ext uri="{909E8E84-426E-40DD-AFC4-6F175D3DCCD1}">
                  <a14:hiddenFill xmlns:a14="http://schemas.microsoft.com/office/drawing/2010/main">
                    <a:noFill/>
                  </a14:hiddenFill>
                </a:ext>
              </a:extLst>
            </p:spPr>
          </p:cxnSp>
          <p:cxnSp>
            <p:nvCxnSpPr>
              <p:cNvPr id="80967" name="直接箭头连接符 112"/>
              <p:cNvCxnSpPr>
                <a:cxnSpLocks noChangeShapeType="1"/>
              </p:cNvCxnSpPr>
              <p:nvPr/>
            </p:nvCxnSpPr>
            <p:spPr bwMode="auto">
              <a:xfrm flipH="1" flipV="1">
                <a:off x="1270" y="2032"/>
                <a:ext cx="11874" cy="63"/>
              </a:xfrm>
              <a:prstGeom prst="straightConnector1">
                <a:avLst/>
              </a:prstGeom>
              <a:noFill/>
              <a:ln w="9525">
                <a:solidFill>
                  <a:schemeClr val="tx1"/>
                </a:solidFill>
                <a:round/>
              </a:ln>
              <a:extLst>
                <a:ext uri="{909E8E84-426E-40DD-AFC4-6F175D3DCCD1}">
                  <a14:hiddenFill xmlns:a14="http://schemas.microsoft.com/office/drawing/2010/main">
                    <a:noFill/>
                  </a14:hiddenFill>
                </a:ext>
              </a:extLst>
            </p:spPr>
          </p:cxnSp>
          <p:cxnSp>
            <p:nvCxnSpPr>
              <p:cNvPr id="80968" name="直接箭头连接符 122"/>
              <p:cNvCxnSpPr>
                <a:cxnSpLocks noChangeShapeType="1"/>
              </p:cNvCxnSpPr>
              <p:nvPr/>
            </p:nvCxnSpPr>
            <p:spPr bwMode="auto">
              <a:xfrm>
                <a:off x="7048" y="0"/>
                <a:ext cx="0" cy="2000"/>
              </a:xfrm>
              <a:prstGeom prst="straightConnector1">
                <a:avLst/>
              </a:prstGeom>
              <a:noFill/>
              <a:ln w="9525">
                <a:solidFill>
                  <a:schemeClr val="tx1"/>
                </a:solidFill>
                <a:round/>
              </a:ln>
              <a:extLst>
                <a:ext uri="{909E8E84-426E-40DD-AFC4-6F175D3DCCD1}">
                  <a14:hiddenFill xmlns:a14="http://schemas.microsoft.com/office/drawing/2010/main">
                    <a:noFill/>
                  </a14:hiddenFill>
                </a:ext>
              </a:extLst>
            </p:spPr>
          </p:cxnSp>
        </p:grpSp>
        <p:grpSp>
          <p:nvGrpSpPr>
            <p:cNvPr id="80903" name="组合 262"/>
            <p:cNvGrpSpPr/>
            <p:nvPr/>
          </p:nvGrpSpPr>
          <p:grpSpPr bwMode="auto">
            <a:xfrm>
              <a:off x="15113" y="14605"/>
              <a:ext cx="16287" cy="18605"/>
              <a:chOff x="0" y="0"/>
              <a:chExt cx="16287" cy="18605"/>
            </a:xfrm>
          </p:grpSpPr>
          <p:sp>
            <p:nvSpPr>
              <p:cNvPr id="80943" name="矩形 104"/>
              <p:cNvSpPr>
                <a:spLocks noChangeArrowheads="1"/>
              </p:cNvSpPr>
              <p:nvPr/>
            </p:nvSpPr>
            <p:spPr bwMode="auto">
              <a:xfrm>
                <a:off x="5588" y="3556"/>
                <a:ext cx="2286" cy="15049"/>
              </a:xfrm>
              <a:prstGeom prst="rect">
                <a:avLst/>
              </a:prstGeom>
              <a:solidFill>
                <a:srgbClr val="FFFFFF"/>
              </a:solidFill>
              <a:ln w="9525">
                <a:solidFill>
                  <a:srgbClr val="000000"/>
                </a:solidFill>
                <a:miter lim="800000"/>
              </a:ln>
            </p:spPr>
            <p:txBody>
              <a:bodyPr/>
              <a:lstStyle>
                <a:lvl1pPr>
                  <a:lnSpc>
                    <a:spcPct val="90000"/>
                  </a:lnSpc>
                  <a:spcBef>
                    <a:spcPts val="1000"/>
                  </a:spcBef>
                  <a:buFont typeface="Arial" panose="020B0604020202020204" pitchFamily="34" charset="0"/>
                  <a:buChar char="•"/>
                  <a:defRPr sz="2800">
                    <a:solidFill>
                      <a:schemeClr val="tx1"/>
                    </a:solidFill>
                    <a:latin typeface="Candara" panose="020E0502030303020204" pitchFamily="34" charset="0"/>
                    <a:ea typeface="华文楷体" panose="0201060004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ndara" panose="020E0502030303020204" pitchFamily="34" charset="0"/>
                    <a:ea typeface="华文楷体" panose="0201060004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ndara" panose="020E0502030303020204" pitchFamily="34" charset="0"/>
                    <a:ea typeface="华文楷体" panose="0201060004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9pPr>
              </a:lstStyle>
              <a:p>
                <a:pPr>
                  <a:lnSpc>
                    <a:spcPct val="100000"/>
                  </a:lnSpc>
                  <a:spcBef>
                    <a:spcPct val="0"/>
                  </a:spcBef>
                  <a:buFontTx/>
                  <a:buNone/>
                </a:pPr>
                <a:endParaRPr lang="en-US" altLang="zh-CN" sz="1600" b="1">
                  <a:solidFill>
                    <a:schemeClr val="bg1"/>
                  </a:solidFill>
                  <a:latin typeface="Times New Roman" panose="02020603050405020304" pitchFamily="18" charset="0"/>
                  <a:ea typeface="楷体_GB2312" pitchFamily="49" charset="-122"/>
                  <a:cs typeface="Times New Roman" panose="02020603050405020304" pitchFamily="18" charset="0"/>
                </a:endParaRPr>
              </a:p>
              <a:p>
                <a:pPr>
                  <a:lnSpc>
                    <a:spcPct val="100000"/>
                  </a:lnSpc>
                  <a:spcBef>
                    <a:spcPct val="0"/>
                  </a:spcBef>
                  <a:buFontTx/>
                  <a:buNone/>
                </a:pPr>
                <a:r>
                  <a:rPr lang="zh-CN" altLang="zh-CN" sz="1600" b="1">
                    <a:solidFill>
                      <a:schemeClr val="bg1"/>
                    </a:solidFill>
                    <a:latin typeface="Times New Roman" panose="02020603050405020304" pitchFamily="18" charset="0"/>
                    <a:ea typeface="楷体_GB2312" pitchFamily="49" charset="-122"/>
                    <a:cs typeface="Times New Roman" panose="02020603050405020304" pitchFamily="18" charset="0"/>
                  </a:rPr>
                  <a:t>会议费收入</a:t>
                </a:r>
                <a:endParaRPr lang="zh-CN" altLang="zh-CN" sz="3600" b="1">
                  <a:solidFill>
                    <a:schemeClr val="bg1"/>
                  </a:solidFill>
                  <a:latin typeface="Garamond" panose="02020404030301010803" pitchFamily="18" charset="0"/>
                  <a:ea typeface="楷体_GB2312" pitchFamily="49" charset="-122"/>
                  <a:cs typeface="Times New Roman" panose="02020603050405020304" pitchFamily="18" charset="0"/>
                </a:endParaRPr>
              </a:p>
            </p:txBody>
          </p:sp>
          <p:sp>
            <p:nvSpPr>
              <p:cNvPr id="80944" name="矩形 106"/>
              <p:cNvSpPr>
                <a:spLocks noChangeArrowheads="1"/>
              </p:cNvSpPr>
              <p:nvPr/>
            </p:nvSpPr>
            <p:spPr bwMode="auto">
              <a:xfrm>
                <a:off x="2794" y="3556"/>
                <a:ext cx="2286" cy="15049"/>
              </a:xfrm>
              <a:prstGeom prst="rect">
                <a:avLst/>
              </a:prstGeom>
              <a:solidFill>
                <a:srgbClr val="FFFFFF"/>
              </a:solidFill>
              <a:ln w="9525">
                <a:solidFill>
                  <a:srgbClr val="000000"/>
                </a:solidFill>
                <a:miter lim="800000"/>
              </a:ln>
            </p:spPr>
            <p:txBody>
              <a:bodyPr/>
              <a:lstStyle>
                <a:lvl1pPr>
                  <a:lnSpc>
                    <a:spcPct val="90000"/>
                  </a:lnSpc>
                  <a:spcBef>
                    <a:spcPts val="1000"/>
                  </a:spcBef>
                  <a:buFont typeface="Arial" panose="020B0604020202020204" pitchFamily="34" charset="0"/>
                  <a:buChar char="•"/>
                  <a:defRPr sz="2800">
                    <a:solidFill>
                      <a:schemeClr val="tx1"/>
                    </a:solidFill>
                    <a:latin typeface="Candara" panose="020E0502030303020204" pitchFamily="34" charset="0"/>
                    <a:ea typeface="华文楷体" panose="0201060004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ndara" panose="020E0502030303020204" pitchFamily="34" charset="0"/>
                    <a:ea typeface="华文楷体" panose="0201060004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ndara" panose="020E0502030303020204" pitchFamily="34" charset="0"/>
                    <a:ea typeface="华文楷体" panose="0201060004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9pPr>
              </a:lstStyle>
              <a:p>
                <a:pPr>
                  <a:lnSpc>
                    <a:spcPct val="100000"/>
                  </a:lnSpc>
                  <a:spcBef>
                    <a:spcPct val="0"/>
                  </a:spcBef>
                  <a:buFontTx/>
                  <a:buNone/>
                </a:pPr>
                <a:endParaRPr lang="en-US" altLang="zh-CN" sz="1600" b="1">
                  <a:solidFill>
                    <a:schemeClr val="bg1"/>
                  </a:solidFill>
                  <a:latin typeface="Times New Roman" panose="02020603050405020304" pitchFamily="18" charset="0"/>
                  <a:ea typeface="楷体_GB2312" pitchFamily="49" charset="-122"/>
                  <a:cs typeface="Times New Roman" panose="02020603050405020304" pitchFamily="18" charset="0"/>
                </a:endParaRPr>
              </a:p>
              <a:p>
                <a:pPr>
                  <a:lnSpc>
                    <a:spcPct val="100000"/>
                  </a:lnSpc>
                  <a:spcBef>
                    <a:spcPct val="0"/>
                  </a:spcBef>
                  <a:buFontTx/>
                  <a:buNone/>
                </a:pPr>
                <a:r>
                  <a:rPr lang="zh-CN" altLang="zh-CN" sz="1600" b="1">
                    <a:solidFill>
                      <a:schemeClr val="bg1"/>
                    </a:solidFill>
                    <a:latin typeface="Times New Roman" panose="02020603050405020304" pitchFamily="18" charset="0"/>
                    <a:ea typeface="楷体_GB2312" pitchFamily="49" charset="-122"/>
                    <a:cs typeface="Times New Roman" panose="02020603050405020304" pitchFamily="18" charset="0"/>
                  </a:rPr>
                  <a:t>培训费收入</a:t>
                </a:r>
                <a:endParaRPr lang="zh-CN" altLang="zh-CN" sz="3600" b="1">
                  <a:solidFill>
                    <a:schemeClr val="bg1"/>
                  </a:solidFill>
                  <a:latin typeface="Garamond" panose="02020404030301010803" pitchFamily="18" charset="0"/>
                  <a:ea typeface="楷体_GB2312" pitchFamily="49" charset="-122"/>
                  <a:cs typeface="Times New Roman" panose="02020603050405020304" pitchFamily="18" charset="0"/>
                </a:endParaRPr>
              </a:p>
            </p:txBody>
          </p:sp>
          <p:sp>
            <p:nvSpPr>
              <p:cNvPr id="80945" name="矩形 96"/>
              <p:cNvSpPr>
                <a:spLocks noChangeArrowheads="1"/>
              </p:cNvSpPr>
              <p:nvPr/>
            </p:nvSpPr>
            <p:spPr bwMode="auto">
              <a:xfrm>
                <a:off x="13906" y="3556"/>
                <a:ext cx="2381" cy="15049"/>
              </a:xfrm>
              <a:prstGeom prst="rect">
                <a:avLst/>
              </a:prstGeom>
              <a:solidFill>
                <a:srgbClr val="FFFFFF"/>
              </a:solidFill>
              <a:ln w="9525">
                <a:solidFill>
                  <a:srgbClr val="000000"/>
                </a:solidFill>
                <a:miter lim="800000"/>
              </a:ln>
            </p:spPr>
            <p:txBody>
              <a:bodyPr/>
              <a:lstStyle>
                <a:lvl1pPr>
                  <a:lnSpc>
                    <a:spcPct val="90000"/>
                  </a:lnSpc>
                  <a:spcBef>
                    <a:spcPts val="1000"/>
                  </a:spcBef>
                  <a:buFont typeface="Arial" panose="020B0604020202020204" pitchFamily="34" charset="0"/>
                  <a:buChar char="•"/>
                  <a:defRPr sz="2800">
                    <a:solidFill>
                      <a:schemeClr val="tx1"/>
                    </a:solidFill>
                    <a:latin typeface="Candara" panose="020E0502030303020204" pitchFamily="34" charset="0"/>
                    <a:ea typeface="华文楷体" panose="0201060004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ndara" panose="020E0502030303020204" pitchFamily="34" charset="0"/>
                    <a:ea typeface="华文楷体" panose="0201060004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ndara" panose="020E0502030303020204" pitchFamily="34" charset="0"/>
                    <a:ea typeface="华文楷体" panose="0201060004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9pPr>
              </a:lstStyle>
              <a:p>
                <a:pPr>
                  <a:lnSpc>
                    <a:spcPct val="100000"/>
                  </a:lnSpc>
                  <a:spcBef>
                    <a:spcPct val="0"/>
                  </a:spcBef>
                  <a:buFontTx/>
                  <a:buNone/>
                </a:pPr>
                <a:endParaRPr lang="en-US" altLang="zh-CN" sz="1600" b="1">
                  <a:solidFill>
                    <a:schemeClr val="bg1"/>
                  </a:solidFill>
                  <a:latin typeface="Times New Roman" panose="02020603050405020304" pitchFamily="18" charset="0"/>
                  <a:ea typeface="楷体_GB2312" pitchFamily="49" charset="-122"/>
                  <a:cs typeface="Times New Roman" panose="02020603050405020304" pitchFamily="18" charset="0"/>
                </a:endParaRPr>
              </a:p>
              <a:p>
                <a:pPr>
                  <a:lnSpc>
                    <a:spcPct val="100000"/>
                  </a:lnSpc>
                  <a:spcBef>
                    <a:spcPct val="0"/>
                  </a:spcBef>
                  <a:buFontTx/>
                  <a:buNone/>
                </a:pPr>
                <a:r>
                  <a:rPr lang="zh-CN" altLang="zh-CN" sz="1600" b="1">
                    <a:solidFill>
                      <a:schemeClr val="bg1"/>
                    </a:solidFill>
                    <a:latin typeface="Times New Roman" panose="02020603050405020304" pitchFamily="18" charset="0"/>
                    <a:ea typeface="楷体_GB2312" pitchFamily="49" charset="-122"/>
                    <a:cs typeface="Times New Roman" panose="02020603050405020304" pitchFamily="18" charset="0"/>
                  </a:rPr>
                  <a:t>其他收入</a:t>
                </a:r>
                <a:endParaRPr lang="zh-CN" altLang="zh-CN" sz="3600" b="1">
                  <a:solidFill>
                    <a:schemeClr val="bg1"/>
                  </a:solidFill>
                  <a:latin typeface="Garamond" panose="02020404030301010803" pitchFamily="18" charset="0"/>
                  <a:ea typeface="楷体_GB2312" pitchFamily="49" charset="-122"/>
                  <a:cs typeface="Times New Roman" panose="02020603050405020304" pitchFamily="18" charset="0"/>
                </a:endParaRPr>
              </a:p>
            </p:txBody>
          </p:sp>
          <p:sp>
            <p:nvSpPr>
              <p:cNvPr id="80946" name="矩形 105"/>
              <p:cNvSpPr>
                <a:spLocks noChangeArrowheads="1"/>
              </p:cNvSpPr>
              <p:nvPr/>
            </p:nvSpPr>
            <p:spPr bwMode="auto">
              <a:xfrm>
                <a:off x="0" y="3556"/>
                <a:ext cx="2190" cy="15049"/>
              </a:xfrm>
              <a:prstGeom prst="rect">
                <a:avLst/>
              </a:prstGeom>
              <a:solidFill>
                <a:srgbClr val="FFFFFF"/>
              </a:solidFill>
              <a:ln w="9525">
                <a:solidFill>
                  <a:srgbClr val="000000"/>
                </a:solidFill>
                <a:miter lim="800000"/>
              </a:ln>
            </p:spPr>
            <p:txBody>
              <a:bodyPr/>
              <a:lstStyle>
                <a:lvl1pPr>
                  <a:lnSpc>
                    <a:spcPct val="90000"/>
                  </a:lnSpc>
                  <a:spcBef>
                    <a:spcPts val="1000"/>
                  </a:spcBef>
                  <a:buFont typeface="Arial" panose="020B0604020202020204" pitchFamily="34" charset="0"/>
                  <a:buChar char="•"/>
                  <a:defRPr sz="2800">
                    <a:solidFill>
                      <a:schemeClr val="tx1"/>
                    </a:solidFill>
                    <a:latin typeface="Candara" panose="020E0502030303020204" pitchFamily="34" charset="0"/>
                    <a:ea typeface="华文楷体" panose="0201060004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ndara" panose="020E0502030303020204" pitchFamily="34" charset="0"/>
                    <a:ea typeface="华文楷体" panose="0201060004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ndara" panose="020E0502030303020204" pitchFamily="34" charset="0"/>
                    <a:ea typeface="华文楷体" panose="0201060004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9pPr>
              </a:lstStyle>
              <a:p>
                <a:pPr>
                  <a:lnSpc>
                    <a:spcPct val="100000"/>
                  </a:lnSpc>
                  <a:spcBef>
                    <a:spcPct val="0"/>
                  </a:spcBef>
                  <a:buFontTx/>
                  <a:buNone/>
                </a:pPr>
                <a:endParaRPr lang="en-US" altLang="zh-CN" sz="1600" b="1">
                  <a:solidFill>
                    <a:schemeClr val="bg1"/>
                  </a:solidFill>
                  <a:latin typeface="Times New Roman" panose="02020603050405020304" pitchFamily="18" charset="0"/>
                  <a:ea typeface="楷体_GB2312" pitchFamily="49" charset="-122"/>
                  <a:cs typeface="Times New Roman" panose="02020603050405020304" pitchFamily="18" charset="0"/>
                </a:endParaRPr>
              </a:p>
              <a:p>
                <a:pPr>
                  <a:lnSpc>
                    <a:spcPct val="100000"/>
                  </a:lnSpc>
                  <a:spcBef>
                    <a:spcPct val="0"/>
                  </a:spcBef>
                  <a:buFontTx/>
                  <a:buNone/>
                </a:pPr>
                <a:r>
                  <a:rPr lang="zh-CN" altLang="zh-CN" sz="1600" b="1">
                    <a:solidFill>
                      <a:schemeClr val="bg1"/>
                    </a:solidFill>
                    <a:latin typeface="Times New Roman" panose="02020603050405020304" pitchFamily="18" charset="0"/>
                    <a:ea typeface="楷体_GB2312" pitchFamily="49" charset="-122"/>
                    <a:cs typeface="Times New Roman" panose="02020603050405020304" pitchFamily="18" charset="0"/>
                  </a:rPr>
                  <a:t>专项资金收入</a:t>
                </a:r>
                <a:endParaRPr lang="zh-CN" altLang="zh-CN" sz="3600" b="1">
                  <a:solidFill>
                    <a:schemeClr val="bg1"/>
                  </a:solidFill>
                  <a:latin typeface="Garamond" panose="02020404030301010803" pitchFamily="18" charset="0"/>
                  <a:ea typeface="楷体_GB2312" pitchFamily="49" charset="-122"/>
                  <a:cs typeface="Times New Roman" panose="02020603050405020304" pitchFamily="18" charset="0"/>
                </a:endParaRPr>
              </a:p>
            </p:txBody>
          </p:sp>
          <p:sp>
            <p:nvSpPr>
              <p:cNvPr id="80947" name="矩形 97"/>
              <p:cNvSpPr>
                <a:spLocks noChangeArrowheads="1"/>
              </p:cNvSpPr>
              <p:nvPr/>
            </p:nvSpPr>
            <p:spPr bwMode="auto">
              <a:xfrm>
                <a:off x="11176" y="3556"/>
                <a:ext cx="2286" cy="15049"/>
              </a:xfrm>
              <a:prstGeom prst="rect">
                <a:avLst/>
              </a:prstGeom>
              <a:solidFill>
                <a:srgbClr val="FFFFFF"/>
              </a:solidFill>
              <a:ln w="9525">
                <a:solidFill>
                  <a:srgbClr val="000000"/>
                </a:solidFill>
                <a:miter lim="800000"/>
              </a:ln>
            </p:spPr>
            <p:txBody>
              <a:bodyPr/>
              <a:lstStyle>
                <a:lvl1pPr>
                  <a:lnSpc>
                    <a:spcPct val="90000"/>
                  </a:lnSpc>
                  <a:spcBef>
                    <a:spcPts val="1000"/>
                  </a:spcBef>
                  <a:buFont typeface="Arial" panose="020B0604020202020204" pitchFamily="34" charset="0"/>
                  <a:buChar char="•"/>
                  <a:defRPr sz="2800">
                    <a:solidFill>
                      <a:schemeClr val="tx1"/>
                    </a:solidFill>
                    <a:latin typeface="Candara" panose="020E0502030303020204" pitchFamily="34" charset="0"/>
                    <a:ea typeface="华文楷体" panose="0201060004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ndara" panose="020E0502030303020204" pitchFamily="34" charset="0"/>
                    <a:ea typeface="华文楷体" panose="0201060004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ndara" panose="020E0502030303020204" pitchFamily="34" charset="0"/>
                    <a:ea typeface="华文楷体" panose="0201060004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9pPr>
              </a:lstStyle>
              <a:p>
                <a:pPr>
                  <a:lnSpc>
                    <a:spcPct val="100000"/>
                  </a:lnSpc>
                  <a:spcBef>
                    <a:spcPct val="0"/>
                  </a:spcBef>
                  <a:buFontTx/>
                  <a:buNone/>
                </a:pPr>
                <a:endParaRPr lang="en-US" altLang="zh-CN" sz="1600" b="1">
                  <a:solidFill>
                    <a:schemeClr val="bg1"/>
                  </a:solidFill>
                  <a:latin typeface="Times New Roman" panose="02020603050405020304" pitchFamily="18" charset="0"/>
                  <a:ea typeface="楷体_GB2312" pitchFamily="49" charset="-122"/>
                  <a:cs typeface="Times New Roman" panose="02020603050405020304" pitchFamily="18" charset="0"/>
                </a:endParaRPr>
              </a:p>
              <a:p>
                <a:pPr>
                  <a:lnSpc>
                    <a:spcPct val="100000"/>
                  </a:lnSpc>
                  <a:spcBef>
                    <a:spcPct val="0"/>
                  </a:spcBef>
                  <a:buFontTx/>
                  <a:buNone/>
                </a:pPr>
                <a:r>
                  <a:rPr lang="zh-CN" altLang="zh-CN" sz="1600" b="1">
                    <a:solidFill>
                      <a:schemeClr val="bg1"/>
                    </a:solidFill>
                    <a:latin typeface="Times New Roman" panose="02020603050405020304" pitchFamily="18" charset="0"/>
                    <a:ea typeface="楷体_GB2312" pitchFamily="49" charset="-122"/>
                    <a:cs typeface="Times New Roman" panose="02020603050405020304" pitchFamily="18" charset="0"/>
                  </a:rPr>
                  <a:t>版面费收入</a:t>
                </a:r>
                <a:endParaRPr lang="zh-CN" altLang="zh-CN" sz="3600" b="1">
                  <a:solidFill>
                    <a:schemeClr val="bg1"/>
                  </a:solidFill>
                  <a:latin typeface="Garamond" panose="02020404030301010803" pitchFamily="18" charset="0"/>
                  <a:ea typeface="楷体_GB2312" pitchFamily="49" charset="-122"/>
                  <a:cs typeface="Times New Roman" panose="02020603050405020304" pitchFamily="18" charset="0"/>
                </a:endParaRPr>
              </a:p>
            </p:txBody>
          </p:sp>
          <p:sp>
            <p:nvSpPr>
              <p:cNvPr id="80948" name="矩形 103"/>
              <p:cNvSpPr>
                <a:spLocks noChangeArrowheads="1"/>
              </p:cNvSpPr>
              <p:nvPr/>
            </p:nvSpPr>
            <p:spPr bwMode="auto">
              <a:xfrm>
                <a:off x="8255" y="3556"/>
                <a:ext cx="2381" cy="15049"/>
              </a:xfrm>
              <a:prstGeom prst="rect">
                <a:avLst/>
              </a:prstGeom>
              <a:solidFill>
                <a:srgbClr val="FFFFFF"/>
              </a:solidFill>
              <a:ln w="9525">
                <a:solidFill>
                  <a:srgbClr val="000000"/>
                </a:solidFill>
                <a:miter lim="800000"/>
              </a:ln>
            </p:spPr>
            <p:txBody>
              <a:bodyPr/>
              <a:lstStyle>
                <a:lvl1pPr>
                  <a:lnSpc>
                    <a:spcPct val="90000"/>
                  </a:lnSpc>
                  <a:spcBef>
                    <a:spcPts val="1000"/>
                  </a:spcBef>
                  <a:buFont typeface="Arial" panose="020B0604020202020204" pitchFamily="34" charset="0"/>
                  <a:buChar char="•"/>
                  <a:defRPr sz="2800">
                    <a:solidFill>
                      <a:schemeClr val="tx1"/>
                    </a:solidFill>
                    <a:latin typeface="Candara" panose="020E0502030303020204" pitchFamily="34" charset="0"/>
                    <a:ea typeface="华文楷体" panose="0201060004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ndara" panose="020E0502030303020204" pitchFamily="34" charset="0"/>
                    <a:ea typeface="华文楷体" panose="0201060004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ndara" panose="020E0502030303020204" pitchFamily="34" charset="0"/>
                    <a:ea typeface="华文楷体" panose="0201060004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9pPr>
              </a:lstStyle>
              <a:p>
                <a:pPr>
                  <a:lnSpc>
                    <a:spcPct val="100000"/>
                  </a:lnSpc>
                  <a:spcBef>
                    <a:spcPct val="0"/>
                  </a:spcBef>
                  <a:buFontTx/>
                  <a:buNone/>
                </a:pPr>
                <a:endParaRPr lang="en-US" altLang="zh-CN" sz="1600" b="1">
                  <a:solidFill>
                    <a:schemeClr val="bg1"/>
                  </a:solidFill>
                  <a:latin typeface="Times New Roman" panose="02020603050405020304" pitchFamily="18" charset="0"/>
                  <a:ea typeface="楷体_GB2312" pitchFamily="49" charset="-122"/>
                  <a:cs typeface="Times New Roman" panose="02020603050405020304" pitchFamily="18" charset="0"/>
                </a:endParaRPr>
              </a:p>
              <a:p>
                <a:pPr>
                  <a:lnSpc>
                    <a:spcPct val="100000"/>
                  </a:lnSpc>
                  <a:spcBef>
                    <a:spcPct val="0"/>
                  </a:spcBef>
                  <a:buFontTx/>
                  <a:buNone/>
                </a:pPr>
                <a:r>
                  <a:rPr lang="zh-CN" altLang="zh-CN" sz="1600" b="1">
                    <a:solidFill>
                      <a:schemeClr val="bg1"/>
                    </a:solidFill>
                    <a:latin typeface="Times New Roman" panose="02020603050405020304" pitchFamily="18" charset="0"/>
                    <a:ea typeface="楷体_GB2312" pitchFamily="49" charset="-122"/>
                    <a:cs typeface="Times New Roman" panose="02020603050405020304" pitchFamily="18" charset="0"/>
                  </a:rPr>
                  <a:t>测试费收入</a:t>
                </a:r>
                <a:endParaRPr lang="zh-CN" altLang="zh-CN" sz="3600" b="1">
                  <a:solidFill>
                    <a:schemeClr val="bg1"/>
                  </a:solidFill>
                  <a:latin typeface="Garamond" panose="02020404030301010803" pitchFamily="18" charset="0"/>
                  <a:ea typeface="楷体_GB2312" pitchFamily="49" charset="-122"/>
                  <a:cs typeface="Times New Roman" panose="02020603050405020304" pitchFamily="18" charset="0"/>
                </a:endParaRPr>
              </a:p>
            </p:txBody>
          </p:sp>
          <p:cxnSp>
            <p:nvCxnSpPr>
              <p:cNvPr id="80949" name="直接箭头连接符 113"/>
              <p:cNvCxnSpPr>
                <a:cxnSpLocks noChangeShapeType="1"/>
              </p:cNvCxnSpPr>
              <p:nvPr/>
            </p:nvCxnSpPr>
            <p:spPr bwMode="auto">
              <a:xfrm>
                <a:off x="1460" y="2032"/>
                <a:ext cx="0" cy="1619"/>
              </a:xfrm>
              <a:prstGeom prst="straightConnector1">
                <a:avLst/>
              </a:prstGeom>
              <a:noFill/>
              <a:ln w="9525">
                <a:solidFill>
                  <a:schemeClr val="tx1"/>
                </a:solidFill>
                <a:round/>
              </a:ln>
              <a:extLst>
                <a:ext uri="{909E8E84-426E-40DD-AFC4-6F175D3DCCD1}">
                  <a14:hiddenFill xmlns:a14="http://schemas.microsoft.com/office/drawing/2010/main">
                    <a:noFill/>
                  </a14:hiddenFill>
                </a:ext>
              </a:extLst>
            </p:spPr>
          </p:cxnSp>
          <p:cxnSp>
            <p:nvCxnSpPr>
              <p:cNvPr id="80950" name="直接箭头连接符 114"/>
              <p:cNvCxnSpPr>
                <a:cxnSpLocks noChangeShapeType="1"/>
              </p:cNvCxnSpPr>
              <p:nvPr/>
            </p:nvCxnSpPr>
            <p:spPr bwMode="auto">
              <a:xfrm>
                <a:off x="4064" y="2032"/>
                <a:ext cx="0" cy="1619"/>
              </a:xfrm>
              <a:prstGeom prst="straightConnector1">
                <a:avLst/>
              </a:prstGeom>
              <a:noFill/>
              <a:ln w="9525">
                <a:solidFill>
                  <a:schemeClr val="tx1"/>
                </a:solidFill>
                <a:round/>
              </a:ln>
              <a:extLst>
                <a:ext uri="{909E8E84-426E-40DD-AFC4-6F175D3DCCD1}">
                  <a14:hiddenFill xmlns:a14="http://schemas.microsoft.com/office/drawing/2010/main">
                    <a:noFill/>
                  </a14:hiddenFill>
                </a:ext>
              </a:extLst>
            </p:spPr>
          </p:cxnSp>
          <p:cxnSp>
            <p:nvCxnSpPr>
              <p:cNvPr id="80951" name="直接箭头连接符 116"/>
              <p:cNvCxnSpPr>
                <a:cxnSpLocks noChangeShapeType="1"/>
              </p:cNvCxnSpPr>
              <p:nvPr/>
            </p:nvCxnSpPr>
            <p:spPr bwMode="auto">
              <a:xfrm>
                <a:off x="6794" y="2032"/>
                <a:ext cx="0" cy="1619"/>
              </a:xfrm>
              <a:prstGeom prst="straightConnector1">
                <a:avLst/>
              </a:prstGeom>
              <a:noFill/>
              <a:ln w="9525">
                <a:solidFill>
                  <a:schemeClr val="tx1"/>
                </a:solidFill>
                <a:round/>
              </a:ln>
              <a:extLst>
                <a:ext uri="{909E8E84-426E-40DD-AFC4-6F175D3DCCD1}">
                  <a14:hiddenFill xmlns:a14="http://schemas.microsoft.com/office/drawing/2010/main">
                    <a:noFill/>
                  </a14:hiddenFill>
                </a:ext>
              </a:extLst>
            </p:spPr>
          </p:cxnSp>
          <p:cxnSp>
            <p:nvCxnSpPr>
              <p:cNvPr id="80952" name="直接箭头连接符 115"/>
              <p:cNvCxnSpPr>
                <a:cxnSpLocks noChangeShapeType="1"/>
              </p:cNvCxnSpPr>
              <p:nvPr/>
            </p:nvCxnSpPr>
            <p:spPr bwMode="auto">
              <a:xfrm>
                <a:off x="9461" y="2032"/>
                <a:ext cx="0" cy="1619"/>
              </a:xfrm>
              <a:prstGeom prst="straightConnector1">
                <a:avLst/>
              </a:prstGeom>
              <a:noFill/>
              <a:ln w="9525">
                <a:solidFill>
                  <a:schemeClr val="tx1"/>
                </a:solidFill>
                <a:round/>
              </a:ln>
              <a:extLst>
                <a:ext uri="{909E8E84-426E-40DD-AFC4-6F175D3DCCD1}">
                  <a14:hiddenFill xmlns:a14="http://schemas.microsoft.com/office/drawing/2010/main">
                    <a:noFill/>
                  </a14:hiddenFill>
                </a:ext>
              </a:extLst>
            </p:spPr>
          </p:cxnSp>
          <p:cxnSp>
            <p:nvCxnSpPr>
              <p:cNvPr id="80953" name="直接箭头连接符 117"/>
              <p:cNvCxnSpPr>
                <a:cxnSpLocks noChangeShapeType="1"/>
              </p:cNvCxnSpPr>
              <p:nvPr/>
            </p:nvCxnSpPr>
            <p:spPr bwMode="auto">
              <a:xfrm>
                <a:off x="12382" y="2032"/>
                <a:ext cx="0" cy="1619"/>
              </a:xfrm>
              <a:prstGeom prst="straightConnector1">
                <a:avLst/>
              </a:prstGeom>
              <a:noFill/>
              <a:ln w="9525">
                <a:solidFill>
                  <a:schemeClr val="tx1"/>
                </a:solidFill>
                <a:round/>
              </a:ln>
              <a:extLst>
                <a:ext uri="{909E8E84-426E-40DD-AFC4-6F175D3DCCD1}">
                  <a14:hiddenFill xmlns:a14="http://schemas.microsoft.com/office/drawing/2010/main">
                    <a:noFill/>
                  </a14:hiddenFill>
                </a:ext>
              </a:extLst>
            </p:spPr>
          </p:cxnSp>
          <p:cxnSp>
            <p:nvCxnSpPr>
              <p:cNvPr id="80954" name="直接箭头连接符 118"/>
              <p:cNvCxnSpPr>
                <a:cxnSpLocks noChangeShapeType="1"/>
              </p:cNvCxnSpPr>
              <p:nvPr/>
            </p:nvCxnSpPr>
            <p:spPr bwMode="auto">
              <a:xfrm>
                <a:off x="14732" y="2032"/>
                <a:ext cx="0" cy="1619"/>
              </a:xfrm>
              <a:prstGeom prst="straightConnector1">
                <a:avLst/>
              </a:prstGeom>
              <a:noFill/>
              <a:ln w="9525">
                <a:solidFill>
                  <a:schemeClr val="tx1"/>
                </a:solidFill>
                <a:round/>
              </a:ln>
              <a:extLst>
                <a:ext uri="{909E8E84-426E-40DD-AFC4-6F175D3DCCD1}">
                  <a14:hiddenFill xmlns:a14="http://schemas.microsoft.com/office/drawing/2010/main">
                    <a:noFill/>
                  </a14:hiddenFill>
                </a:ext>
              </a:extLst>
            </p:spPr>
          </p:cxnSp>
          <p:cxnSp>
            <p:nvCxnSpPr>
              <p:cNvPr id="80955" name="直接箭头连接符 119"/>
              <p:cNvCxnSpPr>
                <a:cxnSpLocks noChangeShapeType="1"/>
              </p:cNvCxnSpPr>
              <p:nvPr/>
            </p:nvCxnSpPr>
            <p:spPr bwMode="auto">
              <a:xfrm flipH="1" flipV="1">
                <a:off x="1460" y="2032"/>
                <a:ext cx="13208" cy="127"/>
              </a:xfrm>
              <a:prstGeom prst="straightConnector1">
                <a:avLst/>
              </a:prstGeom>
              <a:noFill/>
              <a:ln w="9525">
                <a:solidFill>
                  <a:schemeClr val="tx1"/>
                </a:solidFill>
                <a:round/>
              </a:ln>
              <a:extLst>
                <a:ext uri="{909E8E84-426E-40DD-AFC4-6F175D3DCCD1}">
                  <a14:hiddenFill xmlns:a14="http://schemas.microsoft.com/office/drawing/2010/main">
                    <a:noFill/>
                  </a14:hiddenFill>
                </a:ext>
              </a:extLst>
            </p:spPr>
          </p:cxnSp>
          <p:cxnSp>
            <p:nvCxnSpPr>
              <p:cNvPr id="80956" name="直接箭头连接符 123"/>
              <p:cNvCxnSpPr>
                <a:cxnSpLocks noChangeShapeType="1"/>
              </p:cNvCxnSpPr>
              <p:nvPr/>
            </p:nvCxnSpPr>
            <p:spPr bwMode="auto">
              <a:xfrm>
                <a:off x="8128" y="0"/>
                <a:ext cx="6" cy="2000"/>
              </a:xfrm>
              <a:prstGeom prst="straightConnector1">
                <a:avLst/>
              </a:prstGeom>
              <a:noFill/>
              <a:ln w="9525">
                <a:solidFill>
                  <a:schemeClr val="tx1"/>
                </a:solidFill>
                <a:round/>
              </a:ln>
              <a:extLst>
                <a:ext uri="{909E8E84-426E-40DD-AFC4-6F175D3DCCD1}">
                  <a14:hiddenFill xmlns:a14="http://schemas.microsoft.com/office/drawing/2010/main">
                    <a:noFill/>
                  </a14:hiddenFill>
                </a:ext>
              </a:extLst>
            </p:spPr>
          </p:cxnSp>
        </p:grpSp>
        <p:grpSp>
          <p:nvGrpSpPr>
            <p:cNvPr id="80904" name="组合 263"/>
            <p:cNvGrpSpPr/>
            <p:nvPr/>
          </p:nvGrpSpPr>
          <p:grpSpPr bwMode="auto">
            <a:xfrm>
              <a:off x="127" y="0"/>
              <a:ext cx="52514" cy="14636"/>
              <a:chOff x="0" y="0"/>
              <a:chExt cx="52514" cy="14636"/>
            </a:xfrm>
          </p:grpSpPr>
          <p:sp>
            <p:nvSpPr>
              <p:cNvPr id="80924" name="矩形 203"/>
              <p:cNvSpPr>
                <a:spLocks noChangeArrowheads="1"/>
              </p:cNvSpPr>
              <p:nvPr/>
            </p:nvSpPr>
            <p:spPr bwMode="auto">
              <a:xfrm>
                <a:off x="23431" y="0"/>
                <a:ext cx="13462" cy="2762"/>
              </a:xfrm>
              <a:prstGeom prst="rect">
                <a:avLst/>
              </a:prstGeom>
              <a:solidFill>
                <a:srgbClr val="FFFFFF"/>
              </a:solidFill>
              <a:ln w="9525">
                <a:solidFill>
                  <a:srgbClr val="000000"/>
                </a:solidFill>
                <a:miter lim="800000"/>
              </a:ln>
            </p:spPr>
            <p:txBody>
              <a:bodyPr/>
              <a:lstStyle>
                <a:lvl1pPr indent="333375">
                  <a:lnSpc>
                    <a:spcPct val="90000"/>
                  </a:lnSpc>
                  <a:spcBef>
                    <a:spcPts val="1000"/>
                  </a:spcBef>
                  <a:buFont typeface="Arial" panose="020B0604020202020204" pitchFamily="34" charset="0"/>
                  <a:buChar char="•"/>
                  <a:defRPr sz="2800">
                    <a:solidFill>
                      <a:schemeClr val="tx1"/>
                    </a:solidFill>
                    <a:latin typeface="Candara" panose="020E0502030303020204" pitchFamily="34" charset="0"/>
                    <a:ea typeface="华文楷体" panose="0201060004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ndara" panose="020E0502030303020204" pitchFamily="34" charset="0"/>
                    <a:ea typeface="华文楷体" panose="0201060004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ndara" panose="020E0502030303020204" pitchFamily="34" charset="0"/>
                    <a:ea typeface="华文楷体" panose="0201060004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9pPr>
              </a:lstStyle>
              <a:p>
                <a:pPr algn="ctr">
                  <a:lnSpc>
                    <a:spcPct val="100000"/>
                  </a:lnSpc>
                  <a:spcBef>
                    <a:spcPct val="0"/>
                  </a:spcBef>
                  <a:buFontTx/>
                  <a:buNone/>
                </a:pPr>
                <a:r>
                  <a:rPr lang="zh-CN" altLang="zh-CN" sz="2000" b="1" dirty="0">
                    <a:solidFill>
                      <a:schemeClr val="bg1"/>
                    </a:solidFill>
                    <a:latin typeface="Times New Roman" panose="02020603050405020304" pitchFamily="18" charset="0"/>
                    <a:ea typeface="楷体_GB2312" pitchFamily="49" charset="-122"/>
                    <a:cs typeface="Times New Roman" panose="02020603050405020304" pitchFamily="18" charset="0"/>
                  </a:rPr>
                  <a:t>事业收入</a:t>
                </a:r>
                <a:endParaRPr lang="zh-CN" altLang="zh-CN" sz="4400" b="1" dirty="0">
                  <a:solidFill>
                    <a:schemeClr val="bg1"/>
                  </a:solidFill>
                  <a:latin typeface="Garamond" panose="02020404030301010803" pitchFamily="18" charset="0"/>
                  <a:ea typeface="楷体_GB2312" pitchFamily="49" charset="-122"/>
                  <a:cs typeface="Times New Roman" panose="02020603050405020304" pitchFamily="18" charset="0"/>
                </a:endParaRPr>
              </a:p>
            </p:txBody>
          </p:sp>
          <p:sp>
            <p:nvSpPr>
              <p:cNvPr id="80925" name="矩形 120"/>
              <p:cNvSpPr>
                <a:spLocks noChangeArrowheads="1"/>
              </p:cNvSpPr>
              <p:nvPr/>
            </p:nvSpPr>
            <p:spPr bwMode="auto">
              <a:xfrm>
                <a:off x="16002" y="11684"/>
                <a:ext cx="14605" cy="2952"/>
              </a:xfrm>
              <a:prstGeom prst="rect">
                <a:avLst/>
              </a:prstGeom>
              <a:solidFill>
                <a:srgbClr val="FFFFFF"/>
              </a:solidFill>
              <a:ln w="9525">
                <a:solidFill>
                  <a:srgbClr val="000000"/>
                </a:solidFill>
                <a:miter lim="800000"/>
              </a:ln>
            </p:spPr>
            <p:txBody>
              <a:bodyPr/>
              <a:lstStyle>
                <a:lvl1pPr indent="200025">
                  <a:lnSpc>
                    <a:spcPct val="90000"/>
                  </a:lnSpc>
                  <a:spcBef>
                    <a:spcPts val="1000"/>
                  </a:spcBef>
                  <a:buFont typeface="Arial" panose="020B0604020202020204" pitchFamily="34" charset="0"/>
                  <a:buChar char="•"/>
                  <a:defRPr sz="2800">
                    <a:solidFill>
                      <a:schemeClr val="tx1"/>
                    </a:solidFill>
                    <a:latin typeface="Candara" panose="020E0502030303020204" pitchFamily="34" charset="0"/>
                    <a:ea typeface="华文楷体" panose="0201060004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ndara" panose="020E0502030303020204" pitchFamily="34" charset="0"/>
                    <a:ea typeface="华文楷体" panose="0201060004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ndara" panose="020E0502030303020204" pitchFamily="34" charset="0"/>
                    <a:ea typeface="华文楷体" panose="0201060004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9pPr>
              </a:lstStyle>
              <a:p>
                <a:pPr algn="ctr">
                  <a:lnSpc>
                    <a:spcPct val="100000"/>
                  </a:lnSpc>
                  <a:spcBef>
                    <a:spcPct val="0"/>
                  </a:spcBef>
                  <a:buFontTx/>
                  <a:buNone/>
                </a:pPr>
                <a:r>
                  <a:rPr lang="zh-CN" altLang="zh-CN" sz="1600" b="1">
                    <a:solidFill>
                      <a:schemeClr val="bg1"/>
                    </a:solidFill>
                    <a:latin typeface="Times New Roman" panose="02020603050405020304" pitchFamily="18" charset="0"/>
                    <a:ea typeface="楷体_GB2312" pitchFamily="49" charset="-122"/>
                    <a:cs typeface="Times New Roman" panose="02020603050405020304" pitchFamily="18" charset="0"/>
                  </a:rPr>
                  <a:t>其他教育事业收入</a:t>
                </a:r>
                <a:endParaRPr lang="zh-CN" altLang="zh-CN" sz="3600" b="1">
                  <a:solidFill>
                    <a:schemeClr val="bg1"/>
                  </a:solidFill>
                  <a:latin typeface="Garamond" panose="02020404030301010803" pitchFamily="18" charset="0"/>
                  <a:ea typeface="楷体_GB2312" pitchFamily="49" charset="-122"/>
                  <a:cs typeface="Times New Roman" panose="02020603050405020304" pitchFamily="18" charset="0"/>
                </a:endParaRPr>
              </a:p>
            </p:txBody>
          </p:sp>
          <p:sp>
            <p:nvSpPr>
              <p:cNvPr id="80926" name="矩形 121"/>
              <p:cNvSpPr>
                <a:spLocks noChangeArrowheads="1"/>
              </p:cNvSpPr>
              <p:nvPr/>
            </p:nvSpPr>
            <p:spPr bwMode="auto">
              <a:xfrm>
                <a:off x="0" y="11620"/>
                <a:ext cx="15113" cy="2953"/>
              </a:xfrm>
              <a:prstGeom prst="rect">
                <a:avLst/>
              </a:prstGeom>
              <a:solidFill>
                <a:srgbClr val="FFFFFF"/>
              </a:solidFill>
              <a:ln w="9525">
                <a:solidFill>
                  <a:srgbClr val="000000"/>
                </a:solidFill>
                <a:miter lim="800000"/>
              </a:ln>
            </p:spPr>
            <p:txBody>
              <a:bodyPr/>
              <a:lstStyle>
                <a:lvl1pPr indent="133350">
                  <a:lnSpc>
                    <a:spcPct val="90000"/>
                  </a:lnSpc>
                  <a:spcBef>
                    <a:spcPts val="1000"/>
                  </a:spcBef>
                  <a:buFont typeface="Arial" panose="020B0604020202020204" pitchFamily="34" charset="0"/>
                  <a:buChar char="•"/>
                  <a:defRPr sz="2800">
                    <a:solidFill>
                      <a:schemeClr val="tx1"/>
                    </a:solidFill>
                    <a:latin typeface="Candara" panose="020E0502030303020204" pitchFamily="34" charset="0"/>
                    <a:ea typeface="华文楷体" panose="0201060004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ndara" panose="020E0502030303020204" pitchFamily="34" charset="0"/>
                    <a:ea typeface="华文楷体" panose="0201060004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ndara" panose="020E0502030303020204" pitchFamily="34" charset="0"/>
                    <a:ea typeface="华文楷体" panose="0201060004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9pPr>
              </a:lstStyle>
              <a:p>
                <a:pPr algn="ctr">
                  <a:lnSpc>
                    <a:spcPct val="100000"/>
                  </a:lnSpc>
                  <a:spcBef>
                    <a:spcPct val="0"/>
                  </a:spcBef>
                  <a:buFontTx/>
                  <a:buNone/>
                </a:pPr>
                <a:r>
                  <a:rPr lang="zh-CN" altLang="zh-CN" sz="1600" b="1">
                    <a:solidFill>
                      <a:schemeClr val="bg1"/>
                    </a:solidFill>
                    <a:latin typeface="Times New Roman" panose="02020603050405020304" pitchFamily="18" charset="0"/>
                    <a:ea typeface="楷体_GB2312" pitchFamily="49" charset="-122"/>
                    <a:cs typeface="Times New Roman" panose="02020603050405020304" pitchFamily="18" charset="0"/>
                  </a:rPr>
                  <a:t>财政专户返还收入</a:t>
                </a:r>
                <a:endParaRPr lang="zh-CN" altLang="zh-CN" sz="3600" b="1">
                  <a:solidFill>
                    <a:schemeClr val="bg1"/>
                  </a:solidFill>
                  <a:latin typeface="Garamond" panose="02020404030301010803" pitchFamily="18" charset="0"/>
                  <a:ea typeface="楷体_GB2312" pitchFamily="49" charset="-122"/>
                  <a:cs typeface="Times New Roman" panose="02020603050405020304" pitchFamily="18" charset="0"/>
                </a:endParaRPr>
              </a:p>
            </p:txBody>
          </p:sp>
          <p:cxnSp>
            <p:nvCxnSpPr>
              <p:cNvPr id="80927" name="直接箭头连接符 202"/>
              <p:cNvCxnSpPr>
                <a:cxnSpLocks noChangeShapeType="1"/>
              </p:cNvCxnSpPr>
              <p:nvPr/>
            </p:nvCxnSpPr>
            <p:spPr bwMode="auto">
              <a:xfrm>
                <a:off x="29845" y="2667"/>
                <a:ext cx="0" cy="1619"/>
              </a:xfrm>
              <a:prstGeom prst="straightConnector1">
                <a:avLst/>
              </a:prstGeom>
              <a:noFill/>
              <a:ln w="9525">
                <a:solidFill>
                  <a:schemeClr val="tx1"/>
                </a:solidFill>
                <a:round/>
              </a:ln>
              <a:extLst>
                <a:ext uri="{909E8E84-426E-40DD-AFC4-6F175D3DCCD1}">
                  <a14:hiddenFill xmlns:a14="http://schemas.microsoft.com/office/drawing/2010/main">
                    <a:noFill/>
                  </a14:hiddenFill>
                </a:ext>
              </a:extLst>
            </p:spPr>
          </p:cxnSp>
          <p:cxnSp>
            <p:nvCxnSpPr>
              <p:cNvPr id="80928" name="直接箭头连接符 201"/>
              <p:cNvCxnSpPr>
                <a:cxnSpLocks noChangeShapeType="1"/>
              </p:cNvCxnSpPr>
              <p:nvPr/>
            </p:nvCxnSpPr>
            <p:spPr bwMode="auto">
              <a:xfrm flipH="1" flipV="1">
                <a:off x="15176" y="4318"/>
                <a:ext cx="28162" cy="0"/>
              </a:xfrm>
              <a:prstGeom prst="straightConnector1">
                <a:avLst/>
              </a:prstGeom>
              <a:noFill/>
              <a:ln w="9525">
                <a:solidFill>
                  <a:schemeClr val="tx1"/>
                </a:solidFill>
                <a:round/>
              </a:ln>
              <a:extLst>
                <a:ext uri="{909E8E84-426E-40DD-AFC4-6F175D3DCCD1}">
                  <a14:hiddenFill xmlns:a14="http://schemas.microsoft.com/office/drawing/2010/main">
                    <a:noFill/>
                  </a14:hiddenFill>
                </a:ext>
              </a:extLst>
            </p:spPr>
          </p:cxnSp>
          <p:cxnSp>
            <p:nvCxnSpPr>
              <p:cNvPr id="80929" name="直接箭头连接符 126"/>
              <p:cNvCxnSpPr>
                <a:cxnSpLocks noChangeShapeType="1"/>
              </p:cNvCxnSpPr>
              <p:nvPr/>
            </p:nvCxnSpPr>
            <p:spPr bwMode="auto">
              <a:xfrm>
                <a:off x="22987" y="10668"/>
                <a:ext cx="6" cy="952"/>
              </a:xfrm>
              <a:prstGeom prst="straightConnector1">
                <a:avLst/>
              </a:prstGeom>
              <a:noFill/>
              <a:ln w="9525">
                <a:solidFill>
                  <a:schemeClr val="tx1"/>
                </a:solidFill>
                <a:round/>
              </a:ln>
              <a:extLst>
                <a:ext uri="{909E8E84-426E-40DD-AFC4-6F175D3DCCD1}">
                  <a14:hiddenFill xmlns:a14="http://schemas.microsoft.com/office/drawing/2010/main">
                    <a:noFill/>
                  </a14:hiddenFill>
                </a:ext>
              </a:extLst>
            </p:spPr>
          </p:cxnSp>
          <p:cxnSp>
            <p:nvCxnSpPr>
              <p:cNvPr id="80930" name="直接箭头连接符 127"/>
              <p:cNvCxnSpPr>
                <a:cxnSpLocks noChangeShapeType="1"/>
              </p:cNvCxnSpPr>
              <p:nvPr/>
            </p:nvCxnSpPr>
            <p:spPr bwMode="auto">
              <a:xfrm>
                <a:off x="6667" y="10668"/>
                <a:ext cx="6" cy="946"/>
              </a:xfrm>
              <a:prstGeom prst="straightConnector1">
                <a:avLst/>
              </a:prstGeom>
              <a:noFill/>
              <a:ln w="9525">
                <a:solidFill>
                  <a:schemeClr val="tx1"/>
                </a:solidFill>
                <a:round/>
              </a:ln>
              <a:extLst>
                <a:ext uri="{909E8E84-426E-40DD-AFC4-6F175D3DCCD1}">
                  <a14:hiddenFill xmlns:a14="http://schemas.microsoft.com/office/drawing/2010/main">
                    <a:noFill/>
                  </a14:hiddenFill>
                </a:ext>
              </a:extLst>
            </p:spPr>
          </p:cxnSp>
          <p:cxnSp>
            <p:nvCxnSpPr>
              <p:cNvPr id="80931" name="直接箭头连接符 195"/>
              <p:cNvCxnSpPr>
                <a:cxnSpLocks noChangeShapeType="1"/>
              </p:cNvCxnSpPr>
              <p:nvPr/>
            </p:nvCxnSpPr>
            <p:spPr bwMode="auto">
              <a:xfrm>
                <a:off x="15367" y="4445"/>
                <a:ext cx="0" cy="1619"/>
              </a:xfrm>
              <a:prstGeom prst="straightConnector1">
                <a:avLst/>
              </a:prstGeom>
              <a:noFill/>
              <a:ln w="9525">
                <a:solidFill>
                  <a:schemeClr val="tx1"/>
                </a:solidFill>
                <a:round/>
              </a:ln>
              <a:extLst>
                <a:ext uri="{909E8E84-426E-40DD-AFC4-6F175D3DCCD1}">
                  <a14:hiddenFill xmlns:a14="http://schemas.microsoft.com/office/drawing/2010/main">
                    <a:noFill/>
                  </a14:hiddenFill>
                </a:ext>
              </a:extLst>
            </p:spPr>
          </p:cxnSp>
          <p:cxnSp>
            <p:nvCxnSpPr>
              <p:cNvPr id="80932" name="直接箭头连接符 196"/>
              <p:cNvCxnSpPr>
                <a:cxnSpLocks noChangeShapeType="1"/>
              </p:cNvCxnSpPr>
              <p:nvPr/>
            </p:nvCxnSpPr>
            <p:spPr bwMode="auto">
              <a:xfrm>
                <a:off x="43307" y="4445"/>
                <a:ext cx="0" cy="1619"/>
              </a:xfrm>
              <a:prstGeom prst="straightConnector1">
                <a:avLst/>
              </a:prstGeom>
              <a:noFill/>
              <a:ln w="9525">
                <a:solidFill>
                  <a:schemeClr val="tx1"/>
                </a:solidFill>
                <a:round/>
              </a:ln>
              <a:extLst>
                <a:ext uri="{909E8E84-426E-40DD-AFC4-6F175D3DCCD1}">
                  <a14:hiddenFill xmlns:a14="http://schemas.microsoft.com/office/drawing/2010/main">
                    <a:noFill/>
                  </a14:hiddenFill>
                </a:ext>
              </a:extLst>
            </p:spPr>
          </p:cxnSp>
          <p:cxnSp>
            <p:nvCxnSpPr>
              <p:cNvPr id="80933" name="直接箭头连接符 124"/>
              <p:cNvCxnSpPr>
                <a:cxnSpLocks noChangeShapeType="1"/>
              </p:cNvCxnSpPr>
              <p:nvPr/>
            </p:nvCxnSpPr>
            <p:spPr bwMode="auto">
              <a:xfrm>
                <a:off x="14859" y="9017"/>
                <a:ext cx="0" cy="1619"/>
              </a:xfrm>
              <a:prstGeom prst="straightConnector1">
                <a:avLst/>
              </a:prstGeom>
              <a:noFill/>
              <a:ln w="9525">
                <a:solidFill>
                  <a:schemeClr val="tx1"/>
                </a:solidFill>
                <a:round/>
              </a:ln>
              <a:extLst>
                <a:ext uri="{909E8E84-426E-40DD-AFC4-6F175D3DCCD1}">
                  <a14:hiddenFill xmlns:a14="http://schemas.microsoft.com/office/drawing/2010/main">
                    <a:noFill/>
                  </a14:hiddenFill>
                </a:ext>
              </a:extLst>
            </p:spPr>
          </p:cxnSp>
          <p:cxnSp>
            <p:nvCxnSpPr>
              <p:cNvPr id="80934" name="直接箭头连接符 125"/>
              <p:cNvCxnSpPr>
                <a:cxnSpLocks noChangeShapeType="1"/>
              </p:cNvCxnSpPr>
              <p:nvPr/>
            </p:nvCxnSpPr>
            <p:spPr bwMode="auto">
              <a:xfrm flipH="1">
                <a:off x="6667" y="10604"/>
                <a:ext cx="16326" cy="38"/>
              </a:xfrm>
              <a:prstGeom prst="straightConnector1">
                <a:avLst/>
              </a:prstGeom>
              <a:noFill/>
              <a:ln w="9525">
                <a:solidFill>
                  <a:schemeClr val="tx1"/>
                </a:solidFill>
                <a:round/>
              </a:ln>
              <a:extLst>
                <a:ext uri="{909E8E84-426E-40DD-AFC4-6F175D3DCCD1}">
                  <a14:hiddenFill xmlns:a14="http://schemas.microsoft.com/office/drawing/2010/main">
                    <a:noFill/>
                  </a14:hiddenFill>
                </a:ext>
              </a:extLst>
            </p:spPr>
          </p:cxnSp>
          <p:sp>
            <p:nvSpPr>
              <p:cNvPr id="80935" name="文本框 2"/>
              <p:cNvSpPr txBox="1">
                <a:spLocks noChangeArrowheads="1"/>
              </p:cNvSpPr>
              <p:nvPr/>
            </p:nvSpPr>
            <p:spPr bwMode="auto">
              <a:xfrm>
                <a:off x="10034" y="6352"/>
                <a:ext cx="10858" cy="2263"/>
              </a:xfrm>
              <a:prstGeom prst="rect">
                <a:avLst/>
              </a:prstGeom>
              <a:solidFill>
                <a:srgbClr val="FFFFFF"/>
              </a:solidFill>
              <a:ln w="9525">
                <a:solidFill>
                  <a:srgbClr val="000000"/>
                </a:solidFill>
                <a:miter lim="800000"/>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ndara" panose="020E0502030303020204" pitchFamily="34" charset="0"/>
                    <a:ea typeface="华文楷体" panose="0201060004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ndara" panose="020E0502030303020204" pitchFamily="34" charset="0"/>
                    <a:ea typeface="华文楷体" panose="0201060004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ndara" panose="020E0502030303020204" pitchFamily="34" charset="0"/>
                    <a:ea typeface="华文楷体" panose="0201060004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9pPr>
              </a:lstStyle>
              <a:p>
                <a:pPr algn="ctr">
                  <a:lnSpc>
                    <a:spcPct val="100000"/>
                  </a:lnSpc>
                  <a:spcBef>
                    <a:spcPct val="0"/>
                  </a:spcBef>
                  <a:buFontTx/>
                  <a:buNone/>
                </a:pPr>
                <a:r>
                  <a:rPr lang="zh-CN" altLang="zh-CN" sz="1600" b="1">
                    <a:solidFill>
                      <a:schemeClr val="bg1"/>
                    </a:solidFill>
                    <a:latin typeface="Times New Roman" panose="02020603050405020304" pitchFamily="18" charset="0"/>
                    <a:ea typeface="楷体_GB2312" pitchFamily="49" charset="-122"/>
                    <a:cs typeface="Times New Roman" panose="02020603050405020304" pitchFamily="18" charset="0"/>
                  </a:rPr>
                  <a:t>教育事业收入</a:t>
                </a:r>
                <a:endParaRPr lang="zh-CN" altLang="zh-CN" sz="3600" b="1">
                  <a:solidFill>
                    <a:schemeClr val="bg1"/>
                  </a:solidFill>
                  <a:latin typeface="Garamond" panose="02020404030301010803" pitchFamily="18" charset="0"/>
                  <a:ea typeface="楷体_GB2312" pitchFamily="49" charset="-122"/>
                  <a:cs typeface="Times New Roman" panose="02020603050405020304" pitchFamily="18" charset="0"/>
                </a:endParaRPr>
              </a:p>
            </p:txBody>
          </p:sp>
          <p:sp>
            <p:nvSpPr>
              <p:cNvPr id="80936" name="文本框 2"/>
              <p:cNvSpPr txBox="1">
                <a:spLocks noChangeArrowheads="1"/>
              </p:cNvSpPr>
              <p:nvPr/>
            </p:nvSpPr>
            <p:spPr bwMode="auto">
              <a:xfrm>
                <a:off x="37845" y="6222"/>
                <a:ext cx="10858" cy="2263"/>
              </a:xfrm>
              <a:prstGeom prst="rect">
                <a:avLst/>
              </a:prstGeom>
              <a:solidFill>
                <a:srgbClr val="FFFFFF"/>
              </a:solidFill>
              <a:ln w="9525">
                <a:solidFill>
                  <a:srgbClr val="000000"/>
                </a:solidFill>
                <a:miter lim="800000"/>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ndara" panose="020E0502030303020204" pitchFamily="34" charset="0"/>
                    <a:ea typeface="华文楷体" panose="0201060004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ndara" panose="020E0502030303020204" pitchFamily="34" charset="0"/>
                    <a:ea typeface="华文楷体" panose="0201060004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ndara" panose="020E0502030303020204" pitchFamily="34" charset="0"/>
                    <a:ea typeface="华文楷体" panose="0201060004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9pPr>
              </a:lstStyle>
              <a:p>
                <a:pPr algn="ctr">
                  <a:lnSpc>
                    <a:spcPct val="100000"/>
                  </a:lnSpc>
                  <a:spcBef>
                    <a:spcPct val="0"/>
                  </a:spcBef>
                  <a:buFontTx/>
                  <a:buNone/>
                </a:pPr>
                <a:r>
                  <a:rPr lang="zh-CN" altLang="zh-CN" sz="1600" b="1" dirty="0">
                    <a:solidFill>
                      <a:schemeClr val="bg1"/>
                    </a:solidFill>
                    <a:latin typeface="Times New Roman" panose="02020603050405020304" pitchFamily="18" charset="0"/>
                    <a:ea typeface="楷体_GB2312" pitchFamily="49" charset="-122"/>
                    <a:cs typeface="Times New Roman" panose="02020603050405020304" pitchFamily="18" charset="0"/>
                  </a:rPr>
                  <a:t>科研事业收入</a:t>
                </a:r>
                <a:endParaRPr lang="zh-CN" altLang="zh-CN" sz="3600" b="1" dirty="0">
                  <a:solidFill>
                    <a:schemeClr val="bg1"/>
                  </a:solidFill>
                  <a:latin typeface="Garamond" panose="02020404030301010803" pitchFamily="18" charset="0"/>
                  <a:ea typeface="楷体_GB2312" pitchFamily="49" charset="-122"/>
                  <a:cs typeface="Times New Roman" panose="02020603050405020304" pitchFamily="18" charset="0"/>
                </a:endParaRPr>
              </a:p>
            </p:txBody>
          </p:sp>
          <p:sp>
            <p:nvSpPr>
              <p:cNvPr id="80937" name="直接连接符 206"/>
              <p:cNvSpPr>
                <a:spLocks noChangeShapeType="1"/>
              </p:cNvSpPr>
              <p:nvPr/>
            </p:nvSpPr>
            <p:spPr bwMode="auto">
              <a:xfrm>
                <a:off x="43307" y="9017"/>
                <a:ext cx="31" cy="1333"/>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80938" name="直接连接符 207"/>
              <p:cNvSpPr>
                <a:spLocks noChangeShapeType="1"/>
              </p:cNvSpPr>
              <p:nvPr/>
            </p:nvSpPr>
            <p:spPr bwMode="auto">
              <a:xfrm>
                <a:off x="37846" y="10414"/>
                <a:ext cx="10731"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80939" name="直接连接符 208"/>
              <p:cNvSpPr>
                <a:spLocks noChangeShapeType="1"/>
              </p:cNvSpPr>
              <p:nvPr/>
            </p:nvSpPr>
            <p:spPr bwMode="auto">
              <a:xfrm flipH="1">
                <a:off x="37846" y="10414"/>
                <a:ext cx="63" cy="1206"/>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80940" name="直接连接符 210"/>
              <p:cNvSpPr>
                <a:spLocks noChangeShapeType="1"/>
              </p:cNvSpPr>
              <p:nvPr/>
            </p:nvSpPr>
            <p:spPr bwMode="auto">
              <a:xfrm>
                <a:off x="48514" y="10350"/>
                <a:ext cx="63" cy="1334"/>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80941" name="文本框 2"/>
              <p:cNvSpPr txBox="1">
                <a:spLocks noChangeArrowheads="1"/>
              </p:cNvSpPr>
              <p:nvPr/>
            </p:nvSpPr>
            <p:spPr bwMode="auto">
              <a:xfrm>
                <a:off x="34672" y="12064"/>
                <a:ext cx="8540" cy="2263"/>
              </a:xfrm>
              <a:prstGeom prst="rect">
                <a:avLst/>
              </a:prstGeom>
              <a:solidFill>
                <a:srgbClr val="FFFFFF"/>
              </a:solidFill>
              <a:ln w="9525">
                <a:solidFill>
                  <a:srgbClr val="000000"/>
                </a:solidFill>
                <a:miter lim="800000"/>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ndara" panose="020E0502030303020204" pitchFamily="34" charset="0"/>
                    <a:ea typeface="华文楷体" panose="0201060004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ndara" panose="020E0502030303020204" pitchFamily="34" charset="0"/>
                    <a:ea typeface="华文楷体" panose="0201060004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ndara" panose="020E0502030303020204" pitchFamily="34" charset="0"/>
                    <a:ea typeface="华文楷体" panose="0201060004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9pPr>
              </a:lstStyle>
              <a:p>
                <a:pPr>
                  <a:lnSpc>
                    <a:spcPct val="100000"/>
                  </a:lnSpc>
                  <a:spcBef>
                    <a:spcPct val="0"/>
                  </a:spcBef>
                  <a:buFontTx/>
                  <a:buNone/>
                </a:pPr>
                <a:r>
                  <a:rPr lang="zh-CN" altLang="zh-CN" sz="1600" b="1" dirty="0">
                    <a:solidFill>
                      <a:schemeClr val="bg1"/>
                    </a:solidFill>
                    <a:latin typeface="Times New Roman" panose="02020603050405020304" pitchFamily="18" charset="0"/>
                    <a:ea typeface="楷体_GB2312" pitchFamily="49" charset="-122"/>
                    <a:cs typeface="Times New Roman" panose="02020603050405020304" pitchFamily="18" charset="0"/>
                  </a:rPr>
                  <a:t>非同级财政</a:t>
                </a:r>
                <a:r>
                  <a:rPr lang="zh-CN" altLang="zh-CN" sz="1600" b="1" dirty="0" smtClean="0">
                    <a:solidFill>
                      <a:schemeClr val="bg1"/>
                    </a:solidFill>
                    <a:latin typeface="Times New Roman" panose="02020603050405020304" pitchFamily="18" charset="0"/>
                    <a:ea typeface="楷体_GB2312" pitchFamily="49" charset="-122"/>
                    <a:cs typeface="Times New Roman" panose="02020603050405020304" pitchFamily="18" charset="0"/>
                  </a:rPr>
                  <a:t>拨款</a:t>
                </a:r>
                <a:endParaRPr lang="zh-CN" altLang="zh-CN" sz="3600" b="1" dirty="0">
                  <a:solidFill>
                    <a:schemeClr val="bg1"/>
                  </a:solidFill>
                  <a:latin typeface="Garamond" panose="02020404030301010803" pitchFamily="18" charset="0"/>
                  <a:ea typeface="楷体_GB2312" pitchFamily="49" charset="-122"/>
                  <a:cs typeface="Times New Roman" panose="02020603050405020304" pitchFamily="18" charset="0"/>
                </a:endParaRPr>
              </a:p>
            </p:txBody>
          </p:sp>
          <p:sp>
            <p:nvSpPr>
              <p:cNvPr id="80942" name="文本框 2"/>
              <p:cNvSpPr txBox="1">
                <a:spLocks noChangeArrowheads="1"/>
              </p:cNvSpPr>
              <p:nvPr/>
            </p:nvSpPr>
            <p:spPr bwMode="auto">
              <a:xfrm>
                <a:off x="44577" y="11968"/>
                <a:ext cx="7937" cy="2359"/>
              </a:xfrm>
              <a:prstGeom prst="rect">
                <a:avLst/>
              </a:prstGeom>
              <a:solidFill>
                <a:srgbClr val="FFFFFF"/>
              </a:solidFill>
              <a:ln w="9525">
                <a:solidFill>
                  <a:srgbClr val="000000"/>
                </a:solidFill>
                <a:miter lim="800000"/>
              </a:ln>
            </p:spPr>
            <p:txBody>
              <a:bodyPr/>
              <a:lstStyle>
                <a:lvl1pPr>
                  <a:lnSpc>
                    <a:spcPct val="90000"/>
                  </a:lnSpc>
                  <a:spcBef>
                    <a:spcPts val="1000"/>
                  </a:spcBef>
                  <a:buFont typeface="Arial" panose="020B0604020202020204" pitchFamily="34" charset="0"/>
                  <a:buChar char="•"/>
                  <a:defRPr sz="2800">
                    <a:solidFill>
                      <a:schemeClr val="tx1"/>
                    </a:solidFill>
                    <a:latin typeface="Candara" panose="020E0502030303020204" pitchFamily="34" charset="0"/>
                    <a:ea typeface="华文楷体" panose="0201060004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ndara" panose="020E0502030303020204" pitchFamily="34" charset="0"/>
                    <a:ea typeface="华文楷体" panose="0201060004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ndara" panose="020E0502030303020204" pitchFamily="34" charset="0"/>
                    <a:ea typeface="华文楷体" panose="0201060004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9pPr>
              </a:lstStyle>
              <a:p>
                <a:pPr>
                  <a:lnSpc>
                    <a:spcPct val="100000"/>
                  </a:lnSpc>
                  <a:spcBef>
                    <a:spcPct val="0"/>
                  </a:spcBef>
                  <a:buFontTx/>
                  <a:buNone/>
                </a:pPr>
                <a:r>
                  <a:rPr lang="zh-CN" altLang="zh-CN" sz="1600" b="1" dirty="0">
                    <a:solidFill>
                      <a:schemeClr val="bg1"/>
                    </a:solidFill>
                    <a:latin typeface="Times New Roman" panose="02020603050405020304" pitchFamily="18" charset="0"/>
                    <a:ea typeface="楷体_GB2312" pitchFamily="49" charset="-122"/>
                    <a:cs typeface="Times New Roman" panose="02020603050405020304" pitchFamily="18" charset="0"/>
                  </a:rPr>
                  <a:t>横向科研收入</a:t>
                </a:r>
                <a:endParaRPr lang="zh-CN" altLang="zh-CN" sz="3600" b="1" dirty="0">
                  <a:solidFill>
                    <a:schemeClr val="bg1"/>
                  </a:solidFill>
                  <a:latin typeface="Garamond" panose="02020404030301010803" pitchFamily="18" charset="0"/>
                  <a:ea typeface="楷体_GB2312" pitchFamily="49" charset="-122"/>
                  <a:cs typeface="Times New Roman" panose="02020603050405020304" pitchFamily="18" charset="0"/>
                </a:endParaRPr>
              </a:p>
            </p:txBody>
          </p:sp>
        </p:grpSp>
        <p:grpSp>
          <p:nvGrpSpPr>
            <p:cNvPr id="80905" name="组合 264"/>
            <p:cNvGrpSpPr/>
            <p:nvPr/>
          </p:nvGrpSpPr>
          <p:grpSpPr bwMode="auto">
            <a:xfrm>
              <a:off x="32258" y="14573"/>
              <a:ext cx="11684" cy="12605"/>
              <a:chOff x="0" y="-1683"/>
              <a:chExt cx="11684" cy="12605"/>
            </a:xfrm>
          </p:grpSpPr>
          <p:sp>
            <p:nvSpPr>
              <p:cNvPr id="80914" name="矩形 214"/>
              <p:cNvSpPr>
                <a:spLocks noChangeArrowheads="1"/>
              </p:cNvSpPr>
              <p:nvPr/>
            </p:nvSpPr>
            <p:spPr bwMode="auto">
              <a:xfrm>
                <a:off x="6032" y="3429"/>
                <a:ext cx="2762" cy="7429"/>
              </a:xfrm>
              <a:prstGeom prst="rect">
                <a:avLst/>
              </a:prstGeom>
              <a:solidFill>
                <a:srgbClr val="FFFFFF"/>
              </a:solidFill>
              <a:ln w="9525">
                <a:solidFill>
                  <a:srgbClr val="000000"/>
                </a:solidFill>
                <a:miter lim="800000"/>
              </a:ln>
            </p:spPr>
            <p:txBody>
              <a:bodyPr/>
              <a:lstStyle>
                <a:lvl1pPr>
                  <a:lnSpc>
                    <a:spcPct val="90000"/>
                  </a:lnSpc>
                  <a:spcBef>
                    <a:spcPts val="1000"/>
                  </a:spcBef>
                  <a:buFont typeface="Arial" panose="020B0604020202020204" pitchFamily="34" charset="0"/>
                  <a:buChar char="•"/>
                  <a:defRPr sz="2800">
                    <a:solidFill>
                      <a:schemeClr val="tx1"/>
                    </a:solidFill>
                    <a:latin typeface="Candara" panose="020E0502030303020204" pitchFamily="34" charset="0"/>
                    <a:ea typeface="华文楷体" panose="0201060004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ndara" panose="020E0502030303020204" pitchFamily="34" charset="0"/>
                    <a:ea typeface="华文楷体" panose="0201060004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ndara" panose="020E0502030303020204" pitchFamily="34" charset="0"/>
                    <a:ea typeface="华文楷体" panose="0201060004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9pPr>
              </a:lstStyle>
              <a:p>
                <a:pPr>
                  <a:lnSpc>
                    <a:spcPct val="100000"/>
                  </a:lnSpc>
                  <a:spcBef>
                    <a:spcPct val="0"/>
                  </a:spcBef>
                  <a:buFontTx/>
                  <a:buNone/>
                </a:pPr>
                <a:r>
                  <a:rPr lang="zh-CN" altLang="zh-CN" sz="1600" b="1">
                    <a:solidFill>
                      <a:schemeClr val="bg1"/>
                    </a:solidFill>
                    <a:latin typeface="Times New Roman" panose="02020603050405020304" pitchFamily="18" charset="0"/>
                    <a:ea typeface="楷体_GB2312" pitchFamily="49" charset="-122"/>
                    <a:cs typeface="Times New Roman" panose="02020603050405020304" pitchFamily="18" charset="0"/>
                  </a:rPr>
                  <a:t>市厅级</a:t>
                </a:r>
                <a:endParaRPr lang="zh-CN" altLang="zh-CN" sz="3600" b="1">
                  <a:solidFill>
                    <a:schemeClr val="bg1"/>
                  </a:solidFill>
                  <a:latin typeface="Garamond" panose="02020404030301010803" pitchFamily="18" charset="0"/>
                  <a:ea typeface="楷体_GB2312" pitchFamily="49" charset="-122"/>
                  <a:cs typeface="Times New Roman" panose="02020603050405020304" pitchFamily="18" charset="0"/>
                </a:endParaRPr>
              </a:p>
            </p:txBody>
          </p:sp>
          <p:sp>
            <p:nvSpPr>
              <p:cNvPr id="80915" name="矩形 215"/>
              <p:cNvSpPr>
                <a:spLocks noChangeArrowheads="1"/>
              </p:cNvSpPr>
              <p:nvPr/>
            </p:nvSpPr>
            <p:spPr bwMode="auto">
              <a:xfrm>
                <a:off x="3111" y="3492"/>
                <a:ext cx="2667" cy="7430"/>
              </a:xfrm>
              <a:prstGeom prst="rect">
                <a:avLst/>
              </a:prstGeom>
              <a:solidFill>
                <a:srgbClr val="FFFFFF"/>
              </a:solidFill>
              <a:ln w="9525">
                <a:solidFill>
                  <a:srgbClr val="000000"/>
                </a:solidFill>
                <a:miter lim="800000"/>
              </a:ln>
            </p:spPr>
            <p:txBody>
              <a:bodyPr/>
              <a:lstStyle>
                <a:lvl1pPr>
                  <a:lnSpc>
                    <a:spcPct val="90000"/>
                  </a:lnSpc>
                  <a:spcBef>
                    <a:spcPts val="1000"/>
                  </a:spcBef>
                  <a:buFont typeface="Arial" panose="020B0604020202020204" pitchFamily="34" charset="0"/>
                  <a:buChar char="•"/>
                  <a:defRPr sz="2800">
                    <a:solidFill>
                      <a:schemeClr val="tx1"/>
                    </a:solidFill>
                    <a:latin typeface="Candara" panose="020E0502030303020204" pitchFamily="34" charset="0"/>
                    <a:ea typeface="华文楷体" panose="0201060004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ndara" panose="020E0502030303020204" pitchFamily="34" charset="0"/>
                    <a:ea typeface="华文楷体" panose="0201060004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ndara" panose="020E0502030303020204" pitchFamily="34" charset="0"/>
                    <a:ea typeface="华文楷体" panose="0201060004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9pPr>
              </a:lstStyle>
              <a:p>
                <a:pPr>
                  <a:lnSpc>
                    <a:spcPct val="100000"/>
                  </a:lnSpc>
                  <a:spcBef>
                    <a:spcPct val="0"/>
                  </a:spcBef>
                  <a:buFontTx/>
                  <a:buNone/>
                </a:pPr>
                <a:r>
                  <a:rPr lang="zh-CN" altLang="zh-CN" sz="1600" b="1">
                    <a:solidFill>
                      <a:schemeClr val="bg1"/>
                    </a:solidFill>
                    <a:latin typeface="Times New Roman" panose="02020603050405020304" pitchFamily="18" charset="0"/>
                    <a:ea typeface="楷体_GB2312" pitchFamily="49" charset="-122"/>
                    <a:cs typeface="Times New Roman" panose="02020603050405020304" pitchFamily="18" charset="0"/>
                  </a:rPr>
                  <a:t>省部级</a:t>
                </a:r>
                <a:endParaRPr lang="zh-CN" altLang="zh-CN" sz="3600" b="1">
                  <a:solidFill>
                    <a:schemeClr val="bg1"/>
                  </a:solidFill>
                  <a:latin typeface="Garamond" panose="02020404030301010803" pitchFamily="18" charset="0"/>
                  <a:ea typeface="楷体_GB2312" pitchFamily="49" charset="-122"/>
                  <a:cs typeface="Times New Roman" panose="02020603050405020304" pitchFamily="18" charset="0"/>
                </a:endParaRPr>
              </a:p>
            </p:txBody>
          </p:sp>
          <p:sp>
            <p:nvSpPr>
              <p:cNvPr id="80916" name="矩形 216"/>
              <p:cNvSpPr>
                <a:spLocks noChangeArrowheads="1"/>
              </p:cNvSpPr>
              <p:nvPr/>
            </p:nvSpPr>
            <p:spPr bwMode="auto">
              <a:xfrm>
                <a:off x="0" y="3492"/>
                <a:ext cx="2603" cy="7430"/>
              </a:xfrm>
              <a:prstGeom prst="rect">
                <a:avLst/>
              </a:prstGeom>
              <a:solidFill>
                <a:srgbClr val="FFFFFF"/>
              </a:solidFill>
              <a:ln w="9525">
                <a:solidFill>
                  <a:srgbClr val="000000"/>
                </a:solidFill>
                <a:miter lim="800000"/>
              </a:ln>
            </p:spPr>
            <p:txBody>
              <a:bodyPr/>
              <a:lstStyle>
                <a:lvl1pPr>
                  <a:lnSpc>
                    <a:spcPct val="90000"/>
                  </a:lnSpc>
                  <a:spcBef>
                    <a:spcPts val="1000"/>
                  </a:spcBef>
                  <a:buFont typeface="Arial" panose="020B0604020202020204" pitchFamily="34" charset="0"/>
                  <a:buChar char="•"/>
                  <a:defRPr sz="2800">
                    <a:solidFill>
                      <a:schemeClr val="tx1"/>
                    </a:solidFill>
                    <a:latin typeface="Candara" panose="020E0502030303020204" pitchFamily="34" charset="0"/>
                    <a:ea typeface="华文楷体" panose="0201060004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ndara" panose="020E0502030303020204" pitchFamily="34" charset="0"/>
                    <a:ea typeface="华文楷体" panose="0201060004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ndara" panose="020E0502030303020204" pitchFamily="34" charset="0"/>
                    <a:ea typeface="华文楷体" panose="0201060004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9pPr>
              </a:lstStyle>
              <a:p>
                <a:pPr>
                  <a:lnSpc>
                    <a:spcPct val="100000"/>
                  </a:lnSpc>
                  <a:spcBef>
                    <a:spcPct val="0"/>
                  </a:spcBef>
                  <a:buFontTx/>
                  <a:buNone/>
                </a:pPr>
                <a:r>
                  <a:rPr lang="zh-CN" altLang="zh-CN" sz="1600" b="1">
                    <a:solidFill>
                      <a:schemeClr val="bg1"/>
                    </a:solidFill>
                    <a:latin typeface="Times New Roman" panose="02020603050405020304" pitchFamily="18" charset="0"/>
                    <a:ea typeface="楷体_GB2312" pitchFamily="49" charset="-122"/>
                    <a:cs typeface="Times New Roman" panose="02020603050405020304" pitchFamily="18" charset="0"/>
                  </a:rPr>
                  <a:t>国家级</a:t>
                </a:r>
                <a:endParaRPr lang="zh-CN" altLang="zh-CN" sz="3600" b="1">
                  <a:solidFill>
                    <a:schemeClr val="bg1"/>
                  </a:solidFill>
                  <a:latin typeface="Garamond" panose="02020404030301010803" pitchFamily="18" charset="0"/>
                  <a:ea typeface="楷体_GB2312" pitchFamily="49" charset="-122"/>
                  <a:cs typeface="Times New Roman" panose="02020603050405020304" pitchFamily="18" charset="0"/>
                </a:endParaRPr>
              </a:p>
            </p:txBody>
          </p:sp>
          <p:sp>
            <p:nvSpPr>
              <p:cNvPr id="80917" name="矩形 218"/>
              <p:cNvSpPr>
                <a:spLocks noChangeArrowheads="1"/>
              </p:cNvSpPr>
              <p:nvPr/>
            </p:nvSpPr>
            <p:spPr bwMode="auto">
              <a:xfrm>
                <a:off x="9144" y="3429"/>
                <a:ext cx="2540" cy="7429"/>
              </a:xfrm>
              <a:prstGeom prst="rect">
                <a:avLst/>
              </a:prstGeom>
              <a:solidFill>
                <a:srgbClr val="FFFFFF"/>
              </a:solidFill>
              <a:ln w="9525">
                <a:solidFill>
                  <a:srgbClr val="000000"/>
                </a:solidFill>
                <a:miter lim="800000"/>
              </a:ln>
            </p:spPr>
            <p:txBody>
              <a:bodyPr/>
              <a:lstStyle>
                <a:lvl1pPr>
                  <a:lnSpc>
                    <a:spcPct val="90000"/>
                  </a:lnSpc>
                  <a:spcBef>
                    <a:spcPts val="1000"/>
                  </a:spcBef>
                  <a:buFont typeface="Arial" panose="020B0604020202020204" pitchFamily="34" charset="0"/>
                  <a:buChar char="•"/>
                  <a:defRPr sz="2800">
                    <a:solidFill>
                      <a:schemeClr val="tx1"/>
                    </a:solidFill>
                    <a:latin typeface="Candara" panose="020E0502030303020204" pitchFamily="34" charset="0"/>
                    <a:ea typeface="华文楷体" panose="0201060004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ndara" panose="020E0502030303020204" pitchFamily="34" charset="0"/>
                    <a:ea typeface="华文楷体" panose="0201060004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ndara" panose="020E0502030303020204" pitchFamily="34" charset="0"/>
                    <a:ea typeface="华文楷体" panose="0201060004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9pPr>
              </a:lstStyle>
              <a:p>
                <a:pPr>
                  <a:lnSpc>
                    <a:spcPct val="100000"/>
                  </a:lnSpc>
                  <a:spcBef>
                    <a:spcPct val="0"/>
                  </a:spcBef>
                  <a:buFontTx/>
                  <a:buNone/>
                </a:pPr>
                <a:r>
                  <a:rPr lang="zh-CN" altLang="zh-CN" sz="1600" b="1">
                    <a:solidFill>
                      <a:schemeClr val="bg1"/>
                    </a:solidFill>
                    <a:latin typeface="Times New Roman" panose="02020603050405020304" pitchFamily="18" charset="0"/>
                    <a:ea typeface="楷体_GB2312" pitchFamily="49" charset="-122"/>
                    <a:cs typeface="Times New Roman" panose="02020603050405020304" pitchFamily="18" charset="0"/>
                  </a:rPr>
                  <a:t>其他</a:t>
                </a:r>
                <a:endParaRPr lang="zh-CN" altLang="zh-CN" sz="3600" b="1">
                  <a:solidFill>
                    <a:schemeClr val="bg1"/>
                  </a:solidFill>
                  <a:latin typeface="Garamond" panose="02020404030301010803" pitchFamily="18" charset="0"/>
                  <a:ea typeface="楷体_GB2312" pitchFamily="49" charset="-122"/>
                  <a:cs typeface="Times New Roman" panose="02020603050405020304" pitchFamily="18" charset="0"/>
                </a:endParaRPr>
              </a:p>
            </p:txBody>
          </p:sp>
          <p:cxnSp>
            <p:nvCxnSpPr>
              <p:cNvPr id="80918" name="直接箭头连接符 219"/>
              <p:cNvCxnSpPr>
                <a:cxnSpLocks noChangeShapeType="1"/>
              </p:cNvCxnSpPr>
              <p:nvPr/>
            </p:nvCxnSpPr>
            <p:spPr bwMode="auto">
              <a:xfrm>
                <a:off x="1651" y="1905"/>
                <a:ext cx="0" cy="1619"/>
              </a:xfrm>
              <a:prstGeom prst="straightConnector1">
                <a:avLst/>
              </a:prstGeom>
              <a:noFill/>
              <a:ln w="9525">
                <a:solidFill>
                  <a:schemeClr val="tx1"/>
                </a:solidFill>
                <a:round/>
              </a:ln>
              <a:extLst>
                <a:ext uri="{909E8E84-426E-40DD-AFC4-6F175D3DCCD1}">
                  <a14:hiddenFill xmlns:a14="http://schemas.microsoft.com/office/drawing/2010/main">
                    <a:noFill/>
                  </a14:hiddenFill>
                </a:ext>
              </a:extLst>
            </p:spPr>
          </p:cxnSp>
          <p:cxnSp>
            <p:nvCxnSpPr>
              <p:cNvPr id="80919" name="直接箭头连接符 220"/>
              <p:cNvCxnSpPr>
                <a:cxnSpLocks noChangeShapeType="1"/>
              </p:cNvCxnSpPr>
              <p:nvPr/>
            </p:nvCxnSpPr>
            <p:spPr bwMode="auto">
              <a:xfrm>
                <a:off x="4445" y="1905"/>
                <a:ext cx="0" cy="1619"/>
              </a:xfrm>
              <a:prstGeom prst="straightConnector1">
                <a:avLst/>
              </a:prstGeom>
              <a:noFill/>
              <a:ln w="9525">
                <a:solidFill>
                  <a:schemeClr val="tx1"/>
                </a:solidFill>
                <a:round/>
              </a:ln>
              <a:extLst>
                <a:ext uri="{909E8E84-426E-40DD-AFC4-6F175D3DCCD1}">
                  <a14:hiddenFill xmlns:a14="http://schemas.microsoft.com/office/drawing/2010/main">
                    <a:noFill/>
                  </a14:hiddenFill>
                </a:ext>
              </a:extLst>
            </p:spPr>
          </p:cxnSp>
          <p:cxnSp>
            <p:nvCxnSpPr>
              <p:cNvPr id="80920" name="直接箭头连接符 221"/>
              <p:cNvCxnSpPr>
                <a:cxnSpLocks noChangeShapeType="1"/>
              </p:cNvCxnSpPr>
              <p:nvPr/>
            </p:nvCxnSpPr>
            <p:spPr bwMode="auto">
              <a:xfrm>
                <a:off x="7112" y="1905"/>
                <a:ext cx="0" cy="1619"/>
              </a:xfrm>
              <a:prstGeom prst="straightConnector1">
                <a:avLst/>
              </a:prstGeom>
              <a:noFill/>
              <a:ln w="9525">
                <a:solidFill>
                  <a:schemeClr val="tx1"/>
                </a:solidFill>
                <a:round/>
              </a:ln>
              <a:extLst>
                <a:ext uri="{909E8E84-426E-40DD-AFC4-6F175D3DCCD1}">
                  <a14:hiddenFill xmlns:a14="http://schemas.microsoft.com/office/drawing/2010/main">
                    <a:noFill/>
                  </a14:hiddenFill>
                </a:ext>
              </a:extLst>
            </p:spPr>
          </p:cxnSp>
          <p:cxnSp>
            <p:nvCxnSpPr>
              <p:cNvPr id="80921" name="直接箭头连接符 222"/>
              <p:cNvCxnSpPr>
                <a:cxnSpLocks noChangeShapeType="1"/>
              </p:cNvCxnSpPr>
              <p:nvPr/>
            </p:nvCxnSpPr>
            <p:spPr bwMode="auto">
              <a:xfrm>
                <a:off x="10541" y="1905"/>
                <a:ext cx="0" cy="1619"/>
              </a:xfrm>
              <a:prstGeom prst="straightConnector1">
                <a:avLst/>
              </a:prstGeom>
              <a:noFill/>
              <a:ln w="9525">
                <a:solidFill>
                  <a:schemeClr val="tx1"/>
                </a:solidFill>
                <a:round/>
              </a:ln>
              <a:extLst>
                <a:ext uri="{909E8E84-426E-40DD-AFC4-6F175D3DCCD1}">
                  <a14:hiddenFill xmlns:a14="http://schemas.microsoft.com/office/drawing/2010/main">
                    <a:noFill/>
                  </a14:hiddenFill>
                </a:ext>
              </a:extLst>
            </p:spPr>
          </p:cxnSp>
          <p:cxnSp>
            <p:nvCxnSpPr>
              <p:cNvPr id="80922" name="直接箭头连接符 223"/>
              <p:cNvCxnSpPr>
                <a:cxnSpLocks noChangeShapeType="1"/>
              </p:cNvCxnSpPr>
              <p:nvPr/>
            </p:nvCxnSpPr>
            <p:spPr bwMode="auto">
              <a:xfrm flipH="1">
                <a:off x="5664" y="-1683"/>
                <a:ext cx="82" cy="3588"/>
              </a:xfrm>
              <a:prstGeom prst="straightConnector1">
                <a:avLst/>
              </a:prstGeom>
              <a:noFill/>
              <a:ln w="9525">
                <a:solidFill>
                  <a:schemeClr val="tx1"/>
                </a:solidFill>
                <a:round/>
              </a:ln>
              <a:extLst>
                <a:ext uri="{909E8E84-426E-40DD-AFC4-6F175D3DCCD1}">
                  <a14:hiddenFill xmlns:a14="http://schemas.microsoft.com/office/drawing/2010/main">
                    <a:noFill/>
                  </a14:hiddenFill>
                </a:ext>
              </a:extLst>
            </p:spPr>
          </p:cxnSp>
          <p:sp>
            <p:nvSpPr>
              <p:cNvPr id="80923" name="直接连接符 224"/>
              <p:cNvSpPr>
                <a:spLocks noChangeShapeType="1"/>
              </p:cNvSpPr>
              <p:nvPr/>
            </p:nvSpPr>
            <p:spPr bwMode="auto">
              <a:xfrm flipV="1">
                <a:off x="1651" y="1968"/>
                <a:ext cx="9017" cy="64"/>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grpSp>
        <p:grpSp>
          <p:nvGrpSpPr>
            <p:cNvPr id="80906" name="组合 265"/>
            <p:cNvGrpSpPr/>
            <p:nvPr/>
          </p:nvGrpSpPr>
          <p:grpSpPr bwMode="auto">
            <a:xfrm>
              <a:off x="44704" y="14327"/>
              <a:ext cx="9207" cy="18693"/>
              <a:chOff x="0" y="-2056"/>
              <a:chExt cx="9207" cy="18693"/>
            </a:xfrm>
          </p:grpSpPr>
          <p:sp>
            <p:nvSpPr>
              <p:cNvPr id="80907" name="矩形 250"/>
              <p:cNvSpPr>
                <a:spLocks noChangeArrowheads="1"/>
              </p:cNvSpPr>
              <p:nvPr/>
            </p:nvSpPr>
            <p:spPr bwMode="auto">
              <a:xfrm>
                <a:off x="0" y="3175"/>
                <a:ext cx="2730" cy="13335"/>
              </a:xfrm>
              <a:prstGeom prst="rect">
                <a:avLst/>
              </a:prstGeom>
              <a:solidFill>
                <a:srgbClr val="FFFFFF"/>
              </a:solidFill>
              <a:ln w="9525">
                <a:solidFill>
                  <a:srgbClr val="000000"/>
                </a:solidFill>
                <a:miter lim="800000"/>
              </a:ln>
            </p:spPr>
            <p:txBody>
              <a:bodyPr/>
              <a:lstStyle>
                <a:lvl1pPr>
                  <a:lnSpc>
                    <a:spcPct val="90000"/>
                  </a:lnSpc>
                  <a:spcBef>
                    <a:spcPts val="1000"/>
                  </a:spcBef>
                  <a:buFont typeface="Arial" panose="020B0604020202020204" pitchFamily="34" charset="0"/>
                  <a:buChar char="•"/>
                  <a:defRPr sz="2800">
                    <a:solidFill>
                      <a:schemeClr val="tx1"/>
                    </a:solidFill>
                    <a:latin typeface="Candara" panose="020E0502030303020204" pitchFamily="34" charset="0"/>
                    <a:ea typeface="华文楷体" panose="0201060004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ndara" panose="020E0502030303020204" pitchFamily="34" charset="0"/>
                    <a:ea typeface="华文楷体" panose="0201060004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ndara" panose="020E0502030303020204" pitchFamily="34" charset="0"/>
                    <a:ea typeface="华文楷体" panose="0201060004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9pPr>
              </a:lstStyle>
              <a:p>
                <a:pPr>
                  <a:lnSpc>
                    <a:spcPct val="100000"/>
                  </a:lnSpc>
                  <a:spcBef>
                    <a:spcPct val="0"/>
                  </a:spcBef>
                  <a:buFontTx/>
                  <a:buNone/>
                </a:pPr>
                <a:r>
                  <a:rPr lang="zh-CN" altLang="zh-CN" sz="1600" b="1">
                    <a:solidFill>
                      <a:schemeClr val="bg1"/>
                    </a:solidFill>
                    <a:latin typeface="Times New Roman" panose="02020603050405020304" pitchFamily="18" charset="0"/>
                    <a:ea typeface="楷体_GB2312" pitchFamily="49" charset="-122"/>
                    <a:cs typeface="Times New Roman" panose="02020603050405020304" pitchFamily="18" charset="0"/>
                  </a:rPr>
                  <a:t>科研开发协作</a:t>
                </a:r>
                <a:endParaRPr lang="zh-CN" altLang="zh-CN" sz="3600" b="1">
                  <a:solidFill>
                    <a:schemeClr val="bg1"/>
                  </a:solidFill>
                  <a:latin typeface="Garamond" panose="02020404030301010803" pitchFamily="18" charset="0"/>
                  <a:ea typeface="楷体_GB2312" pitchFamily="49" charset="-122"/>
                  <a:cs typeface="Times New Roman" panose="02020603050405020304" pitchFamily="18" charset="0"/>
                </a:endParaRPr>
              </a:p>
            </p:txBody>
          </p:sp>
          <p:sp>
            <p:nvSpPr>
              <p:cNvPr id="80908" name="矩形 251"/>
              <p:cNvSpPr>
                <a:spLocks noChangeArrowheads="1"/>
              </p:cNvSpPr>
              <p:nvPr/>
            </p:nvSpPr>
            <p:spPr bwMode="auto">
              <a:xfrm>
                <a:off x="6667" y="3302"/>
                <a:ext cx="2540" cy="13335"/>
              </a:xfrm>
              <a:prstGeom prst="rect">
                <a:avLst/>
              </a:prstGeom>
              <a:solidFill>
                <a:srgbClr val="FFFFFF"/>
              </a:solidFill>
              <a:ln w="9525">
                <a:solidFill>
                  <a:srgbClr val="000000"/>
                </a:solidFill>
                <a:miter lim="800000"/>
              </a:ln>
            </p:spPr>
            <p:txBody>
              <a:bodyPr/>
              <a:lstStyle>
                <a:lvl1pPr>
                  <a:lnSpc>
                    <a:spcPct val="90000"/>
                  </a:lnSpc>
                  <a:spcBef>
                    <a:spcPts val="1000"/>
                  </a:spcBef>
                  <a:buFont typeface="Arial" panose="020B0604020202020204" pitchFamily="34" charset="0"/>
                  <a:buChar char="•"/>
                  <a:defRPr sz="2800">
                    <a:solidFill>
                      <a:schemeClr val="tx1"/>
                    </a:solidFill>
                    <a:latin typeface="Candara" panose="020E0502030303020204" pitchFamily="34" charset="0"/>
                    <a:ea typeface="华文楷体" panose="0201060004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ndara" panose="020E0502030303020204" pitchFamily="34" charset="0"/>
                    <a:ea typeface="华文楷体" panose="0201060004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ndara" panose="020E0502030303020204" pitchFamily="34" charset="0"/>
                    <a:ea typeface="华文楷体" panose="0201060004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9pPr>
              </a:lstStyle>
              <a:p>
                <a:pPr>
                  <a:lnSpc>
                    <a:spcPct val="100000"/>
                  </a:lnSpc>
                  <a:spcBef>
                    <a:spcPct val="0"/>
                  </a:spcBef>
                  <a:buFontTx/>
                  <a:buNone/>
                </a:pPr>
                <a:r>
                  <a:rPr lang="zh-CN" altLang="zh-CN" sz="1600" b="1">
                    <a:solidFill>
                      <a:schemeClr val="bg1"/>
                    </a:solidFill>
                    <a:latin typeface="Times New Roman" panose="02020603050405020304" pitchFamily="18" charset="0"/>
                    <a:ea typeface="楷体_GB2312" pitchFamily="49" charset="-122"/>
                    <a:cs typeface="Times New Roman" panose="02020603050405020304" pitchFamily="18" charset="0"/>
                  </a:rPr>
                  <a:t>其他</a:t>
                </a:r>
                <a:endParaRPr lang="zh-CN" altLang="zh-CN" sz="3600" b="1">
                  <a:solidFill>
                    <a:schemeClr val="bg1"/>
                  </a:solidFill>
                  <a:latin typeface="Garamond" panose="02020404030301010803" pitchFamily="18" charset="0"/>
                  <a:ea typeface="楷体_GB2312" pitchFamily="49" charset="-122"/>
                  <a:cs typeface="Times New Roman" panose="02020603050405020304" pitchFamily="18" charset="0"/>
                </a:endParaRPr>
              </a:p>
            </p:txBody>
          </p:sp>
          <p:sp>
            <p:nvSpPr>
              <p:cNvPr id="80909" name="矩形 252"/>
              <p:cNvSpPr>
                <a:spLocks noChangeArrowheads="1"/>
              </p:cNvSpPr>
              <p:nvPr/>
            </p:nvSpPr>
            <p:spPr bwMode="auto">
              <a:xfrm>
                <a:off x="3302" y="3175"/>
                <a:ext cx="2794" cy="13335"/>
              </a:xfrm>
              <a:prstGeom prst="rect">
                <a:avLst/>
              </a:prstGeom>
              <a:solidFill>
                <a:srgbClr val="FFFFFF"/>
              </a:solidFill>
              <a:ln w="9525">
                <a:solidFill>
                  <a:srgbClr val="000000"/>
                </a:solidFill>
                <a:miter lim="800000"/>
              </a:ln>
            </p:spPr>
            <p:txBody>
              <a:bodyPr/>
              <a:lstStyle>
                <a:lvl1pPr>
                  <a:lnSpc>
                    <a:spcPct val="90000"/>
                  </a:lnSpc>
                  <a:spcBef>
                    <a:spcPts val="1000"/>
                  </a:spcBef>
                  <a:buFont typeface="Arial" panose="020B0604020202020204" pitchFamily="34" charset="0"/>
                  <a:buChar char="•"/>
                  <a:defRPr sz="2800">
                    <a:solidFill>
                      <a:schemeClr val="tx1"/>
                    </a:solidFill>
                    <a:latin typeface="Candara" panose="020E0502030303020204" pitchFamily="34" charset="0"/>
                    <a:ea typeface="华文楷体" panose="0201060004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ndara" panose="020E0502030303020204" pitchFamily="34" charset="0"/>
                    <a:ea typeface="华文楷体" panose="0201060004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ndara" panose="020E0502030303020204" pitchFamily="34" charset="0"/>
                    <a:ea typeface="华文楷体" panose="0201060004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9pPr>
              </a:lstStyle>
              <a:p>
                <a:pPr>
                  <a:lnSpc>
                    <a:spcPct val="100000"/>
                  </a:lnSpc>
                  <a:spcBef>
                    <a:spcPct val="0"/>
                  </a:spcBef>
                  <a:buFontTx/>
                  <a:buNone/>
                </a:pPr>
                <a:r>
                  <a:rPr lang="zh-CN" altLang="zh-CN" sz="1600" b="1">
                    <a:solidFill>
                      <a:schemeClr val="bg1"/>
                    </a:solidFill>
                    <a:latin typeface="Times New Roman" panose="02020603050405020304" pitchFamily="18" charset="0"/>
                    <a:ea typeface="楷体_GB2312" pitchFamily="49" charset="-122"/>
                    <a:cs typeface="Times New Roman" panose="02020603050405020304" pitchFamily="18" charset="0"/>
                  </a:rPr>
                  <a:t>科技咨询收入</a:t>
                </a:r>
                <a:endParaRPr lang="zh-CN" altLang="zh-CN" sz="3600" b="1">
                  <a:solidFill>
                    <a:schemeClr val="bg1"/>
                  </a:solidFill>
                  <a:latin typeface="Garamond" panose="02020404030301010803" pitchFamily="18" charset="0"/>
                  <a:ea typeface="楷体_GB2312" pitchFamily="49" charset="-122"/>
                  <a:cs typeface="Times New Roman" panose="02020603050405020304" pitchFamily="18" charset="0"/>
                </a:endParaRPr>
              </a:p>
            </p:txBody>
          </p:sp>
          <p:sp>
            <p:nvSpPr>
              <p:cNvPr id="80910" name="直接连接符 254"/>
              <p:cNvSpPr>
                <a:spLocks noChangeShapeType="1"/>
              </p:cNvSpPr>
              <p:nvPr/>
            </p:nvSpPr>
            <p:spPr bwMode="auto">
              <a:xfrm>
                <a:off x="1079" y="1587"/>
                <a:ext cx="6858"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80911" name="直接连接符 255"/>
              <p:cNvSpPr>
                <a:spLocks noChangeShapeType="1"/>
              </p:cNvSpPr>
              <p:nvPr/>
            </p:nvSpPr>
            <p:spPr bwMode="auto">
              <a:xfrm>
                <a:off x="1143" y="1524"/>
                <a:ext cx="0" cy="1714"/>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80912" name="直接连接符 259"/>
              <p:cNvSpPr>
                <a:spLocks noChangeShapeType="1"/>
              </p:cNvSpPr>
              <p:nvPr/>
            </p:nvSpPr>
            <p:spPr bwMode="auto">
              <a:xfrm>
                <a:off x="7937" y="1524"/>
                <a:ext cx="0" cy="1841"/>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80913" name="直接连接符 260"/>
              <p:cNvSpPr>
                <a:spLocks noChangeShapeType="1"/>
              </p:cNvSpPr>
              <p:nvPr/>
            </p:nvSpPr>
            <p:spPr bwMode="auto">
              <a:xfrm>
                <a:off x="4254" y="-2056"/>
                <a:ext cx="0" cy="735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grpSp>
      </p:grpSp>
      <p:sp>
        <p:nvSpPr>
          <p:cNvPr id="4" name="灯片编号占位符 3"/>
          <p:cNvSpPr>
            <a:spLocks noGrp="1"/>
          </p:cNvSpPr>
          <p:nvPr>
            <p:ph type="sldNum" sz="quarter" idx="12"/>
          </p:nvPr>
        </p:nvSpPr>
        <p:spPr/>
        <p:txBody>
          <a:bodyPr/>
          <a:lstStyle/>
          <a:p>
            <a:fld id="{BC1CF76B-D1F8-4017-AACD-912803F43726}" type="slidenum">
              <a:rPr lang="en-US" smtClean="0"/>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8676"/>
                                        </p:tgtEl>
                                        <p:attrNameLst>
                                          <p:attrName>style.visibility</p:attrName>
                                        </p:attrNameLst>
                                      </p:cBhvr>
                                      <p:to>
                                        <p:strVal val="visible"/>
                                      </p:to>
                                    </p:set>
                                    <p:animEffect transition="in" filter="circle(in)">
                                      <p:cBhvr>
                                        <p:cTn id="7" dur="2000"/>
                                        <p:tgtEl>
                                          <p:spTgt spid="286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522" name="Rectangle 2"/>
          <p:cNvSpPr>
            <a:spLocks noGrp="1" noRot="1" noChangeArrowheads="1"/>
          </p:cNvSpPr>
          <p:nvPr>
            <p:ph type="title"/>
          </p:nvPr>
        </p:nvSpPr>
        <p:spPr>
          <a:xfrm>
            <a:off x="1583267" y="765176"/>
            <a:ext cx="9025467" cy="504825"/>
          </a:xfrm>
        </p:spPr>
        <p:txBody>
          <a:bodyPr rtlCol="0">
            <a:normAutofit fontScale="90000"/>
          </a:bodyPr>
          <a:lstStyle/>
          <a:p>
            <a:pPr eaLnBrk="1" fontAlgn="auto" hangingPunct="1">
              <a:spcAft>
                <a:spcPts val="0"/>
              </a:spcAft>
              <a:defRPr/>
            </a:pPr>
            <a:r>
              <a:rPr lang="zh-CN" altLang="en-US" sz="3200" b="1" dirty="0">
                <a:solidFill>
                  <a:srgbClr val="FFFF00"/>
                </a:solidFill>
                <a:latin typeface="华文楷体" panose="02010600040101010101" pitchFamily="2" charset="-122"/>
                <a:ea typeface="华文楷体" panose="02010600040101010101" pitchFamily="2" charset="-122"/>
              </a:rPr>
              <a:t>（二）</a:t>
            </a:r>
            <a:r>
              <a:rPr lang="zh-CN" altLang="en-US" sz="3200" b="1" dirty="0" smtClean="0">
                <a:solidFill>
                  <a:srgbClr val="FFFF00"/>
                </a:solidFill>
                <a:latin typeface="华文楷体" panose="02010600040101010101" pitchFamily="2" charset="-122"/>
                <a:ea typeface="华文楷体" panose="02010600040101010101" pitchFamily="2" charset="-122"/>
              </a:rPr>
              <a:t>事业收入 </a:t>
            </a:r>
            <a:endParaRPr lang="zh-CN" altLang="en-US" sz="3200" b="1" dirty="0" smtClean="0">
              <a:solidFill>
                <a:srgbClr val="FFFF00"/>
              </a:solidFill>
              <a:latin typeface="华文楷体" panose="02010600040101010101" pitchFamily="2" charset="-122"/>
              <a:ea typeface="华文楷体" panose="02010600040101010101" pitchFamily="2" charset="-122"/>
            </a:endParaRPr>
          </a:p>
        </p:txBody>
      </p:sp>
      <p:sp>
        <p:nvSpPr>
          <p:cNvPr id="81923" name="Rectangle 3"/>
          <p:cNvSpPr>
            <a:spLocks noGrp="1" noChangeArrowheads="1"/>
          </p:cNvSpPr>
          <p:nvPr>
            <p:ph sz="quarter" idx="13"/>
          </p:nvPr>
        </p:nvSpPr>
        <p:spPr>
          <a:xfrm>
            <a:off x="719667" y="1341438"/>
            <a:ext cx="10945284" cy="4751387"/>
          </a:xfrm>
        </p:spPr>
        <p:txBody>
          <a:bodyPr/>
          <a:lstStyle/>
          <a:p>
            <a:pPr eaLnBrk="1" hangingPunct="1">
              <a:lnSpc>
                <a:spcPct val="150000"/>
              </a:lnSpc>
              <a:buFont typeface="Wingdings" panose="05000000000000000000" pitchFamily="2" charset="2"/>
              <a:buNone/>
            </a:pPr>
            <a:r>
              <a:rPr lang="en-US" altLang="zh-CN" sz="2800" b="1" u="sng" dirty="0" smtClean="0">
                <a:solidFill>
                  <a:srgbClr val="FFFF00"/>
                </a:solidFill>
                <a:latin typeface="华文楷体" panose="02010600040101010101" pitchFamily="2" charset="-122"/>
                <a:ea typeface="华文楷体" panose="02010600040101010101" pitchFamily="2" charset="-122"/>
              </a:rPr>
              <a:t>3.</a:t>
            </a:r>
            <a:r>
              <a:rPr lang="zh-CN" altLang="en-US" sz="2800" b="1" u="sng" dirty="0" smtClean="0">
                <a:solidFill>
                  <a:srgbClr val="FFFF00"/>
                </a:solidFill>
                <a:latin typeface="华文楷体" panose="02010600040101010101" pitchFamily="2" charset="-122"/>
                <a:ea typeface="华文楷体" panose="02010600040101010101" pitchFamily="2" charset="-122"/>
              </a:rPr>
              <a:t>重点关注：</a:t>
            </a:r>
            <a:endParaRPr lang="en-US" altLang="zh-CN" sz="2800" b="1" u="sng" dirty="0" smtClean="0">
              <a:solidFill>
                <a:srgbClr val="FFFF00"/>
              </a:solidFill>
              <a:latin typeface="华文楷体" panose="02010600040101010101" pitchFamily="2" charset="-122"/>
              <a:ea typeface="华文楷体" panose="02010600040101010101" pitchFamily="2" charset="-122"/>
            </a:endParaRPr>
          </a:p>
          <a:p>
            <a:pPr eaLnBrk="1" hangingPunct="1">
              <a:lnSpc>
                <a:spcPct val="150000"/>
              </a:lnSpc>
              <a:buFont typeface="Wingdings" panose="05000000000000000000" pitchFamily="2" charset="2"/>
              <a:buChar char="u"/>
            </a:pPr>
            <a:r>
              <a:rPr lang="zh-CN" altLang="en-US" sz="2400" b="1" dirty="0" smtClean="0">
                <a:latin typeface="华文楷体" panose="02010600040101010101" pitchFamily="2" charset="-122"/>
                <a:ea typeface="华文楷体" panose="02010600040101010101" pitchFamily="2" charset="-122"/>
              </a:rPr>
              <a:t>单设</a:t>
            </a:r>
            <a:r>
              <a:rPr lang="zh-CN" altLang="en-US" sz="2400" b="1" dirty="0" smtClean="0">
                <a:solidFill>
                  <a:srgbClr val="14DA43"/>
                </a:solidFill>
                <a:latin typeface="华文楷体" panose="02010600040101010101" pitchFamily="2" charset="-122"/>
                <a:ea typeface="华文楷体" panose="02010600040101010101" pitchFamily="2" charset="-122"/>
              </a:rPr>
              <a:t>“非同级财政拨款”</a:t>
            </a:r>
            <a:r>
              <a:rPr lang="zh-CN" altLang="en-US" sz="2400" b="1" dirty="0" smtClean="0">
                <a:latin typeface="华文楷体" panose="02010600040101010101" pitchFamily="2" charset="-122"/>
                <a:ea typeface="华文楷体" panose="02010600040101010101" pitchFamily="2" charset="-122"/>
              </a:rPr>
              <a:t>明细科目，核算</a:t>
            </a:r>
            <a:r>
              <a:rPr lang="zh-CN" altLang="zh-CN" sz="2400" b="1" dirty="0" smtClean="0">
                <a:latin typeface="华文楷体" panose="02010600040101010101" pitchFamily="2" charset="-122"/>
                <a:ea typeface="华文楷体" panose="02010600040101010101" pitchFamily="2" charset="-122"/>
              </a:rPr>
              <a:t>因开展科研及其辅助活动从非同级政府财政部门取得的经费拨款</a:t>
            </a:r>
            <a:r>
              <a:rPr lang="en-US" altLang="zh-CN" sz="2400" b="1" dirty="0" smtClean="0">
                <a:latin typeface="华文楷体" panose="02010600040101010101" pitchFamily="2" charset="-122"/>
                <a:ea typeface="华文楷体" panose="02010600040101010101" pitchFamily="2" charset="-122"/>
              </a:rPr>
              <a:t>(</a:t>
            </a:r>
            <a:r>
              <a:rPr lang="zh-CN" altLang="en-US" sz="2400" b="1" dirty="0" smtClean="0">
                <a:latin typeface="华文楷体" panose="02010600040101010101" pitchFamily="2" charset="-122"/>
                <a:ea typeface="华文楷体" panose="02010600040101010101" pitchFamily="2" charset="-122"/>
              </a:rPr>
              <a:t>纵向</a:t>
            </a:r>
            <a:r>
              <a:rPr lang="en-US" altLang="zh-CN" sz="2400" b="1" dirty="0" smtClean="0">
                <a:latin typeface="华文楷体" panose="02010600040101010101" pitchFamily="2" charset="-122"/>
                <a:ea typeface="华文楷体" panose="02010600040101010101" pitchFamily="2" charset="-122"/>
              </a:rPr>
              <a:t>)</a:t>
            </a:r>
            <a:r>
              <a:rPr lang="zh-CN" altLang="en-US" sz="2400" b="1" dirty="0" smtClean="0">
                <a:latin typeface="华文楷体" panose="02010600040101010101" pitchFamily="2" charset="-122"/>
                <a:ea typeface="华文楷体" panose="02010600040101010101" pitchFamily="2" charset="-122"/>
              </a:rPr>
              <a:t>；</a:t>
            </a:r>
            <a:endParaRPr lang="en-US" altLang="zh-CN" sz="2400" b="1" dirty="0" smtClean="0">
              <a:latin typeface="华文楷体" panose="02010600040101010101" pitchFamily="2" charset="-122"/>
              <a:ea typeface="华文楷体" panose="02010600040101010101" pitchFamily="2" charset="-122"/>
            </a:endParaRPr>
          </a:p>
          <a:p>
            <a:pPr eaLnBrk="1" hangingPunct="1">
              <a:lnSpc>
                <a:spcPct val="150000"/>
              </a:lnSpc>
              <a:buFont typeface="Wingdings" panose="05000000000000000000" pitchFamily="2" charset="2"/>
              <a:buChar char="u"/>
            </a:pPr>
            <a:r>
              <a:rPr lang="zh-CN" altLang="en-US" sz="2400" b="1" dirty="0" smtClean="0">
                <a:latin typeface="华文楷体" panose="02010600040101010101" pitchFamily="2" charset="-122"/>
                <a:ea typeface="华文楷体" panose="02010600040101010101" pitchFamily="2" charset="-122"/>
              </a:rPr>
              <a:t>单设</a:t>
            </a:r>
            <a:r>
              <a:rPr lang="zh-CN" altLang="en-US" sz="2400" b="1" dirty="0" smtClean="0">
                <a:solidFill>
                  <a:srgbClr val="14DA43"/>
                </a:solidFill>
                <a:latin typeface="华文楷体" panose="02010600040101010101" pitchFamily="2" charset="-122"/>
                <a:ea typeface="华文楷体" panose="02010600040101010101" pitchFamily="2" charset="-122"/>
              </a:rPr>
              <a:t>“</a:t>
            </a:r>
            <a:r>
              <a:rPr lang="zh-CN" altLang="zh-CN" sz="2400" b="1" dirty="0" smtClean="0">
                <a:solidFill>
                  <a:srgbClr val="14DA43"/>
                </a:solidFill>
                <a:latin typeface="华文楷体" panose="02010600040101010101" pitchFamily="2" charset="-122"/>
                <a:ea typeface="华文楷体" panose="02010600040101010101" pitchFamily="2" charset="-122"/>
              </a:rPr>
              <a:t>其他事业收入</a:t>
            </a:r>
            <a:r>
              <a:rPr lang="zh-CN" altLang="en-US" sz="2400" b="1" dirty="0" smtClean="0">
                <a:solidFill>
                  <a:srgbClr val="14DA43"/>
                </a:solidFill>
                <a:latin typeface="华文楷体" panose="02010600040101010101" pitchFamily="2" charset="-122"/>
                <a:ea typeface="华文楷体" panose="02010600040101010101" pitchFamily="2" charset="-122"/>
              </a:rPr>
              <a:t>”</a:t>
            </a:r>
            <a:r>
              <a:rPr lang="zh-CN" altLang="en-US" sz="2400" b="1" dirty="0" smtClean="0">
                <a:latin typeface="华文楷体" panose="02010600040101010101" pitchFamily="2" charset="-122"/>
                <a:ea typeface="华文楷体" panose="02010600040101010101" pitchFamily="2" charset="-122"/>
              </a:rPr>
              <a:t>明细科目，核算</a:t>
            </a:r>
            <a:r>
              <a:rPr lang="zh-CN" altLang="zh-CN" sz="2400" b="1" dirty="0" smtClean="0">
                <a:latin typeface="华文楷体" panose="02010600040101010101" pitchFamily="2" charset="-122"/>
                <a:ea typeface="华文楷体" panose="02010600040101010101" pitchFamily="2" charset="-122"/>
              </a:rPr>
              <a:t>未采用财政专户返还方式管理的普通事业收入。比如收取的培训费</a:t>
            </a:r>
            <a:r>
              <a:rPr lang="zh-CN" altLang="en-US" sz="2400" b="1" dirty="0" smtClean="0">
                <a:latin typeface="华文楷体" panose="02010600040101010101" pitchFamily="2" charset="-122"/>
                <a:ea typeface="华文楷体" panose="02010600040101010101" pitchFamily="2" charset="-122"/>
              </a:rPr>
              <a:t>；</a:t>
            </a:r>
            <a:endParaRPr lang="en-US" altLang="zh-CN" sz="2400" b="1" dirty="0" smtClean="0">
              <a:latin typeface="华文楷体" panose="02010600040101010101" pitchFamily="2" charset="-122"/>
              <a:ea typeface="华文楷体" panose="02010600040101010101" pitchFamily="2" charset="-122"/>
            </a:endParaRPr>
          </a:p>
          <a:p>
            <a:pPr eaLnBrk="1" hangingPunct="1">
              <a:lnSpc>
                <a:spcPct val="150000"/>
              </a:lnSpc>
              <a:buFont typeface="Wingdings" panose="05000000000000000000" pitchFamily="2" charset="2"/>
              <a:buChar char="u"/>
            </a:pPr>
            <a:r>
              <a:rPr lang="zh-CN" altLang="en-US" sz="2400" b="1" dirty="0" smtClean="0">
                <a:solidFill>
                  <a:srgbClr val="14DA43"/>
                </a:solidFill>
                <a:latin typeface="华文楷体" panose="02010600040101010101" pitchFamily="2" charset="-122"/>
                <a:ea typeface="华文楷体" panose="02010600040101010101" pitchFamily="2" charset="-122"/>
              </a:rPr>
              <a:t>涉税收入</a:t>
            </a:r>
            <a:r>
              <a:rPr lang="zh-CN" altLang="en-US" sz="2400" b="1" dirty="0" smtClean="0">
                <a:latin typeface="华文楷体" panose="02010600040101010101" pitchFamily="2" charset="-122"/>
                <a:ea typeface="华文楷体" panose="02010600040101010101" pitchFamily="2" charset="-122"/>
              </a:rPr>
              <a:t>要依法缴纳增，如测试费、横向科研经费等。</a:t>
            </a:r>
            <a:endParaRPr lang="en-US" altLang="zh-CN" sz="2400" b="1" dirty="0" smtClean="0">
              <a:latin typeface="华文楷体" panose="02010600040101010101" pitchFamily="2" charset="-122"/>
              <a:ea typeface="华文楷体" panose="02010600040101010101" pitchFamily="2" charset="-122"/>
            </a:endParaRPr>
          </a:p>
        </p:txBody>
      </p:sp>
      <p:sp>
        <p:nvSpPr>
          <p:cNvPr id="4" name="灯片编号占位符 3"/>
          <p:cNvSpPr>
            <a:spLocks noGrp="1"/>
          </p:cNvSpPr>
          <p:nvPr>
            <p:ph type="sldNum" sz="quarter" idx="12"/>
          </p:nvPr>
        </p:nvSpPr>
        <p:spPr/>
        <p:txBody>
          <a:bodyPr/>
          <a:lstStyle/>
          <a:p>
            <a:fld id="{BC1CF76B-D1F8-4017-AACD-912803F43726}" type="slidenum">
              <a:rPr lang="en-US" smtClean="0"/>
            </a:fld>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522" name="Rectangle 2"/>
          <p:cNvSpPr>
            <a:spLocks noGrp="1" noRot="1" noChangeArrowheads="1"/>
          </p:cNvSpPr>
          <p:nvPr>
            <p:ph type="title"/>
          </p:nvPr>
        </p:nvSpPr>
        <p:spPr>
          <a:xfrm>
            <a:off x="1775520" y="620689"/>
            <a:ext cx="9025467" cy="504825"/>
          </a:xfrm>
        </p:spPr>
        <p:txBody>
          <a:bodyPr rtlCol="0">
            <a:normAutofit fontScale="90000"/>
          </a:bodyPr>
          <a:lstStyle/>
          <a:p>
            <a:pPr algn="ctr" eaLnBrk="1" fontAlgn="auto" hangingPunct="1">
              <a:spcAft>
                <a:spcPts val="0"/>
              </a:spcAft>
              <a:defRPr/>
            </a:pPr>
            <a:r>
              <a:rPr lang="zh-CN" altLang="en-US" sz="3200" b="1" dirty="0">
                <a:solidFill>
                  <a:srgbClr val="FFFF00"/>
                </a:solidFill>
                <a:latin typeface="华文楷体" panose="02010600040101010101" pitchFamily="2" charset="-122"/>
                <a:ea typeface="华文楷体" panose="02010600040101010101" pitchFamily="2" charset="-122"/>
              </a:rPr>
              <a:t>（二）</a:t>
            </a:r>
            <a:r>
              <a:rPr lang="zh-CN" altLang="en-US" sz="3200" b="1" dirty="0" smtClean="0">
                <a:solidFill>
                  <a:srgbClr val="FFFF00"/>
                </a:solidFill>
                <a:latin typeface="华文楷体" panose="02010600040101010101" pitchFamily="2" charset="-122"/>
                <a:ea typeface="华文楷体" panose="02010600040101010101" pitchFamily="2" charset="-122"/>
              </a:rPr>
              <a:t>事业收入 </a:t>
            </a:r>
            <a:endParaRPr lang="zh-CN" altLang="en-US" sz="3200" b="1" dirty="0" smtClean="0">
              <a:solidFill>
                <a:srgbClr val="FFFF00"/>
              </a:solidFill>
              <a:latin typeface="华文楷体" panose="02010600040101010101" pitchFamily="2" charset="-122"/>
              <a:ea typeface="华文楷体" panose="02010600040101010101" pitchFamily="2" charset="-122"/>
            </a:endParaRPr>
          </a:p>
        </p:txBody>
      </p:sp>
      <p:sp>
        <p:nvSpPr>
          <p:cNvPr id="83971" name="Rectangle 3"/>
          <p:cNvSpPr>
            <a:spLocks noGrp="1" noChangeArrowheads="1"/>
          </p:cNvSpPr>
          <p:nvPr>
            <p:ph sz="quarter" idx="13"/>
          </p:nvPr>
        </p:nvSpPr>
        <p:spPr>
          <a:xfrm>
            <a:off x="1055506" y="1412776"/>
            <a:ext cx="10465495" cy="4248472"/>
          </a:xfrm>
        </p:spPr>
        <p:txBody>
          <a:bodyPr>
            <a:normAutofit/>
          </a:bodyPr>
          <a:lstStyle/>
          <a:p>
            <a:pPr eaLnBrk="1" hangingPunct="1">
              <a:lnSpc>
                <a:spcPct val="100000"/>
              </a:lnSpc>
              <a:buFont typeface="Wingdings" panose="05000000000000000000" pitchFamily="2" charset="2"/>
              <a:buNone/>
            </a:pPr>
            <a:r>
              <a:rPr lang="en-US" altLang="zh-CN" sz="2800" b="1" u="sng" dirty="0" smtClean="0">
                <a:solidFill>
                  <a:srgbClr val="FFFF00"/>
                </a:solidFill>
                <a:latin typeface="华文楷体" panose="02010600040101010101" pitchFamily="2" charset="-122"/>
                <a:ea typeface="华文楷体" panose="02010600040101010101" pitchFamily="2" charset="-122"/>
              </a:rPr>
              <a:t>4. </a:t>
            </a:r>
            <a:r>
              <a:rPr lang="zh-CN" altLang="en-US" sz="2800" b="1" u="sng" dirty="0" smtClean="0">
                <a:solidFill>
                  <a:srgbClr val="FFFF00"/>
                </a:solidFill>
                <a:latin typeface="华文楷体" panose="02010600040101010101" pitchFamily="2" charset="-122"/>
                <a:ea typeface="华文楷体" panose="02010600040101010101" pitchFamily="2" charset="-122"/>
              </a:rPr>
              <a:t>确认方法：</a:t>
            </a:r>
            <a:endParaRPr lang="en-US" altLang="zh-CN" sz="2800" b="1" u="sng" dirty="0" smtClean="0">
              <a:solidFill>
                <a:srgbClr val="FFFF00"/>
              </a:solidFill>
              <a:latin typeface="华文楷体" panose="02010600040101010101" pitchFamily="2" charset="-122"/>
              <a:ea typeface="华文楷体" panose="02010600040101010101" pitchFamily="2" charset="-122"/>
            </a:endParaRPr>
          </a:p>
          <a:p>
            <a:pPr eaLnBrk="1" hangingPunct="1">
              <a:lnSpc>
                <a:spcPct val="100000"/>
              </a:lnSpc>
              <a:buFont typeface="Wingdings" panose="05000000000000000000" pitchFamily="2" charset="2"/>
              <a:buChar char="u"/>
            </a:pPr>
            <a:r>
              <a:rPr lang="zh-CN" altLang="en-US" sz="2400" b="1" dirty="0" smtClean="0">
                <a:solidFill>
                  <a:srgbClr val="14DA43"/>
                </a:solidFill>
                <a:latin typeface="华文楷体" panose="02010600040101010101" pitchFamily="2" charset="-122"/>
                <a:ea typeface="华文楷体" panose="02010600040101010101" pitchFamily="2" charset="-122"/>
              </a:rPr>
              <a:t>采用财政专户返还方式 </a:t>
            </a:r>
            <a:r>
              <a:rPr lang="zh-CN" altLang="en-US" sz="2400" b="1" dirty="0" smtClean="0">
                <a:latin typeface="华文楷体" panose="02010600040101010101" pitchFamily="2" charset="-122"/>
                <a:ea typeface="华文楷体" panose="02010600040101010101" pitchFamily="2" charset="-122"/>
              </a:rPr>
              <a:t>（收支两条线）</a:t>
            </a:r>
            <a:endParaRPr lang="en-US" altLang="zh-CN" sz="2400" b="1" i="1" dirty="0" smtClean="0">
              <a:latin typeface="华文楷体" panose="02010600040101010101" pitchFamily="2" charset="-122"/>
              <a:ea typeface="华文楷体" panose="02010600040101010101" pitchFamily="2" charset="-122"/>
            </a:endParaRPr>
          </a:p>
          <a:p>
            <a:pPr eaLnBrk="1" hangingPunct="1">
              <a:lnSpc>
                <a:spcPct val="100000"/>
              </a:lnSpc>
              <a:buFont typeface="Wingdings" panose="05000000000000000000" pitchFamily="2" charset="2"/>
              <a:buNone/>
            </a:pPr>
            <a:r>
              <a:rPr lang="en-US" altLang="zh-CN" sz="2400" b="1" dirty="0" smtClean="0">
                <a:latin typeface="华文楷体" panose="02010600040101010101" pitchFamily="2" charset="-122"/>
                <a:ea typeface="华文楷体" panose="02010600040101010101" pitchFamily="2" charset="-122"/>
              </a:rPr>
              <a:t>  </a:t>
            </a:r>
            <a:r>
              <a:rPr lang="zh-CN" altLang="en-US" sz="2400" b="1" dirty="0" smtClean="0">
                <a:latin typeface="华文楷体" panose="02010600040101010101" pitchFamily="2" charset="-122"/>
                <a:ea typeface="华文楷体" panose="02010600040101010101" pitchFamily="2" charset="-122"/>
              </a:rPr>
              <a:t>实现应</a:t>
            </a:r>
            <a:r>
              <a:rPr lang="zh-CN" altLang="en-US" sz="2400" b="1" dirty="0" smtClean="0">
                <a:solidFill>
                  <a:srgbClr val="14DA43"/>
                </a:solidFill>
                <a:latin typeface="华文楷体" panose="02010600040101010101" pitchFamily="2" charset="-122"/>
                <a:ea typeface="华文楷体" panose="02010600040101010101" pitchFamily="2" charset="-122"/>
              </a:rPr>
              <a:t>上缴</a:t>
            </a:r>
            <a:r>
              <a:rPr lang="zh-CN" altLang="en-US" sz="2400" b="1" dirty="0" smtClean="0">
                <a:latin typeface="华文楷体" panose="02010600040101010101" pitchFamily="2" charset="-122"/>
                <a:ea typeface="华文楷体" panose="02010600040101010101" pitchFamily="2" charset="-122"/>
              </a:rPr>
              <a:t>专户的收入时，   借：银行存款</a:t>
            </a:r>
            <a:r>
              <a:rPr lang="en-US" altLang="zh-CN" sz="2400" b="1" dirty="0" smtClean="0">
                <a:latin typeface="华文楷体" panose="02010600040101010101" pitchFamily="2" charset="-122"/>
                <a:ea typeface="华文楷体" panose="02010600040101010101" pitchFamily="2" charset="-122"/>
              </a:rPr>
              <a:t>/</a:t>
            </a:r>
            <a:r>
              <a:rPr lang="zh-CN" altLang="en-US" sz="2400" b="1" dirty="0" smtClean="0">
                <a:latin typeface="华文楷体" panose="02010600040101010101" pitchFamily="2" charset="-122"/>
                <a:ea typeface="华文楷体" panose="02010600040101010101" pitchFamily="2" charset="-122"/>
              </a:rPr>
              <a:t>应收账款等</a:t>
            </a:r>
            <a:endParaRPr lang="en-US" altLang="zh-CN" sz="2400" b="1" dirty="0" smtClean="0">
              <a:latin typeface="华文楷体" panose="02010600040101010101" pitchFamily="2" charset="-122"/>
              <a:ea typeface="华文楷体" panose="02010600040101010101" pitchFamily="2" charset="-122"/>
            </a:endParaRPr>
          </a:p>
          <a:p>
            <a:pPr eaLnBrk="1" hangingPunct="1">
              <a:lnSpc>
                <a:spcPct val="100000"/>
              </a:lnSpc>
              <a:buFont typeface="Wingdings" panose="05000000000000000000" pitchFamily="2" charset="2"/>
              <a:buNone/>
            </a:pPr>
            <a:r>
              <a:rPr lang="en-US" altLang="zh-CN" sz="2400" b="1" dirty="0" smtClean="0">
                <a:latin typeface="华文楷体" panose="02010600040101010101" pitchFamily="2" charset="-122"/>
                <a:ea typeface="华文楷体" panose="02010600040101010101" pitchFamily="2" charset="-122"/>
              </a:rPr>
              <a:t>                              </a:t>
            </a:r>
            <a:r>
              <a:rPr lang="zh-CN" altLang="en-US" sz="2400" b="1" dirty="0" smtClean="0">
                <a:latin typeface="华文楷体" panose="02010600040101010101" pitchFamily="2" charset="-122"/>
                <a:ea typeface="华文楷体" panose="02010600040101010101" pitchFamily="2" charset="-122"/>
              </a:rPr>
              <a:t>贷：应缴财政款</a:t>
            </a:r>
            <a:endParaRPr lang="en-US" altLang="zh-CN" sz="2400" b="1" dirty="0" smtClean="0">
              <a:latin typeface="华文楷体" panose="02010600040101010101" pitchFamily="2" charset="-122"/>
              <a:ea typeface="华文楷体" panose="02010600040101010101" pitchFamily="2" charset="-122"/>
            </a:endParaRPr>
          </a:p>
          <a:p>
            <a:pPr eaLnBrk="1" hangingPunct="1">
              <a:lnSpc>
                <a:spcPct val="100000"/>
              </a:lnSpc>
              <a:buFont typeface="Wingdings" panose="05000000000000000000" pitchFamily="2" charset="2"/>
              <a:buNone/>
            </a:pPr>
            <a:r>
              <a:rPr lang="en-US" altLang="zh-CN" sz="2400" b="1" dirty="0" smtClean="0">
                <a:latin typeface="华文楷体" panose="02010600040101010101" pitchFamily="2" charset="-122"/>
                <a:ea typeface="华文楷体" panose="02010600040101010101" pitchFamily="2" charset="-122"/>
              </a:rPr>
              <a:t>  </a:t>
            </a:r>
            <a:r>
              <a:rPr lang="zh-CN" altLang="en-US" sz="2400" b="1" dirty="0" smtClean="0">
                <a:latin typeface="华文楷体" panose="02010600040101010101" pitchFamily="2" charset="-122"/>
                <a:ea typeface="华文楷体" panose="02010600040101010101" pitchFamily="2" charset="-122"/>
              </a:rPr>
              <a:t>收到财政专户</a:t>
            </a:r>
            <a:r>
              <a:rPr lang="zh-CN" altLang="en-US" sz="2400" b="1" dirty="0" smtClean="0">
                <a:solidFill>
                  <a:srgbClr val="14DA43"/>
                </a:solidFill>
                <a:latin typeface="华文楷体" panose="02010600040101010101" pitchFamily="2" charset="-122"/>
                <a:ea typeface="华文楷体" panose="02010600040101010101" pitchFamily="2" charset="-122"/>
              </a:rPr>
              <a:t>返还</a:t>
            </a:r>
            <a:r>
              <a:rPr lang="zh-CN" altLang="en-US" sz="2400" b="1" dirty="0" smtClean="0">
                <a:latin typeface="华文楷体" panose="02010600040101010101" pitchFamily="2" charset="-122"/>
                <a:ea typeface="华文楷体" panose="02010600040101010101" pitchFamily="2" charset="-122"/>
              </a:rPr>
              <a:t>的收入时</a:t>
            </a:r>
            <a:r>
              <a:rPr lang="en-US" altLang="zh-CN" sz="2400" b="1" dirty="0" smtClean="0">
                <a:latin typeface="华文楷体" panose="02010600040101010101" pitchFamily="2" charset="-122"/>
                <a:ea typeface="华文楷体" panose="02010600040101010101" pitchFamily="2" charset="-122"/>
              </a:rPr>
              <a:t>,  </a:t>
            </a:r>
            <a:r>
              <a:rPr lang="zh-CN" altLang="en-US" sz="2400" b="1" dirty="0" smtClean="0">
                <a:latin typeface="华文楷体" panose="02010600040101010101" pitchFamily="2" charset="-122"/>
                <a:ea typeface="华文楷体" panose="02010600040101010101" pitchFamily="2" charset="-122"/>
              </a:rPr>
              <a:t>借：银行存款等</a:t>
            </a:r>
            <a:r>
              <a:rPr lang="en-US" altLang="zh-CN" sz="2400" b="1" dirty="0" smtClean="0">
                <a:latin typeface="华文楷体" panose="02010600040101010101" pitchFamily="2" charset="-122"/>
                <a:ea typeface="华文楷体" panose="02010600040101010101" pitchFamily="2" charset="-122"/>
              </a:rPr>
              <a:t>  </a:t>
            </a:r>
            <a:r>
              <a:rPr lang="zh-CN" altLang="en-US" sz="2400" b="1" dirty="0" smtClean="0">
                <a:latin typeface="华文楷体" panose="02010600040101010101" pitchFamily="2" charset="-122"/>
                <a:ea typeface="华文楷体" panose="02010600040101010101" pitchFamily="2" charset="-122"/>
              </a:rPr>
              <a:t>贷：事业收入</a:t>
            </a:r>
            <a:endParaRPr lang="en-US" altLang="zh-CN" sz="2400" b="1" dirty="0" smtClean="0">
              <a:latin typeface="华文楷体" panose="02010600040101010101" pitchFamily="2" charset="-122"/>
              <a:ea typeface="华文楷体" panose="02010600040101010101" pitchFamily="2" charset="-122"/>
            </a:endParaRPr>
          </a:p>
          <a:p>
            <a:pPr eaLnBrk="1" hangingPunct="1">
              <a:lnSpc>
                <a:spcPct val="100000"/>
              </a:lnSpc>
              <a:buFont typeface="Wingdings" panose="05000000000000000000" pitchFamily="2" charset="2"/>
              <a:buChar char="u"/>
            </a:pPr>
            <a:r>
              <a:rPr lang="zh-CN" altLang="en-US" sz="2400" b="1" dirty="0" smtClean="0">
                <a:solidFill>
                  <a:srgbClr val="14DA43"/>
                </a:solidFill>
                <a:latin typeface="华文楷体" panose="02010600040101010101" pitchFamily="2" charset="-122"/>
                <a:ea typeface="华文楷体" panose="02010600040101010101" pitchFamily="2" charset="-122"/>
              </a:rPr>
              <a:t>采用预收款方式</a:t>
            </a:r>
            <a:endParaRPr lang="en-US" altLang="zh-CN" sz="2400" b="1" dirty="0" smtClean="0">
              <a:solidFill>
                <a:srgbClr val="14DA43"/>
              </a:solidFill>
              <a:latin typeface="华文楷体" panose="02010600040101010101" pitchFamily="2" charset="-122"/>
              <a:ea typeface="华文楷体" panose="02010600040101010101" pitchFamily="2" charset="-122"/>
            </a:endParaRPr>
          </a:p>
          <a:p>
            <a:pPr eaLnBrk="1" hangingPunct="1">
              <a:lnSpc>
                <a:spcPct val="100000"/>
              </a:lnSpc>
              <a:buFont typeface="Wingdings" panose="05000000000000000000" pitchFamily="2" charset="2"/>
              <a:buNone/>
            </a:pPr>
            <a:r>
              <a:rPr lang="zh-CN" altLang="en-US" sz="2400" b="1" dirty="0" smtClean="0">
                <a:latin typeface="华文楷体" panose="02010600040101010101" pitchFamily="2" charset="-122"/>
                <a:ea typeface="华文楷体" panose="02010600040101010101" pitchFamily="2" charset="-122"/>
              </a:rPr>
              <a:t>  </a:t>
            </a:r>
            <a:r>
              <a:rPr lang="zh-CN" altLang="en-US" sz="2400" b="1" u="sng" dirty="0" smtClean="0">
                <a:latin typeface="华文楷体" panose="02010600040101010101" pitchFamily="2" charset="-122"/>
                <a:ea typeface="华文楷体" panose="02010600040101010101" pitchFamily="2" charset="-122"/>
              </a:rPr>
              <a:t>实际收到</a:t>
            </a:r>
            <a:r>
              <a:rPr lang="zh-CN" altLang="en-US" sz="2400" b="1" dirty="0" smtClean="0">
                <a:latin typeface="华文楷体" panose="02010600040101010101" pitchFamily="2" charset="-122"/>
                <a:ea typeface="华文楷体" panose="02010600040101010101" pitchFamily="2" charset="-122"/>
              </a:rPr>
              <a:t>预收款时，         借：银行存款</a:t>
            </a:r>
            <a:r>
              <a:rPr lang="en-US" altLang="zh-CN" sz="2400" b="1" dirty="0" smtClean="0">
                <a:latin typeface="华文楷体" panose="02010600040101010101" pitchFamily="2" charset="-122"/>
                <a:ea typeface="华文楷体" panose="02010600040101010101" pitchFamily="2" charset="-122"/>
              </a:rPr>
              <a:t>    </a:t>
            </a:r>
            <a:r>
              <a:rPr lang="zh-CN" altLang="en-US" sz="2400" b="1" dirty="0" smtClean="0">
                <a:latin typeface="华文楷体" panose="02010600040101010101" pitchFamily="2" charset="-122"/>
                <a:ea typeface="华文楷体" panose="02010600040101010101" pitchFamily="2" charset="-122"/>
              </a:rPr>
              <a:t>贷：预收账款</a:t>
            </a:r>
            <a:endParaRPr lang="en-US" altLang="zh-CN" sz="2400" b="1" dirty="0" smtClean="0">
              <a:latin typeface="华文楷体" panose="02010600040101010101" pitchFamily="2" charset="-122"/>
              <a:ea typeface="华文楷体" panose="02010600040101010101" pitchFamily="2" charset="-122"/>
            </a:endParaRPr>
          </a:p>
          <a:p>
            <a:pPr eaLnBrk="1" hangingPunct="1">
              <a:lnSpc>
                <a:spcPct val="100000"/>
              </a:lnSpc>
              <a:buFont typeface="Wingdings" panose="05000000000000000000" pitchFamily="2" charset="2"/>
              <a:buNone/>
            </a:pPr>
            <a:r>
              <a:rPr lang="en-US" altLang="zh-CN" sz="2400" b="1" dirty="0" smtClean="0">
                <a:latin typeface="华文楷体" panose="02010600040101010101" pitchFamily="2" charset="-122"/>
                <a:ea typeface="华文楷体" panose="02010600040101010101" pitchFamily="2" charset="-122"/>
              </a:rPr>
              <a:t>  </a:t>
            </a:r>
            <a:r>
              <a:rPr lang="zh-CN" altLang="en-US" sz="2400" b="1" dirty="0" smtClean="0">
                <a:latin typeface="华文楷体" panose="02010600040101010101" pitchFamily="2" charset="-122"/>
                <a:ea typeface="华文楷体" panose="02010600040101010101" pitchFamily="2" charset="-122"/>
              </a:rPr>
              <a:t>以</a:t>
            </a:r>
            <a:r>
              <a:rPr lang="zh-CN" altLang="en-US" sz="2400" b="1" u="sng" dirty="0" smtClean="0">
                <a:latin typeface="华文楷体" panose="02010600040101010101" pitchFamily="2" charset="-122"/>
                <a:ea typeface="华文楷体" panose="02010600040101010101" pitchFamily="2" charset="-122"/>
              </a:rPr>
              <a:t>合同完成进度</a:t>
            </a:r>
            <a:r>
              <a:rPr lang="zh-CN" altLang="en-US" sz="2400" b="1" dirty="0" smtClean="0">
                <a:latin typeface="华文楷体" panose="02010600040101010101" pitchFamily="2" charset="-122"/>
                <a:ea typeface="华文楷体" panose="02010600040101010101" pitchFamily="2" charset="-122"/>
              </a:rPr>
              <a:t>确认收入时， 借：预收账款</a:t>
            </a:r>
            <a:r>
              <a:rPr lang="en-US" altLang="zh-CN" sz="2400" b="1" dirty="0" smtClean="0">
                <a:latin typeface="华文楷体" panose="02010600040101010101" pitchFamily="2" charset="-122"/>
                <a:ea typeface="华文楷体" panose="02010600040101010101" pitchFamily="2" charset="-122"/>
              </a:rPr>
              <a:t>    </a:t>
            </a:r>
            <a:r>
              <a:rPr lang="zh-CN" altLang="en-US" sz="2400" b="1" dirty="0" smtClean="0">
                <a:latin typeface="华文楷体" panose="02010600040101010101" pitchFamily="2" charset="-122"/>
                <a:ea typeface="华文楷体" panose="02010600040101010101" pitchFamily="2" charset="-122"/>
              </a:rPr>
              <a:t>贷：事业收入</a:t>
            </a:r>
            <a:r>
              <a:rPr lang="en-US" altLang="zh-CN" sz="2400" b="1" dirty="0" smtClean="0">
                <a:latin typeface="华文楷体" panose="02010600040101010101" pitchFamily="2" charset="-122"/>
                <a:ea typeface="华文楷体" panose="02010600040101010101" pitchFamily="2" charset="-122"/>
              </a:rPr>
              <a:t>                     </a:t>
            </a:r>
            <a:endParaRPr lang="en-US" altLang="zh-CN" sz="2400" b="1" dirty="0" smtClean="0">
              <a:latin typeface="华文楷体" panose="02010600040101010101" pitchFamily="2" charset="-122"/>
              <a:ea typeface="华文楷体" panose="02010600040101010101" pitchFamily="2" charset="-122"/>
            </a:endParaRPr>
          </a:p>
          <a:p>
            <a:pPr eaLnBrk="1" hangingPunct="1">
              <a:lnSpc>
                <a:spcPct val="100000"/>
              </a:lnSpc>
              <a:buFont typeface="Wingdings" panose="05000000000000000000" pitchFamily="2" charset="2"/>
              <a:buNone/>
            </a:pPr>
            <a:endParaRPr lang="en-US" altLang="zh-CN" sz="2400" b="1" dirty="0" smtClean="0">
              <a:latin typeface="华文楷体" panose="02010600040101010101" pitchFamily="2" charset="-122"/>
              <a:ea typeface="华文楷体" panose="02010600040101010101" pitchFamily="2" charset="-122"/>
            </a:endParaRPr>
          </a:p>
          <a:p>
            <a:pPr eaLnBrk="1" hangingPunct="1">
              <a:lnSpc>
                <a:spcPct val="100000"/>
              </a:lnSpc>
              <a:buFont typeface="Wingdings" panose="05000000000000000000" pitchFamily="2" charset="2"/>
              <a:buChar char="Ø"/>
            </a:pPr>
            <a:endParaRPr lang="en-US" altLang="zh-CN" sz="2400" b="1" dirty="0" smtClean="0">
              <a:latin typeface="华文楷体" panose="02010600040101010101" pitchFamily="2" charset="-122"/>
              <a:ea typeface="华文楷体" panose="02010600040101010101" pitchFamily="2" charset="-122"/>
            </a:endParaRPr>
          </a:p>
        </p:txBody>
      </p:sp>
      <p:sp>
        <p:nvSpPr>
          <p:cNvPr id="4" name="灯片编号占位符 3"/>
          <p:cNvSpPr>
            <a:spLocks noGrp="1"/>
          </p:cNvSpPr>
          <p:nvPr>
            <p:ph type="sldNum" sz="quarter" idx="12"/>
          </p:nvPr>
        </p:nvSpPr>
        <p:spPr/>
        <p:txBody>
          <a:bodyPr/>
          <a:lstStyle/>
          <a:p>
            <a:fld id="{BC1CF76B-D1F8-4017-AACD-912803F43726}" type="slidenum">
              <a:rPr lang="en-US" smtClean="0"/>
            </a:fld>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522" name="Rectangle 2"/>
          <p:cNvSpPr>
            <a:spLocks noGrp="1" noRot="1" noChangeArrowheads="1"/>
          </p:cNvSpPr>
          <p:nvPr>
            <p:ph type="title"/>
          </p:nvPr>
        </p:nvSpPr>
        <p:spPr>
          <a:xfrm>
            <a:off x="1583498" y="764704"/>
            <a:ext cx="9025467" cy="504825"/>
          </a:xfrm>
        </p:spPr>
        <p:txBody>
          <a:bodyPr rtlCol="0">
            <a:normAutofit fontScale="90000"/>
          </a:bodyPr>
          <a:lstStyle/>
          <a:p>
            <a:pPr algn="ctr" eaLnBrk="1" fontAlgn="auto" hangingPunct="1">
              <a:spcAft>
                <a:spcPts val="0"/>
              </a:spcAft>
              <a:defRPr/>
            </a:pPr>
            <a:r>
              <a:rPr lang="zh-CN" altLang="en-US" sz="3200" b="1" dirty="0">
                <a:solidFill>
                  <a:srgbClr val="FFFF00"/>
                </a:solidFill>
                <a:latin typeface="华文楷体" panose="02010600040101010101" pitchFamily="2" charset="-122"/>
                <a:ea typeface="华文楷体" panose="02010600040101010101" pitchFamily="2" charset="-122"/>
              </a:rPr>
              <a:t>（二）</a:t>
            </a:r>
            <a:r>
              <a:rPr lang="zh-CN" altLang="en-US" sz="3200" b="1" dirty="0" smtClean="0">
                <a:solidFill>
                  <a:srgbClr val="FFFF00"/>
                </a:solidFill>
                <a:latin typeface="华文楷体" panose="02010600040101010101" pitchFamily="2" charset="-122"/>
                <a:ea typeface="华文楷体" panose="02010600040101010101" pitchFamily="2" charset="-122"/>
              </a:rPr>
              <a:t>事业收入</a:t>
            </a:r>
            <a:endParaRPr lang="zh-CN" altLang="en-US" sz="3200" b="1" dirty="0" smtClean="0">
              <a:solidFill>
                <a:srgbClr val="FFFF00"/>
              </a:solidFill>
              <a:latin typeface="华文楷体" panose="02010600040101010101" pitchFamily="2" charset="-122"/>
              <a:ea typeface="华文楷体" panose="02010600040101010101" pitchFamily="2" charset="-122"/>
            </a:endParaRPr>
          </a:p>
        </p:txBody>
      </p:sp>
      <p:sp>
        <p:nvSpPr>
          <p:cNvPr id="88067" name="Rectangle 3"/>
          <p:cNvSpPr>
            <a:spLocks noGrp="1" noChangeArrowheads="1"/>
          </p:cNvSpPr>
          <p:nvPr>
            <p:ph sz="quarter" idx="13"/>
          </p:nvPr>
        </p:nvSpPr>
        <p:spPr>
          <a:xfrm>
            <a:off x="1295467" y="1340768"/>
            <a:ext cx="9985376" cy="4104456"/>
          </a:xfrm>
        </p:spPr>
        <p:txBody>
          <a:bodyPr/>
          <a:lstStyle/>
          <a:p>
            <a:pPr eaLnBrk="1" hangingPunct="1">
              <a:buFont typeface="Wingdings" panose="05000000000000000000" pitchFamily="2" charset="2"/>
              <a:buChar char="u"/>
            </a:pPr>
            <a:r>
              <a:rPr lang="zh-CN" altLang="en-US" sz="2400" b="1" dirty="0" smtClean="0">
                <a:solidFill>
                  <a:srgbClr val="14DA43"/>
                </a:solidFill>
                <a:latin typeface="华文楷体" panose="02010600040101010101" pitchFamily="2" charset="-122"/>
                <a:ea typeface="华文楷体" panose="02010600040101010101" pitchFamily="2" charset="-122"/>
              </a:rPr>
              <a:t>采用应收款方式</a:t>
            </a:r>
            <a:endParaRPr lang="en-US" altLang="zh-CN" sz="2400" b="1" dirty="0" smtClean="0">
              <a:solidFill>
                <a:srgbClr val="14DA43"/>
              </a:solidFill>
              <a:latin typeface="华文楷体" panose="02010600040101010101" pitchFamily="2" charset="-122"/>
              <a:ea typeface="华文楷体" panose="02010600040101010101" pitchFamily="2" charset="-122"/>
            </a:endParaRPr>
          </a:p>
          <a:p>
            <a:pPr marL="0" indent="0" eaLnBrk="1" hangingPunct="1">
              <a:buFont typeface="Wingdings" panose="05000000000000000000" pitchFamily="2" charset="2"/>
              <a:buNone/>
            </a:pPr>
            <a:r>
              <a:rPr lang="en-US" altLang="zh-CN" sz="2400" b="1" dirty="0" smtClean="0">
                <a:latin typeface="华文楷体" panose="02010600040101010101" pitchFamily="2" charset="-122"/>
                <a:ea typeface="华文楷体" panose="02010600040101010101" pitchFamily="2" charset="-122"/>
              </a:rPr>
              <a:t>  </a:t>
            </a:r>
            <a:r>
              <a:rPr lang="zh-CN" altLang="en-US" sz="2400" b="1" dirty="0" smtClean="0">
                <a:latin typeface="华文楷体" panose="02010600040101010101" pitchFamily="2" charset="-122"/>
                <a:ea typeface="华文楷体" panose="02010600040101010101" pitchFamily="2" charset="-122"/>
              </a:rPr>
              <a:t>根据合同完成进度等计算本期应收的款项</a:t>
            </a:r>
            <a:r>
              <a:rPr lang="en-US" altLang="zh-CN" sz="2400" b="1" dirty="0" smtClean="0">
                <a:latin typeface="华文楷体" panose="02010600040101010101" pitchFamily="2" charset="-122"/>
                <a:ea typeface="华文楷体" panose="02010600040101010101" pitchFamily="2" charset="-122"/>
              </a:rPr>
              <a:t>/</a:t>
            </a:r>
            <a:r>
              <a:rPr lang="zh-CN" altLang="en-US" sz="2400" b="1" dirty="0" smtClean="0">
                <a:latin typeface="华文楷体" panose="02010600040101010101" pitchFamily="2" charset="-122"/>
                <a:ea typeface="华文楷体" panose="02010600040101010101" pitchFamily="2" charset="-122"/>
              </a:rPr>
              <a:t>取得收款权利时。</a:t>
            </a:r>
            <a:endParaRPr lang="en-US" altLang="zh-CN" sz="2400" b="1" dirty="0" smtClean="0">
              <a:latin typeface="华文楷体" panose="02010600040101010101" pitchFamily="2" charset="-122"/>
              <a:ea typeface="华文楷体" panose="02010600040101010101" pitchFamily="2" charset="-122"/>
            </a:endParaRPr>
          </a:p>
          <a:p>
            <a:pPr marL="0" indent="0" eaLnBrk="1" hangingPunct="1">
              <a:buFont typeface="Wingdings" panose="05000000000000000000" pitchFamily="2" charset="2"/>
              <a:buNone/>
            </a:pPr>
            <a:r>
              <a:rPr lang="en-US" altLang="zh-CN" sz="2400" b="1" dirty="0">
                <a:latin typeface="华文楷体" panose="02010600040101010101" pitchFamily="2" charset="-122"/>
                <a:ea typeface="华文楷体" panose="02010600040101010101" pitchFamily="2" charset="-122"/>
              </a:rPr>
              <a:t> </a:t>
            </a:r>
            <a:r>
              <a:rPr lang="en-US" altLang="zh-CN" sz="2400" b="1" dirty="0" smtClean="0">
                <a:latin typeface="华文楷体" panose="02010600040101010101" pitchFamily="2" charset="-122"/>
                <a:ea typeface="华文楷体" panose="02010600040101010101" pitchFamily="2" charset="-122"/>
              </a:rPr>
              <a:t>   </a:t>
            </a:r>
            <a:r>
              <a:rPr lang="zh-CN" altLang="en-US" sz="2400" b="1" dirty="0" smtClean="0">
                <a:latin typeface="华文楷体" panose="02010600040101010101" pitchFamily="2" charset="-122"/>
                <a:ea typeface="华文楷体" panose="02010600040101010101" pitchFamily="2" charset="-122"/>
              </a:rPr>
              <a:t>借：应收账款</a:t>
            </a:r>
            <a:endParaRPr lang="en-US" altLang="zh-CN" sz="2400" b="1" dirty="0" smtClean="0">
              <a:latin typeface="华文楷体" panose="02010600040101010101" pitchFamily="2" charset="-122"/>
              <a:ea typeface="华文楷体" panose="02010600040101010101" pitchFamily="2" charset="-122"/>
            </a:endParaRPr>
          </a:p>
          <a:p>
            <a:pPr marL="0" indent="0" eaLnBrk="1" hangingPunct="1">
              <a:buFont typeface="Wingdings" panose="05000000000000000000" pitchFamily="2" charset="2"/>
              <a:buNone/>
            </a:pPr>
            <a:r>
              <a:rPr lang="en-US" altLang="zh-CN" sz="2400" b="1" dirty="0" smtClean="0">
                <a:latin typeface="华文楷体" panose="02010600040101010101" pitchFamily="2" charset="-122"/>
                <a:ea typeface="华文楷体" panose="02010600040101010101" pitchFamily="2" charset="-122"/>
              </a:rPr>
              <a:t>      </a:t>
            </a:r>
            <a:r>
              <a:rPr lang="zh-CN" altLang="en-US" sz="2400" b="1" dirty="0" smtClean="0">
                <a:latin typeface="华文楷体" panose="02010600040101010101" pitchFamily="2" charset="-122"/>
                <a:ea typeface="华文楷体" panose="02010600040101010101" pitchFamily="2" charset="-122"/>
              </a:rPr>
              <a:t>贷：事业收入</a:t>
            </a:r>
            <a:endParaRPr lang="en-US" altLang="zh-CN" sz="2400" b="1" dirty="0" smtClean="0">
              <a:latin typeface="华文楷体" panose="02010600040101010101" pitchFamily="2" charset="-122"/>
              <a:ea typeface="华文楷体" panose="02010600040101010101" pitchFamily="2" charset="-122"/>
            </a:endParaRPr>
          </a:p>
          <a:p>
            <a:pPr eaLnBrk="1" hangingPunct="1">
              <a:buFont typeface="Wingdings" panose="05000000000000000000" pitchFamily="2" charset="2"/>
              <a:buChar char="u"/>
            </a:pPr>
            <a:r>
              <a:rPr lang="zh-CN" altLang="en-US" sz="2400" b="1" dirty="0" smtClean="0">
                <a:solidFill>
                  <a:srgbClr val="14DA43"/>
                </a:solidFill>
                <a:latin typeface="华文楷体" panose="02010600040101010101" pitchFamily="2" charset="-122"/>
                <a:ea typeface="华文楷体" panose="02010600040101010101" pitchFamily="2" charset="-122"/>
              </a:rPr>
              <a:t>采用其他方式</a:t>
            </a:r>
            <a:endParaRPr lang="en-US" altLang="zh-CN" sz="2400" b="1" dirty="0" smtClean="0">
              <a:solidFill>
                <a:srgbClr val="14DA43"/>
              </a:solidFill>
              <a:latin typeface="华文楷体" panose="02010600040101010101" pitchFamily="2" charset="-122"/>
              <a:ea typeface="华文楷体" panose="02010600040101010101" pitchFamily="2" charset="-122"/>
            </a:endParaRPr>
          </a:p>
          <a:p>
            <a:pPr marL="0" indent="0" eaLnBrk="1" hangingPunct="1">
              <a:buFont typeface="Wingdings" panose="05000000000000000000" pitchFamily="2" charset="2"/>
              <a:buNone/>
            </a:pPr>
            <a:r>
              <a:rPr lang="zh-CN" altLang="en-US" sz="2400" b="1" dirty="0" smtClean="0">
                <a:latin typeface="华文楷体" panose="02010600040101010101" pitchFamily="2" charset="-122"/>
                <a:ea typeface="华文楷体" panose="02010600040101010101" pitchFamily="2" charset="-122"/>
              </a:rPr>
              <a:t>  实际收到收入金额时，借：银行存款等</a:t>
            </a:r>
            <a:endParaRPr lang="en-US" altLang="zh-CN" sz="2400" b="1" dirty="0" smtClean="0">
              <a:latin typeface="华文楷体" panose="02010600040101010101" pitchFamily="2" charset="-122"/>
              <a:ea typeface="华文楷体" panose="02010600040101010101" pitchFamily="2" charset="-122"/>
            </a:endParaRPr>
          </a:p>
          <a:p>
            <a:pPr marL="0" indent="0" eaLnBrk="1" hangingPunct="1">
              <a:buFont typeface="Wingdings" panose="05000000000000000000" pitchFamily="2" charset="2"/>
              <a:buNone/>
            </a:pPr>
            <a:r>
              <a:rPr lang="en-US" altLang="zh-CN" sz="2400" b="1" dirty="0" smtClean="0">
                <a:latin typeface="华文楷体" panose="02010600040101010101" pitchFamily="2" charset="-122"/>
                <a:ea typeface="华文楷体" panose="02010600040101010101" pitchFamily="2" charset="-122"/>
              </a:rPr>
              <a:t>                                            </a:t>
            </a:r>
            <a:r>
              <a:rPr lang="zh-CN" altLang="en-US" sz="2400" b="1" dirty="0" smtClean="0">
                <a:latin typeface="华文楷体" panose="02010600040101010101" pitchFamily="2" charset="-122"/>
                <a:ea typeface="华文楷体" panose="02010600040101010101" pitchFamily="2" charset="-122"/>
              </a:rPr>
              <a:t>贷：事业收入</a:t>
            </a:r>
            <a:endParaRPr lang="en-US" altLang="zh-CN" sz="2400" b="1" dirty="0" smtClean="0">
              <a:latin typeface="华文楷体" panose="02010600040101010101" pitchFamily="2" charset="-122"/>
              <a:ea typeface="华文楷体" panose="02010600040101010101" pitchFamily="2" charset="-122"/>
            </a:endParaRPr>
          </a:p>
        </p:txBody>
      </p:sp>
      <p:sp>
        <p:nvSpPr>
          <p:cNvPr id="4" name="灯片编号占位符 3"/>
          <p:cNvSpPr>
            <a:spLocks noGrp="1"/>
          </p:cNvSpPr>
          <p:nvPr>
            <p:ph type="sldNum" sz="quarter" idx="12"/>
          </p:nvPr>
        </p:nvSpPr>
        <p:spPr/>
        <p:txBody>
          <a:bodyPr/>
          <a:lstStyle/>
          <a:p>
            <a:fld id="{BC1CF76B-D1F8-4017-AACD-912803F43726}" type="slidenum">
              <a:rPr lang="en-US" smtClean="0"/>
            </a:fld>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49818" y="2564905"/>
            <a:ext cx="10663767" cy="165576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400" b="1" u="sng" dirty="0">
                <a:solidFill>
                  <a:srgbClr val="FFFF00"/>
                </a:solidFill>
                <a:latin typeface="华文楷体" panose="02010600040101010101" pitchFamily="2" charset="-122"/>
                <a:ea typeface="华文楷体" panose="02010600040101010101" pitchFamily="2" charset="-122"/>
              </a:rPr>
              <a:t>财  务 会  计</a:t>
            </a:r>
            <a:endParaRPr lang="zh-CN" altLang="en-US" sz="2400" b="1" u="sng" dirty="0">
              <a:solidFill>
                <a:srgbClr val="FFFF00"/>
              </a:solidFill>
              <a:latin typeface="华文楷体" panose="02010600040101010101" pitchFamily="2" charset="-122"/>
              <a:ea typeface="华文楷体" panose="02010600040101010101" pitchFamily="2" charset="-122"/>
            </a:endParaRPr>
          </a:p>
          <a:p>
            <a:pPr>
              <a:defRPr/>
            </a:pPr>
            <a:r>
              <a:rPr lang="en-US" altLang="zh-CN" sz="2000" b="1" dirty="0">
                <a:latin typeface="华文楷体" panose="02010600040101010101" pitchFamily="2" charset="-122"/>
                <a:ea typeface="华文楷体" panose="02010600040101010101" pitchFamily="2" charset="-122"/>
              </a:rPr>
              <a:t>   </a:t>
            </a:r>
            <a:r>
              <a:rPr lang="zh-CN" altLang="zh-CN" sz="2000" b="1" dirty="0">
                <a:latin typeface="华文楷体" panose="02010600040101010101" pitchFamily="2" charset="-122"/>
                <a:ea typeface="华文楷体" panose="02010600040101010101" pitchFamily="2" charset="-122"/>
              </a:rPr>
              <a:t>借：银行存款</a:t>
            </a:r>
            <a:r>
              <a:rPr lang="en-US" altLang="zh-CN" sz="2000" b="1" dirty="0">
                <a:latin typeface="华文楷体" panose="02010600040101010101" pitchFamily="2" charset="-122"/>
                <a:ea typeface="华文楷体" panose="02010600040101010101" pitchFamily="2" charset="-122"/>
              </a:rPr>
              <a:t>          </a:t>
            </a:r>
            <a:r>
              <a:rPr lang="en-US" altLang="zh-CN" sz="2000" b="1" dirty="0" smtClean="0">
                <a:latin typeface="华文楷体" panose="02010600040101010101" pitchFamily="2" charset="-122"/>
                <a:ea typeface="华文楷体" panose="02010600040101010101" pitchFamily="2" charset="-122"/>
              </a:rPr>
              <a:t>                                                              106 </a:t>
            </a:r>
            <a:r>
              <a:rPr lang="en-US" altLang="zh-CN" sz="2000" b="1" dirty="0">
                <a:latin typeface="华文楷体" panose="02010600040101010101" pitchFamily="2" charset="-122"/>
                <a:ea typeface="华文楷体" panose="02010600040101010101" pitchFamily="2" charset="-122"/>
              </a:rPr>
              <a:t>000</a:t>
            </a:r>
            <a:endParaRPr lang="zh-CN" altLang="zh-CN" sz="2000" b="1" dirty="0">
              <a:latin typeface="华文楷体" panose="02010600040101010101" pitchFamily="2" charset="-122"/>
              <a:ea typeface="华文楷体" panose="02010600040101010101" pitchFamily="2" charset="-122"/>
            </a:endParaRPr>
          </a:p>
          <a:p>
            <a:pPr>
              <a:defRPr/>
            </a:pPr>
            <a:r>
              <a:rPr lang="en-US" altLang="zh-CN" sz="2000" b="1" dirty="0">
                <a:latin typeface="华文楷体" panose="02010600040101010101" pitchFamily="2" charset="-122"/>
                <a:ea typeface="华文楷体" panose="02010600040101010101" pitchFamily="2" charset="-122"/>
              </a:rPr>
              <a:t>      </a:t>
            </a:r>
            <a:r>
              <a:rPr lang="en-US" altLang="zh-CN" sz="2000" b="1" dirty="0" smtClean="0">
                <a:latin typeface="华文楷体" panose="02010600040101010101" pitchFamily="2" charset="-122"/>
                <a:ea typeface="华文楷体" panose="02010600040101010101" pitchFamily="2" charset="-122"/>
              </a:rPr>
              <a:t> </a:t>
            </a:r>
            <a:r>
              <a:rPr lang="zh-CN" altLang="zh-CN" sz="2000" b="1" dirty="0" smtClean="0">
                <a:latin typeface="华文楷体" panose="02010600040101010101" pitchFamily="2" charset="-122"/>
                <a:ea typeface="华文楷体" panose="02010600040101010101" pitchFamily="2" charset="-122"/>
              </a:rPr>
              <a:t>贷</a:t>
            </a:r>
            <a:r>
              <a:rPr lang="zh-CN" altLang="zh-CN" sz="2000" b="1" dirty="0">
                <a:latin typeface="华文楷体" panose="02010600040101010101" pitchFamily="2" charset="-122"/>
                <a:ea typeface="华文楷体" panose="02010600040101010101" pitchFamily="2" charset="-122"/>
              </a:rPr>
              <a:t>：事业收入—科研事业收入—横向科研收入</a:t>
            </a:r>
            <a:r>
              <a:rPr lang="en-US" altLang="zh-CN" sz="2000" b="1" dirty="0">
                <a:latin typeface="华文楷体" panose="02010600040101010101" pitchFamily="2" charset="-122"/>
                <a:ea typeface="华文楷体" panose="02010600040101010101" pitchFamily="2" charset="-122"/>
              </a:rPr>
              <a:t>     </a:t>
            </a:r>
            <a:r>
              <a:rPr lang="en-US" altLang="zh-CN" sz="2000" b="1" dirty="0" smtClean="0">
                <a:latin typeface="华文楷体" panose="02010600040101010101" pitchFamily="2" charset="-122"/>
                <a:ea typeface="华文楷体" panose="02010600040101010101" pitchFamily="2" charset="-122"/>
              </a:rPr>
              <a:t>       100 </a:t>
            </a:r>
            <a:r>
              <a:rPr lang="en-US" altLang="zh-CN" sz="2000" b="1" dirty="0">
                <a:latin typeface="华文楷体" panose="02010600040101010101" pitchFamily="2" charset="-122"/>
                <a:ea typeface="华文楷体" panose="02010600040101010101" pitchFamily="2" charset="-122"/>
              </a:rPr>
              <a:t>000</a:t>
            </a:r>
            <a:endParaRPr lang="zh-CN" altLang="zh-CN" sz="2000" b="1" dirty="0">
              <a:latin typeface="华文楷体" panose="02010600040101010101" pitchFamily="2" charset="-122"/>
              <a:ea typeface="华文楷体" panose="02010600040101010101" pitchFamily="2" charset="-122"/>
            </a:endParaRPr>
          </a:p>
          <a:p>
            <a:pPr>
              <a:defRPr/>
            </a:pPr>
            <a:r>
              <a:rPr lang="en-US" altLang="zh-CN" sz="2000" b="1" dirty="0">
                <a:latin typeface="华文楷体" panose="02010600040101010101" pitchFamily="2" charset="-122"/>
                <a:ea typeface="华文楷体" panose="02010600040101010101" pitchFamily="2" charset="-122"/>
              </a:rPr>
              <a:t>          </a:t>
            </a:r>
            <a:r>
              <a:rPr lang="en-US" altLang="zh-CN" sz="2000" b="1" dirty="0" smtClean="0">
                <a:latin typeface="华文楷体" panose="02010600040101010101" pitchFamily="2" charset="-122"/>
                <a:ea typeface="华文楷体" panose="02010600040101010101" pitchFamily="2" charset="-122"/>
              </a:rPr>
              <a:t> </a:t>
            </a:r>
            <a:r>
              <a:rPr lang="zh-CN" altLang="zh-CN" sz="2000" b="1" dirty="0" smtClean="0">
                <a:latin typeface="华文楷体" panose="02010600040101010101" pitchFamily="2" charset="-122"/>
                <a:ea typeface="华文楷体" panose="02010600040101010101" pitchFamily="2" charset="-122"/>
              </a:rPr>
              <a:t>应</a:t>
            </a:r>
            <a:r>
              <a:rPr lang="zh-CN" altLang="zh-CN" sz="2000" b="1" dirty="0">
                <a:latin typeface="华文楷体" panose="02010600040101010101" pitchFamily="2" charset="-122"/>
                <a:ea typeface="华文楷体" panose="02010600040101010101" pitchFamily="2" charset="-122"/>
              </a:rPr>
              <a:t>交增值税</a:t>
            </a:r>
            <a:r>
              <a:rPr lang="zh-CN" altLang="zh-CN" sz="2000" b="1" dirty="0" smtClean="0">
                <a:latin typeface="华文楷体" panose="02010600040101010101" pitchFamily="2" charset="-122"/>
                <a:ea typeface="华文楷体" panose="02010600040101010101" pitchFamily="2" charset="-122"/>
              </a:rPr>
              <a:t>—应</a:t>
            </a:r>
            <a:r>
              <a:rPr lang="zh-CN" altLang="zh-CN" sz="2000" b="1" dirty="0">
                <a:latin typeface="华文楷体" panose="02010600040101010101" pitchFamily="2" charset="-122"/>
                <a:ea typeface="华文楷体" panose="02010600040101010101" pitchFamily="2" charset="-122"/>
              </a:rPr>
              <a:t>交税金（销项税额）</a:t>
            </a:r>
            <a:r>
              <a:rPr lang="en-US" altLang="zh-CN" sz="2000" b="1" dirty="0">
                <a:latin typeface="华文楷体" panose="02010600040101010101" pitchFamily="2" charset="-122"/>
                <a:ea typeface="华文楷体" panose="02010600040101010101" pitchFamily="2" charset="-122"/>
              </a:rPr>
              <a:t>         </a:t>
            </a:r>
            <a:r>
              <a:rPr lang="en-US" altLang="zh-CN" sz="2000" b="1" dirty="0" smtClean="0">
                <a:latin typeface="华文楷体" panose="02010600040101010101" pitchFamily="2" charset="-122"/>
                <a:ea typeface="华文楷体" panose="02010600040101010101" pitchFamily="2" charset="-122"/>
              </a:rPr>
              <a:t>                   6 </a:t>
            </a:r>
            <a:r>
              <a:rPr lang="en-US" altLang="zh-CN" sz="2000" b="1" dirty="0">
                <a:latin typeface="华文楷体" panose="02010600040101010101" pitchFamily="2" charset="-122"/>
                <a:ea typeface="华文楷体" panose="02010600040101010101" pitchFamily="2" charset="-122"/>
              </a:rPr>
              <a:t>000</a:t>
            </a:r>
            <a:endParaRPr lang="zh-CN" altLang="zh-CN" sz="2000" b="1" dirty="0">
              <a:latin typeface="华文楷体" panose="02010600040101010101" pitchFamily="2" charset="-122"/>
              <a:ea typeface="华文楷体" panose="02010600040101010101" pitchFamily="2" charset="-122"/>
            </a:endParaRPr>
          </a:p>
        </p:txBody>
      </p:sp>
      <p:sp>
        <p:nvSpPr>
          <p:cNvPr id="5" name="矩形 4"/>
          <p:cNvSpPr/>
          <p:nvPr/>
        </p:nvSpPr>
        <p:spPr>
          <a:xfrm>
            <a:off x="649818" y="4437114"/>
            <a:ext cx="10663767" cy="147791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400" b="1" u="sng" dirty="0">
                <a:solidFill>
                  <a:srgbClr val="FFFF00"/>
                </a:solidFill>
                <a:latin typeface="华文楷体" panose="02010600040101010101" pitchFamily="2" charset="-122"/>
                <a:ea typeface="华文楷体" panose="02010600040101010101" pitchFamily="2" charset="-122"/>
              </a:rPr>
              <a:t>预  算 会 计</a:t>
            </a:r>
            <a:endParaRPr lang="en-US" altLang="zh-CN" sz="2400" b="1" u="sng" dirty="0">
              <a:solidFill>
                <a:srgbClr val="FFFF00"/>
              </a:solidFill>
              <a:latin typeface="华文楷体" panose="02010600040101010101" pitchFamily="2" charset="-122"/>
              <a:ea typeface="华文楷体" panose="02010600040101010101" pitchFamily="2" charset="-122"/>
            </a:endParaRPr>
          </a:p>
          <a:p>
            <a:pPr>
              <a:defRPr/>
            </a:pPr>
            <a:r>
              <a:rPr lang="en-US" altLang="zh-CN" sz="2000" b="1" dirty="0">
                <a:latin typeface="华文楷体" panose="02010600040101010101" pitchFamily="2" charset="-122"/>
                <a:ea typeface="华文楷体" panose="02010600040101010101" pitchFamily="2" charset="-122"/>
              </a:rPr>
              <a:t>   </a:t>
            </a:r>
            <a:r>
              <a:rPr lang="zh-CN" altLang="zh-CN" sz="2000" b="1" dirty="0">
                <a:latin typeface="华文楷体" panose="02010600040101010101" pitchFamily="2" charset="-122"/>
                <a:ea typeface="华文楷体" panose="02010600040101010101" pitchFamily="2" charset="-122"/>
              </a:rPr>
              <a:t>借：资金结存—货币资金</a:t>
            </a:r>
            <a:r>
              <a:rPr lang="en-US" altLang="zh-CN" sz="2000" b="1" dirty="0">
                <a:latin typeface="华文楷体" panose="02010600040101010101" pitchFamily="2" charset="-122"/>
                <a:ea typeface="华文楷体" panose="02010600040101010101" pitchFamily="2" charset="-122"/>
              </a:rPr>
              <a:t>          </a:t>
            </a:r>
            <a:r>
              <a:rPr lang="en-US" altLang="zh-CN" sz="2000" b="1" dirty="0" smtClean="0">
                <a:latin typeface="华文楷体" panose="02010600040101010101" pitchFamily="2" charset="-122"/>
                <a:ea typeface="华文楷体" panose="02010600040101010101" pitchFamily="2" charset="-122"/>
              </a:rPr>
              <a:t>                                                       106 </a:t>
            </a:r>
            <a:r>
              <a:rPr lang="en-US" altLang="zh-CN" sz="2000" b="1" dirty="0">
                <a:latin typeface="华文楷体" panose="02010600040101010101" pitchFamily="2" charset="-122"/>
                <a:ea typeface="华文楷体" panose="02010600040101010101" pitchFamily="2" charset="-122"/>
              </a:rPr>
              <a:t>000</a:t>
            </a:r>
            <a:endParaRPr lang="zh-CN" altLang="zh-CN" sz="2000" b="1" dirty="0">
              <a:latin typeface="华文楷体" panose="02010600040101010101" pitchFamily="2" charset="-122"/>
              <a:ea typeface="华文楷体" panose="02010600040101010101" pitchFamily="2" charset="-122"/>
            </a:endParaRPr>
          </a:p>
          <a:p>
            <a:pPr>
              <a:defRPr/>
            </a:pPr>
            <a:r>
              <a:rPr lang="en-US" altLang="zh-CN" sz="2000" b="1" dirty="0">
                <a:latin typeface="华文楷体" panose="02010600040101010101" pitchFamily="2" charset="-122"/>
                <a:ea typeface="华文楷体" panose="02010600040101010101" pitchFamily="2" charset="-122"/>
              </a:rPr>
              <a:t>      </a:t>
            </a:r>
            <a:r>
              <a:rPr lang="zh-CN" altLang="zh-CN" sz="2000" b="1" dirty="0">
                <a:latin typeface="华文楷体" panose="02010600040101010101" pitchFamily="2" charset="-122"/>
                <a:ea typeface="华文楷体" panose="02010600040101010101" pitchFamily="2" charset="-122"/>
              </a:rPr>
              <a:t>贷：事业预算收入</a:t>
            </a:r>
            <a:r>
              <a:rPr lang="zh-CN" altLang="zh-CN" sz="2000" b="1" dirty="0" smtClean="0">
                <a:latin typeface="华文楷体" panose="02010600040101010101" pitchFamily="2" charset="-122"/>
                <a:ea typeface="华文楷体" panose="02010600040101010101" pitchFamily="2" charset="-122"/>
              </a:rPr>
              <a:t>―科研</a:t>
            </a:r>
            <a:r>
              <a:rPr lang="zh-CN" altLang="zh-CN" sz="2000" b="1" dirty="0">
                <a:latin typeface="华文楷体" panose="02010600040101010101" pitchFamily="2" charset="-122"/>
                <a:ea typeface="华文楷体" panose="02010600040101010101" pitchFamily="2" charset="-122"/>
              </a:rPr>
              <a:t>事业预算收入—横向科研收入</a:t>
            </a:r>
            <a:r>
              <a:rPr lang="en-US" altLang="zh-CN" sz="2000" b="1" dirty="0">
                <a:latin typeface="华文楷体" panose="02010600040101010101" pitchFamily="2" charset="-122"/>
                <a:ea typeface="华文楷体" panose="02010600040101010101" pitchFamily="2" charset="-122"/>
              </a:rPr>
              <a:t>  </a:t>
            </a:r>
            <a:r>
              <a:rPr lang="en-US" altLang="zh-CN" sz="2000" b="1" dirty="0" smtClean="0">
                <a:latin typeface="华文楷体" panose="02010600040101010101" pitchFamily="2" charset="-122"/>
                <a:ea typeface="华文楷体" panose="02010600040101010101" pitchFamily="2" charset="-122"/>
              </a:rPr>
              <a:t>        106 </a:t>
            </a:r>
            <a:r>
              <a:rPr lang="en-US" altLang="zh-CN" sz="2000" b="1" dirty="0">
                <a:latin typeface="华文楷体" panose="02010600040101010101" pitchFamily="2" charset="-122"/>
                <a:ea typeface="华文楷体" panose="02010600040101010101" pitchFamily="2" charset="-122"/>
              </a:rPr>
              <a:t>000</a:t>
            </a:r>
            <a:endParaRPr lang="zh-CN" altLang="zh-CN" sz="2000" b="1" dirty="0">
              <a:latin typeface="华文楷体" panose="02010600040101010101" pitchFamily="2" charset="-122"/>
              <a:ea typeface="华文楷体" panose="02010600040101010101" pitchFamily="2" charset="-122"/>
            </a:endParaRPr>
          </a:p>
        </p:txBody>
      </p:sp>
      <p:sp>
        <p:nvSpPr>
          <p:cNvPr id="6" name="矩形 5"/>
          <p:cNvSpPr/>
          <p:nvPr/>
        </p:nvSpPr>
        <p:spPr>
          <a:xfrm>
            <a:off x="649818" y="908050"/>
            <a:ext cx="10655300" cy="151283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US" altLang="zh-CN" sz="2800" b="1" dirty="0">
                <a:latin typeface="华文楷体" panose="02010600040101010101" pitchFamily="2" charset="-122"/>
                <a:ea typeface="华文楷体" panose="02010600040101010101" pitchFamily="2" charset="-122"/>
              </a:rPr>
              <a:t>[</a:t>
            </a:r>
            <a:r>
              <a:rPr lang="zh-CN" altLang="en-US" sz="2800" b="1" dirty="0" smtClean="0">
                <a:latin typeface="华文楷体" panose="02010600040101010101" pitchFamily="2" charset="-122"/>
                <a:ea typeface="华文楷体" panose="02010600040101010101" pitchFamily="2" charset="-122"/>
              </a:rPr>
              <a:t>例</a:t>
            </a:r>
            <a:r>
              <a:rPr lang="en-US" altLang="zh-CN" sz="2800" b="1" dirty="0" smtClean="0">
                <a:latin typeface="华文楷体" panose="02010600040101010101" pitchFamily="2" charset="-122"/>
                <a:ea typeface="华文楷体" panose="02010600040101010101" pitchFamily="2" charset="-122"/>
              </a:rPr>
              <a:t>10]  </a:t>
            </a:r>
            <a:r>
              <a:rPr lang="zh-CN" altLang="zh-CN" sz="2800" b="1" dirty="0">
                <a:latin typeface="华文楷体" panose="02010600040101010101" pitchFamily="2" charset="-122"/>
                <a:ea typeface="华文楷体" panose="02010600040101010101" pitchFamily="2" charset="-122"/>
              </a:rPr>
              <a:t>某大学</a:t>
            </a:r>
            <a:r>
              <a:rPr lang="zh-CN" altLang="en-US" sz="2800" b="1" dirty="0">
                <a:latin typeface="华文楷体" panose="02010600040101010101" pitchFamily="2" charset="-122"/>
                <a:ea typeface="华文楷体" panose="02010600040101010101" pitchFamily="2" charset="-122"/>
              </a:rPr>
              <a:t>系增值税</a:t>
            </a:r>
            <a:r>
              <a:rPr lang="zh-CN" altLang="zh-CN" sz="2800" b="1" dirty="0">
                <a:latin typeface="华文楷体" panose="02010600040101010101" pitchFamily="2" charset="-122"/>
                <a:ea typeface="华文楷体" panose="02010600040101010101" pitchFamily="2" charset="-122"/>
              </a:rPr>
              <a:t>一般纳税人</a:t>
            </a:r>
            <a:r>
              <a:rPr lang="zh-CN" altLang="en-US" sz="2800" b="1" dirty="0">
                <a:latin typeface="华文楷体" panose="02010600040101010101" pitchFamily="2" charset="-122"/>
                <a:ea typeface="华文楷体" panose="02010600040101010101" pitchFamily="2" charset="-122"/>
              </a:rPr>
              <a:t>，</a:t>
            </a:r>
            <a:r>
              <a:rPr lang="en-US" altLang="zh-CN" sz="2800" b="1" dirty="0">
                <a:latin typeface="华文楷体" panose="02010600040101010101" pitchFamily="2" charset="-122"/>
                <a:ea typeface="华文楷体" panose="02010600040101010101" pitchFamily="2" charset="-122"/>
              </a:rPr>
              <a:t>2019</a:t>
            </a:r>
            <a:r>
              <a:rPr lang="zh-CN" altLang="zh-CN" sz="2800" b="1" dirty="0">
                <a:latin typeface="华文楷体" panose="02010600040101010101" pitchFamily="2" charset="-122"/>
                <a:ea typeface="华文楷体" panose="02010600040101010101" pitchFamily="2" charset="-122"/>
              </a:rPr>
              <a:t>年</a:t>
            </a:r>
            <a:r>
              <a:rPr lang="en-US" altLang="zh-CN" sz="2800" b="1" dirty="0">
                <a:latin typeface="华文楷体" panose="02010600040101010101" pitchFamily="2" charset="-122"/>
                <a:ea typeface="华文楷体" panose="02010600040101010101" pitchFamily="2" charset="-122"/>
              </a:rPr>
              <a:t>9</a:t>
            </a:r>
            <a:r>
              <a:rPr lang="zh-CN" altLang="zh-CN" sz="2800" b="1" dirty="0">
                <a:latin typeface="华文楷体" panose="02010600040101010101" pitchFamily="2" charset="-122"/>
                <a:ea typeface="华文楷体" panose="02010600040101010101" pitchFamily="2" charset="-122"/>
              </a:rPr>
              <a:t>月</a:t>
            </a:r>
            <a:r>
              <a:rPr lang="en-US" altLang="zh-CN" sz="2800" b="1" dirty="0">
                <a:latin typeface="华文楷体" panose="02010600040101010101" pitchFamily="2" charset="-122"/>
                <a:ea typeface="华文楷体" panose="02010600040101010101" pitchFamily="2" charset="-122"/>
              </a:rPr>
              <a:t>30</a:t>
            </a:r>
            <a:r>
              <a:rPr lang="zh-CN" altLang="zh-CN" sz="2800" b="1" dirty="0">
                <a:latin typeface="华文楷体" panose="02010600040101010101" pitchFamily="2" charset="-122"/>
                <a:ea typeface="华文楷体" panose="02010600040101010101" pitchFamily="2" charset="-122"/>
              </a:rPr>
              <a:t>日</a:t>
            </a:r>
            <a:r>
              <a:rPr lang="zh-CN" altLang="zh-CN" sz="2800" b="1" dirty="0" smtClean="0">
                <a:latin typeface="华文楷体" panose="02010600040101010101" pitchFamily="2" charset="-122"/>
                <a:ea typeface="华文楷体" panose="02010600040101010101" pitchFamily="2" charset="-122"/>
              </a:rPr>
              <a:t>，</a:t>
            </a:r>
            <a:r>
              <a:rPr lang="zh-CN" altLang="en-US" sz="2800" b="1" dirty="0" smtClean="0">
                <a:latin typeface="华文楷体" panose="02010600040101010101" pitchFamily="2" charset="-122"/>
                <a:ea typeface="华文楷体" panose="02010600040101010101" pitchFamily="2" charset="-122"/>
              </a:rPr>
              <a:t>收到</a:t>
            </a:r>
            <a:r>
              <a:rPr lang="zh-CN" altLang="zh-CN" sz="2800" b="1" dirty="0" smtClean="0">
                <a:latin typeface="华文楷体" panose="02010600040101010101" pitchFamily="2" charset="-122"/>
                <a:ea typeface="华文楷体" panose="02010600040101010101" pitchFamily="2" charset="-122"/>
              </a:rPr>
              <a:t>一</a:t>
            </a:r>
            <a:r>
              <a:rPr lang="zh-CN" altLang="en-US" sz="2800" b="1" dirty="0" smtClean="0">
                <a:latin typeface="华文楷体" panose="02010600040101010101" pitchFamily="2" charset="-122"/>
                <a:ea typeface="华文楷体" panose="02010600040101010101" pitchFamily="2" charset="-122"/>
              </a:rPr>
              <a:t>笔</a:t>
            </a:r>
            <a:r>
              <a:rPr lang="zh-CN" altLang="zh-CN" sz="2800" b="1" dirty="0" smtClean="0">
                <a:latin typeface="华文楷体" panose="02010600040101010101" pitchFamily="2" charset="-122"/>
                <a:ea typeface="华文楷体" panose="02010600040101010101" pitchFamily="2" charset="-122"/>
              </a:rPr>
              <a:t>横向</a:t>
            </a:r>
            <a:r>
              <a:rPr lang="zh-CN" altLang="zh-CN" sz="2800" b="1" dirty="0">
                <a:latin typeface="华文楷体" panose="02010600040101010101" pitchFamily="2" charset="-122"/>
                <a:ea typeface="华文楷体" panose="02010600040101010101" pitchFamily="2" charset="-122"/>
              </a:rPr>
              <a:t>课题经费</a:t>
            </a:r>
            <a:r>
              <a:rPr lang="en-US" altLang="zh-CN" sz="2800" b="1" dirty="0">
                <a:latin typeface="华文楷体" panose="02010600040101010101" pitchFamily="2" charset="-122"/>
                <a:ea typeface="华文楷体" panose="02010600040101010101" pitchFamily="2" charset="-122"/>
              </a:rPr>
              <a:t> 100 000</a:t>
            </a:r>
            <a:r>
              <a:rPr lang="zh-CN" altLang="zh-CN" sz="2800" b="1" dirty="0">
                <a:latin typeface="华文楷体" panose="02010600040101010101" pitchFamily="2" charset="-122"/>
                <a:ea typeface="华文楷体" panose="02010600040101010101" pitchFamily="2" charset="-122"/>
              </a:rPr>
              <a:t>元，</a:t>
            </a:r>
            <a:r>
              <a:rPr lang="zh-CN" altLang="zh-CN" sz="2800" b="1" dirty="0" smtClean="0">
                <a:latin typeface="华文楷体" panose="02010600040101010101" pitchFamily="2" charset="-122"/>
                <a:ea typeface="华文楷体" panose="02010600040101010101" pitchFamily="2" charset="-122"/>
              </a:rPr>
              <a:t>增值税</a:t>
            </a:r>
            <a:r>
              <a:rPr lang="en-US" altLang="zh-CN" sz="2800" b="1" dirty="0" smtClean="0">
                <a:latin typeface="华文楷体" panose="02010600040101010101" pitchFamily="2" charset="-122"/>
                <a:ea typeface="华文楷体" panose="02010600040101010101" pitchFamily="2" charset="-122"/>
              </a:rPr>
              <a:t>6 </a:t>
            </a:r>
            <a:r>
              <a:rPr lang="en-US" altLang="zh-CN" sz="2800" b="1" dirty="0">
                <a:latin typeface="华文楷体" panose="02010600040101010101" pitchFamily="2" charset="-122"/>
                <a:ea typeface="华文楷体" panose="02010600040101010101" pitchFamily="2" charset="-122"/>
              </a:rPr>
              <a:t>000</a:t>
            </a:r>
            <a:r>
              <a:rPr lang="zh-CN" altLang="zh-CN" sz="2800" b="1" dirty="0">
                <a:latin typeface="华文楷体" panose="02010600040101010101" pitchFamily="2" charset="-122"/>
                <a:ea typeface="华文楷体" panose="02010600040101010101" pitchFamily="2" charset="-122"/>
              </a:rPr>
              <a:t>元，款项已经收到。</a:t>
            </a:r>
            <a:endParaRPr lang="zh-CN" altLang="en-US" sz="2800" b="1" dirty="0">
              <a:latin typeface="华文楷体" panose="02010600040101010101" pitchFamily="2" charset="-122"/>
              <a:ea typeface="华文楷体" panose="02010600040101010101" pitchFamily="2" charset="-122"/>
            </a:endParaRPr>
          </a:p>
        </p:txBody>
      </p:sp>
      <p:sp>
        <p:nvSpPr>
          <p:cNvPr id="7" name="Rectangle 2"/>
          <p:cNvSpPr>
            <a:spLocks noGrp="1" noRot="1" noChangeArrowheads="1"/>
          </p:cNvSpPr>
          <p:nvPr>
            <p:ph type="title"/>
          </p:nvPr>
        </p:nvSpPr>
        <p:spPr>
          <a:xfrm>
            <a:off x="1678517" y="260351"/>
            <a:ext cx="9025467" cy="504825"/>
          </a:xfrm>
        </p:spPr>
        <p:txBody>
          <a:bodyPr rtlCol="0">
            <a:normAutofit fontScale="90000"/>
          </a:bodyPr>
          <a:lstStyle/>
          <a:p>
            <a:pPr algn="ctr" eaLnBrk="1" fontAlgn="auto" hangingPunct="1">
              <a:spcAft>
                <a:spcPts val="0"/>
              </a:spcAft>
              <a:defRPr/>
            </a:pPr>
            <a:r>
              <a:rPr lang="zh-CN" altLang="en-US" sz="3200" b="1" dirty="0">
                <a:solidFill>
                  <a:srgbClr val="FFFF00"/>
                </a:solidFill>
                <a:latin typeface="华文楷体" panose="02010600040101010101" pitchFamily="2" charset="-122"/>
                <a:ea typeface="华文楷体" panose="02010600040101010101" pitchFamily="2" charset="-122"/>
              </a:rPr>
              <a:t>（二）</a:t>
            </a:r>
            <a:r>
              <a:rPr lang="zh-CN" altLang="en-US" sz="3200" b="1" dirty="0" smtClean="0">
                <a:solidFill>
                  <a:srgbClr val="FFFF00"/>
                </a:solidFill>
                <a:latin typeface="华文楷体" panose="02010600040101010101" pitchFamily="2" charset="-122"/>
                <a:ea typeface="华文楷体" panose="02010600040101010101" pitchFamily="2" charset="-122"/>
              </a:rPr>
              <a:t>事业收入举例</a:t>
            </a:r>
            <a:endParaRPr lang="zh-CN" altLang="en-US" sz="3200" b="1" dirty="0" smtClean="0">
              <a:solidFill>
                <a:srgbClr val="FFFF00"/>
              </a:solidFill>
              <a:latin typeface="华文楷体" panose="02010600040101010101" pitchFamily="2" charset="-122"/>
              <a:ea typeface="华文楷体" panose="02010600040101010101" pitchFamily="2" charset="-122"/>
            </a:endParaRPr>
          </a:p>
        </p:txBody>
      </p:sp>
      <p:sp>
        <p:nvSpPr>
          <p:cNvPr id="8" name="灯片编号占位符 7"/>
          <p:cNvSpPr>
            <a:spLocks noGrp="1"/>
          </p:cNvSpPr>
          <p:nvPr>
            <p:ph type="sldNum" sz="quarter" idx="12"/>
          </p:nvPr>
        </p:nvSpPr>
        <p:spPr/>
        <p:txBody>
          <a:bodyPr/>
          <a:lstStyle/>
          <a:p>
            <a:pPr>
              <a:defRPr/>
            </a:pPr>
            <a:fld id="{4DDAE490-1FB0-48DC-8698-AB0A09F32C84}" type="slidenum">
              <a:rPr lang="en-US" altLang="zh-CN" smtClean="0">
                <a:latin typeface="华文楷体" panose="02010600040101010101" pitchFamily="2" charset="-122"/>
                <a:ea typeface="华文楷体" panose="02010600040101010101" pitchFamily="2" charset="-122"/>
              </a:rPr>
            </a:fld>
            <a:endParaRPr lang="en-US" altLang="zh-CN">
              <a:latin typeface="华文楷体" panose="02010600040101010101" pitchFamily="2" charset="-122"/>
              <a:ea typeface="华文楷体" panose="02010600040101010101" pitchFamily="2" charset="-122"/>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9522" name="Rectangle 2"/>
          <p:cNvSpPr>
            <a:spLocks noGrp="1" noRot="1" noChangeArrowheads="1"/>
          </p:cNvSpPr>
          <p:nvPr>
            <p:ph type="title"/>
          </p:nvPr>
        </p:nvSpPr>
        <p:spPr>
          <a:xfrm>
            <a:off x="1678517" y="476251"/>
            <a:ext cx="9025467" cy="504825"/>
          </a:xfrm>
        </p:spPr>
        <p:txBody>
          <a:bodyPr rtlCol="0">
            <a:normAutofit fontScale="90000"/>
          </a:bodyPr>
          <a:lstStyle/>
          <a:p>
            <a:pPr algn="ctr" eaLnBrk="1" fontAlgn="auto" hangingPunct="1">
              <a:spcAft>
                <a:spcPts val="0"/>
              </a:spcAft>
              <a:defRPr/>
            </a:pPr>
            <a:r>
              <a:rPr lang="zh-CN" altLang="en-US" sz="3200" b="1" dirty="0" smtClean="0">
                <a:solidFill>
                  <a:srgbClr val="FFFF00"/>
                </a:solidFill>
                <a:latin typeface="华文楷体" panose="02010600040101010101" pitchFamily="2" charset="-122"/>
                <a:ea typeface="华文楷体" panose="02010600040101010101" pitchFamily="2" charset="-122"/>
              </a:rPr>
              <a:t>（三）非同级财政拨款收入 </a:t>
            </a:r>
            <a:endParaRPr lang="zh-CN" altLang="en-US" sz="3200" b="1" dirty="0" smtClean="0">
              <a:solidFill>
                <a:srgbClr val="FFFF00"/>
              </a:solidFill>
              <a:latin typeface="华文楷体" panose="02010600040101010101" pitchFamily="2" charset="-122"/>
              <a:ea typeface="华文楷体" panose="02010600040101010101" pitchFamily="2" charset="-122"/>
            </a:endParaRPr>
          </a:p>
        </p:txBody>
      </p:sp>
      <p:sp>
        <p:nvSpPr>
          <p:cNvPr id="91139" name="Rectangle 3"/>
          <p:cNvSpPr>
            <a:spLocks noGrp="1" noChangeArrowheads="1"/>
          </p:cNvSpPr>
          <p:nvPr>
            <p:ph sz="quarter" idx="13"/>
          </p:nvPr>
        </p:nvSpPr>
        <p:spPr>
          <a:xfrm>
            <a:off x="1200151" y="1052514"/>
            <a:ext cx="9889067" cy="3889375"/>
          </a:xfrm>
        </p:spPr>
        <p:txBody>
          <a:bodyPr/>
          <a:lstStyle/>
          <a:p>
            <a:pPr eaLnBrk="1" hangingPunct="1">
              <a:lnSpc>
                <a:spcPct val="130000"/>
              </a:lnSpc>
              <a:buFont typeface="Wingdings" panose="05000000000000000000" pitchFamily="2" charset="2"/>
              <a:buNone/>
            </a:pPr>
            <a:r>
              <a:rPr lang="zh-CN" altLang="en-US" sz="2800" b="1" u="sng" dirty="0" smtClean="0">
                <a:solidFill>
                  <a:srgbClr val="FFFF00"/>
                </a:solidFill>
                <a:latin typeface="华文楷体" panose="02010600040101010101" pitchFamily="2" charset="-122"/>
                <a:ea typeface="华文楷体" panose="02010600040101010101" pitchFamily="2" charset="-122"/>
              </a:rPr>
              <a:t>核算内容：</a:t>
            </a:r>
            <a:endParaRPr lang="en-US" altLang="zh-CN" sz="2800" b="1" u="sng" dirty="0" smtClean="0">
              <a:solidFill>
                <a:srgbClr val="FFFF00"/>
              </a:solidFill>
              <a:latin typeface="华文楷体" panose="02010600040101010101" pitchFamily="2" charset="-122"/>
              <a:ea typeface="华文楷体" panose="02010600040101010101" pitchFamily="2" charset="-122"/>
            </a:endParaRPr>
          </a:p>
          <a:p>
            <a:pPr eaLnBrk="1" hangingPunct="1">
              <a:lnSpc>
                <a:spcPct val="130000"/>
              </a:lnSpc>
              <a:buFont typeface="Wingdings" panose="05000000000000000000" pitchFamily="2" charset="2"/>
              <a:buChar char="u"/>
            </a:pPr>
            <a:r>
              <a:rPr lang="zh-CN" altLang="zh-CN" sz="2400" b="1" dirty="0" smtClean="0">
                <a:latin typeface="华文楷体" panose="02010600040101010101" pitchFamily="2" charset="-122"/>
                <a:ea typeface="华文楷体" panose="02010600040101010101" pitchFamily="2" charset="-122"/>
              </a:rPr>
              <a:t>从非同级政府财政部门取得的</a:t>
            </a:r>
            <a:r>
              <a:rPr lang="zh-CN" altLang="zh-CN" sz="2400" b="1" dirty="0" smtClean="0">
                <a:solidFill>
                  <a:srgbClr val="14DA43"/>
                </a:solidFill>
                <a:latin typeface="华文楷体" panose="02010600040101010101" pitchFamily="2" charset="-122"/>
                <a:ea typeface="华文楷体" panose="02010600040101010101" pitchFamily="2" charset="-122"/>
              </a:rPr>
              <a:t>经费拨款</a:t>
            </a:r>
            <a:r>
              <a:rPr lang="zh-CN" altLang="en-US" sz="2400" b="1" dirty="0" smtClean="0">
                <a:latin typeface="华文楷体" panose="02010600040101010101" pitchFamily="2" charset="-122"/>
                <a:ea typeface="华文楷体" panose="02010600040101010101" pitchFamily="2" charset="-122"/>
              </a:rPr>
              <a:t>，</a:t>
            </a:r>
            <a:r>
              <a:rPr lang="zh-CN" altLang="zh-CN" sz="2400" b="1" dirty="0" smtClean="0">
                <a:latin typeface="华文楷体" panose="02010600040101010101" pitchFamily="2" charset="-122"/>
                <a:ea typeface="华文楷体" panose="02010600040101010101" pitchFamily="2" charset="-122"/>
              </a:rPr>
              <a:t>包括从同级政府其他部门取得的横向转拨财政款、从上级或下级政府财政部门取得的经费拨款等</a:t>
            </a:r>
            <a:r>
              <a:rPr lang="zh-CN" altLang="en-US" sz="2400" b="1" dirty="0" smtClean="0">
                <a:latin typeface="华文楷体" panose="02010600040101010101" pitchFamily="2" charset="-122"/>
                <a:ea typeface="华文楷体" panose="02010600040101010101" pitchFamily="2" charset="-122"/>
              </a:rPr>
              <a:t>。</a:t>
            </a:r>
            <a:endParaRPr lang="en-US" altLang="zh-CN" sz="2400" b="1" dirty="0" smtClean="0">
              <a:latin typeface="华文楷体" panose="02010600040101010101" pitchFamily="2" charset="-122"/>
              <a:ea typeface="华文楷体" panose="02010600040101010101" pitchFamily="2" charset="-122"/>
            </a:endParaRPr>
          </a:p>
          <a:p>
            <a:pPr>
              <a:lnSpc>
                <a:spcPct val="130000"/>
              </a:lnSpc>
            </a:pPr>
            <a:r>
              <a:rPr lang="zh-CN" altLang="en-US" sz="2400" b="1" dirty="0" smtClean="0">
                <a:latin typeface="华文楷体" panose="02010600040101010101" pitchFamily="2" charset="-122"/>
                <a:ea typeface="华文楷体" panose="02010600040101010101" pitchFamily="2" charset="-122"/>
              </a:rPr>
              <a:t>注意：</a:t>
            </a:r>
            <a:r>
              <a:rPr lang="zh-CN" altLang="zh-CN" sz="2400" b="1" dirty="0" smtClean="0">
                <a:latin typeface="华文楷体" panose="02010600040101010101" pitchFamily="2" charset="-122"/>
                <a:ea typeface="华文楷体" panose="02010600040101010101" pitchFamily="2" charset="-122"/>
              </a:rPr>
              <a:t>因开展</a:t>
            </a:r>
            <a:r>
              <a:rPr lang="zh-CN" altLang="zh-CN" sz="2400" b="1" dirty="0" smtClean="0">
                <a:solidFill>
                  <a:srgbClr val="14DA43"/>
                </a:solidFill>
                <a:latin typeface="华文楷体" panose="02010600040101010101" pitchFamily="2" charset="-122"/>
                <a:ea typeface="华文楷体" panose="02010600040101010101" pitchFamily="2" charset="-122"/>
              </a:rPr>
              <a:t>科研及其辅助活动</a:t>
            </a:r>
            <a:r>
              <a:rPr lang="zh-CN" altLang="zh-CN" sz="2400" b="1" dirty="0" smtClean="0">
                <a:latin typeface="华文楷体" panose="02010600040101010101" pitchFamily="2" charset="-122"/>
                <a:ea typeface="华文楷体" panose="02010600040101010101" pitchFamily="2" charset="-122"/>
              </a:rPr>
              <a:t>从非同级政府财政部门取得的经费拨款，应当通过</a:t>
            </a:r>
            <a:r>
              <a:rPr lang="en-US" altLang="zh-CN" sz="2400" b="1" dirty="0" smtClean="0">
                <a:latin typeface="华文楷体" panose="02010600040101010101" pitchFamily="2" charset="-122"/>
                <a:ea typeface="华文楷体" panose="02010600040101010101" pitchFamily="2" charset="-122"/>
              </a:rPr>
              <a:t>“</a:t>
            </a:r>
            <a:r>
              <a:rPr lang="zh-CN" altLang="zh-CN" sz="2400" b="1" dirty="0" smtClean="0">
                <a:latin typeface="华文楷体" panose="02010600040101010101" pitchFamily="2" charset="-122"/>
                <a:ea typeface="华文楷体" panose="02010600040101010101" pitchFamily="2" charset="-122"/>
              </a:rPr>
              <a:t>事业收入</a:t>
            </a:r>
            <a:r>
              <a:rPr lang="en-US" altLang="zh-CN" sz="2400" b="1" dirty="0" smtClean="0">
                <a:latin typeface="华文楷体" panose="02010600040101010101" pitchFamily="2" charset="-122"/>
                <a:ea typeface="华文楷体" panose="02010600040101010101" pitchFamily="2" charset="-122"/>
              </a:rPr>
              <a:t>——</a:t>
            </a:r>
            <a:r>
              <a:rPr lang="zh-CN" altLang="zh-CN" sz="2400" b="1" dirty="0" smtClean="0">
                <a:latin typeface="华文楷体" panose="02010600040101010101" pitchFamily="2" charset="-122"/>
                <a:ea typeface="华文楷体" panose="02010600040101010101" pitchFamily="2" charset="-122"/>
              </a:rPr>
              <a:t>非同级财政拨款</a:t>
            </a:r>
            <a:r>
              <a:rPr lang="en-US" altLang="zh-CN" sz="2400" b="1" dirty="0" smtClean="0">
                <a:latin typeface="华文楷体" panose="02010600040101010101" pitchFamily="2" charset="-122"/>
                <a:ea typeface="华文楷体" panose="02010600040101010101" pitchFamily="2" charset="-122"/>
              </a:rPr>
              <a:t>”</a:t>
            </a:r>
            <a:r>
              <a:rPr lang="zh-CN" altLang="zh-CN" sz="2400" b="1" dirty="0" smtClean="0">
                <a:latin typeface="华文楷体" panose="02010600040101010101" pitchFamily="2" charset="-122"/>
                <a:ea typeface="华文楷体" panose="02010600040101010101" pitchFamily="2" charset="-122"/>
              </a:rPr>
              <a:t>科目核算</a:t>
            </a:r>
            <a:r>
              <a:rPr lang="zh-CN" altLang="en-US" sz="2400" b="1" dirty="0" smtClean="0">
                <a:latin typeface="华文楷体" panose="02010600040101010101" pitchFamily="2" charset="-122"/>
                <a:ea typeface="华文楷体" panose="02010600040101010101" pitchFamily="2" charset="-122"/>
              </a:rPr>
              <a:t>。</a:t>
            </a:r>
            <a:endParaRPr lang="en-US" altLang="zh-CN" sz="2400" b="1" dirty="0" smtClean="0">
              <a:latin typeface="华文楷体" panose="02010600040101010101" pitchFamily="2" charset="-122"/>
              <a:ea typeface="华文楷体" panose="02010600040101010101" pitchFamily="2" charset="-122"/>
            </a:endParaRPr>
          </a:p>
        </p:txBody>
      </p:sp>
      <p:sp>
        <p:nvSpPr>
          <p:cNvPr id="4" name="灯片编号占位符 3"/>
          <p:cNvSpPr>
            <a:spLocks noGrp="1"/>
          </p:cNvSpPr>
          <p:nvPr>
            <p:ph type="sldNum" sz="quarter" idx="12"/>
          </p:nvPr>
        </p:nvSpPr>
        <p:spPr/>
        <p:txBody>
          <a:bodyPr/>
          <a:lstStyle/>
          <a:p>
            <a:fld id="{BC1CF76B-D1F8-4017-AACD-912803F43726}" type="slidenum">
              <a:rPr lang="en-US" smtClean="0"/>
            </a:fld>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49818" y="2852936"/>
            <a:ext cx="10663767" cy="13684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400" b="1" u="sng" dirty="0">
                <a:solidFill>
                  <a:srgbClr val="FFFF00"/>
                </a:solidFill>
                <a:latin typeface="华文楷体" panose="02010600040101010101" pitchFamily="2" charset="-122"/>
                <a:ea typeface="华文楷体" panose="02010600040101010101" pitchFamily="2" charset="-122"/>
              </a:rPr>
              <a:t>财  务 会  计</a:t>
            </a:r>
            <a:endParaRPr lang="zh-CN" altLang="en-US" sz="2400" b="1" u="sng" dirty="0">
              <a:solidFill>
                <a:srgbClr val="FFFF00"/>
              </a:solidFill>
              <a:latin typeface="华文楷体" panose="02010600040101010101" pitchFamily="2" charset="-122"/>
              <a:ea typeface="华文楷体" panose="02010600040101010101" pitchFamily="2" charset="-122"/>
            </a:endParaRPr>
          </a:p>
          <a:p>
            <a:pPr>
              <a:defRPr/>
            </a:pPr>
            <a:r>
              <a:rPr lang="en-US" altLang="zh-CN" sz="2000" b="1" dirty="0">
                <a:latin typeface="华文楷体" panose="02010600040101010101" pitchFamily="2" charset="-122"/>
                <a:ea typeface="华文楷体" panose="02010600040101010101" pitchFamily="2" charset="-122"/>
              </a:rPr>
              <a:t>  </a:t>
            </a:r>
            <a:r>
              <a:rPr lang="zh-CN" altLang="zh-CN" sz="2400" b="1" dirty="0">
                <a:latin typeface="华文楷体" panose="02010600040101010101" pitchFamily="2" charset="-122"/>
                <a:ea typeface="华文楷体" panose="02010600040101010101" pitchFamily="2" charset="-122"/>
              </a:rPr>
              <a:t>借：银行存款 </a:t>
            </a:r>
            <a:r>
              <a:rPr lang="en-US" altLang="zh-CN" sz="2400" b="1" dirty="0">
                <a:latin typeface="华文楷体" panose="02010600040101010101" pitchFamily="2" charset="-122"/>
                <a:ea typeface="华文楷体" panose="02010600040101010101" pitchFamily="2" charset="-122"/>
              </a:rPr>
              <a:t>                </a:t>
            </a:r>
            <a:r>
              <a:rPr lang="en-US" altLang="zh-CN" sz="2400" b="1" dirty="0" smtClean="0">
                <a:latin typeface="华文楷体" panose="02010600040101010101" pitchFamily="2" charset="-122"/>
                <a:ea typeface="华文楷体" panose="02010600040101010101" pitchFamily="2" charset="-122"/>
              </a:rPr>
              <a:t>                           </a:t>
            </a:r>
            <a:r>
              <a:rPr lang="en-US" altLang="zh-CN" sz="2400" b="1" dirty="0">
                <a:latin typeface="华文楷体" panose="02010600040101010101" pitchFamily="2" charset="-122"/>
                <a:ea typeface="华文楷体" panose="02010600040101010101" pitchFamily="2" charset="-122"/>
              </a:rPr>
              <a:t>1 000 000</a:t>
            </a:r>
            <a:endParaRPr lang="zh-CN" altLang="zh-CN" sz="2400" b="1" dirty="0">
              <a:latin typeface="华文楷体" panose="02010600040101010101" pitchFamily="2" charset="-122"/>
              <a:ea typeface="华文楷体" panose="02010600040101010101" pitchFamily="2" charset="-122"/>
            </a:endParaRPr>
          </a:p>
          <a:p>
            <a:pPr>
              <a:defRPr/>
            </a:pPr>
            <a:r>
              <a:rPr lang="en-US" altLang="zh-CN" sz="2400" b="1" dirty="0">
                <a:latin typeface="华文楷体" panose="02010600040101010101" pitchFamily="2" charset="-122"/>
                <a:ea typeface="华文楷体" panose="02010600040101010101" pitchFamily="2" charset="-122"/>
              </a:rPr>
              <a:t>     </a:t>
            </a:r>
            <a:r>
              <a:rPr lang="zh-CN" altLang="zh-CN" sz="2400" b="1" dirty="0">
                <a:latin typeface="华文楷体" panose="02010600040101010101" pitchFamily="2" charset="-122"/>
                <a:ea typeface="华文楷体" panose="02010600040101010101" pitchFamily="2" charset="-122"/>
              </a:rPr>
              <a:t>贷：非同级财政拨款收入—非本级财政拨款收入</a:t>
            </a:r>
            <a:r>
              <a:rPr lang="en-US" altLang="zh-CN" sz="2400" b="1" dirty="0">
                <a:latin typeface="华文楷体" panose="02010600040101010101" pitchFamily="2" charset="-122"/>
                <a:ea typeface="华文楷体" panose="02010600040101010101" pitchFamily="2" charset="-122"/>
              </a:rPr>
              <a:t>            1 000 000</a:t>
            </a:r>
            <a:endParaRPr lang="zh-CN" altLang="zh-CN" sz="2400" b="1" dirty="0">
              <a:latin typeface="华文楷体" panose="02010600040101010101" pitchFamily="2" charset="-122"/>
              <a:ea typeface="华文楷体" panose="02010600040101010101" pitchFamily="2" charset="-122"/>
            </a:endParaRPr>
          </a:p>
        </p:txBody>
      </p:sp>
      <p:sp>
        <p:nvSpPr>
          <p:cNvPr id="5" name="矩形 4"/>
          <p:cNvSpPr/>
          <p:nvPr/>
        </p:nvSpPr>
        <p:spPr>
          <a:xfrm>
            <a:off x="649818" y="4437114"/>
            <a:ext cx="10663767" cy="136815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400" b="1" u="sng" dirty="0">
                <a:solidFill>
                  <a:srgbClr val="FFFF00"/>
                </a:solidFill>
                <a:latin typeface="华文楷体" panose="02010600040101010101" pitchFamily="2" charset="-122"/>
                <a:ea typeface="华文楷体" panose="02010600040101010101" pitchFamily="2" charset="-122"/>
              </a:rPr>
              <a:t>预  算 会 计</a:t>
            </a:r>
            <a:endParaRPr lang="en-US" altLang="zh-CN" sz="2400" b="1" u="sng" dirty="0">
              <a:solidFill>
                <a:srgbClr val="FFFF00"/>
              </a:solidFill>
              <a:latin typeface="华文楷体" panose="02010600040101010101" pitchFamily="2" charset="-122"/>
              <a:ea typeface="华文楷体" panose="02010600040101010101" pitchFamily="2" charset="-122"/>
            </a:endParaRPr>
          </a:p>
          <a:p>
            <a:pPr>
              <a:defRPr/>
            </a:pPr>
            <a:r>
              <a:rPr lang="en-US" altLang="zh-CN" sz="2000" b="1" dirty="0">
                <a:latin typeface="华文楷体" panose="02010600040101010101" pitchFamily="2" charset="-122"/>
                <a:ea typeface="华文楷体" panose="02010600040101010101" pitchFamily="2" charset="-122"/>
              </a:rPr>
              <a:t> </a:t>
            </a:r>
            <a:r>
              <a:rPr lang="zh-CN" altLang="zh-CN" sz="2400" b="1" dirty="0">
                <a:latin typeface="华文楷体" panose="02010600040101010101" pitchFamily="2" charset="-122"/>
                <a:ea typeface="华文楷体" panose="02010600040101010101" pitchFamily="2" charset="-122"/>
              </a:rPr>
              <a:t>借：资金结存—货币资金</a:t>
            </a:r>
            <a:r>
              <a:rPr lang="en-US" altLang="zh-CN" sz="2400" b="1" dirty="0">
                <a:latin typeface="华文楷体" panose="02010600040101010101" pitchFamily="2" charset="-122"/>
                <a:ea typeface="华文楷体" panose="02010600040101010101" pitchFamily="2" charset="-122"/>
              </a:rPr>
              <a:t>           </a:t>
            </a:r>
            <a:r>
              <a:rPr lang="en-US" altLang="zh-CN" sz="2400" b="1" dirty="0" smtClean="0">
                <a:latin typeface="华文楷体" panose="02010600040101010101" pitchFamily="2" charset="-122"/>
                <a:ea typeface="华文楷体" panose="02010600040101010101" pitchFamily="2" charset="-122"/>
              </a:rPr>
              <a:t>                             </a:t>
            </a:r>
            <a:r>
              <a:rPr lang="en-US" altLang="zh-CN" sz="2400" b="1" dirty="0">
                <a:latin typeface="华文楷体" panose="02010600040101010101" pitchFamily="2" charset="-122"/>
                <a:ea typeface="华文楷体" panose="02010600040101010101" pitchFamily="2" charset="-122"/>
              </a:rPr>
              <a:t>1 000 000</a:t>
            </a:r>
            <a:endParaRPr lang="zh-CN" altLang="zh-CN" sz="2400" b="1" dirty="0">
              <a:latin typeface="华文楷体" panose="02010600040101010101" pitchFamily="2" charset="-122"/>
              <a:ea typeface="华文楷体" panose="02010600040101010101" pitchFamily="2" charset="-122"/>
            </a:endParaRPr>
          </a:p>
          <a:p>
            <a:pPr>
              <a:defRPr/>
            </a:pPr>
            <a:r>
              <a:rPr lang="en-US" altLang="zh-CN" sz="2400" b="1" dirty="0">
                <a:latin typeface="华文楷体" panose="02010600040101010101" pitchFamily="2" charset="-122"/>
                <a:ea typeface="华文楷体" panose="02010600040101010101" pitchFamily="2" charset="-122"/>
              </a:rPr>
              <a:t>     </a:t>
            </a:r>
            <a:r>
              <a:rPr lang="zh-CN" altLang="zh-CN" sz="2400" b="1" dirty="0">
                <a:latin typeface="华文楷体" panose="02010600040101010101" pitchFamily="2" charset="-122"/>
                <a:ea typeface="华文楷体" panose="02010600040101010101" pitchFamily="2" charset="-122"/>
              </a:rPr>
              <a:t>贷：非同级财政拨款预算收入—非本级财政拨款预算</a:t>
            </a:r>
            <a:r>
              <a:rPr lang="zh-CN" altLang="zh-CN" sz="2400" b="1" dirty="0" smtClean="0">
                <a:latin typeface="华文楷体" panose="02010600040101010101" pitchFamily="2" charset="-122"/>
                <a:ea typeface="华文楷体" panose="02010600040101010101" pitchFamily="2" charset="-122"/>
              </a:rPr>
              <a:t>收入</a:t>
            </a:r>
            <a:r>
              <a:rPr lang="en-US" altLang="zh-CN" sz="2400" b="1" dirty="0" smtClean="0">
                <a:latin typeface="华文楷体" panose="02010600040101010101" pitchFamily="2" charset="-122"/>
                <a:ea typeface="华文楷体" panose="02010600040101010101" pitchFamily="2" charset="-122"/>
              </a:rPr>
              <a:t>         </a:t>
            </a:r>
            <a:r>
              <a:rPr lang="en-US" altLang="zh-CN" sz="2400" b="1" dirty="0">
                <a:latin typeface="华文楷体" panose="02010600040101010101" pitchFamily="2" charset="-122"/>
                <a:ea typeface="华文楷体" panose="02010600040101010101" pitchFamily="2" charset="-122"/>
              </a:rPr>
              <a:t>1 000 </a:t>
            </a:r>
            <a:r>
              <a:rPr lang="en-US" altLang="zh-CN" sz="2400" b="1" dirty="0" smtClean="0">
                <a:latin typeface="华文楷体" panose="02010600040101010101" pitchFamily="2" charset="-122"/>
                <a:ea typeface="华文楷体" panose="02010600040101010101" pitchFamily="2" charset="-122"/>
              </a:rPr>
              <a:t>000</a:t>
            </a:r>
            <a:endParaRPr lang="zh-CN" altLang="zh-CN" sz="2400" b="1" dirty="0">
              <a:latin typeface="华文楷体" panose="02010600040101010101" pitchFamily="2" charset="-122"/>
              <a:ea typeface="华文楷体" panose="02010600040101010101" pitchFamily="2" charset="-122"/>
            </a:endParaRPr>
          </a:p>
        </p:txBody>
      </p:sp>
      <p:sp>
        <p:nvSpPr>
          <p:cNvPr id="6" name="矩形 5"/>
          <p:cNvSpPr/>
          <p:nvPr/>
        </p:nvSpPr>
        <p:spPr>
          <a:xfrm>
            <a:off x="658285" y="1268538"/>
            <a:ext cx="10655300" cy="129636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US" altLang="zh-CN" sz="2800" b="1" dirty="0">
                <a:latin typeface="华文楷体" panose="02010600040101010101" pitchFamily="2" charset="-122"/>
                <a:ea typeface="华文楷体" panose="02010600040101010101" pitchFamily="2" charset="-122"/>
              </a:rPr>
              <a:t>[</a:t>
            </a:r>
            <a:r>
              <a:rPr lang="zh-CN" altLang="en-US" sz="2800" b="1" dirty="0" smtClean="0">
                <a:latin typeface="华文楷体" panose="02010600040101010101" pitchFamily="2" charset="-122"/>
                <a:ea typeface="华文楷体" panose="02010600040101010101" pitchFamily="2" charset="-122"/>
              </a:rPr>
              <a:t>例</a:t>
            </a:r>
            <a:r>
              <a:rPr lang="en-US" altLang="zh-CN" sz="2800" b="1" dirty="0" smtClean="0">
                <a:latin typeface="华文楷体" panose="02010600040101010101" pitchFamily="2" charset="-122"/>
                <a:ea typeface="华文楷体" panose="02010600040101010101" pitchFamily="2" charset="-122"/>
              </a:rPr>
              <a:t>11]   2019</a:t>
            </a:r>
            <a:r>
              <a:rPr lang="zh-CN" altLang="zh-CN" sz="2800" b="1" dirty="0">
                <a:latin typeface="华文楷体" panose="02010600040101010101" pitchFamily="2" charset="-122"/>
                <a:ea typeface="华文楷体" panose="02010600040101010101" pitchFamily="2" charset="-122"/>
              </a:rPr>
              <a:t>年</a:t>
            </a:r>
            <a:r>
              <a:rPr lang="en-US" altLang="zh-CN" sz="2800" b="1" dirty="0">
                <a:latin typeface="华文楷体" panose="02010600040101010101" pitchFamily="2" charset="-122"/>
                <a:ea typeface="华文楷体" panose="02010600040101010101" pitchFamily="2" charset="-122"/>
              </a:rPr>
              <a:t>6</a:t>
            </a:r>
            <a:r>
              <a:rPr lang="zh-CN" altLang="zh-CN" sz="2800" b="1" dirty="0">
                <a:latin typeface="华文楷体" panose="02010600040101010101" pitchFamily="2" charset="-122"/>
                <a:ea typeface="华文楷体" panose="02010600040101010101" pitchFamily="2" charset="-122"/>
              </a:rPr>
              <a:t>月</a:t>
            </a:r>
            <a:r>
              <a:rPr lang="en-US" altLang="zh-CN" sz="2800" b="1" dirty="0">
                <a:latin typeface="华文楷体" panose="02010600040101010101" pitchFamily="2" charset="-122"/>
                <a:ea typeface="华文楷体" panose="02010600040101010101" pitchFamily="2" charset="-122"/>
              </a:rPr>
              <a:t>2</a:t>
            </a:r>
            <a:r>
              <a:rPr lang="zh-CN" altLang="zh-CN" sz="2800" b="1" dirty="0">
                <a:latin typeface="华文楷体" panose="02010600040101010101" pitchFamily="2" charset="-122"/>
                <a:ea typeface="华文楷体" panose="02010600040101010101" pitchFamily="2" charset="-122"/>
              </a:rPr>
              <a:t>日，省属某大学收到市财政局拨来的</a:t>
            </a:r>
            <a:r>
              <a:rPr lang="zh-CN" altLang="en-US" sz="2800" b="1" dirty="0">
                <a:latin typeface="华文楷体" panose="02010600040101010101" pitchFamily="2" charset="-122"/>
                <a:ea typeface="华文楷体" panose="02010600040101010101" pitchFamily="2" charset="-122"/>
              </a:rPr>
              <a:t>学科</a:t>
            </a:r>
            <a:r>
              <a:rPr lang="zh-CN" altLang="zh-CN" sz="2800" b="1" dirty="0">
                <a:latin typeface="华文楷体" panose="02010600040101010101" pitchFamily="2" charset="-122"/>
                <a:ea typeface="华文楷体" panose="02010600040101010101" pitchFamily="2" charset="-122"/>
              </a:rPr>
              <a:t>建设款</a:t>
            </a:r>
            <a:r>
              <a:rPr lang="en-US" altLang="zh-CN" sz="2800" b="1" dirty="0">
                <a:latin typeface="华文楷体" panose="02010600040101010101" pitchFamily="2" charset="-122"/>
                <a:ea typeface="华文楷体" panose="02010600040101010101" pitchFamily="2" charset="-122"/>
              </a:rPr>
              <a:t>1 000 000</a:t>
            </a:r>
            <a:r>
              <a:rPr lang="zh-CN" altLang="zh-CN" sz="2800" b="1" dirty="0">
                <a:latin typeface="华文楷体" panose="02010600040101010101" pitchFamily="2" charset="-122"/>
                <a:ea typeface="华文楷体" panose="02010600040101010101" pitchFamily="2" charset="-122"/>
              </a:rPr>
              <a:t>元，款项已经到账。</a:t>
            </a:r>
            <a:endParaRPr lang="zh-CN" altLang="en-US" sz="2800" b="1" dirty="0">
              <a:latin typeface="华文楷体" panose="02010600040101010101" pitchFamily="2" charset="-122"/>
              <a:ea typeface="华文楷体" panose="02010600040101010101" pitchFamily="2" charset="-122"/>
            </a:endParaRPr>
          </a:p>
        </p:txBody>
      </p:sp>
      <p:sp>
        <p:nvSpPr>
          <p:cNvPr id="7" name="Rectangle 2"/>
          <p:cNvSpPr>
            <a:spLocks noGrp="1" noRot="1" noChangeArrowheads="1"/>
          </p:cNvSpPr>
          <p:nvPr>
            <p:ph type="title"/>
          </p:nvPr>
        </p:nvSpPr>
        <p:spPr>
          <a:xfrm>
            <a:off x="1487488" y="547912"/>
            <a:ext cx="9025467" cy="504825"/>
          </a:xfrm>
        </p:spPr>
        <p:txBody>
          <a:bodyPr rtlCol="0">
            <a:normAutofit fontScale="90000"/>
          </a:bodyPr>
          <a:lstStyle/>
          <a:p>
            <a:pPr algn="ctr" eaLnBrk="1" fontAlgn="auto" hangingPunct="1">
              <a:spcAft>
                <a:spcPts val="0"/>
              </a:spcAft>
              <a:defRPr/>
            </a:pPr>
            <a:r>
              <a:rPr lang="zh-CN" altLang="en-US" sz="3200" b="1" dirty="0">
                <a:solidFill>
                  <a:srgbClr val="FFFF00"/>
                </a:solidFill>
                <a:latin typeface="华文楷体" panose="02010600040101010101" pitchFamily="2" charset="-122"/>
                <a:ea typeface="华文楷体" panose="02010600040101010101" pitchFamily="2" charset="-122"/>
              </a:rPr>
              <a:t>（三）</a:t>
            </a:r>
            <a:r>
              <a:rPr lang="zh-CN" altLang="en-US" sz="3200" b="1" dirty="0" smtClean="0">
                <a:solidFill>
                  <a:srgbClr val="FFFF00"/>
                </a:solidFill>
                <a:latin typeface="华文楷体" panose="02010600040101010101" pitchFamily="2" charset="-122"/>
                <a:ea typeface="华文楷体" panose="02010600040101010101" pitchFamily="2" charset="-122"/>
              </a:rPr>
              <a:t>非</a:t>
            </a:r>
            <a:r>
              <a:rPr lang="zh-CN" altLang="en-US" sz="3200" b="1" dirty="0">
                <a:solidFill>
                  <a:srgbClr val="FFFF00"/>
                </a:solidFill>
                <a:latin typeface="华文楷体" panose="02010600040101010101" pitchFamily="2" charset="-122"/>
                <a:ea typeface="华文楷体" panose="02010600040101010101" pitchFamily="2" charset="-122"/>
              </a:rPr>
              <a:t>同级财政拨款收入</a:t>
            </a:r>
            <a:r>
              <a:rPr lang="zh-CN" altLang="en-US" sz="3200" b="1" dirty="0" smtClean="0">
                <a:solidFill>
                  <a:srgbClr val="FFFF00"/>
                </a:solidFill>
                <a:latin typeface="华文楷体" panose="02010600040101010101" pitchFamily="2" charset="-122"/>
                <a:ea typeface="华文楷体" panose="02010600040101010101" pitchFamily="2" charset="-122"/>
              </a:rPr>
              <a:t>举例</a:t>
            </a:r>
            <a:endParaRPr lang="zh-CN" altLang="en-US" sz="3200" b="1" dirty="0" smtClean="0">
              <a:solidFill>
                <a:srgbClr val="FFFF00"/>
              </a:solidFill>
              <a:latin typeface="华文楷体" panose="02010600040101010101" pitchFamily="2" charset="-122"/>
              <a:ea typeface="华文楷体" panose="02010600040101010101" pitchFamily="2" charset="-122"/>
            </a:endParaRPr>
          </a:p>
        </p:txBody>
      </p:sp>
      <p:sp>
        <p:nvSpPr>
          <p:cNvPr id="8" name="灯片编号占位符 7"/>
          <p:cNvSpPr>
            <a:spLocks noGrp="1"/>
          </p:cNvSpPr>
          <p:nvPr>
            <p:ph type="sldNum" sz="quarter" idx="12"/>
          </p:nvPr>
        </p:nvSpPr>
        <p:spPr/>
        <p:txBody>
          <a:bodyPr/>
          <a:lstStyle/>
          <a:p>
            <a:pPr>
              <a:defRPr/>
            </a:pPr>
            <a:fld id="{4DDAE490-1FB0-48DC-8698-AB0A09F32C84}" type="slidenum">
              <a:rPr lang="en-US" altLang="zh-CN" smtClean="0">
                <a:latin typeface="华文楷体" panose="02010600040101010101" pitchFamily="2" charset="-122"/>
                <a:ea typeface="华文楷体" panose="02010600040101010101" pitchFamily="2" charset="-122"/>
              </a:rPr>
            </a:fld>
            <a:endParaRPr lang="en-US" altLang="zh-CN">
              <a:latin typeface="华文楷体" panose="02010600040101010101" pitchFamily="2" charset="-122"/>
              <a:ea typeface="华文楷体" panose="02010600040101010101" pitchFamily="2" charset="-122"/>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rrowheads="1"/>
          </p:cNvSpPr>
          <p:nvPr>
            <p:ph type="title"/>
          </p:nvPr>
        </p:nvSpPr>
        <p:spPr>
          <a:xfrm>
            <a:off x="1320039" y="724695"/>
            <a:ext cx="9025467" cy="504825"/>
          </a:xfrm>
        </p:spPr>
        <p:txBody>
          <a:bodyPr/>
          <a:lstStyle/>
          <a:p>
            <a:pPr algn="ctr" eaLnBrk="1" hangingPunct="1"/>
            <a:r>
              <a:rPr lang="zh-CN" altLang="en-US" sz="3200" dirty="0" smtClean="0">
                <a:solidFill>
                  <a:srgbClr val="FFFF00"/>
                </a:solidFill>
                <a:latin typeface="华文楷体" panose="02010600040101010101" pitchFamily="2" charset="-122"/>
                <a:ea typeface="华文楷体" panose="02010600040101010101" pitchFamily="2" charset="-122"/>
              </a:rPr>
              <a:t>（四）租金收入 </a:t>
            </a:r>
            <a:endParaRPr lang="zh-CN" altLang="en-US" sz="3200" dirty="0" smtClean="0">
              <a:solidFill>
                <a:srgbClr val="FFFF00"/>
              </a:solidFill>
              <a:latin typeface="华文楷体" panose="02010600040101010101" pitchFamily="2" charset="-122"/>
              <a:ea typeface="华文楷体" panose="02010600040101010101" pitchFamily="2" charset="-122"/>
            </a:endParaRPr>
          </a:p>
        </p:txBody>
      </p:sp>
      <p:sp>
        <p:nvSpPr>
          <p:cNvPr id="94211" name="Rectangle 3"/>
          <p:cNvSpPr>
            <a:spLocks noGrp="1" noChangeArrowheads="1"/>
          </p:cNvSpPr>
          <p:nvPr>
            <p:ph sz="quarter" idx="13"/>
          </p:nvPr>
        </p:nvSpPr>
        <p:spPr>
          <a:xfrm>
            <a:off x="527051" y="1557338"/>
            <a:ext cx="10972800" cy="4103687"/>
          </a:xfrm>
        </p:spPr>
        <p:txBody>
          <a:bodyPr/>
          <a:lstStyle/>
          <a:p>
            <a:pPr eaLnBrk="1" hangingPunct="1">
              <a:lnSpc>
                <a:spcPct val="120000"/>
              </a:lnSpc>
              <a:buFont typeface="Wingdings" panose="05000000000000000000" pitchFamily="2" charset="2"/>
              <a:buChar char="u"/>
            </a:pPr>
            <a:r>
              <a:rPr lang="zh-CN" altLang="en-US" sz="2800" b="1" u="sng" dirty="0" smtClean="0">
                <a:solidFill>
                  <a:srgbClr val="FFFF00"/>
                </a:solidFill>
                <a:latin typeface="华文楷体" panose="02010600040101010101" pitchFamily="2" charset="-122"/>
                <a:ea typeface="华文楷体" panose="02010600040101010101" pitchFamily="2" charset="-122"/>
              </a:rPr>
              <a:t>核算内容：</a:t>
            </a:r>
            <a:endParaRPr lang="en-US" altLang="zh-CN" sz="2800" b="1" u="sng" dirty="0" smtClean="0">
              <a:solidFill>
                <a:srgbClr val="FFFF00"/>
              </a:solidFill>
              <a:latin typeface="华文楷体" panose="02010600040101010101" pitchFamily="2" charset="-122"/>
              <a:ea typeface="华文楷体" panose="02010600040101010101" pitchFamily="2" charset="-122"/>
            </a:endParaRPr>
          </a:p>
          <a:p>
            <a:pPr lvl="1" eaLnBrk="1" hangingPunct="1">
              <a:lnSpc>
                <a:spcPct val="120000"/>
              </a:lnSpc>
              <a:buFont typeface="Wingdings" panose="05000000000000000000" pitchFamily="2" charset="2"/>
              <a:buChar char="Ø"/>
            </a:pPr>
            <a:r>
              <a:rPr lang="zh-CN" altLang="en-US" sz="2800" dirty="0" smtClean="0">
                <a:solidFill>
                  <a:srgbClr val="14DA43"/>
                </a:solidFill>
                <a:latin typeface="华文楷体" panose="02010600040101010101" pitchFamily="2" charset="-122"/>
                <a:ea typeface="华文楷体" panose="02010600040101010101" pitchFamily="2" charset="-122"/>
              </a:rPr>
              <a:t>经批准</a:t>
            </a:r>
            <a:r>
              <a:rPr lang="zh-CN" altLang="en-US" sz="2800" dirty="0" smtClean="0">
                <a:latin typeface="华文楷体" panose="02010600040101010101" pitchFamily="2" charset="-122"/>
                <a:ea typeface="华文楷体" panose="02010600040101010101" pitchFamily="2" charset="-122"/>
              </a:rPr>
              <a:t>利用国有资产出租取得并按照规定纳入本单位预算管理的租金收入；</a:t>
            </a:r>
            <a:r>
              <a:rPr lang="zh-CN" altLang="en-US" sz="2800" dirty="0" smtClean="0">
                <a:solidFill>
                  <a:schemeClr val="bg1"/>
                </a:solidFill>
                <a:latin typeface="华文楷体" panose="02010600040101010101" pitchFamily="2" charset="-122"/>
                <a:ea typeface="华文楷体" panose="02010600040101010101" pitchFamily="2" charset="-122"/>
              </a:rPr>
              <a:t>。</a:t>
            </a:r>
            <a:endParaRPr lang="zh-CN" altLang="en-US" sz="2800" dirty="0" smtClean="0">
              <a:solidFill>
                <a:srgbClr val="FFFF00"/>
              </a:solidFill>
              <a:latin typeface="华文楷体" panose="02010600040101010101" pitchFamily="2" charset="-122"/>
              <a:ea typeface="华文楷体" panose="02010600040101010101" pitchFamily="2" charset="-122"/>
            </a:endParaRPr>
          </a:p>
          <a:p>
            <a:pPr lvl="1" eaLnBrk="1" hangingPunct="1">
              <a:lnSpc>
                <a:spcPct val="120000"/>
              </a:lnSpc>
              <a:buFont typeface="Wingdings" panose="05000000000000000000" pitchFamily="2" charset="2"/>
              <a:buChar char="Ø"/>
            </a:pPr>
            <a:r>
              <a:rPr lang="zh-CN" altLang="en-US" sz="2800" dirty="0" smtClean="0">
                <a:latin typeface="华文楷体" panose="02010600040101010101" pitchFamily="2" charset="-122"/>
                <a:ea typeface="华文楷体" panose="02010600040101010101" pitchFamily="2" charset="-122"/>
              </a:rPr>
              <a:t>租赁期内各个期间按照</a:t>
            </a:r>
            <a:r>
              <a:rPr lang="zh-CN" altLang="en-US" sz="2800" dirty="0" smtClean="0">
                <a:solidFill>
                  <a:srgbClr val="14DA43"/>
                </a:solidFill>
                <a:latin typeface="华文楷体" panose="02010600040101010101" pitchFamily="2" charset="-122"/>
                <a:ea typeface="华文楷体" panose="02010600040101010101" pitchFamily="2" charset="-122"/>
              </a:rPr>
              <a:t>直线法</a:t>
            </a:r>
            <a:r>
              <a:rPr lang="zh-CN" altLang="en-US" sz="2800" dirty="0" smtClean="0">
                <a:latin typeface="华文楷体" panose="02010600040101010101" pitchFamily="2" charset="-122"/>
                <a:ea typeface="华文楷体" panose="02010600040101010101" pitchFamily="2" charset="-122"/>
              </a:rPr>
              <a:t>予以确认；</a:t>
            </a:r>
            <a:endParaRPr lang="en-US" altLang="zh-CN" sz="2800" dirty="0" smtClean="0">
              <a:latin typeface="华文楷体" panose="02010600040101010101" pitchFamily="2" charset="-122"/>
              <a:ea typeface="华文楷体" panose="02010600040101010101" pitchFamily="2" charset="-122"/>
            </a:endParaRPr>
          </a:p>
          <a:p>
            <a:pPr lvl="1" eaLnBrk="1" hangingPunct="1">
              <a:lnSpc>
                <a:spcPct val="120000"/>
              </a:lnSpc>
              <a:buFont typeface="Wingdings" panose="05000000000000000000" pitchFamily="2" charset="2"/>
              <a:buChar char="Ø"/>
            </a:pPr>
            <a:r>
              <a:rPr lang="zh-CN" altLang="en-US" sz="2800" dirty="0" smtClean="0">
                <a:solidFill>
                  <a:srgbClr val="14DA43"/>
                </a:solidFill>
                <a:latin typeface="华文楷体" panose="02010600040101010101" pitchFamily="2" charset="-122"/>
                <a:ea typeface="华文楷体" panose="02010600040101010101" pitchFamily="2" charset="-122"/>
              </a:rPr>
              <a:t>预收租金、后付租金、分期收取租金</a:t>
            </a:r>
            <a:r>
              <a:rPr lang="zh-CN" altLang="en-US" sz="2800" dirty="0" smtClean="0">
                <a:latin typeface="华文楷体" panose="02010600040101010101" pitchFamily="2" charset="-122"/>
                <a:ea typeface="华文楷体" panose="02010600040101010101" pitchFamily="2" charset="-122"/>
              </a:rPr>
              <a:t>等方式下的账务处理与“事业收入”科目类似</a:t>
            </a:r>
            <a:r>
              <a:rPr lang="zh-CN" altLang="en-US" dirty="0" smtClean="0">
                <a:latin typeface="华文楷体" panose="02010600040101010101" pitchFamily="2" charset="-122"/>
                <a:ea typeface="华文楷体" panose="02010600040101010101" pitchFamily="2" charset="-122"/>
              </a:rPr>
              <a:t>。</a:t>
            </a:r>
            <a:endParaRPr lang="zh-CN" altLang="en-US" dirty="0" smtClean="0">
              <a:latin typeface="华文楷体" panose="02010600040101010101" pitchFamily="2" charset="-122"/>
              <a:ea typeface="华文楷体" panose="02010600040101010101" pitchFamily="2" charset="-122"/>
            </a:endParaRPr>
          </a:p>
        </p:txBody>
      </p:sp>
      <p:sp>
        <p:nvSpPr>
          <p:cNvPr id="4" name="灯片编号占位符 3"/>
          <p:cNvSpPr>
            <a:spLocks noGrp="1"/>
          </p:cNvSpPr>
          <p:nvPr>
            <p:ph type="sldNum" sz="quarter" idx="12"/>
          </p:nvPr>
        </p:nvSpPr>
        <p:spPr/>
        <p:txBody>
          <a:bodyPr/>
          <a:lstStyle/>
          <a:p>
            <a:fld id="{BC1CF76B-D1F8-4017-AACD-912803F43726}" type="slidenum">
              <a:rPr lang="en-US" smtClean="0"/>
            </a:fld>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58285" y="2708922"/>
            <a:ext cx="5169860" cy="364743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400" b="1" u="sng" dirty="0">
                <a:solidFill>
                  <a:srgbClr val="FFFF00"/>
                </a:solidFill>
                <a:latin typeface="华文楷体" panose="02010600040101010101" pitchFamily="2" charset="-122"/>
                <a:ea typeface="华文楷体" panose="02010600040101010101" pitchFamily="2" charset="-122"/>
              </a:rPr>
              <a:t>财 </a:t>
            </a:r>
            <a:r>
              <a:rPr lang="zh-CN" altLang="en-US" sz="2400" b="1" u="sng" dirty="0" smtClean="0">
                <a:solidFill>
                  <a:srgbClr val="FFFF00"/>
                </a:solidFill>
                <a:latin typeface="华文楷体" panose="02010600040101010101" pitchFamily="2" charset="-122"/>
                <a:ea typeface="华文楷体" panose="02010600040101010101" pitchFamily="2" charset="-122"/>
              </a:rPr>
              <a:t>务 </a:t>
            </a:r>
            <a:r>
              <a:rPr lang="zh-CN" altLang="en-US" sz="2400" b="1" u="sng" dirty="0">
                <a:solidFill>
                  <a:srgbClr val="FFFF00"/>
                </a:solidFill>
                <a:latin typeface="华文楷体" panose="02010600040101010101" pitchFamily="2" charset="-122"/>
                <a:ea typeface="华文楷体" panose="02010600040101010101" pitchFamily="2" charset="-122"/>
              </a:rPr>
              <a:t>会 </a:t>
            </a:r>
            <a:r>
              <a:rPr lang="zh-CN" altLang="en-US" sz="2400" b="1" u="sng" dirty="0" smtClean="0">
                <a:solidFill>
                  <a:srgbClr val="FFFF00"/>
                </a:solidFill>
                <a:latin typeface="华文楷体" panose="02010600040101010101" pitchFamily="2" charset="-122"/>
                <a:ea typeface="华文楷体" panose="02010600040101010101" pitchFamily="2" charset="-122"/>
              </a:rPr>
              <a:t>计</a:t>
            </a:r>
            <a:endParaRPr lang="zh-CN" altLang="en-US" sz="2400" b="1" u="sng" dirty="0">
              <a:solidFill>
                <a:srgbClr val="FFFF00"/>
              </a:solidFill>
              <a:latin typeface="华文楷体" panose="02010600040101010101" pitchFamily="2" charset="-122"/>
              <a:ea typeface="华文楷体" panose="02010600040101010101" pitchFamily="2" charset="-122"/>
            </a:endParaRPr>
          </a:p>
          <a:p>
            <a:pPr eaLnBrk="1" hangingPunct="1">
              <a:buFont typeface="Wingdings" panose="05000000000000000000" pitchFamily="2" charset="2"/>
              <a:buNone/>
              <a:defRPr/>
            </a:pPr>
            <a:r>
              <a:rPr lang="zh-CN" altLang="zh-CN" sz="2000" b="1" dirty="0" smtClean="0">
                <a:latin typeface="华文楷体" panose="02010600040101010101" pitchFamily="2" charset="-122"/>
                <a:ea typeface="华文楷体" panose="02010600040101010101" pitchFamily="2" charset="-122"/>
              </a:rPr>
              <a:t>（</a:t>
            </a:r>
            <a:r>
              <a:rPr lang="en-US" altLang="zh-CN" sz="2000" b="1" dirty="0">
                <a:latin typeface="华文楷体" panose="02010600040101010101" pitchFamily="2" charset="-122"/>
                <a:ea typeface="华文楷体" panose="02010600040101010101" pitchFamily="2" charset="-122"/>
              </a:rPr>
              <a:t>1</a:t>
            </a:r>
            <a:r>
              <a:rPr lang="zh-CN" altLang="zh-CN" sz="2000" b="1" dirty="0">
                <a:latin typeface="华文楷体" panose="02010600040101010101" pitchFamily="2" charset="-122"/>
                <a:ea typeface="华文楷体" panose="02010600040101010101" pitchFamily="2" charset="-122"/>
              </a:rPr>
              <a:t>）</a:t>
            </a:r>
            <a:r>
              <a:rPr lang="en-US" altLang="zh-CN" sz="2000" b="1" dirty="0">
                <a:latin typeface="华文楷体" panose="02010600040101010101" pitchFamily="2" charset="-122"/>
                <a:ea typeface="华文楷体" panose="02010600040101010101" pitchFamily="2" charset="-122"/>
              </a:rPr>
              <a:t>7—12</a:t>
            </a:r>
            <a:r>
              <a:rPr lang="zh-CN" altLang="zh-CN" sz="2000" b="1" dirty="0">
                <a:latin typeface="华文楷体" panose="02010600040101010101" pitchFamily="2" charset="-122"/>
                <a:ea typeface="华文楷体" panose="02010600040101010101" pitchFamily="2" charset="-122"/>
              </a:rPr>
              <a:t>月每月月末</a:t>
            </a:r>
            <a:r>
              <a:rPr lang="zh-CN" altLang="en-US" sz="2000" b="1" dirty="0">
                <a:latin typeface="华文楷体" panose="02010600040101010101" pitchFamily="2" charset="-122"/>
                <a:ea typeface="华文楷体" panose="02010600040101010101" pitchFamily="2" charset="-122"/>
              </a:rPr>
              <a:t>确认</a:t>
            </a:r>
            <a:r>
              <a:rPr lang="zh-CN" altLang="zh-CN" sz="2000" b="1" dirty="0">
                <a:latin typeface="华文楷体" panose="02010600040101010101" pitchFamily="2" charset="-122"/>
                <a:ea typeface="华文楷体" panose="02010600040101010101" pitchFamily="2" charset="-122"/>
              </a:rPr>
              <a:t>租金</a:t>
            </a:r>
            <a:r>
              <a:rPr lang="zh-CN" altLang="en-US" sz="2000" b="1" dirty="0">
                <a:latin typeface="华文楷体" panose="02010600040101010101" pitchFamily="2" charset="-122"/>
                <a:ea typeface="华文楷体" panose="02010600040101010101" pitchFamily="2" charset="-122"/>
              </a:rPr>
              <a:t>收入</a:t>
            </a:r>
            <a:r>
              <a:rPr lang="zh-CN" altLang="zh-CN" sz="2000" b="1" dirty="0">
                <a:latin typeface="华文楷体" panose="02010600040101010101" pitchFamily="2" charset="-122"/>
                <a:ea typeface="华文楷体" panose="02010600040101010101" pitchFamily="2" charset="-122"/>
              </a:rPr>
              <a:t>：</a:t>
            </a:r>
            <a:endParaRPr lang="zh-CN" altLang="zh-CN" sz="2000" b="1" dirty="0">
              <a:latin typeface="华文楷体" panose="02010600040101010101" pitchFamily="2" charset="-122"/>
              <a:ea typeface="华文楷体" panose="02010600040101010101" pitchFamily="2" charset="-122"/>
            </a:endParaRPr>
          </a:p>
          <a:p>
            <a:pPr eaLnBrk="1" hangingPunct="1">
              <a:buFont typeface="Wingdings" panose="05000000000000000000" pitchFamily="2" charset="2"/>
              <a:buNone/>
              <a:defRPr/>
            </a:pPr>
            <a:r>
              <a:rPr lang="en-US" altLang="zh-CN" sz="2000" b="1" dirty="0" smtClean="0">
                <a:latin typeface="华文楷体" panose="02010600040101010101" pitchFamily="2" charset="-122"/>
                <a:ea typeface="华文楷体" panose="02010600040101010101" pitchFamily="2" charset="-122"/>
              </a:rPr>
              <a:t>  </a:t>
            </a:r>
            <a:r>
              <a:rPr lang="zh-CN" altLang="zh-CN" sz="2000" b="1" dirty="0" smtClean="0">
                <a:latin typeface="华文楷体" panose="02010600040101010101" pitchFamily="2" charset="-122"/>
                <a:ea typeface="华文楷体" panose="02010600040101010101" pitchFamily="2" charset="-122"/>
              </a:rPr>
              <a:t>借</a:t>
            </a:r>
            <a:r>
              <a:rPr lang="zh-CN" altLang="zh-CN" sz="2000" b="1" dirty="0">
                <a:latin typeface="华文楷体" panose="02010600040101010101" pitchFamily="2" charset="-122"/>
                <a:ea typeface="华文楷体" panose="02010600040101010101" pitchFamily="2" charset="-122"/>
              </a:rPr>
              <a:t>：</a:t>
            </a:r>
            <a:r>
              <a:rPr lang="zh-CN" altLang="en-US" sz="2000" b="1" dirty="0">
                <a:latin typeface="华文楷体" panose="02010600040101010101" pitchFamily="2" charset="-122"/>
                <a:ea typeface="华文楷体" panose="02010600040101010101" pitchFamily="2" charset="-122"/>
              </a:rPr>
              <a:t>应收账款</a:t>
            </a:r>
            <a:r>
              <a:rPr lang="en-US" altLang="zh-CN" sz="2000" b="1" dirty="0">
                <a:latin typeface="华文楷体" panose="02010600040101010101" pitchFamily="2" charset="-122"/>
                <a:ea typeface="华文楷体" panose="02010600040101010101" pitchFamily="2" charset="-122"/>
              </a:rPr>
              <a:t>——</a:t>
            </a:r>
            <a:r>
              <a:rPr lang="zh-CN" altLang="en-US" sz="2000" b="1" dirty="0">
                <a:latin typeface="华文楷体" panose="02010600040101010101" pitchFamily="2" charset="-122"/>
                <a:ea typeface="华文楷体" panose="02010600040101010101" pitchFamily="2" charset="-122"/>
              </a:rPr>
              <a:t>甲企业   </a:t>
            </a:r>
            <a:r>
              <a:rPr lang="zh-CN" altLang="en-US" sz="2000" b="1" dirty="0" smtClean="0">
                <a:latin typeface="华文楷体" panose="02010600040101010101" pitchFamily="2" charset="-122"/>
                <a:ea typeface="华文楷体" panose="02010600040101010101" pitchFamily="2" charset="-122"/>
              </a:rPr>
              <a:t>   </a:t>
            </a:r>
            <a:r>
              <a:rPr lang="en-US" altLang="zh-CN" sz="2000" b="1" dirty="0">
                <a:latin typeface="华文楷体" panose="02010600040101010101" pitchFamily="2" charset="-122"/>
                <a:ea typeface="华文楷体" panose="02010600040101010101" pitchFamily="2" charset="-122"/>
              </a:rPr>
              <a:t>10 </a:t>
            </a:r>
            <a:r>
              <a:rPr lang="en-US" altLang="zh-CN" sz="2000" b="1" dirty="0" smtClean="0">
                <a:latin typeface="华文楷体" panose="02010600040101010101" pitchFamily="2" charset="-122"/>
                <a:ea typeface="华文楷体" panose="02010600040101010101" pitchFamily="2" charset="-122"/>
              </a:rPr>
              <a:t>000      </a:t>
            </a:r>
            <a:endParaRPr lang="en-US" altLang="zh-CN" sz="2000" b="1" dirty="0" smtClean="0">
              <a:latin typeface="华文楷体" panose="02010600040101010101" pitchFamily="2" charset="-122"/>
              <a:ea typeface="华文楷体" panose="02010600040101010101" pitchFamily="2" charset="-122"/>
            </a:endParaRPr>
          </a:p>
          <a:p>
            <a:pPr eaLnBrk="1" hangingPunct="1">
              <a:buFont typeface="Wingdings" panose="05000000000000000000" pitchFamily="2" charset="2"/>
              <a:buNone/>
              <a:defRPr/>
            </a:pPr>
            <a:r>
              <a:rPr lang="en-US" altLang="zh-CN" sz="2000" b="1" dirty="0">
                <a:latin typeface="华文楷体" panose="02010600040101010101" pitchFamily="2" charset="-122"/>
                <a:ea typeface="华文楷体" panose="02010600040101010101" pitchFamily="2" charset="-122"/>
              </a:rPr>
              <a:t> </a:t>
            </a:r>
            <a:r>
              <a:rPr lang="en-US" altLang="zh-CN" sz="2000" b="1" dirty="0" smtClean="0">
                <a:latin typeface="华文楷体" panose="02010600040101010101" pitchFamily="2" charset="-122"/>
                <a:ea typeface="华文楷体" panose="02010600040101010101" pitchFamily="2" charset="-122"/>
              </a:rPr>
              <a:t>   </a:t>
            </a:r>
            <a:r>
              <a:rPr lang="zh-CN" altLang="zh-CN" sz="2000" b="1" dirty="0" smtClean="0">
                <a:latin typeface="华文楷体" panose="02010600040101010101" pitchFamily="2" charset="-122"/>
                <a:ea typeface="华文楷体" panose="02010600040101010101" pitchFamily="2" charset="-122"/>
              </a:rPr>
              <a:t>贷</a:t>
            </a:r>
            <a:r>
              <a:rPr lang="zh-CN" altLang="zh-CN" sz="2000" b="1" dirty="0">
                <a:latin typeface="华文楷体" panose="02010600040101010101" pitchFamily="2" charset="-122"/>
                <a:ea typeface="华文楷体" panose="02010600040101010101" pitchFamily="2" charset="-122"/>
              </a:rPr>
              <a:t>：</a:t>
            </a:r>
            <a:r>
              <a:rPr lang="zh-CN" altLang="en-US" sz="2000" b="1" dirty="0">
                <a:latin typeface="华文楷体" panose="02010600040101010101" pitchFamily="2" charset="-122"/>
                <a:ea typeface="华文楷体" panose="02010600040101010101" pitchFamily="2" charset="-122"/>
              </a:rPr>
              <a:t>租金收入</a:t>
            </a:r>
            <a:r>
              <a:rPr lang="en-US" altLang="zh-CN" sz="2000" b="1" dirty="0">
                <a:latin typeface="华文楷体" panose="02010600040101010101" pitchFamily="2" charset="-122"/>
                <a:ea typeface="华文楷体" panose="02010600040101010101" pitchFamily="2" charset="-122"/>
              </a:rPr>
              <a:t>—B</a:t>
            </a:r>
            <a:r>
              <a:rPr lang="zh-CN" altLang="en-US" sz="2000" b="1" dirty="0">
                <a:latin typeface="华文楷体" panose="02010600040101010101" pitchFamily="2" charset="-122"/>
                <a:ea typeface="华文楷体" panose="02010600040101010101" pitchFamily="2" charset="-122"/>
              </a:rPr>
              <a:t>楼  </a:t>
            </a:r>
            <a:r>
              <a:rPr lang="zh-CN" altLang="en-US" sz="2000" b="1" dirty="0" smtClean="0">
                <a:latin typeface="华文楷体" panose="02010600040101010101" pitchFamily="2" charset="-122"/>
                <a:ea typeface="华文楷体" panose="02010600040101010101" pitchFamily="2" charset="-122"/>
              </a:rPr>
              <a:t>             </a:t>
            </a:r>
            <a:r>
              <a:rPr lang="en-US" altLang="zh-CN" sz="2000" b="1" dirty="0" smtClean="0">
                <a:latin typeface="华文楷体" panose="02010600040101010101" pitchFamily="2" charset="-122"/>
                <a:ea typeface="华文楷体" panose="02010600040101010101" pitchFamily="2" charset="-122"/>
              </a:rPr>
              <a:t>9 524</a:t>
            </a:r>
            <a:endParaRPr lang="en-US" altLang="zh-CN" sz="2000" b="1" dirty="0" smtClean="0">
              <a:latin typeface="华文楷体" panose="02010600040101010101" pitchFamily="2" charset="-122"/>
              <a:ea typeface="华文楷体" panose="02010600040101010101" pitchFamily="2" charset="-122"/>
            </a:endParaRPr>
          </a:p>
          <a:p>
            <a:pPr eaLnBrk="1" hangingPunct="1">
              <a:buFont typeface="Wingdings" panose="05000000000000000000" pitchFamily="2" charset="2"/>
              <a:buNone/>
              <a:defRPr/>
            </a:pPr>
            <a:r>
              <a:rPr lang="en-US" altLang="zh-CN" sz="2000" b="1" dirty="0">
                <a:latin typeface="华文楷体" panose="02010600040101010101" pitchFamily="2" charset="-122"/>
                <a:ea typeface="华文楷体" panose="02010600040101010101" pitchFamily="2" charset="-122"/>
              </a:rPr>
              <a:t> </a:t>
            </a:r>
            <a:r>
              <a:rPr lang="en-US" altLang="zh-CN" sz="2000" b="1" dirty="0" smtClean="0">
                <a:latin typeface="华文楷体" panose="02010600040101010101" pitchFamily="2" charset="-122"/>
                <a:ea typeface="华文楷体" panose="02010600040101010101" pitchFamily="2" charset="-122"/>
              </a:rPr>
              <a:t>       </a:t>
            </a:r>
            <a:r>
              <a:rPr lang="zh-CN" altLang="en-US" sz="2000" b="1" dirty="0" smtClean="0">
                <a:latin typeface="华文楷体" panose="02010600040101010101" pitchFamily="2" charset="-122"/>
                <a:ea typeface="华文楷体" panose="02010600040101010101" pitchFamily="2" charset="-122"/>
              </a:rPr>
              <a:t>应交增值税                            </a:t>
            </a:r>
            <a:r>
              <a:rPr lang="en-US" altLang="zh-CN" sz="2000" b="1" dirty="0" smtClean="0">
                <a:latin typeface="华文楷体" panose="02010600040101010101" pitchFamily="2" charset="-122"/>
                <a:ea typeface="华文楷体" panose="02010600040101010101" pitchFamily="2" charset="-122"/>
              </a:rPr>
              <a:t>476</a:t>
            </a:r>
            <a:endParaRPr lang="zh-CN" altLang="zh-CN" sz="2000" b="1" dirty="0">
              <a:latin typeface="华文楷体" panose="02010600040101010101" pitchFamily="2" charset="-122"/>
              <a:ea typeface="华文楷体" panose="02010600040101010101" pitchFamily="2" charset="-122"/>
            </a:endParaRPr>
          </a:p>
          <a:p>
            <a:pPr eaLnBrk="1" hangingPunct="1">
              <a:buFont typeface="Wingdings" panose="05000000000000000000" pitchFamily="2" charset="2"/>
              <a:buNone/>
              <a:defRPr/>
            </a:pPr>
            <a:r>
              <a:rPr lang="zh-CN" altLang="zh-CN" sz="2000" b="1" dirty="0" smtClean="0">
                <a:latin typeface="华文楷体" panose="02010600040101010101" pitchFamily="2" charset="-122"/>
                <a:ea typeface="华文楷体" panose="02010600040101010101" pitchFamily="2" charset="-122"/>
              </a:rPr>
              <a:t>（</a:t>
            </a:r>
            <a:r>
              <a:rPr lang="en-US" altLang="zh-CN" sz="2000" b="1" dirty="0">
                <a:latin typeface="华文楷体" panose="02010600040101010101" pitchFamily="2" charset="-122"/>
                <a:ea typeface="华文楷体" panose="02010600040101010101" pitchFamily="2" charset="-122"/>
              </a:rPr>
              <a:t>2</a:t>
            </a:r>
            <a:r>
              <a:rPr lang="zh-CN" altLang="zh-CN" sz="2000" b="1" dirty="0">
                <a:latin typeface="华文楷体" panose="02010600040101010101" pitchFamily="2" charset="-122"/>
                <a:ea typeface="华文楷体" panose="02010600040101010101" pitchFamily="2" charset="-122"/>
              </a:rPr>
              <a:t>）</a:t>
            </a:r>
            <a:r>
              <a:rPr lang="en-US" altLang="zh-CN" sz="2000" b="1" dirty="0">
                <a:latin typeface="华文楷体" panose="02010600040101010101" pitchFamily="2" charset="-122"/>
                <a:ea typeface="华文楷体" panose="02010600040101010101" pitchFamily="2" charset="-122"/>
              </a:rPr>
              <a:t>2019</a:t>
            </a:r>
            <a:r>
              <a:rPr lang="zh-CN" altLang="zh-CN" sz="2000" b="1" dirty="0">
                <a:latin typeface="华文楷体" panose="02010600040101010101" pitchFamily="2" charset="-122"/>
                <a:ea typeface="华文楷体" panose="02010600040101010101" pitchFamily="2" charset="-122"/>
              </a:rPr>
              <a:t>年</a:t>
            </a:r>
            <a:r>
              <a:rPr lang="en-US" altLang="zh-CN" sz="2000" b="1" dirty="0">
                <a:latin typeface="华文楷体" panose="02010600040101010101" pitchFamily="2" charset="-122"/>
                <a:ea typeface="华文楷体" panose="02010600040101010101" pitchFamily="2" charset="-122"/>
              </a:rPr>
              <a:t>12</a:t>
            </a:r>
            <a:r>
              <a:rPr lang="zh-CN" altLang="zh-CN" sz="2000" b="1" dirty="0">
                <a:latin typeface="华文楷体" panose="02010600040101010101" pitchFamily="2" charset="-122"/>
                <a:ea typeface="华文楷体" panose="02010600040101010101" pitchFamily="2" charset="-122"/>
              </a:rPr>
              <a:t>月</a:t>
            </a:r>
            <a:r>
              <a:rPr lang="en-US" altLang="zh-CN" sz="2000" b="1" dirty="0">
                <a:latin typeface="华文楷体" panose="02010600040101010101" pitchFamily="2" charset="-122"/>
                <a:ea typeface="华文楷体" panose="02010600040101010101" pitchFamily="2" charset="-122"/>
              </a:rPr>
              <a:t>31</a:t>
            </a:r>
            <a:r>
              <a:rPr lang="zh-CN" altLang="zh-CN" sz="2000" b="1" dirty="0">
                <a:latin typeface="华文楷体" panose="02010600040101010101" pitchFamily="2" charset="-122"/>
                <a:ea typeface="华文楷体" panose="02010600040101010101" pitchFamily="2" charset="-122"/>
              </a:rPr>
              <a:t>日，学校</a:t>
            </a:r>
            <a:r>
              <a:rPr lang="zh-CN" altLang="en-US" sz="2000" b="1" dirty="0">
                <a:latin typeface="华文楷体" panose="02010600040101010101" pitchFamily="2" charset="-122"/>
                <a:ea typeface="华文楷体" panose="02010600040101010101" pitchFamily="2" charset="-122"/>
              </a:rPr>
              <a:t>银行账户收到甲企业转来的</a:t>
            </a:r>
            <a:r>
              <a:rPr lang="zh-CN" altLang="zh-CN" sz="2000" b="1" dirty="0">
                <a:latin typeface="华文楷体" panose="02010600040101010101" pitchFamily="2" charset="-122"/>
                <a:ea typeface="华文楷体" panose="02010600040101010101" pitchFamily="2" charset="-122"/>
              </a:rPr>
              <a:t>租金</a:t>
            </a:r>
            <a:r>
              <a:rPr lang="en-US" altLang="zh-CN" sz="2000" b="1" dirty="0">
                <a:latin typeface="华文楷体" panose="02010600040101010101" pitchFamily="2" charset="-122"/>
                <a:ea typeface="华文楷体" panose="02010600040101010101" pitchFamily="2" charset="-122"/>
              </a:rPr>
              <a:t>60 000</a:t>
            </a:r>
            <a:r>
              <a:rPr lang="zh-CN" altLang="zh-CN" sz="2000" b="1" dirty="0" smtClean="0">
                <a:latin typeface="华文楷体" panose="02010600040101010101" pitchFamily="2" charset="-122"/>
                <a:ea typeface="华文楷体" panose="02010600040101010101" pitchFamily="2" charset="-122"/>
              </a:rPr>
              <a:t>元</a:t>
            </a:r>
            <a:r>
              <a:rPr lang="zh-CN" altLang="en-US" sz="2000" b="1" dirty="0" smtClean="0">
                <a:latin typeface="华文楷体" panose="02010600040101010101" pitchFamily="2" charset="-122"/>
                <a:ea typeface="华文楷体" panose="02010600040101010101" pitchFamily="2" charset="-122"/>
              </a:rPr>
              <a:t>。</a:t>
            </a:r>
            <a:endParaRPr lang="zh-CN" altLang="zh-CN" sz="2000" b="1" dirty="0">
              <a:latin typeface="华文楷体" panose="02010600040101010101" pitchFamily="2" charset="-122"/>
              <a:ea typeface="华文楷体" panose="02010600040101010101" pitchFamily="2" charset="-122"/>
            </a:endParaRPr>
          </a:p>
          <a:p>
            <a:pPr eaLnBrk="1" hangingPunct="1">
              <a:buFont typeface="Wingdings" panose="05000000000000000000" pitchFamily="2" charset="2"/>
              <a:buNone/>
              <a:defRPr/>
            </a:pPr>
            <a:r>
              <a:rPr lang="en-US" altLang="zh-CN" sz="2000" b="1" dirty="0" smtClean="0">
                <a:latin typeface="华文楷体" panose="02010600040101010101" pitchFamily="2" charset="-122"/>
                <a:ea typeface="华文楷体" panose="02010600040101010101" pitchFamily="2" charset="-122"/>
              </a:rPr>
              <a:t>  </a:t>
            </a:r>
            <a:r>
              <a:rPr lang="zh-CN" altLang="zh-CN" sz="2000" b="1" dirty="0" smtClean="0">
                <a:latin typeface="华文楷体" panose="02010600040101010101" pitchFamily="2" charset="-122"/>
                <a:ea typeface="华文楷体" panose="02010600040101010101" pitchFamily="2" charset="-122"/>
              </a:rPr>
              <a:t>借</a:t>
            </a:r>
            <a:r>
              <a:rPr lang="zh-CN" altLang="zh-CN" sz="2000" b="1" dirty="0">
                <a:latin typeface="华文楷体" panose="02010600040101010101" pitchFamily="2" charset="-122"/>
                <a:ea typeface="华文楷体" panose="02010600040101010101" pitchFamily="2" charset="-122"/>
              </a:rPr>
              <a:t>：</a:t>
            </a:r>
            <a:r>
              <a:rPr lang="zh-CN" altLang="en-US" sz="2000" b="1" dirty="0">
                <a:latin typeface="华文楷体" panose="02010600040101010101" pitchFamily="2" charset="-122"/>
                <a:ea typeface="华文楷体" panose="02010600040101010101" pitchFamily="2" charset="-122"/>
              </a:rPr>
              <a:t>银行存款</a:t>
            </a:r>
            <a:r>
              <a:rPr lang="en-US" altLang="zh-CN" sz="2000" b="1" dirty="0">
                <a:latin typeface="华文楷体" panose="02010600040101010101" pitchFamily="2" charset="-122"/>
                <a:ea typeface="华文楷体" panose="02010600040101010101" pitchFamily="2" charset="-122"/>
              </a:rPr>
              <a:t>           </a:t>
            </a:r>
            <a:r>
              <a:rPr lang="en-US" altLang="zh-CN" sz="2000" b="1" dirty="0" smtClean="0">
                <a:latin typeface="华文楷体" panose="02010600040101010101" pitchFamily="2" charset="-122"/>
                <a:ea typeface="华文楷体" panose="02010600040101010101" pitchFamily="2" charset="-122"/>
              </a:rPr>
              <a:t>             </a:t>
            </a:r>
            <a:r>
              <a:rPr lang="en-US" altLang="zh-CN" sz="2000" b="1" dirty="0">
                <a:latin typeface="华文楷体" panose="02010600040101010101" pitchFamily="2" charset="-122"/>
                <a:ea typeface="华文楷体" panose="02010600040101010101" pitchFamily="2" charset="-122"/>
              </a:rPr>
              <a:t>60 </a:t>
            </a:r>
            <a:r>
              <a:rPr lang="en-US" altLang="zh-CN" sz="2000" b="1" dirty="0" smtClean="0">
                <a:latin typeface="华文楷体" panose="02010600040101010101" pitchFamily="2" charset="-122"/>
                <a:ea typeface="华文楷体" panose="02010600040101010101" pitchFamily="2" charset="-122"/>
              </a:rPr>
              <a:t>000   </a:t>
            </a:r>
            <a:endParaRPr lang="en-US" altLang="zh-CN" sz="2000" b="1" dirty="0" smtClean="0">
              <a:latin typeface="华文楷体" panose="02010600040101010101" pitchFamily="2" charset="-122"/>
              <a:ea typeface="华文楷体" panose="02010600040101010101" pitchFamily="2" charset="-122"/>
            </a:endParaRPr>
          </a:p>
          <a:p>
            <a:pPr eaLnBrk="1" hangingPunct="1">
              <a:buFont typeface="Wingdings" panose="05000000000000000000" pitchFamily="2" charset="2"/>
              <a:buNone/>
              <a:defRPr/>
            </a:pPr>
            <a:r>
              <a:rPr lang="en-US" altLang="zh-CN" sz="2000" b="1" dirty="0" smtClean="0">
                <a:latin typeface="华文楷体" panose="02010600040101010101" pitchFamily="2" charset="-122"/>
                <a:ea typeface="华文楷体" panose="02010600040101010101" pitchFamily="2" charset="-122"/>
              </a:rPr>
              <a:t>    </a:t>
            </a:r>
            <a:r>
              <a:rPr lang="zh-CN" altLang="zh-CN" sz="2000" b="1" dirty="0" smtClean="0">
                <a:latin typeface="华文楷体" panose="02010600040101010101" pitchFamily="2" charset="-122"/>
                <a:ea typeface="华文楷体" panose="02010600040101010101" pitchFamily="2" charset="-122"/>
              </a:rPr>
              <a:t>贷</a:t>
            </a:r>
            <a:r>
              <a:rPr lang="zh-CN" altLang="zh-CN" sz="2000" b="1" dirty="0">
                <a:latin typeface="华文楷体" panose="02010600040101010101" pitchFamily="2" charset="-122"/>
                <a:ea typeface="华文楷体" panose="02010600040101010101" pitchFamily="2" charset="-122"/>
              </a:rPr>
              <a:t>：</a:t>
            </a:r>
            <a:r>
              <a:rPr lang="zh-CN" altLang="en-US" sz="2000" b="1" dirty="0">
                <a:latin typeface="华文楷体" panose="02010600040101010101" pitchFamily="2" charset="-122"/>
                <a:ea typeface="华文楷体" panose="02010600040101010101" pitchFamily="2" charset="-122"/>
              </a:rPr>
              <a:t>应收账款</a:t>
            </a:r>
            <a:r>
              <a:rPr lang="en-US" altLang="zh-CN" sz="2000" b="1" dirty="0">
                <a:latin typeface="华文楷体" panose="02010600040101010101" pitchFamily="2" charset="-122"/>
                <a:ea typeface="华文楷体" panose="02010600040101010101" pitchFamily="2" charset="-122"/>
              </a:rPr>
              <a:t>——</a:t>
            </a:r>
            <a:r>
              <a:rPr lang="zh-CN" altLang="en-US" sz="2000" b="1" dirty="0">
                <a:latin typeface="华文楷体" panose="02010600040101010101" pitchFamily="2" charset="-122"/>
                <a:ea typeface="华文楷体" panose="02010600040101010101" pitchFamily="2" charset="-122"/>
              </a:rPr>
              <a:t>甲企业    </a:t>
            </a:r>
            <a:r>
              <a:rPr lang="en-US" altLang="zh-CN" sz="2000" b="1" dirty="0" smtClean="0">
                <a:latin typeface="华文楷体" panose="02010600040101010101" pitchFamily="2" charset="-122"/>
                <a:ea typeface="华文楷体" panose="02010600040101010101" pitchFamily="2" charset="-122"/>
              </a:rPr>
              <a:t>60 </a:t>
            </a:r>
            <a:r>
              <a:rPr lang="en-US" altLang="zh-CN" sz="2000" b="1" dirty="0">
                <a:latin typeface="华文楷体" panose="02010600040101010101" pitchFamily="2" charset="-122"/>
                <a:ea typeface="华文楷体" panose="02010600040101010101" pitchFamily="2" charset="-122"/>
              </a:rPr>
              <a:t>000</a:t>
            </a:r>
            <a:endParaRPr lang="zh-CN" altLang="zh-CN" sz="2000" b="1" dirty="0">
              <a:latin typeface="华文楷体" panose="02010600040101010101" pitchFamily="2" charset="-122"/>
              <a:ea typeface="华文楷体" panose="02010600040101010101" pitchFamily="2" charset="-122"/>
            </a:endParaRPr>
          </a:p>
        </p:txBody>
      </p:sp>
      <p:sp>
        <p:nvSpPr>
          <p:cNvPr id="6" name="矩形 5"/>
          <p:cNvSpPr/>
          <p:nvPr/>
        </p:nvSpPr>
        <p:spPr>
          <a:xfrm>
            <a:off x="658285" y="764706"/>
            <a:ext cx="10655300" cy="180019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30000"/>
              </a:lnSpc>
              <a:defRPr/>
            </a:pPr>
            <a:r>
              <a:rPr lang="en-US" altLang="zh-CN" sz="2400" b="1" dirty="0">
                <a:latin typeface="华文楷体" panose="02010600040101010101" pitchFamily="2" charset="-122"/>
                <a:ea typeface="华文楷体" panose="02010600040101010101" pitchFamily="2" charset="-122"/>
              </a:rPr>
              <a:t>[</a:t>
            </a:r>
            <a:r>
              <a:rPr lang="zh-CN" altLang="zh-CN" sz="2400" b="1" dirty="0" smtClean="0">
                <a:latin typeface="华文楷体" panose="02010600040101010101" pitchFamily="2" charset="-122"/>
                <a:ea typeface="华文楷体" panose="02010600040101010101" pitchFamily="2" charset="-122"/>
              </a:rPr>
              <a:t>例</a:t>
            </a:r>
            <a:r>
              <a:rPr lang="en-US" altLang="zh-CN" sz="2400" b="1" dirty="0" smtClean="0">
                <a:latin typeface="华文楷体" panose="02010600040101010101" pitchFamily="2" charset="-122"/>
                <a:ea typeface="华文楷体" panose="02010600040101010101" pitchFamily="2" charset="-122"/>
              </a:rPr>
              <a:t>12]</a:t>
            </a:r>
            <a:r>
              <a:rPr lang="zh-CN" altLang="zh-CN" sz="2400" b="1" dirty="0">
                <a:latin typeface="华文楷体" panose="02010600040101010101" pitchFamily="2" charset="-122"/>
                <a:ea typeface="华文楷体" panose="02010600040101010101" pitchFamily="2" charset="-122"/>
              </a:rPr>
              <a:t>某</a:t>
            </a:r>
            <a:r>
              <a:rPr lang="zh-CN" altLang="zh-CN" sz="2400" b="1" dirty="0" smtClean="0">
                <a:latin typeface="华文楷体" panose="02010600040101010101" pitchFamily="2" charset="-122"/>
                <a:ea typeface="华文楷体" panose="02010600040101010101" pitchFamily="2" charset="-122"/>
              </a:rPr>
              <a:t>大学</a:t>
            </a:r>
            <a:r>
              <a:rPr lang="zh-CN" altLang="en-US" sz="2400" b="1" dirty="0" smtClean="0">
                <a:latin typeface="华文楷体" panose="02010600040101010101" pitchFamily="2" charset="-122"/>
                <a:ea typeface="华文楷体" panose="02010600040101010101" pitchFamily="2" charset="-122"/>
              </a:rPr>
              <a:t>系小规模纳税人，</a:t>
            </a:r>
            <a:r>
              <a:rPr lang="en-US" altLang="zh-CN" sz="2400" b="1" dirty="0" smtClean="0">
                <a:latin typeface="华文楷体" panose="02010600040101010101" pitchFamily="2" charset="-122"/>
                <a:ea typeface="华文楷体" panose="02010600040101010101" pitchFamily="2" charset="-122"/>
              </a:rPr>
              <a:t>2019</a:t>
            </a:r>
            <a:r>
              <a:rPr lang="zh-CN" altLang="zh-CN" sz="2400" b="1" dirty="0">
                <a:latin typeface="华文楷体" panose="02010600040101010101" pitchFamily="2" charset="-122"/>
                <a:ea typeface="华文楷体" panose="02010600040101010101" pitchFamily="2" charset="-122"/>
              </a:rPr>
              <a:t>年</a:t>
            </a:r>
            <a:r>
              <a:rPr lang="en-US" altLang="zh-CN" sz="2400" b="1" dirty="0">
                <a:latin typeface="华文楷体" panose="02010600040101010101" pitchFamily="2" charset="-122"/>
                <a:ea typeface="华文楷体" panose="02010600040101010101" pitchFamily="2" charset="-122"/>
              </a:rPr>
              <a:t>7</a:t>
            </a:r>
            <a:r>
              <a:rPr lang="zh-CN" altLang="zh-CN" sz="2400" b="1" dirty="0">
                <a:latin typeface="华文楷体" panose="02010600040101010101" pitchFamily="2" charset="-122"/>
                <a:ea typeface="华文楷体" panose="02010600040101010101" pitchFamily="2" charset="-122"/>
              </a:rPr>
              <a:t>月</a:t>
            </a:r>
            <a:r>
              <a:rPr lang="en-US" altLang="zh-CN" sz="2400" b="1" dirty="0">
                <a:latin typeface="华文楷体" panose="02010600040101010101" pitchFamily="2" charset="-122"/>
                <a:ea typeface="华文楷体" panose="02010600040101010101" pitchFamily="2" charset="-122"/>
              </a:rPr>
              <a:t>1</a:t>
            </a:r>
            <a:r>
              <a:rPr lang="zh-CN" altLang="zh-CN" sz="2400" b="1" dirty="0">
                <a:latin typeface="华文楷体" panose="02010600040101010101" pitchFamily="2" charset="-122"/>
                <a:ea typeface="华文楷体" panose="02010600040101010101" pitchFamily="2" charset="-122"/>
              </a:rPr>
              <a:t>日</a:t>
            </a:r>
            <a:r>
              <a:rPr lang="zh-CN" altLang="zh-CN" sz="2400" b="1" dirty="0" smtClean="0">
                <a:latin typeface="华文楷体" panose="02010600040101010101" pitchFamily="2" charset="-122"/>
                <a:ea typeface="华文楷体" panose="02010600040101010101" pitchFamily="2" charset="-122"/>
              </a:rPr>
              <a:t>，</a:t>
            </a:r>
            <a:r>
              <a:rPr lang="zh-CN" altLang="en-US" sz="2400" b="1" dirty="0" smtClean="0">
                <a:latin typeface="华文楷体" panose="02010600040101010101" pitchFamily="2" charset="-122"/>
                <a:ea typeface="华文楷体" panose="02010600040101010101" pitchFamily="2" charset="-122"/>
              </a:rPr>
              <a:t>经</a:t>
            </a:r>
            <a:r>
              <a:rPr lang="zh-CN" altLang="en-US" sz="2400" b="1" dirty="0">
                <a:latin typeface="华文楷体" panose="02010600040101010101" pitchFamily="2" charset="-122"/>
                <a:ea typeface="华文楷体" panose="02010600040101010101" pitchFamily="2" charset="-122"/>
              </a:rPr>
              <a:t>有关部门批准将</a:t>
            </a:r>
            <a:r>
              <a:rPr lang="zh-CN" altLang="zh-CN" sz="2400" b="1" dirty="0">
                <a:latin typeface="华文楷体" panose="02010600040101010101" pitchFamily="2" charset="-122"/>
                <a:ea typeface="华文楷体" panose="02010600040101010101" pitchFamily="2" charset="-122"/>
              </a:rPr>
              <a:t>一套闲置</a:t>
            </a:r>
            <a:r>
              <a:rPr lang="zh-CN" altLang="en-US" sz="2400" b="1" dirty="0">
                <a:latin typeface="华文楷体" panose="02010600040101010101" pitchFamily="2" charset="-122"/>
                <a:ea typeface="华文楷体" panose="02010600040101010101" pitchFamily="2" charset="-122"/>
              </a:rPr>
              <a:t>办公楼（</a:t>
            </a:r>
            <a:r>
              <a:rPr lang="en-US" altLang="zh-CN" sz="2400" b="1" dirty="0">
                <a:latin typeface="华文楷体" panose="02010600040101010101" pitchFamily="2" charset="-122"/>
                <a:ea typeface="华文楷体" panose="02010600040101010101" pitchFamily="2" charset="-122"/>
              </a:rPr>
              <a:t>B</a:t>
            </a:r>
            <a:r>
              <a:rPr lang="zh-CN" altLang="en-US" sz="2400" b="1" dirty="0">
                <a:latin typeface="华文楷体" panose="02010600040101010101" pitchFamily="2" charset="-122"/>
                <a:ea typeface="华文楷体" panose="02010600040101010101" pitchFamily="2" charset="-122"/>
              </a:rPr>
              <a:t>楼）</a:t>
            </a:r>
            <a:r>
              <a:rPr lang="zh-CN" altLang="zh-CN" sz="2400" b="1" dirty="0">
                <a:latin typeface="华文楷体" panose="02010600040101010101" pitchFamily="2" charset="-122"/>
                <a:ea typeface="华文楷体" panose="02010600040101010101" pitchFamily="2" charset="-122"/>
              </a:rPr>
              <a:t>租</a:t>
            </a:r>
            <a:r>
              <a:rPr lang="zh-CN" altLang="en-US" sz="2400" b="1" dirty="0">
                <a:latin typeface="华文楷体" panose="02010600040101010101" pitchFamily="2" charset="-122"/>
                <a:ea typeface="华文楷体" panose="02010600040101010101" pitchFamily="2" charset="-122"/>
              </a:rPr>
              <a:t>给</a:t>
            </a:r>
            <a:r>
              <a:rPr lang="zh-CN" altLang="zh-CN" sz="2400" b="1" dirty="0">
                <a:latin typeface="华文楷体" panose="02010600040101010101" pitchFamily="2" charset="-122"/>
                <a:ea typeface="华文楷体" panose="02010600040101010101" pitchFamily="2" charset="-122"/>
              </a:rPr>
              <a:t>甲企业，合同约定每年租金</a:t>
            </a:r>
            <a:r>
              <a:rPr lang="en-US" altLang="zh-CN" sz="2400" b="1" dirty="0">
                <a:latin typeface="华文楷体" panose="02010600040101010101" pitchFamily="2" charset="-122"/>
                <a:ea typeface="华文楷体" panose="02010600040101010101" pitchFamily="2" charset="-122"/>
              </a:rPr>
              <a:t>120 000</a:t>
            </a:r>
            <a:r>
              <a:rPr lang="zh-CN" altLang="zh-CN" sz="2400" b="1" dirty="0">
                <a:latin typeface="华文楷体" panose="02010600040101010101" pitchFamily="2" charset="-122"/>
                <a:ea typeface="华文楷体" panose="02010600040101010101" pitchFamily="2" charset="-122"/>
              </a:rPr>
              <a:t>元，租期</a:t>
            </a:r>
            <a:r>
              <a:rPr lang="en-US" altLang="zh-CN" sz="2400" b="1" dirty="0">
                <a:latin typeface="华文楷体" panose="02010600040101010101" pitchFamily="2" charset="-122"/>
                <a:ea typeface="华文楷体" panose="02010600040101010101" pitchFamily="2" charset="-122"/>
              </a:rPr>
              <a:t>2</a:t>
            </a:r>
            <a:r>
              <a:rPr lang="zh-CN" altLang="zh-CN" sz="2400" b="1" dirty="0">
                <a:latin typeface="华文楷体" panose="02010600040101010101" pitchFamily="2" charset="-122"/>
                <a:ea typeface="华文楷体" panose="02010600040101010101" pitchFamily="2" charset="-122"/>
              </a:rPr>
              <a:t>年，租金采用后付方式，半年支付一次，首次支付租金时间为</a:t>
            </a:r>
            <a:r>
              <a:rPr lang="en-US" altLang="zh-CN" sz="2400" b="1" dirty="0">
                <a:latin typeface="华文楷体" panose="02010600040101010101" pitchFamily="2" charset="-122"/>
                <a:ea typeface="华文楷体" panose="02010600040101010101" pitchFamily="2" charset="-122"/>
              </a:rPr>
              <a:t>2019</a:t>
            </a:r>
            <a:r>
              <a:rPr lang="zh-CN" altLang="zh-CN" sz="2400" b="1" dirty="0">
                <a:latin typeface="华文楷体" panose="02010600040101010101" pitchFamily="2" charset="-122"/>
                <a:ea typeface="华文楷体" panose="02010600040101010101" pitchFamily="2" charset="-122"/>
              </a:rPr>
              <a:t>年</a:t>
            </a:r>
            <a:r>
              <a:rPr lang="en-US" altLang="zh-CN" sz="2400" b="1" dirty="0">
                <a:latin typeface="华文楷体" panose="02010600040101010101" pitchFamily="2" charset="-122"/>
                <a:ea typeface="华文楷体" panose="02010600040101010101" pitchFamily="2" charset="-122"/>
              </a:rPr>
              <a:t>12</a:t>
            </a:r>
            <a:r>
              <a:rPr lang="zh-CN" altLang="zh-CN" sz="2400" b="1" dirty="0">
                <a:latin typeface="华文楷体" panose="02010600040101010101" pitchFamily="2" charset="-122"/>
                <a:ea typeface="华文楷体" panose="02010600040101010101" pitchFamily="2" charset="-122"/>
              </a:rPr>
              <a:t>月</a:t>
            </a:r>
            <a:r>
              <a:rPr lang="en-US" altLang="zh-CN" sz="2400" b="1" dirty="0">
                <a:latin typeface="华文楷体" panose="02010600040101010101" pitchFamily="2" charset="-122"/>
                <a:ea typeface="华文楷体" panose="02010600040101010101" pitchFamily="2" charset="-122"/>
              </a:rPr>
              <a:t>31</a:t>
            </a:r>
            <a:r>
              <a:rPr lang="zh-CN" altLang="zh-CN" sz="2400" b="1" dirty="0">
                <a:latin typeface="华文楷体" panose="02010600040101010101" pitchFamily="2" charset="-122"/>
                <a:ea typeface="华文楷体" panose="02010600040101010101" pitchFamily="2" charset="-122"/>
              </a:rPr>
              <a:t>日。</a:t>
            </a:r>
            <a:endParaRPr lang="zh-CN" altLang="en-US" sz="2400" b="1" dirty="0">
              <a:latin typeface="华文楷体" panose="02010600040101010101" pitchFamily="2" charset="-122"/>
              <a:ea typeface="华文楷体" panose="02010600040101010101" pitchFamily="2" charset="-122"/>
            </a:endParaRPr>
          </a:p>
        </p:txBody>
      </p:sp>
      <p:sp>
        <p:nvSpPr>
          <p:cNvPr id="7" name="Rectangle 2"/>
          <p:cNvSpPr>
            <a:spLocks noGrp="1" noRot="1" noChangeArrowheads="1"/>
          </p:cNvSpPr>
          <p:nvPr>
            <p:ph type="title"/>
          </p:nvPr>
        </p:nvSpPr>
        <p:spPr>
          <a:xfrm>
            <a:off x="1678517" y="260351"/>
            <a:ext cx="9025467" cy="504825"/>
          </a:xfrm>
        </p:spPr>
        <p:txBody>
          <a:bodyPr rtlCol="0">
            <a:normAutofit fontScale="90000"/>
          </a:bodyPr>
          <a:lstStyle/>
          <a:p>
            <a:pPr algn="ctr" eaLnBrk="1" fontAlgn="auto" hangingPunct="1">
              <a:spcAft>
                <a:spcPts val="0"/>
              </a:spcAft>
              <a:defRPr/>
            </a:pPr>
            <a:r>
              <a:rPr lang="zh-CN" altLang="en-US" sz="3600" b="1" dirty="0">
                <a:solidFill>
                  <a:srgbClr val="FFFF00"/>
                </a:solidFill>
                <a:latin typeface="华文楷体" panose="02010600040101010101" pitchFamily="2" charset="-122"/>
                <a:ea typeface="华文楷体" panose="02010600040101010101" pitchFamily="2" charset="-122"/>
              </a:rPr>
              <a:t>（四）</a:t>
            </a:r>
            <a:r>
              <a:rPr lang="zh-CN" altLang="en-US" sz="3600" b="1" dirty="0" smtClean="0">
                <a:solidFill>
                  <a:srgbClr val="FFFF00"/>
                </a:solidFill>
                <a:latin typeface="华文楷体" panose="02010600040101010101" pitchFamily="2" charset="-122"/>
                <a:ea typeface="华文楷体" panose="02010600040101010101" pitchFamily="2" charset="-122"/>
              </a:rPr>
              <a:t>租金</a:t>
            </a:r>
            <a:r>
              <a:rPr lang="zh-CN" altLang="en-US" sz="3600" b="1" dirty="0">
                <a:solidFill>
                  <a:srgbClr val="FFFF00"/>
                </a:solidFill>
                <a:latin typeface="华文楷体" panose="02010600040101010101" pitchFamily="2" charset="-122"/>
                <a:ea typeface="华文楷体" panose="02010600040101010101" pitchFamily="2" charset="-122"/>
              </a:rPr>
              <a:t>收入</a:t>
            </a:r>
            <a:r>
              <a:rPr lang="zh-CN" altLang="en-US" sz="3200" b="1" dirty="0" smtClean="0">
                <a:solidFill>
                  <a:srgbClr val="FFFF00"/>
                </a:solidFill>
                <a:latin typeface="华文楷体" panose="02010600040101010101" pitchFamily="2" charset="-122"/>
                <a:ea typeface="华文楷体" panose="02010600040101010101" pitchFamily="2" charset="-122"/>
              </a:rPr>
              <a:t>举例</a:t>
            </a:r>
            <a:endParaRPr lang="zh-CN" altLang="en-US" sz="3200" b="1" dirty="0" smtClean="0">
              <a:solidFill>
                <a:srgbClr val="FFFF00"/>
              </a:solidFill>
              <a:latin typeface="华文楷体" panose="02010600040101010101" pitchFamily="2" charset="-122"/>
              <a:ea typeface="华文楷体" panose="02010600040101010101" pitchFamily="2" charset="-122"/>
            </a:endParaRPr>
          </a:p>
        </p:txBody>
      </p:sp>
      <p:sp>
        <p:nvSpPr>
          <p:cNvPr id="5" name="矩形 4"/>
          <p:cNvSpPr/>
          <p:nvPr/>
        </p:nvSpPr>
        <p:spPr>
          <a:xfrm>
            <a:off x="5985935" y="2708921"/>
            <a:ext cx="5281578" cy="364743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defRPr/>
            </a:pPr>
            <a:r>
              <a:rPr lang="zh-CN" altLang="en-US" sz="2400" b="1" u="sng" dirty="0" smtClean="0">
                <a:solidFill>
                  <a:srgbClr val="FFFF00"/>
                </a:solidFill>
                <a:latin typeface="华文楷体" panose="02010600040101010101" pitchFamily="2" charset="-122"/>
                <a:ea typeface="华文楷体" panose="02010600040101010101" pitchFamily="2" charset="-122"/>
              </a:rPr>
              <a:t>预 </a:t>
            </a:r>
            <a:r>
              <a:rPr lang="zh-CN" altLang="en-US" sz="2400" b="1" u="sng" dirty="0">
                <a:solidFill>
                  <a:srgbClr val="FFFF00"/>
                </a:solidFill>
                <a:latin typeface="华文楷体" panose="02010600040101010101" pitchFamily="2" charset="-122"/>
                <a:ea typeface="华文楷体" panose="02010600040101010101" pitchFamily="2" charset="-122"/>
              </a:rPr>
              <a:t>算 会 计</a:t>
            </a:r>
            <a:endParaRPr lang="en-US" altLang="zh-CN" sz="2400" b="1" u="sng" dirty="0">
              <a:solidFill>
                <a:srgbClr val="FFFF00"/>
              </a:solidFill>
              <a:latin typeface="华文楷体" panose="02010600040101010101" pitchFamily="2" charset="-122"/>
              <a:ea typeface="华文楷体" panose="02010600040101010101" pitchFamily="2" charset="-122"/>
            </a:endParaRPr>
          </a:p>
          <a:p>
            <a:pPr eaLnBrk="1" hangingPunct="1">
              <a:buFont typeface="Wingdings" panose="05000000000000000000" pitchFamily="2" charset="2"/>
              <a:buNone/>
              <a:defRPr/>
            </a:pPr>
            <a:r>
              <a:rPr lang="zh-CN" altLang="zh-CN" sz="2000" b="1" dirty="0" smtClean="0">
                <a:latin typeface="华文楷体" panose="02010600040101010101" pitchFamily="2" charset="-122"/>
                <a:ea typeface="华文楷体" panose="02010600040101010101" pitchFamily="2" charset="-122"/>
              </a:rPr>
              <a:t>（</a:t>
            </a:r>
            <a:r>
              <a:rPr lang="en-US" altLang="zh-CN" sz="2000" b="1" dirty="0">
                <a:latin typeface="华文楷体" panose="02010600040101010101" pitchFamily="2" charset="-122"/>
                <a:ea typeface="华文楷体" panose="02010600040101010101" pitchFamily="2" charset="-122"/>
              </a:rPr>
              <a:t>1</a:t>
            </a:r>
            <a:r>
              <a:rPr lang="zh-CN" altLang="zh-CN" sz="2000" b="1" dirty="0">
                <a:latin typeface="华文楷体" panose="02010600040101010101" pitchFamily="2" charset="-122"/>
                <a:ea typeface="华文楷体" panose="02010600040101010101" pitchFamily="2" charset="-122"/>
              </a:rPr>
              <a:t>）</a:t>
            </a:r>
            <a:r>
              <a:rPr lang="en-US" altLang="zh-CN" sz="2000" b="1" dirty="0">
                <a:latin typeface="华文楷体" panose="02010600040101010101" pitchFamily="2" charset="-122"/>
                <a:ea typeface="华文楷体" panose="02010600040101010101" pitchFamily="2" charset="-122"/>
              </a:rPr>
              <a:t>7—12</a:t>
            </a:r>
            <a:r>
              <a:rPr lang="zh-CN" altLang="zh-CN" sz="2000" b="1" dirty="0">
                <a:latin typeface="华文楷体" panose="02010600040101010101" pitchFamily="2" charset="-122"/>
                <a:ea typeface="华文楷体" panose="02010600040101010101" pitchFamily="2" charset="-122"/>
              </a:rPr>
              <a:t>月每月月末</a:t>
            </a:r>
            <a:r>
              <a:rPr lang="zh-CN" altLang="en-US" sz="2000" b="1" dirty="0">
                <a:latin typeface="华文楷体" panose="02010600040101010101" pitchFamily="2" charset="-122"/>
                <a:ea typeface="华文楷体" panose="02010600040101010101" pitchFamily="2" charset="-122"/>
              </a:rPr>
              <a:t>确认</a:t>
            </a:r>
            <a:r>
              <a:rPr lang="zh-CN" altLang="zh-CN" sz="2000" b="1" dirty="0">
                <a:latin typeface="华文楷体" panose="02010600040101010101" pitchFamily="2" charset="-122"/>
                <a:ea typeface="华文楷体" panose="02010600040101010101" pitchFamily="2" charset="-122"/>
              </a:rPr>
              <a:t>租金</a:t>
            </a:r>
            <a:r>
              <a:rPr lang="zh-CN" altLang="en-US" sz="2000" b="1" dirty="0">
                <a:latin typeface="华文楷体" panose="02010600040101010101" pitchFamily="2" charset="-122"/>
                <a:ea typeface="华文楷体" panose="02010600040101010101" pitchFamily="2" charset="-122"/>
              </a:rPr>
              <a:t>收入</a:t>
            </a:r>
            <a:r>
              <a:rPr lang="zh-CN" altLang="zh-CN" sz="2000" b="1" dirty="0">
                <a:latin typeface="华文楷体" panose="02010600040101010101" pitchFamily="2" charset="-122"/>
                <a:ea typeface="华文楷体" panose="02010600040101010101" pitchFamily="2" charset="-122"/>
              </a:rPr>
              <a:t>：</a:t>
            </a:r>
            <a:endParaRPr lang="en-US" altLang="zh-CN" sz="2000" b="1" dirty="0">
              <a:latin typeface="华文楷体" panose="02010600040101010101" pitchFamily="2" charset="-122"/>
              <a:ea typeface="华文楷体" panose="02010600040101010101" pitchFamily="2" charset="-122"/>
            </a:endParaRPr>
          </a:p>
          <a:p>
            <a:pPr eaLnBrk="1" hangingPunct="1">
              <a:defRPr/>
            </a:pPr>
            <a:r>
              <a:rPr lang="en-US" altLang="zh-CN" sz="2000" b="1" dirty="0">
                <a:latin typeface="华文楷体" panose="02010600040101010101" pitchFamily="2" charset="-122"/>
                <a:ea typeface="华文楷体" panose="02010600040101010101" pitchFamily="2" charset="-122"/>
              </a:rPr>
              <a:t>           </a:t>
            </a:r>
            <a:r>
              <a:rPr lang="zh-CN" altLang="zh-CN" sz="2000" b="1" dirty="0">
                <a:latin typeface="华文楷体" panose="02010600040101010101" pitchFamily="2" charset="-122"/>
                <a:ea typeface="华文楷体" panose="02010600040101010101" pitchFamily="2" charset="-122"/>
              </a:rPr>
              <a:t>不作账务处理</a:t>
            </a:r>
            <a:endParaRPr lang="zh-CN" altLang="zh-CN" sz="2000" b="1" dirty="0">
              <a:latin typeface="华文楷体" panose="02010600040101010101" pitchFamily="2" charset="-122"/>
              <a:ea typeface="华文楷体" panose="02010600040101010101" pitchFamily="2" charset="-122"/>
            </a:endParaRPr>
          </a:p>
          <a:p>
            <a:pPr eaLnBrk="1" hangingPunct="1">
              <a:buFont typeface="Wingdings" panose="05000000000000000000" pitchFamily="2" charset="2"/>
              <a:buNone/>
              <a:defRPr/>
            </a:pPr>
            <a:r>
              <a:rPr lang="zh-CN" altLang="zh-CN" sz="2000" b="1" dirty="0">
                <a:latin typeface="华文楷体" panose="02010600040101010101" pitchFamily="2" charset="-122"/>
                <a:ea typeface="华文楷体" panose="02010600040101010101" pitchFamily="2" charset="-122"/>
              </a:rPr>
              <a:t>（</a:t>
            </a:r>
            <a:r>
              <a:rPr lang="en-US" altLang="zh-CN" sz="2000" b="1" dirty="0">
                <a:latin typeface="华文楷体" panose="02010600040101010101" pitchFamily="2" charset="-122"/>
                <a:ea typeface="华文楷体" panose="02010600040101010101" pitchFamily="2" charset="-122"/>
              </a:rPr>
              <a:t>2</a:t>
            </a:r>
            <a:r>
              <a:rPr lang="zh-CN" altLang="zh-CN" sz="2000" b="1" dirty="0">
                <a:latin typeface="华文楷体" panose="02010600040101010101" pitchFamily="2" charset="-122"/>
                <a:ea typeface="华文楷体" panose="02010600040101010101" pitchFamily="2" charset="-122"/>
              </a:rPr>
              <a:t>）</a:t>
            </a:r>
            <a:r>
              <a:rPr lang="en-US" altLang="zh-CN" sz="2000" b="1" dirty="0">
                <a:latin typeface="华文楷体" panose="02010600040101010101" pitchFamily="2" charset="-122"/>
                <a:ea typeface="华文楷体" panose="02010600040101010101" pitchFamily="2" charset="-122"/>
              </a:rPr>
              <a:t>2019</a:t>
            </a:r>
            <a:r>
              <a:rPr lang="zh-CN" altLang="zh-CN" sz="2000" b="1" dirty="0">
                <a:latin typeface="华文楷体" panose="02010600040101010101" pitchFamily="2" charset="-122"/>
                <a:ea typeface="华文楷体" panose="02010600040101010101" pitchFamily="2" charset="-122"/>
              </a:rPr>
              <a:t>年</a:t>
            </a:r>
            <a:r>
              <a:rPr lang="en-US" altLang="zh-CN" sz="2000" b="1" dirty="0">
                <a:latin typeface="华文楷体" panose="02010600040101010101" pitchFamily="2" charset="-122"/>
                <a:ea typeface="华文楷体" panose="02010600040101010101" pitchFamily="2" charset="-122"/>
              </a:rPr>
              <a:t>12</a:t>
            </a:r>
            <a:r>
              <a:rPr lang="zh-CN" altLang="zh-CN" sz="2000" b="1" dirty="0">
                <a:latin typeface="华文楷体" panose="02010600040101010101" pitchFamily="2" charset="-122"/>
                <a:ea typeface="华文楷体" panose="02010600040101010101" pitchFamily="2" charset="-122"/>
              </a:rPr>
              <a:t>月</a:t>
            </a:r>
            <a:r>
              <a:rPr lang="en-US" altLang="zh-CN" sz="2000" b="1" dirty="0">
                <a:latin typeface="华文楷体" panose="02010600040101010101" pitchFamily="2" charset="-122"/>
                <a:ea typeface="华文楷体" panose="02010600040101010101" pitchFamily="2" charset="-122"/>
              </a:rPr>
              <a:t>31</a:t>
            </a:r>
            <a:r>
              <a:rPr lang="zh-CN" altLang="zh-CN" sz="2000" b="1" dirty="0">
                <a:latin typeface="华文楷体" panose="02010600040101010101" pitchFamily="2" charset="-122"/>
                <a:ea typeface="华文楷体" panose="02010600040101010101" pitchFamily="2" charset="-122"/>
              </a:rPr>
              <a:t>日，学校</a:t>
            </a:r>
            <a:r>
              <a:rPr lang="zh-CN" altLang="en-US" sz="2000" b="1" dirty="0">
                <a:latin typeface="华文楷体" panose="02010600040101010101" pitchFamily="2" charset="-122"/>
                <a:ea typeface="华文楷体" panose="02010600040101010101" pitchFamily="2" charset="-122"/>
              </a:rPr>
              <a:t>银行账户收到甲企业转来的</a:t>
            </a:r>
            <a:r>
              <a:rPr lang="zh-CN" altLang="zh-CN" sz="2000" b="1" dirty="0">
                <a:latin typeface="华文楷体" panose="02010600040101010101" pitchFamily="2" charset="-122"/>
                <a:ea typeface="华文楷体" panose="02010600040101010101" pitchFamily="2" charset="-122"/>
              </a:rPr>
              <a:t>租金</a:t>
            </a:r>
            <a:r>
              <a:rPr lang="en-US" altLang="zh-CN" sz="2000" b="1" dirty="0">
                <a:latin typeface="华文楷体" panose="02010600040101010101" pitchFamily="2" charset="-122"/>
                <a:ea typeface="华文楷体" panose="02010600040101010101" pitchFamily="2" charset="-122"/>
              </a:rPr>
              <a:t>60 000</a:t>
            </a:r>
            <a:r>
              <a:rPr lang="zh-CN" altLang="zh-CN" sz="2000" b="1" dirty="0">
                <a:latin typeface="华文楷体" panose="02010600040101010101" pitchFamily="2" charset="-122"/>
                <a:ea typeface="华文楷体" panose="02010600040101010101" pitchFamily="2" charset="-122"/>
              </a:rPr>
              <a:t>元：</a:t>
            </a:r>
            <a:endParaRPr lang="zh-CN" altLang="zh-CN" sz="2000" b="1" dirty="0">
              <a:latin typeface="华文楷体" panose="02010600040101010101" pitchFamily="2" charset="-122"/>
              <a:ea typeface="华文楷体" panose="02010600040101010101" pitchFamily="2" charset="-122"/>
            </a:endParaRPr>
          </a:p>
          <a:p>
            <a:pPr eaLnBrk="1" hangingPunct="1">
              <a:buFont typeface="Wingdings" panose="05000000000000000000" pitchFamily="2" charset="2"/>
              <a:buNone/>
              <a:defRPr/>
            </a:pPr>
            <a:r>
              <a:rPr lang="en-US" altLang="zh-CN" sz="2000" b="1" dirty="0">
                <a:latin typeface="华文楷体" panose="02010600040101010101" pitchFamily="2" charset="-122"/>
                <a:ea typeface="华文楷体" panose="02010600040101010101" pitchFamily="2" charset="-122"/>
              </a:rPr>
              <a:t>  </a:t>
            </a:r>
            <a:r>
              <a:rPr lang="zh-CN" altLang="zh-CN" sz="2000" b="1" dirty="0" smtClean="0">
                <a:latin typeface="华文楷体" panose="02010600040101010101" pitchFamily="2" charset="-122"/>
                <a:ea typeface="华文楷体" panose="02010600040101010101" pitchFamily="2" charset="-122"/>
              </a:rPr>
              <a:t>借</a:t>
            </a:r>
            <a:r>
              <a:rPr lang="zh-CN" altLang="zh-CN" sz="2000" b="1" dirty="0">
                <a:latin typeface="华文楷体" panose="02010600040101010101" pitchFamily="2" charset="-122"/>
                <a:ea typeface="华文楷体" panose="02010600040101010101" pitchFamily="2" charset="-122"/>
              </a:rPr>
              <a:t>：</a:t>
            </a:r>
            <a:r>
              <a:rPr lang="zh-CN" altLang="en-US" sz="2000" b="1" dirty="0">
                <a:latin typeface="华文楷体" panose="02010600040101010101" pitchFamily="2" charset="-122"/>
                <a:ea typeface="华文楷体" panose="02010600040101010101" pitchFamily="2" charset="-122"/>
              </a:rPr>
              <a:t>资金结存</a:t>
            </a:r>
            <a:r>
              <a:rPr lang="en-US" altLang="zh-CN" sz="2000" b="1" dirty="0">
                <a:latin typeface="华文楷体" panose="02010600040101010101" pitchFamily="2" charset="-122"/>
                <a:ea typeface="华文楷体" panose="02010600040101010101" pitchFamily="2" charset="-122"/>
              </a:rPr>
              <a:t>——</a:t>
            </a:r>
            <a:r>
              <a:rPr lang="zh-CN" altLang="en-US" sz="2000" b="1" dirty="0">
                <a:latin typeface="华文楷体" panose="02010600040101010101" pitchFamily="2" charset="-122"/>
                <a:ea typeface="华文楷体" panose="02010600040101010101" pitchFamily="2" charset="-122"/>
              </a:rPr>
              <a:t>货币资金     </a:t>
            </a:r>
            <a:r>
              <a:rPr lang="zh-CN" altLang="en-US" sz="2000" b="1" dirty="0" smtClean="0">
                <a:latin typeface="华文楷体" panose="02010600040101010101" pitchFamily="2" charset="-122"/>
                <a:ea typeface="华文楷体" panose="02010600040101010101" pitchFamily="2" charset="-122"/>
              </a:rPr>
              <a:t>  </a:t>
            </a:r>
            <a:r>
              <a:rPr lang="en-US" altLang="zh-CN" sz="2000" b="1" dirty="0">
                <a:latin typeface="华文楷体" panose="02010600040101010101" pitchFamily="2" charset="-122"/>
                <a:ea typeface="华文楷体" panose="02010600040101010101" pitchFamily="2" charset="-122"/>
              </a:rPr>
              <a:t>60 000</a:t>
            </a:r>
            <a:endParaRPr lang="zh-CN" altLang="zh-CN" sz="2000" b="1" dirty="0">
              <a:latin typeface="华文楷体" panose="02010600040101010101" pitchFamily="2" charset="-122"/>
              <a:ea typeface="华文楷体" panose="02010600040101010101" pitchFamily="2" charset="-122"/>
            </a:endParaRPr>
          </a:p>
          <a:p>
            <a:pPr eaLnBrk="1" hangingPunct="1">
              <a:buFont typeface="Wingdings" panose="05000000000000000000" pitchFamily="2" charset="2"/>
              <a:buNone/>
              <a:defRPr/>
            </a:pPr>
            <a:r>
              <a:rPr lang="en-US" altLang="zh-CN" sz="2000" b="1" dirty="0">
                <a:latin typeface="华文楷体" panose="02010600040101010101" pitchFamily="2" charset="-122"/>
                <a:ea typeface="华文楷体" panose="02010600040101010101" pitchFamily="2" charset="-122"/>
              </a:rPr>
              <a:t>    </a:t>
            </a:r>
            <a:r>
              <a:rPr lang="zh-CN" altLang="zh-CN" sz="2000" b="1" dirty="0" smtClean="0">
                <a:latin typeface="华文楷体" panose="02010600040101010101" pitchFamily="2" charset="-122"/>
                <a:ea typeface="华文楷体" panose="02010600040101010101" pitchFamily="2" charset="-122"/>
              </a:rPr>
              <a:t>贷</a:t>
            </a:r>
            <a:r>
              <a:rPr lang="zh-CN" altLang="zh-CN" sz="2000" b="1" dirty="0">
                <a:latin typeface="华文楷体" panose="02010600040101010101" pitchFamily="2" charset="-122"/>
                <a:ea typeface="华文楷体" panose="02010600040101010101" pitchFamily="2" charset="-122"/>
              </a:rPr>
              <a:t>：</a:t>
            </a:r>
            <a:r>
              <a:rPr lang="zh-CN" altLang="en-US" sz="2000" b="1" dirty="0">
                <a:latin typeface="华文楷体" panose="02010600040101010101" pitchFamily="2" charset="-122"/>
                <a:ea typeface="华文楷体" panose="02010600040101010101" pitchFamily="2" charset="-122"/>
              </a:rPr>
              <a:t>其他预算收入</a:t>
            </a:r>
            <a:r>
              <a:rPr lang="en-US" altLang="zh-CN" sz="2000" b="1" dirty="0">
                <a:latin typeface="华文楷体" panose="02010600040101010101" pitchFamily="2" charset="-122"/>
                <a:ea typeface="华文楷体" panose="02010600040101010101" pitchFamily="2" charset="-122"/>
              </a:rPr>
              <a:t>——</a:t>
            </a:r>
            <a:r>
              <a:rPr lang="zh-CN" altLang="en-US" sz="2000" b="1" dirty="0">
                <a:latin typeface="华文楷体" panose="02010600040101010101" pitchFamily="2" charset="-122"/>
                <a:ea typeface="华文楷体" panose="02010600040101010101" pitchFamily="2" charset="-122"/>
              </a:rPr>
              <a:t>租金收入  </a:t>
            </a:r>
            <a:r>
              <a:rPr lang="zh-CN" altLang="en-US" sz="2000" b="1" dirty="0" smtClean="0">
                <a:latin typeface="华文楷体" panose="02010600040101010101" pitchFamily="2" charset="-122"/>
                <a:ea typeface="华文楷体" panose="02010600040101010101" pitchFamily="2" charset="-122"/>
              </a:rPr>
              <a:t> </a:t>
            </a:r>
            <a:r>
              <a:rPr lang="en-US" altLang="zh-CN" sz="2000" b="1" dirty="0">
                <a:latin typeface="华文楷体" panose="02010600040101010101" pitchFamily="2" charset="-122"/>
                <a:ea typeface="华文楷体" panose="02010600040101010101" pitchFamily="2" charset="-122"/>
              </a:rPr>
              <a:t>60 </a:t>
            </a:r>
            <a:r>
              <a:rPr lang="en-US" altLang="zh-CN" sz="2000" b="1" dirty="0" smtClean="0">
                <a:latin typeface="华文楷体" panose="02010600040101010101" pitchFamily="2" charset="-122"/>
                <a:ea typeface="华文楷体" panose="02010600040101010101" pitchFamily="2" charset="-122"/>
              </a:rPr>
              <a:t>000</a:t>
            </a:r>
            <a:endParaRPr lang="en-US" altLang="zh-CN" sz="2000" b="1" dirty="0" smtClean="0">
              <a:latin typeface="华文楷体" panose="02010600040101010101" pitchFamily="2" charset="-122"/>
              <a:ea typeface="华文楷体" panose="02010600040101010101" pitchFamily="2" charset="-122"/>
            </a:endParaRPr>
          </a:p>
          <a:p>
            <a:pPr eaLnBrk="1" hangingPunct="1">
              <a:lnSpc>
                <a:spcPct val="150000"/>
              </a:lnSpc>
              <a:buFont typeface="Wingdings" panose="05000000000000000000" pitchFamily="2" charset="2"/>
              <a:buNone/>
              <a:defRPr/>
            </a:pPr>
            <a:endParaRPr lang="zh-CN" altLang="zh-CN" b="1" dirty="0">
              <a:latin typeface="华文楷体" panose="02010600040101010101" pitchFamily="2" charset="-122"/>
              <a:ea typeface="华文楷体" panose="02010600040101010101" pitchFamily="2" charset="-122"/>
            </a:endParaRPr>
          </a:p>
        </p:txBody>
      </p:sp>
      <p:sp>
        <p:nvSpPr>
          <p:cNvPr id="8" name="灯片编号占位符 7"/>
          <p:cNvSpPr>
            <a:spLocks noGrp="1"/>
          </p:cNvSpPr>
          <p:nvPr>
            <p:ph type="sldNum" sz="quarter" idx="12"/>
          </p:nvPr>
        </p:nvSpPr>
        <p:spPr/>
        <p:txBody>
          <a:bodyPr/>
          <a:lstStyle/>
          <a:p>
            <a:pPr>
              <a:defRPr/>
            </a:pPr>
            <a:fld id="{4DDAE490-1FB0-48DC-8698-AB0A09F32C84}" type="slidenum">
              <a:rPr lang="en-US" altLang="zh-CN" smtClean="0">
                <a:latin typeface="华文楷体" panose="02010600040101010101" pitchFamily="2" charset="-122"/>
                <a:ea typeface="华文楷体" panose="02010600040101010101" pitchFamily="2" charset="-122"/>
              </a:rPr>
            </a:fld>
            <a:endParaRPr lang="en-US" altLang="zh-CN">
              <a:latin typeface="华文楷体" panose="02010600040101010101" pitchFamily="2" charset="-122"/>
              <a:ea typeface="华文楷体" panose="020106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3"/>
          <p:cNvSpPr/>
          <p:nvPr/>
        </p:nvSpPr>
        <p:spPr>
          <a:xfrm>
            <a:off x="1337733" y="1730375"/>
            <a:ext cx="10864851" cy="1812925"/>
          </a:xfrm>
          <a:custGeom>
            <a:avLst/>
            <a:gdLst>
              <a:gd name="connsiteX0" fmla="*/ 0 w 8148828"/>
              <a:gd name="connsiteY0" fmla="*/ 0 h 2286000"/>
              <a:gd name="connsiteX1" fmla="*/ 8148828 w 8148828"/>
              <a:gd name="connsiteY1" fmla="*/ 0 h 2286000"/>
              <a:gd name="connsiteX2" fmla="*/ 8148828 w 8148828"/>
              <a:gd name="connsiteY2" fmla="*/ 2286000 h 2286000"/>
              <a:gd name="connsiteX3" fmla="*/ 0 w 8148828"/>
              <a:gd name="connsiteY3" fmla="*/ 2286000 h 2286000"/>
              <a:gd name="connsiteX4" fmla="*/ 0 w 8148828"/>
              <a:gd name="connsiteY4" fmla="*/ 0 h 22860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148828" h="2286000">
                <a:moveTo>
                  <a:pt x="0" y="0"/>
                </a:moveTo>
                <a:lnTo>
                  <a:pt x="8148828" y="0"/>
                </a:lnTo>
                <a:lnTo>
                  <a:pt x="8148828" y="2286000"/>
                </a:lnTo>
                <a:lnTo>
                  <a:pt x="0" y="2286000"/>
                </a:lnTo>
                <a:lnTo>
                  <a:pt x="0" y="0"/>
                </a:lnTo>
              </a:path>
            </a:pathLst>
          </a:custGeom>
          <a:solidFill>
            <a:srgbClr val="CFCFC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defRPr/>
            </a:pPr>
            <a:r>
              <a:rPr lang="zh-CN" altLang="en-US" sz="6000" noProof="1">
                <a:solidFill>
                  <a:schemeClr val="bg1"/>
                </a:solidFill>
                <a:ea typeface="微软雅黑" panose="020B0503020204020204" pitchFamily="34" charset="-122"/>
              </a:rPr>
              <a:t>  </a:t>
            </a:r>
            <a:r>
              <a:rPr lang="zh-CN" altLang="en-US" sz="6000" noProof="1" smtClean="0">
                <a:solidFill>
                  <a:schemeClr val="bg1"/>
                </a:solidFill>
                <a:ea typeface="微软雅黑" panose="020B0503020204020204" pitchFamily="34" charset="-122"/>
              </a:rPr>
              <a:t>    第</a:t>
            </a:r>
            <a:r>
              <a:rPr lang="zh-CN" altLang="en-US" sz="6000" noProof="1">
                <a:solidFill>
                  <a:schemeClr val="bg1"/>
                </a:solidFill>
                <a:ea typeface="微软雅黑" panose="020B0503020204020204" pitchFamily="34" charset="-122"/>
              </a:rPr>
              <a:t>一部分 </a:t>
            </a:r>
            <a:r>
              <a:rPr lang="en-US" altLang="zh-CN" sz="6000" dirty="0">
                <a:solidFill>
                  <a:schemeClr val="bg1"/>
                </a:solidFill>
                <a:latin typeface="Microsoft Sans Serif" panose="020B0604020202020204" pitchFamily="34" charset="0"/>
              </a:rPr>
              <a:t>· </a:t>
            </a:r>
            <a:r>
              <a:rPr lang="zh-CN" altLang="en-US" sz="6000" noProof="1">
                <a:solidFill>
                  <a:schemeClr val="bg1"/>
                </a:solidFill>
                <a:ea typeface="微软雅黑" panose="020B0503020204020204" pitchFamily="34" charset="-122"/>
              </a:rPr>
              <a:t>负 </a:t>
            </a:r>
            <a:r>
              <a:rPr lang="zh-CN" altLang="en-US" sz="6000" noProof="1" smtClean="0">
                <a:solidFill>
                  <a:schemeClr val="bg1"/>
                </a:solidFill>
                <a:ea typeface="微软雅黑" panose="020B0503020204020204" pitchFamily="34" charset="-122"/>
              </a:rPr>
              <a:t>债</a:t>
            </a:r>
            <a:endParaRPr lang="zh-CN" altLang="en-US" sz="6000" noProof="1">
              <a:solidFill>
                <a:schemeClr val="bg1"/>
              </a:solidFill>
              <a:ea typeface="微软雅黑" panose="020B0503020204020204" pitchFamily="34" charset="-122"/>
            </a:endParaRPr>
          </a:p>
        </p:txBody>
      </p:sp>
      <p:sp>
        <p:nvSpPr>
          <p:cNvPr id="16" name="Freeform 3"/>
          <p:cNvSpPr/>
          <p:nvPr/>
        </p:nvSpPr>
        <p:spPr>
          <a:xfrm>
            <a:off x="2117" y="1724025"/>
            <a:ext cx="1112307" cy="1819275"/>
          </a:xfrm>
          <a:custGeom>
            <a:avLst/>
            <a:gdLst>
              <a:gd name="connsiteX0" fmla="*/ 0 w 355091"/>
              <a:gd name="connsiteY0" fmla="*/ 0 h 2286000"/>
              <a:gd name="connsiteX1" fmla="*/ 355091 w 355091"/>
              <a:gd name="connsiteY1" fmla="*/ 0 h 2286000"/>
              <a:gd name="connsiteX2" fmla="*/ 355091 w 355091"/>
              <a:gd name="connsiteY2" fmla="*/ 2286000 h 2286000"/>
              <a:gd name="connsiteX3" fmla="*/ 0 w 355091"/>
              <a:gd name="connsiteY3" fmla="*/ 2286000 h 2286000"/>
              <a:gd name="connsiteX4" fmla="*/ 0 w 355091"/>
              <a:gd name="connsiteY4" fmla="*/ 0 h 22860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5091" h="2286000">
                <a:moveTo>
                  <a:pt x="0" y="0"/>
                </a:moveTo>
                <a:lnTo>
                  <a:pt x="355091" y="0"/>
                </a:lnTo>
                <a:lnTo>
                  <a:pt x="355091" y="2286000"/>
                </a:lnTo>
                <a:lnTo>
                  <a:pt x="0" y="2286000"/>
                </a:lnTo>
                <a:lnTo>
                  <a:pt x="0" y="0"/>
                </a:lnTo>
              </a:path>
            </a:pathLst>
          </a:custGeom>
          <a:solidFill>
            <a:srgbClr val="CFCFC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ea typeface="微软雅黑" panose="020B0503020204020204" pitchFamily="34" charset="-122"/>
            </a:endParaRPr>
          </a:p>
        </p:txBody>
      </p:sp>
      <p:sp>
        <p:nvSpPr>
          <p:cNvPr id="17" name="Freeform 3"/>
          <p:cNvSpPr/>
          <p:nvPr/>
        </p:nvSpPr>
        <p:spPr>
          <a:xfrm>
            <a:off x="1114424" y="1730375"/>
            <a:ext cx="1476375" cy="1813554"/>
          </a:xfrm>
          <a:custGeom>
            <a:avLst/>
            <a:gdLst>
              <a:gd name="connsiteX0" fmla="*/ 0 w 635508"/>
              <a:gd name="connsiteY0" fmla="*/ 0 h 2519172"/>
              <a:gd name="connsiteX1" fmla="*/ 635507 w 635508"/>
              <a:gd name="connsiteY1" fmla="*/ 0 h 2519172"/>
              <a:gd name="connsiteX2" fmla="*/ 635507 w 635508"/>
              <a:gd name="connsiteY2" fmla="*/ 2519172 h 2519172"/>
              <a:gd name="connsiteX3" fmla="*/ 0 w 635508"/>
              <a:gd name="connsiteY3" fmla="*/ 2519172 h 2519172"/>
              <a:gd name="connsiteX4" fmla="*/ 0 w 635508"/>
              <a:gd name="connsiteY4" fmla="*/ 0 h 251917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35508" h="2519172">
                <a:moveTo>
                  <a:pt x="0" y="0"/>
                </a:moveTo>
                <a:lnTo>
                  <a:pt x="635507" y="0"/>
                </a:lnTo>
                <a:lnTo>
                  <a:pt x="635507" y="2519172"/>
                </a:lnTo>
                <a:lnTo>
                  <a:pt x="0" y="2519172"/>
                </a:lnTo>
                <a:lnTo>
                  <a:pt x="0" y="0"/>
                </a:lnTo>
              </a:path>
            </a:pathLst>
          </a:custGeom>
          <a:solidFill>
            <a:srgbClr val="FF92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ea typeface="微软雅黑" panose="020B0503020204020204" pitchFamily="34" charset="-122"/>
            </a:endParaRPr>
          </a:p>
        </p:txBody>
      </p:sp>
      <p:sp>
        <p:nvSpPr>
          <p:cNvPr id="4" name="灯片编号占位符 3"/>
          <p:cNvSpPr>
            <a:spLocks noGrp="1"/>
          </p:cNvSpPr>
          <p:nvPr>
            <p:ph type="sldNum" sz="quarter" idx="12"/>
          </p:nvPr>
        </p:nvSpPr>
        <p:spPr/>
        <p:txBody>
          <a:bodyPr/>
          <a:lstStyle/>
          <a:p>
            <a:fld id="{BC1CF76B-D1F8-4017-AACD-912803F43726}" type="slidenum">
              <a:rPr lang="en-US" smtClean="0"/>
            </a:fld>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rrowheads="1"/>
          </p:cNvSpPr>
          <p:nvPr>
            <p:ph type="title"/>
          </p:nvPr>
        </p:nvSpPr>
        <p:spPr>
          <a:xfrm>
            <a:off x="1678517" y="333376"/>
            <a:ext cx="9025467" cy="504825"/>
          </a:xfrm>
        </p:spPr>
        <p:txBody>
          <a:bodyPr/>
          <a:lstStyle/>
          <a:p>
            <a:pPr algn="ctr" eaLnBrk="1" hangingPunct="1"/>
            <a:r>
              <a:rPr lang="zh-CN" altLang="en-US" sz="3200" dirty="0" smtClean="0">
                <a:solidFill>
                  <a:srgbClr val="FFFF00"/>
                </a:solidFill>
                <a:latin typeface="华文楷体" panose="02010600040101010101" pitchFamily="2" charset="-122"/>
                <a:ea typeface="华文楷体" panose="02010600040101010101" pitchFamily="2" charset="-122"/>
              </a:rPr>
              <a:t>（五）其他收入 </a:t>
            </a:r>
            <a:endParaRPr lang="zh-CN" altLang="en-US" sz="3200" dirty="0" smtClean="0">
              <a:solidFill>
                <a:srgbClr val="FFFF00"/>
              </a:solidFill>
              <a:latin typeface="华文楷体" panose="02010600040101010101" pitchFamily="2" charset="-122"/>
              <a:ea typeface="华文楷体" panose="02010600040101010101" pitchFamily="2" charset="-122"/>
            </a:endParaRPr>
          </a:p>
        </p:txBody>
      </p:sp>
      <p:sp>
        <p:nvSpPr>
          <p:cNvPr id="91139" name="Rectangle 3"/>
          <p:cNvSpPr>
            <a:spLocks noGrp="1" noChangeArrowheads="1"/>
          </p:cNvSpPr>
          <p:nvPr>
            <p:ph sz="quarter" idx="13"/>
          </p:nvPr>
        </p:nvSpPr>
        <p:spPr>
          <a:xfrm>
            <a:off x="1200151" y="754050"/>
            <a:ext cx="10367433" cy="5400675"/>
          </a:xfrm>
        </p:spPr>
        <p:txBody>
          <a:bodyPr/>
          <a:lstStyle/>
          <a:p>
            <a:pPr eaLnBrk="1" hangingPunct="1">
              <a:buFont typeface="Wingdings" panose="05000000000000000000" pitchFamily="2" charset="2"/>
              <a:buChar char="u"/>
              <a:defRPr/>
            </a:pPr>
            <a:r>
              <a:rPr lang="zh-CN" altLang="en-US" sz="2400" b="1" u="sng" dirty="0" smtClean="0">
                <a:solidFill>
                  <a:srgbClr val="FFFF00"/>
                </a:solidFill>
                <a:latin typeface="华文楷体" panose="02010600040101010101" pitchFamily="2" charset="-122"/>
                <a:ea typeface="华文楷体" panose="02010600040101010101" pitchFamily="2" charset="-122"/>
              </a:rPr>
              <a:t>核算内容</a:t>
            </a:r>
            <a:r>
              <a:rPr lang="zh-CN" altLang="en-US" sz="2400" b="1" dirty="0" smtClean="0">
                <a:solidFill>
                  <a:srgbClr val="FFFF00"/>
                </a:solidFill>
                <a:latin typeface="华文楷体" panose="02010600040101010101" pitchFamily="2" charset="-122"/>
                <a:ea typeface="华文楷体" panose="02010600040101010101" pitchFamily="2" charset="-122"/>
              </a:rPr>
              <a:t>：</a:t>
            </a:r>
            <a:endParaRPr lang="en-US" altLang="zh-CN" sz="2400" b="1" dirty="0" smtClean="0">
              <a:solidFill>
                <a:srgbClr val="FFFF00"/>
              </a:solidFill>
              <a:latin typeface="华文楷体" panose="02010600040101010101" pitchFamily="2" charset="-122"/>
              <a:ea typeface="华文楷体" panose="02010600040101010101" pitchFamily="2" charset="-122"/>
            </a:endParaRPr>
          </a:p>
          <a:p>
            <a:pPr marL="1028700" lvl="1" indent="-342900" eaLnBrk="1" hangingPunct="1">
              <a:lnSpc>
                <a:spcPts val="3000"/>
              </a:lnSpc>
              <a:buFont typeface="Wingdings" panose="05000000000000000000" pitchFamily="2" charset="2"/>
              <a:buChar char="Ø"/>
              <a:defRPr/>
            </a:pPr>
            <a:r>
              <a:rPr lang="zh-CN" altLang="zh-CN" sz="2400" b="1" dirty="0" smtClean="0">
                <a:latin typeface="华文楷体" panose="02010600040101010101" pitchFamily="2" charset="-122"/>
                <a:ea typeface="华文楷体" panose="02010600040101010101" pitchFamily="2" charset="-122"/>
              </a:rPr>
              <a:t>现金盘盈收入</a:t>
            </a:r>
            <a:endParaRPr lang="en-US" altLang="zh-CN" sz="2400" b="1" dirty="0" smtClean="0">
              <a:latin typeface="华文楷体" panose="02010600040101010101" pitchFamily="2" charset="-122"/>
              <a:ea typeface="华文楷体" panose="02010600040101010101" pitchFamily="2" charset="-122"/>
            </a:endParaRPr>
          </a:p>
          <a:p>
            <a:pPr marL="1028700" lvl="1" indent="-342900" eaLnBrk="1" hangingPunct="1">
              <a:lnSpc>
                <a:spcPts val="3000"/>
              </a:lnSpc>
              <a:buFont typeface="Wingdings" panose="05000000000000000000" pitchFamily="2" charset="2"/>
              <a:buChar char="Ø"/>
              <a:defRPr/>
            </a:pPr>
            <a:r>
              <a:rPr lang="zh-CN" altLang="zh-CN" sz="2400" b="1" dirty="0" smtClean="0">
                <a:latin typeface="华文楷体" panose="02010600040101010101" pitchFamily="2" charset="-122"/>
                <a:ea typeface="华文楷体" panose="02010600040101010101" pitchFamily="2" charset="-122"/>
              </a:rPr>
              <a:t>按照规定纳入单位预算管理的科技成果转化收入</a:t>
            </a:r>
            <a:endParaRPr lang="en-US" altLang="zh-CN" sz="2400" b="1" dirty="0" smtClean="0">
              <a:latin typeface="华文楷体" panose="02010600040101010101" pitchFamily="2" charset="-122"/>
              <a:ea typeface="华文楷体" panose="02010600040101010101" pitchFamily="2" charset="-122"/>
            </a:endParaRPr>
          </a:p>
          <a:p>
            <a:pPr marL="1028700" lvl="1" indent="-342900" eaLnBrk="1" hangingPunct="1">
              <a:lnSpc>
                <a:spcPts val="3000"/>
              </a:lnSpc>
              <a:buFont typeface="Wingdings" panose="05000000000000000000" pitchFamily="2" charset="2"/>
              <a:buChar char="Ø"/>
              <a:defRPr/>
            </a:pPr>
            <a:r>
              <a:rPr lang="zh-CN" altLang="zh-CN" sz="2400" b="1" dirty="0" smtClean="0">
                <a:latin typeface="华文楷体" panose="02010600040101010101" pitchFamily="2" charset="-122"/>
                <a:ea typeface="华文楷体" panose="02010600040101010101" pitchFamily="2" charset="-122"/>
              </a:rPr>
              <a:t>无法偿付的应付及预收款项</a:t>
            </a:r>
            <a:endParaRPr lang="en-US" altLang="zh-CN" sz="2400" b="1" dirty="0" smtClean="0">
              <a:latin typeface="华文楷体" panose="02010600040101010101" pitchFamily="2" charset="-122"/>
              <a:ea typeface="华文楷体" panose="02010600040101010101" pitchFamily="2" charset="-122"/>
            </a:endParaRPr>
          </a:p>
          <a:p>
            <a:pPr marL="1028700" lvl="1" indent="-342900" eaLnBrk="1" hangingPunct="1">
              <a:lnSpc>
                <a:spcPts val="3000"/>
              </a:lnSpc>
              <a:buFont typeface="Wingdings" panose="05000000000000000000" pitchFamily="2" charset="2"/>
              <a:buChar char="Ø"/>
              <a:defRPr/>
            </a:pPr>
            <a:r>
              <a:rPr lang="zh-CN" altLang="zh-CN" sz="2400" b="1" dirty="0" smtClean="0">
                <a:latin typeface="华文楷体" panose="02010600040101010101" pitchFamily="2" charset="-122"/>
                <a:ea typeface="华文楷体" panose="02010600040101010101" pitchFamily="2" charset="-122"/>
              </a:rPr>
              <a:t>置换换出资产评估增值等</a:t>
            </a:r>
            <a:r>
              <a:rPr lang="zh-CN" altLang="en-US" sz="2400" b="1" dirty="0" smtClean="0">
                <a:latin typeface="华文楷体" panose="02010600040101010101" pitchFamily="2" charset="-122"/>
                <a:ea typeface="华文楷体" panose="02010600040101010101" pitchFamily="2" charset="-122"/>
              </a:rPr>
              <a:t>。</a:t>
            </a:r>
            <a:endParaRPr lang="en-US" altLang="zh-CN" sz="2400" b="1" dirty="0" smtClean="0">
              <a:latin typeface="华文楷体" panose="02010600040101010101" pitchFamily="2" charset="-122"/>
              <a:ea typeface="华文楷体" panose="02010600040101010101" pitchFamily="2" charset="-122"/>
            </a:endParaRPr>
          </a:p>
          <a:p>
            <a:pPr eaLnBrk="1" hangingPunct="1">
              <a:buFont typeface="Wingdings" panose="05000000000000000000" pitchFamily="2" charset="2"/>
              <a:buChar char="u"/>
              <a:defRPr/>
            </a:pPr>
            <a:r>
              <a:rPr lang="zh-CN" altLang="en-US" sz="2400" b="1" u="sng" dirty="0" smtClean="0">
                <a:solidFill>
                  <a:srgbClr val="FFFF00"/>
                </a:solidFill>
                <a:latin typeface="华文楷体" panose="02010600040101010101" pitchFamily="2" charset="-122"/>
                <a:ea typeface="华文楷体" panose="02010600040101010101" pitchFamily="2" charset="-122"/>
              </a:rPr>
              <a:t>关注</a:t>
            </a:r>
            <a:r>
              <a:rPr lang="zh-CN" altLang="en-US" sz="2400" b="1" dirty="0" smtClean="0">
                <a:solidFill>
                  <a:srgbClr val="FFFF00"/>
                </a:solidFill>
                <a:latin typeface="华文楷体" panose="02010600040101010101" pitchFamily="2" charset="-122"/>
                <a:ea typeface="华文楷体" panose="02010600040101010101" pitchFamily="2" charset="-122"/>
              </a:rPr>
              <a:t>：</a:t>
            </a:r>
            <a:endParaRPr lang="en-US" altLang="zh-CN" sz="2400" b="1" dirty="0" smtClean="0">
              <a:solidFill>
                <a:srgbClr val="FFFF00"/>
              </a:solidFill>
              <a:latin typeface="华文楷体" panose="02010600040101010101" pitchFamily="2" charset="-122"/>
              <a:ea typeface="华文楷体" panose="02010600040101010101" pitchFamily="2" charset="-122"/>
            </a:endParaRPr>
          </a:p>
          <a:p>
            <a:pPr eaLnBrk="1" hangingPunct="1">
              <a:lnSpc>
                <a:spcPts val="3000"/>
              </a:lnSpc>
              <a:buFont typeface="Wingdings" panose="05000000000000000000" pitchFamily="2" charset="2"/>
              <a:buNone/>
              <a:defRPr/>
            </a:pPr>
            <a:r>
              <a:rPr lang="en-US" altLang="zh-CN" sz="2000" b="1" dirty="0" smtClean="0">
                <a:latin typeface="华文楷体" panose="02010600040101010101" pitchFamily="2" charset="-122"/>
                <a:ea typeface="华文楷体" panose="02010600040101010101" pitchFamily="2" charset="-122"/>
              </a:rPr>
              <a:t>——</a:t>
            </a:r>
            <a:r>
              <a:rPr lang="zh-CN" altLang="zh-CN" sz="2400" b="1" dirty="0" smtClean="0">
                <a:solidFill>
                  <a:srgbClr val="FFFF00"/>
                </a:solidFill>
                <a:latin typeface="华文楷体" panose="02010600040101010101" pitchFamily="2" charset="-122"/>
                <a:ea typeface="华文楷体" panose="02010600040101010101" pitchFamily="2" charset="-122"/>
              </a:rPr>
              <a:t>以未入账的无形资产取得的长期股权投资</a:t>
            </a:r>
            <a:endParaRPr lang="en-US" altLang="zh-CN" sz="2400" b="1" dirty="0" smtClean="0">
              <a:solidFill>
                <a:srgbClr val="FFFF00"/>
              </a:solidFill>
              <a:latin typeface="华文楷体" panose="02010600040101010101" pitchFamily="2" charset="-122"/>
              <a:ea typeface="华文楷体" panose="02010600040101010101" pitchFamily="2" charset="-122"/>
            </a:endParaRPr>
          </a:p>
          <a:p>
            <a:pPr eaLnBrk="1" hangingPunct="1">
              <a:lnSpc>
                <a:spcPts val="3000"/>
              </a:lnSpc>
              <a:buFont typeface="Wingdings" panose="05000000000000000000" pitchFamily="2" charset="2"/>
              <a:buNone/>
              <a:defRPr/>
            </a:pPr>
            <a:r>
              <a:rPr lang="en-US" altLang="zh-CN" sz="2400" dirty="0" smtClean="0">
                <a:latin typeface="华文楷体" panose="02010600040101010101" pitchFamily="2" charset="-122"/>
                <a:ea typeface="华文楷体" panose="02010600040101010101" pitchFamily="2" charset="-122"/>
              </a:rPr>
              <a:t>      </a:t>
            </a:r>
            <a:r>
              <a:rPr lang="zh-CN" altLang="en-US" sz="2400" dirty="0" smtClean="0">
                <a:latin typeface="华文楷体" panose="02010600040101010101" pitchFamily="2" charset="-122"/>
                <a:ea typeface="华文楷体" panose="02010600040101010101" pitchFamily="2" charset="-122"/>
              </a:rPr>
              <a:t>借：长期股权投资                </a:t>
            </a:r>
            <a:r>
              <a:rPr lang="en-US" altLang="zh-CN" sz="2400" dirty="0" smtClean="0">
                <a:latin typeface="华文楷体" panose="02010600040101010101" pitchFamily="2" charset="-122"/>
                <a:ea typeface="华文楷体" panose="02010600040101010101" pitchFamily="2" charset="-122"/>
              </a:rPr>
              <a:t>[</a:t>
            </a:r>
            <a:r>
              <a:rPr lang="zh-CN" altLang="zh-CN" sz="2400" dirty="0" smtClean="0">
                <a:latin typeface="华文楷体" panose="02010600040101010101" pitchFamily="2" charset="-122"/>
                <a:ea typeface="华文楷体" panose="02010600040101010101" pitchFamily="2" charset="-122"/>
              </a:rPr>
              <a:t>评估价值加相关税费</a:t>
            </a:r>
            <a:r>
              <a:rPr lang="en-US" altLang="zh-CN" sz="2400" dirty="0" smtClean="0">
                <a:latin typeface="华文楷体" panose="02010600040101010101" pitchFamily="2" charset="-122"/>
                <a:ea typeface="华文楷体" panose="02010600040101010101" pitchFamily="2" charset="-122"/>
              </a:rPr>
              <a:t>]</a:t>
            </a:r>
            <a:endParaRPr lang="en-US" altLang="zh-CN" sz="2400" dirty="0" smtClean="0">
              <a:latin typeface="华文楷体" panose="02010600040101010101" pitchFamily="2" charset="-122"/>
              <a:ea typeface="华文楷体" panose="02010600040101010101" pitchFamily="2" charset="-122"/>
            </a:endParaRPr>
          </a:p>
          <a:p>
            <a:pPr eaLnBrk="1" hangingPunct="1">
              <a:lnSpc>
                <a:spcPts val="3000"/>
              </a:lnSpc>
              <a:buFont typeface="Wingdings" panose="05000000000000000000" pitchFamily="2" charset="2"/>
              <a:buNone/>
              <a:defRPr/>
            </a:pPr>
            <a:r>
              <a:rPr lang="en-US" altLang="zh-CN" sz="2400" dirty="0" smtClean="0">
                <a:latin typeface="华文楷体" panose="02010600040101010101" pitchFamily="2" charset="-122"/>
                <a:ea typeface="华文楷体" panose="02010600040101010101" pitchFamily="2" charset="-122"/>
              </a:rPr>
              <a:t>          </a:t>
            </a:r>
            <a:r>
              <a:rPr lang="zh-CN" altLang="en-US" sz="2400" dirty="0" smtClean="0">
                <a:latin typeface="华文楷体" panose="02010600040101010101" pitchFamily="2" charset="-122"/>
                <a:ea typeface="华文楷体" panose="02010600040101010101" pitchFamily="2" charset="-122"/>
              </a:rPr>
              <a:t>贷：</a:t>
            </a:r>
            <a:r>
              <a:rPr lang="zh-CN" altLang="zh-CN" sz="2400" dirty="0" smtClean="0">
                <a:latin typeface="华文楷体" panose="02010600040101010101" pitchFamily="2" charset="-122"/>
                <a:ea typeface="华文楷体" panose="02010600040101010101" pitchFamily="2" charset="-122"/>
              </a:rPr>
              <a:t>银行存款</a:t>
            </a:r>
            <a:r>
              <a:rPr lang="en-US" altLang="zh-CN" sz="2400" dirty="0" smtClean="0">
                <a:latin typeface="华文楷体" panose="02010600040101010101" pitchFamily="2" charset="-122"/>
                <a:ea typeface="华文楷体" panose="02010600040101010101" pitchFamily="2" charset="-122"/>
              </a:rPr>
              <a:t>/</a:t>
            </a:r>
            <a:r>
              <a:rPr lang="zh-CN" altLang="zh-CN" sz="2400" dirty="0" smtClean="0">
                <a:latin typeface="华文楷体" panose="02010600040101010101" pitchFamily="2" charset="-122"/>
                <a:ea typeface="华文楷体" panose="02010600040101010101" pitchFamily="2" charset="-122"/>
              </a:rPr>
              <a:t>其他应交税费</a:t>
            </a:r>
            <a:r>
              <a:rPr lang="zh-CN" altLang="en-US" sz="2400" dirty="0" smtClean="0">
                <a:latin typeface="华文楷体" panose="02010600040101010101" pitchFamily="2" charset="-122"/>
                <a:ea typeface="华文楷体" panose="02010600040101010101" pitchFamily="2" charset="-122"/>
              </a:rPr>
              <a:t>等           </a:t>
            </a:r>
            <a:r>
              <a:rPr lang="en-US" altLang="zh-CN" sz="2400" dirty="0" smtClean="0">
                <a:latin typeface="华文楷体" panose="02010600040101010101" pitchFamily="2" charset="-122"/>
                <a:ea typeface="华文楷体" panose="02010600040101010101" pitchFamily="2" charset="-122"/>
              </a:rPr>
              <a:t>[</a:t>
            </a:r>
            <a:r>
              <a:rPr lang="zh-CN" altLang="en-US" sz="2400" dirty="0" smtClean="0">
                <a:latin typeface="华文楷体" panose="02010600040101010101" pitchFamily="2" charset="-122"/>
                <a:ea typeface="华文楷体" panose="02010600040101010101" pitchFamily="2" charset="-122"/>
              </a:rPr>
              <a:t>相关税费</a:t>
            </a:r>
            <a:r>
              <a:rPr lang="en-US" altLang="zh-CN" sz="2400" dirty="0" smtClean="0">
                <a:latin typeface="华文楷体" panose="02010600040101010101" pitchFamily="2" charset="-122"/>
                <a:ea typeface="华文楷体" panose="02010600040101010101" pitchFamily="2" charset="-122"/>
              </a:rPr>
              <a:t>]</a:t>
            </a:r>
            <a:endParaRPr lang="en-US" altLang="zh-CN" sz="2400" dirty="0" smtClean="0">
              <a:latin typeface="华文楷体" panose="02010600040101010101" pitchFamily="2" charset="-122"/>
              <a:ea typeface="华文楷体" panose="02010600040101010101" pitchFamily="2" charset="-122"/>
            </a:endParaRPr>
          </a:p>
          <a:p>
            <a:pPr eaLnBrk="1" hangingPunct="1">
              <a:lnSpc>
                <a:spcPts val="3000"/>
              </a:lnSpc>
              <a:buFont typeface="Wingdings" panose="05000000000000000000" pitchFamily="2" charset="2"/>
              <a:buNone/>
              <a:defRPr/>
            </a:pPr>
            <a:r>
              <a:rPr lang="en-US" altLang="zh-CN" sz="2400" dirty="0" smtClean="0">
                <a:latin typeface="华文楷体" panose="02010600040101010101" pitchFamily="2" charset="-122"/>
                <a:ea typeface="华文楷体" panose="02010600040101010101" pitchFamily="2" charset="-122"/>
              </a:rPr>
              <a:t>              </a:t>
            </a:r>
            <a:r>
              <a:rPr lang="zh-CN" altLang="en-US" sz="2400" dirty="0" smtClean="0">
                <a:latin typeface="华文楷体" panose="02010600040101010101" pitchFamily="2" charset="-122"/>
                <a:ea typeface="华文楷体" panose="02010600040101010101" pitchFamily="2" charset="-122"/>
              </a:rPr>
              <a:t>其他收入                                                   </a:t>
            </a:r>
            <a:r>
              <a:rPr lang="en-US" altLang="zh-CN" sz="2400" dirty="0" smtClean="0">
                <a:latin typeface="华文楷体" panose="02010600040101010101" pitchFamily="2" charset="-122"/>
                <a:ea typeface="华文楷体" panose="02010600040101010101" pitchFamily="2" charset="-122"/>
              </a:rPr>
              <a:t>[</a:t>
            </a:r>
            <a:r>
              <a:rPr lang="zh-CN" altLang="zh-CN" sz="2400" b="1" dirty="0" smtClean="0">
                <a:solidFill>
                  <a:srgbClr val="14DA43"/>
                </a:solidFill>
                <a:latin typeface="华文楷体" panose="02010600040101010101" pitchFamily="2" charset="-122"/>
                <a:ea typeface="华文楷体" panose="02010600040101010101" pitchFamily="2" charset="-122"/>
              </a:rPr>
              <a:t>差额</a:t>
            </a:r>
            <a:r>
              <a:rPr lang="en-US" altLang="zh-CN" sz="2400" dirty="0" smtClean="0">
                <a:latin typeface="华文楷体" panose="02010600040101010101" pitchFamily="2" charset="-122"/>
                <a:ea typeface="华文楷体" panose="02010600040101010101" pitchFamily="2" charset="-122"/>
              </a:rPr>
              <a:t>]</a:t>
            </a:r>
            <a:endParaRPr lang="en-US" altLang="zh-CN" sz="2400" dirty="0" smtClean="0">
              <a:latin typeface="华文楷体" panose="02010600040101010101" pitchFamily="2" charset="-122"/>
              <a:ea typeface="华文楷体" panose="02010600040101010101" pitchFamily="2" charset="-122"/>
            </a:endParaRPr>
          </a:p>
        </p:txBody>
      </p:sp>
      <p:sp>
        <p:nvSpPr>
          <p:cNvPr id="4" name="灯片编号占位符 3"/>
          <p:cNvSpPr>
            <a:spLocks noGrp="1"/>
          </p:cNvSpPr>
          <p:nvPr>
            <p:ph type="sldNum" sz="quarter" idx="12"/>
          </p:nvPr>
        </p:nvSpPr>
        <p:spPr/>
        <p:txBody>
          <a:bodyPr/>
          <a:lstStyle/>
          <a:p>
            <a:fld id="{BC1CF76B-D1F8-4017-AACD-912803F43726}" type="slidenum">
              <a:rPr lang="en-US" smtClean="0"/>
            </a:fld>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3"/>
          <p:cNvSpPr/>
          <p:nvPr/>
        </p:nvSpPr>
        <p:spPr>
          <a:xfrm>
            <a:off x="1337733" y="1730375"/>
            <a:ext cx="10864851" cy="1812925"/>
          </a:xfrm>
          <a:custGeom>
            <a:avLst/>
            <a:gdLst>
              <a:gd name="connsiteX0" fmla="*/ 0 w 8148828"/>
              <a:gd name="connsiteY0" fmla="*/ 0 h 2286000"/>
              <a:gd name="connsiteX1" fmla="*/ 8148828 w 8148828"/>
              <a:gd name="connsiteY1" fmla="*/ 0 h 2286000"/>
              <a:gd name="connsiteX2" fmla="*/ 8148828 w 8148828"/>
              <a:gd name="connsiteY2" fmla="*/ 2286000 h 2286000"/>
              <a:gd name="connsiteX3" fmla="*/ 0 w 8148828"/>
              <a:gd name="connsiteY3" fmla="*/ 2286000 h 2286000"/>
              <a:gd name="connsiteX4" fmla="*/ 0 w 8148828"/>
              <a:gd name="connsiteY4" fmla="*/ 0 h 22860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148828" h="2286000">
                <a:moveTo>
                  <a:pt x="0" y="0"/>
                </a:moveTo>
                <a:lnTo>
                  <a:pt x="8148828" y="0"/>
                </a:lnTo>
                <a:lnTo>
                  <a:pt x="8148828" y="2286000"/>
                </a:lnTo>
                <a:lnTo>
                  <a:pt x="0" y="2286000"/>
                </a:lnTo>
                <a:lnTo>
                  <a:pt x="0" y="0"/>
                </a:lnTo>
              </a:path>
            </a:pathLst>
          </a:custGeom>
          <a:solidFill>
            <a:srgbClr val="CFCFC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defRPr/>
            </a:pPr>
            <a:r>
              <a:rPr lang="zh-CN" altLang="en-US" sz="6000" noProof="1" smtClean="0">
                <a:solidFill>
                  <a:schemeClr val="bg1"/>
                </a:solidFill>
                <a:ea typeface="微软雅黑" panose="020B0503020204020204" pitchFamily="34" charset="-122"/>
              </a:rPr>
              <a:t>      第三部分 </a:t>
            </a:r>
            <a:r>
              <a:rPr lang="en-US" altLang="zh-CN" sz="6000" dirty="0">
                <a:solidFill>
                  <a:schemeClr val="bg1"/>
                </a:solidFill>
                <a:latin typeface="Microsoft Sans Serif" panose="020B0604020202020204" pitchFamily="34" charset="0"/>
              </a:rPr>
              <a:t>· </a:t>
            </a:r>
            <a:r>
              <a:rPr lang="zh-CN" altLang="en-US" sz="6000" dirty="0" smtClean="0">
                <a:solidFill>
                  <a:schemeClr val="bg1"/>
                </a:solidFill>
                <a:latin typeface="Microsoft Sans Serif" panose="020B0604020202020204" pitchFamily="34" charset="0"/>
              </a:rPr>
              <a:t>费  用</a:t>
            </a:r>
            <a:endParaRPr lang="zh-CN" altLang="en-US" sz="6000" noProof="1">
              <a:solidFill>
                <a:schemeClr val="bg1"/>
              </a:solidFill>
              <a:ea typeface="微软雅黑" panose="020B0503020204020204" pitchFamily="34" charset="-122"/>
            </a:endParaRPr>
          </a:p>
        </p:txBody>
      </p:sp>
      <p:sp>
        <p:nvSpPr>
          <p:cNvPr id="16" name="Freeform 3"/>
          <p:cNvSpPr/>
          <p:nvPr/>
        </p:nvSpPr>
        <p:spPr>
          <a:xfrm>
            <a:off x="2117" y="1724025"/>
            <a:ext cx="1112307" cy="1819275"/>
          </a:xfrm>
          <a:custGeom>
            <a:avLst/>
            <a:gdLst>
              <a:gd name="connsiteX0" fmla="*/ 0 w 355091"/>
              <a:gd name="connsiteY0" fmla="*/ 0 h 2286000"/>
              <a:gd name="connsiteX1" fmla="*/ 355091 w 355091"/>
              <a:gd name="connsiteY1" fmla="*/ 0 h 2286000"/>
              <a:gd name="connsiteX2" fmla="*/ 355091 w 355091"/>
              <a:gd name="connsiteY2" fmla="*/ 2286000 h 2286000"/>
              <a:gd name="connsiteX3" fmla="*/ 0 w 355091"/>
              <a:gd name="connsiteY3" fmla="*/ 2286000 h 2286000"/>
              <a:gd name="connsiteX4" fmla="*/ 0 w 355091"/>
              <a:gd name="connsiteY4" fmla="*/ 0 h 22860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5091" h="2286000">
                <a:moveTo>
                  <a:pt x="0" y="0"/>
                </a:moveTo>
                <a:lnTo>
                  <a:pt x="355091" y="0"/>
                </a:lnTo>
                <a:lnTo>
                  <a:pt x="355091" y="2286000"/>
                </a:lnTo>
                <a:lnTo>
                  <a:pt x="0" y="2286000"/>
                </a:lnTo>
                <a:lnTo>
                  <a:pt x="0" y="0"/>
                </a:lnTo>
              </a:path>
            </a:pathLst>
          </a:custGeom>
          <a:solidFill>
            <a:srgbClr val="CFCFC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ea typeface="微软雅黑" panose="020B0503020204020204" pitchFamily="34" charset="-122"/>
            </a:endParaRPr>
          </a:p>
        </p:txBody>
      </p:sp>
      <p:sp>
        <p:nvSpPr>
          <p:cNvPr id="17" name="Freeform 3"/>
          <p:cNvSpPr/>
          <p:nvPr/>
        </p:nvSpPr>
        <p:spPr>
          <a:xfrm>
            <a:off x="1114424" y="1730375"/>
            <a:ext cx="1476375" cy="1813554"/>
          </a:xfrm>
          <a:custGeom>
            <a:avLst/>
            <a:gdLst>
              <a:gd name="connsiteX0" fmla="*/ 0 w 635508"/>
              <a:gd name="connsiteY0" fmla="*/ 0 h 2519172"/>
              <a:gd name="connsiteX1" fmla="*/ 635507 w 635508"/>
              <a:gd name="connsiteY1" fmla="*/ 0 h 2519172"/>
              <a:gd name="connsiteX2" fmla="*/ 635507 w 635508"/>
              <a:gd name="connsiteY2" fmla="*/ 2519172 h 2519172"/>
              <a:gd name="connsiteX3" fmla="*/ 0 w 635508"/>
              <a:gd name="connsiteY3" fmla="*/ 2519172 h 2519172"/>
              <a:gd name="connsiteX4" fmla="*/ 0 w 635508"/>
              <a:gd name="connsiteY4" fmla="*/ 0 h 251917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35508" h="2519172">
                <a:moveTo>
                  <a:pt x="0" y="0"/>
                </a:moveTo>
                <a:lnTo>
                  <a:pt x="635507" y="0"/>
                </a:lnTo>
                <a:lnTo>
                  <a:pt x="635507" y="2519172"/>
                </a:lnTo>
                <a:lnTo>
                  <a:pt x="0" y="2519172"/>
                </a:lnTo>
                <a:lnTo>
                  <a:pt x="0" y="0"/>
                </a:lnTo>
              </a:path>
            </a:pathLst>
          </a:custGeom>
          <a:solidFill>
            <a:srgbClr val="FF92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ea typeface="微软雅黑" panose="020B0503020204020204" pitchFamily="34" charset="-122"/>
            </a:endParaRPr>
          </a:p>
        </p:txBody>
      </p:sp>
      <p:sp>
        <p:nvSpPr>
          <p:cNvPr id="4" name="灯片编号占位符 3"/>
          <p:cNvSpPr>
            <a:spLocks noGrp="1"/>
          </p:cNvSpPr>
          <p:nvPr>
            <p:ph type="sldNum" sz="quarter" idx="12"/>
          </p:nvPr>
        </p:nvSpPr>
        <p:spPr/>
        <p:txBody>
          <a:bodyPr/>
          <a:lstStyle/>
          <a:p>
            <a:fld id="{BC1CF76B-D1F8-4017-AACD-912803F43726}" type="slidenum">
              <a:rPr lang="en-US" smtClean="0"/>
            </a:fld>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标题 1"/>
          <p:cNvSpPr>
            <a:spLocks noGrp="1"/>
          </p:cNvSpPr>
          <p:nvPr>
            <p:ph type="title"/>
          </p:nvPr>
        </p:nvSpPr>
        <p:spPr>
          <a:xfrm>
            <a:off x="930372" y="244465"/>
            <a:ext cx="9903883" cy="782637"/>
          </a:xfrm>
        </p:spPr>
        <p:txBody>
          <a:bodyPr/>
          <a:lstStyle/>
          <a:p>
            <a:pPr algn="ctr"/>
            <a:r>
              <a:rPr lang="zh-CN" altLang="en-US" sz="3200" dirty="0">
                <a:solidFill>
                  <a:srgbClr val="FFFF00"/>
                </a:solidFill>
                <a:latin typeface="华文楷体" panose="02010600040101010101" pitchFamily="2" charset="-122"/>
                <a:ea typeface="华文楷体" panose="02010600040101010101" pitchFamily="2" charset="-122"/>
              </a:rPr>
              <a:t>一、</a:t>
            </a:r>
            <a:r>
              <a:rPr lang="en-US" altLang="zh-CN" sz="3200" dirty="0" smtClean="0">
                <a:solidFill>
                  <a:srgbClr val="FFFF00"/>
                </a:solidFill>
                <a:latin typeface="华文楷体" panose="02010600040101010101" pitchFamily="2" charset="-122"/>
                <a:ea typeface="华文楷体" panose="02010600040101010101" pitchFamily="2" charset="-122"/>
              </a:rPr>
              <a:t>《</a:t>
            </a:r>
            <a:r>
              <a:rPr lang="zh-CN" altLang="en-US" sz="3200" dirty="0" smtClean="0">
                <a:solidFill>
                  <a:srgbClr val="FFFF00"/>
                </a:solidFill>
                <a:latin typeface="华文楷体" panose="02010600040101010101" pitchFamily="2" charset="-122"/>
                <a:ea typeface="华文楷体" panose="02010600040101010101" pitchFamily="2" charset="-122"/>
              </a:rPr>
              <a:t>基本准则</a:t>
            </a:r>
            <a:r>
              <a:rPr lang="en-US" altLang="zh-CN" sz="3200" dirty="0" smtClean="0">
                <a:solidFill>
                  <a:srgbClr val="FFFF00"/>
                </a:solidFill>
                <a:latin typeface="华文楷体" panose="02010600040101010101" pitchFamily="2" charset="-122"/>
                <a:ea typeface="华文楷体" panose="02010600040101010101" pitchFamily="2" charset="-122"/>
              </a:rPr>
              <a:t>》</a:t>
            </a:r>
            <a:endParaRPr lang="zh-CN" altLang="en-US" sz="3200" dirty="0" smtClean="0">
              <a:solidFill>
                <a:srgbClr val="FFFF00"/>
              </a:solidFill>
              <a:latin typeface="华文楷体" panose="02010600040101010101" pitchFamily="2" charset="-122"/>
              <a:ea typeface="华文楷体" panose="02010600040101010101" pitchFamily="2" charset="-122"/>
            </a:endParaRPr>
          </a:p>
        </p:txBody>
      </p:sp>
      <p:sp>
        <p:nvSpPr>
          <p:cNvPr id="100356" name="灯片编号占位符 4"/>
          <p:cNvSpPr>
            <a:spLocks noGrp="1"/>
          </p:cNvSpPr>
          <p:nvPr>
            <p:ph type="sldNum" sz="quarter" idx="12"/>
          </p:nvPr>
        </p:nvSpPr>
        <p:spPr bwMode="auto">
          <a:xfrm>
            <a:off x="4165600" y="6248400"/>
            <a:ext cx="38608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ndara" panose="020E0502030303020204" pitchFamily="34" charset="0"/>
                <a:ea typeface="华文楷体" panose="0201060004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ndara" panose="020E0502030303020204" pitchFamily="34" charset="0"/>
                <a:ea typeface="华文楷体" panose="0201060004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ndara" panose="020E0502030303020204" pitchFamily="34" charset="0"/>
                <a:ea typeface="华文楷体" panose="0201060004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9pPr>
          </a:lstStyle>
          <a:p>
            <a:pPr algn="ctr">
              <a:lnSpc>
                <a:spcPct val="100000"/>
              </a:lnSpc>
              <a:spcBef>
                <a:spcPct val="0"/>
              </a:spcBef>
              <a:buFontTx/>
              <a:buNone/>
            </a:pPr>
            <a:fld id="{5A5AF8EB-93A2-4288-9E29-9AE07940DB57}" type="slidenum">
              <a:rPr lang="zh-CN" altLang="en-US" sz="1200" smtClean="0">
                <a:latin typeface="Arial" panose="020B0604020202020204" pitchFamily="34" charset="0"/>
                <a:ea typeface="宋体" panose="02010600030101010101" pitchFamily="2" charset="-122"/>
              </a:rPr>
            </a:fld>
            <a:endParaRPr lang="en-US" altLang="zh-CN" sz="1200" smtClean="0">
              <a:latin typeface="Arial" panose="020B0604020202020204" pitchFamily="34" charset="0"/>
              <a:ea typeface="宋体" panose="02010600030101010101" pitchFamily="2" charset="-122"/>
            </a:endParaRPr>
          </a:p>
        </p:txBody>
      </p:sp>
      <p:sp>
        <p:nvSpPr>
          <p:cNvPr id="2" name="内容占位符 1"/>
          <p:cNvSpPr>
            <a:spLocks noGrp="1"/>
          </p:cNvSpPr>
          <p:nvPr>
            <p:ph sz="quarter" idx="13"/>
          </p:nvPr>
        </p:nvSpPr>
        <p:spPr>
          <a:xfrm>
            <a:off x="527051" y="1027102"/>
            <a:ext cx="11055349" cy="5014912"/>
          </a:xfrm>
        </p:spPr>
        <p:txBody>
          <a:bodyPr>
            <a:normAutofit/>
          </a:bodyPr>
          <a:lstStyle/>
          <a:p>
            <a:pPr>
              <a:buFont typeface="Wingdings" panose="05000000000000000000" pitchFamily="2" charset="2"/>
              <a:buChar char="u"/>
              <a:defRPr/>
            </a:pPr>
            <a:r>
              <a:rPr lang="zh-CN" altLang="zh-CN" sz="2400" dirty="0">
                <a:latin typeface="华文楷体" panose="02010600040101010101" pitchFamily="2" charset="-122"/>
                <a:ea typeface="华文楷体" panose="02010600040101010101" pitchFamily="2" charset="-122"/>
              </a:rPr>
              <a:t>第四十五条</a:t>
            </a:r>
            <a:r>
              <a:rPr lang="en-US" altLang="zh-CN" sz="2400" dirty="0">
                <a:latin typeface="华文楷体" panose="02010600040101010101" pitchFamily="2" charset="-122"/>
                <a:ea typeface="华文楷体" panose="02010600040101010101" pitchFamily="2" charset="-122"/>
              </a:rPr>
              <a:t> </a:t>
            </a:r>
            <a:r>
              <a:rPr lang="zh-CN" altLang="en-US" sz="2400" dirty="0" smtClean="0">
                <a:latin typeface="华文楷体" panose="02010600040101010101" pitchFamily="2" charset="-122"/>
                <a:ea typeface="华文楷体" panose="02010600040101010101" pitchFamily="2" charset="-122"/>
              </a:rPr>
              <a:t>费用</a:t>
            </a:r>
            <a:r>
              <a:rPr lang="zh-CN" altLang="en-US" sz="2400" dirty="0">
                <a:latin typeface="华文楷体" panose="02010600040101010101" pitchFamily="2" charset="-122"/>
                <a:ea typeface="华文楷体" panose="02010600040101010101" pitchFamily="2" charset="-122"/>
              </a:rPr>
              <a:t>的定义</a:t>
            </a:r>
            <a:endParaRPr lang="en-US" altLang="zh-CN" sz="2400" dirty="0">
              <a:latin typeface="华文楷体" panose="02010600040101010101" pitchFamily="2" charset="-122"/>
              <a:ea typeface="华文楷体" panose="02010600040101010101" pitchFamily="2" charset="-122"/>
            </a:endParaRPr>
          </a:p>
          <a:p>
            <a:pPr marL="457200" lvl="1" indent="0">
              <a:buFont typeface="Arial" panose="020B0604020202020204" pitchFamily="34" charset="0"/>
              <a:buNone/>
              <a:defRPr/>
            </a:pPr>
            <a:r>
              <a:rPr lang="zh-CN" altLang="zh-CN" sz="2400" dirty="0">
                <a:latin typeface="华文楷体" panose="02010600040101010101" pitchFamily="2" charset="-122"/>
                <a:ea typeface="华文楷体" panose="02010600040101010101" pitchFamily="2" charset="-122"/>
              </a:rPr>
              <a:t>费用是指报告期内导致政府会计主体净资产减少的、含有服务潜力或者经济利益的经济资源的流出。</a:t>
            </a:r>
            <a:endParaRPr lang="en-US" altLang="zh-CN" sz="2400" dirty="0">
              <a:latin typeface="华文楷体" panose="02010600040101010101" pitchFamily="2" charset="-122"/>
              <a:ea typeface="华文楷体" panose="02010600040101010101" pitchFamily="2" charset="-122"/>
            </a:endParaRPr>
          </a:p>
          <a:p>
            <a:pPr>
              <a:buFont typeface="Wingdings" panose="05000000000000000000" pitchFamily="2" charset="2"/>
              <a:buChar char="u"/>
              <a:defRPr/>
            </a:pPr>
            <a:r>
              <a:rPr lang="zh-CN" altLang="zh-CN" sz="2400" dirty="0">
                <a:latin typeface="华文楷体" panose="02010600040101010101" pitchFamily="2" charset="-122"/>
                <a:ea typeface="华文楷体" panose="02010600040101010101" pitchFamily="2" charset="-122"/>
              </a:rPr>
              <a:t>第四十六条</a:t>
            </a:r>
            <a:r>
              <a:rPr lang="en-US" altLang="zh-CN" sz="2400" dirty="0">
                <a:latin typeface="华文楷体" panose="02010600040101010101" pitchFamily="2" charset="-122"/>
                <a:ea typeface="华文楷体" panose="02010600040101010101" pitchFamily="2" charset="-122"/>
              </a:rPr>
              <a:t> </a:t>
            </a:r>
            <a:r>
              <a:rPr lang="zh-CN" altLang="zh-CN" sz="2400" dirty="0">
                <a:latin typeface="华文楷体" panose="02010600040101010101" pitchFamily="2" charset="-122"/>
                <a:ea typeface="华文楷体" panose="02010600040101010101" pitchFamily="2" charset="-122"/>
              </a:rPr>
              <a:t>费用的确认</a:t>
            </a:r>
            <a:endParaRPr lang="en-US" altLang="zh-CN" sz="2400" dirty="0">
              <a:latin typeface="华文楷体" panose="02010600040101010101" pitchFamily="2" charset="-122"/>
              <a:ea typeface="华文楷体" panose="02010600040101010101" pitchFamily="2" charset="-122"/>
            </a:endParaRPr>
          </a:p>
          <a:p>
            <a:pPr marL="457200" lvl="1" indent="0">
              <a:buFont typeface="Arial" panose="020B0604020202020204" pitchFamily="34" charset="0"/>
              <a:buNone/>
              <a:defRPr/>
            </a:pPr>
            <a:r>
              <a:rPr lang="zh-CN" altLang="zh-CN" sz="2400" dirty="0" smtClean="0">
                <a:latin typeface="华文楷体" panose="02010600040101010101" pitchFamily="2" charset="-122"/>
                <a:ea typeface="华文楷体" panose="02010600040101010101" pitchFamily="2" charset="-122"/>
              </a:rPr>
              <a:t>应当</a:t>
            </a:r>
            <a:r>
              <a:rPr lang="zh-CN" altLang="zh-CN" sz="2400" dirty="0">
                <a:latin typeface="华文楷体" panose="02010600040101010101" pitchFamily="2" charset="-122"/>
                <a:ea typeface="华文楷体" panose="02010600040101010101" pitchFamily="2" charset="-122"/>
              </a:rPr>
              <a:t>同时满足以下条件：</a:t>
            </a:r>
            <a:endParaRPr lang="zh-CN" altLang="zh-CN" sz="2400" dirty="0">
              <a:latin typeface="华文楷体" panose="02010600040101010101" pitchFamily="2" charset="-122"/>
              <a:ea typeface="华文楷体" panose="02010600040101010101" pitchFamily="2" charset="-122"/>
            </a:endParaRPr>
          </a:p>
          <a:p>
            <a:pPr lvl="1">
              <a:buFont typeface="Wingdings" panose="05000000000000000000" pitchFamily="2" charset="2"/>
              <a:buChar char="Ø"/>
              <a:defRPr/>
            </a:pPr>
            <a:r>
              <a:rPr lang="zh-CN" altLang="zh-CN" sz="2400" dirty="0" smtClean="0">
                <a:latin typeface="华文楷体" panose="02010600040101010101" pitchFamily="2" charset="-122"/>
                <a:ea typeface="华文楷体" panose="02010600040101010101" pitchFamily="2" charset="-122"/>
              </a:rPr>
              <a:t>与</a:t>
            </a:r>
            <a:r>
              <a:rPr lang="zh-CN" altLang="zh-CN" sz="2400" dirty="0">
                <a:latin typeface="华文楷体" panose="02010600040101010101" pitchFamily="2" charset="-122"/>
                <a:ea typeface="华文楷体" panose="02010600040101010101" pitchFamily="2" charset="-122"/>
              </a:rPr>
              <a:t>费用相关的含有服务潜力或者经济利益的经济资源很可能流出政府会计主体；</a:t>
            </a:r>
            <a:endParaRPr lang="zh-CN" altLang="zh-CN" sz="2400" dirty="0">
              <a:latin typeface="华文楷体" panose="02010600040101010101" pitchFamily="2" charset="-122"/>
              <a:ea typeface="华文楷体" panose="02010600040101010101" pitchFamily="2" charset="-122"/>
            </a:endParaRPr>
          </a:p>
          <a:p>
            <a:pPr lvl="1">
              <a:buFont typeface="Wingdings" panose="05000000000000000000" pitchFamily="2" charset="2"/>
              <a:buChar char="Ø"/>
              <a:defRPr/>
            </a:pPr>
            <a:r>
              <a:rPr lang="zh-CN" altLang="zh-CN" sz="2400" dirty="0" smtClean="0">
                <a:latin typeface="华文楷体" panose="02010600040101010101" pitchFamily="2" charset="-122"/>
                <a:ea typeface="华文楷体" panose="02010600040101010101" pitchFamily="2" charset="-122"/>
              </a:rPr>
              <a:t>含有</a:t>
            </a:r>
            <a:r>
              <a:rPr lang="zh-CN" altLang="zh-CN" sz="2400" dirty="0">
                <a:latin typeface="华文楷体" panose="02010600040101010101" pitchFamily="2" charset="-122"/>
                <a:ea typeface="华文楷体" panose="02010600040101010101" pitchFamily="2" charset="-122"/>
              </a:rPr>
              <a:t>服务潜力或者经济利益的经济资源流出会导致政府会计主体资产减少或者负债增加；</a:t>
            </a:r>
            <a:endParaRPr lang="zh-CN" altLang="zh-CN" sz="2400" dirty="0">
              <a:latin typeface="华文楷体" panose="02010600040101010101" pitchFamily="2" charset="-122"/>
              <a:ea typeface="华文楷体" panose="02010600040101010101" pitchFamily="2" charset="-122"/>
            </a:endParaRPr>
          </a:p>
          <a:p>
            <a:pPr lvl="1">
              <a:buFont typeface="Wingdings" panose="05000000000000000000" pitchFamily="2" charset="2"/>
              <a:buChar char="Ø"/>
              <a:defRPr/>
            </a:pPr>
            <a:r>
              <a:rPr lang="zh-CN" altLang="zh-CN" sz="2400" dirty="0" smtClean="0">
                <a:latin typeface="华文楷体" panose="02010600040101010101" pitchFamily="2" charset="-122"/>
                <a:ea typeface="华文楷体" panose="02010600040101010101" pitchFamily="2" charset="-122"/>
              </a:rPr>
              <a:t>流出</a:t>
            </a:r>
            <a:r>
              <a:rPr lang="zh-CN" altLang="zh-CN" sz="2400" dirty="0">
                <a:latin typeface="华文楷体" panose="02010600040101010101" pitchFamily="2" charset="-122"/>
                <a:ea typeface="华文楷体" panose="02010600040101010101" pitchFamily="2" charset="-122"/>
              </a:rPr>
              <a:t>金额能够可靠地计量</a:t>
            </a:r>
            <a:r>
              <a:rPr lang="zh-CN" altLang="zh-CN" sz="1600" dirty="0" smtClean="0">
                <a:latin typeface="华文楷体" panose="02010600040101010101" pitchFamily="2" charset="-122"/>
                <a:ea typeface="华文楷体" panose="02010600040101010101" pitchFamily="2" charset="-122"/>
              </a:rPr>
              <a:t>。</a:t>
            </a:r>
            <a:endParaRPr lang="en-US" altLang="zh-CN" sz="1600" dirty="0" smtClean="0">
              <a:latin typeface="华文楷体" panose="02010600040101010101" pitchFamily="2" charset="-122"/>
              <a:ea typeface="华文楷体" panose="02010600040101010101" pitchFamily="2" charset="-122"/>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18610" y="274638"/>
            <a:ext cx="8860589" cy="1143000"/>
          </a:xfrm>
        </p:spPr>
        <p:txBody>
          <a:bodyPr/>
          <a:lstStyle/>
          <a:p>
            <a:r>
              <a:rPr lang="zh-CN" altLang="en-US" sz="4400" dirty="0" smtClean="0">
                <a:solidFill>
                  <a:srgbClr val="FFFF00"/>
                </a:solidFill>
                <a:latin typeface="华文楷体" panose="02010600040101010101" pitchFamily="2" charset="-122"/>
                <a:ea typeface="华文楷体" panose="02010600040101010101" pitchFamily="2" charset="-122"/>
              </a:rPr>
              <a:t>相关政策：</a:t>
            </a:r>
            <a:endParaRPr lang="zh-CN" altLang="en-US" sz="4400" dirty="0">
              <a:solidFill>
                <a:srgbClr val="FFFF00"/>
              </a:solidFill>
              <a:latin typeface="华文楷体" panose="02010600040101010101" pitchFamily="2" charset="-122"/>
              <a:ea typeface="华文楷体" panose="02010600040101010101" pitchFamily="2" charset="-122"/>
            </a:endParaRPr>
          </a:p>
        </p:txBody>
      </p:sp>
      <p:sp>
        <p:nvSpPr>
          <p:cNvPr id="3" name="灯片编号占位符 2"/>
          <p:cNvSpPr>
            <a:spLocks noGrp="1"/>
          </p:cNvSpPr>
          <p:nvPr>
            <p:ph type="sldNum" sz="quarter" idx="12"/>
          </p:nvPr>
        </p:nvSpPr>
        <p:spPr/>
        <p:txBody>
          <a:bodyPr/>
          <a:lstStyle/>
          <a:p>
            <a:fld id="{BC1CF76B-D1F8-4017-AACD-912803F43726}" type="slidenum">
              <a:rPr lang="en-US" smtClean="0">
                <a:latin typeface="华文楷体" panose="02010600040101010101" pitchFamily="2" charset="-122"/>
                <a:ea typeface="华文楷体" panose="02010600040101010101" pitchFamily="2" charset="-122"/>
              </a:rPr>
            </a:fld>
            <a:endParaRPr lang="en-US">
              <a:latin typeface="华文楷体" panose="02010600040101010101" pitchFamily="2" charset="-122"/>
              <a:ea typeface="华文楷体" panose="02010600040101010101" pitchFamily="2" charset="-122"/>
            </a:endParaRPr>
          </a:p>
        </p:txBody>
      </p:sp>
      <p:sp>
        <p:nvSpPr>
          <p:cNvPr id="4" name="内容占位符 3"/>
          <p:cNvSpPr>
            <a:spLocks noGrp="1"/>
          </p:cNvSpPr>
          <p:nvPr>
            <p:ph sz="quarter" idx="13"/>
          </p:nvPr>
        </p:nvSpPr>
        <p:spPr>
          <a:xfrm>
            <a:off x="1138988" y="1600200"/>
            <a:ext cx="10240211" cy="4114800"/>
          </a:xfrm>
        </p:spPr>
        <p:txBody>
          <a:bodyPr>
            <a:normAutofit/>
          </a:bodyPr>
          <a:lstStyle/>
          <a:p>
            <a:r>
              <a:rPr lang="en-US" altLang="zh-CN" sz="2800" dirty="0" smtClean="0">
                <a:latin typeface="华文楷体" panose="02010600040101010101" pitchFamily="2" charset="-122"/>
                <a:ea typeface="华文楷体" panose="02010600040101010101" pitchFamily="2" charset="-122"/>
              </a:rPr>
              <a:t>《</a:t>
            </a:r>
            <a:r>
              <a:rPr lang="zh-CN" altLang="en-US" sz="2800" dirty="0" smtClean="0">
                <a:latin typeface="华文楷体" panose="02010600040101010101" pitchFamily="2" charset="-122"/>
                <a:ea typeface="华文楷体" panose="02010600040101010101" pitchFamily="2" charset="-122"/>
              </a:rPr>
              <a:t>山东省省直机关差旅费管理办法</a:t>
            </a:r>
            <a:r>
              <a:rPr lang="en-US" altLang="zh-CN" sz="2800" dirty="0" smtClean="0">
                <a:latin typeface="华文楷体" panose="02010600040101010101" pitchFamily="2" charset="-122"/>
                <a:ea typeface="华文楷体" panose="02010600040101010101" pitchFamily="2" charset="-122"/>
              </a:rPr>
              <a:t>》</a:t>
            </a:r>
            <a:r>
              <a:rPr lang="zh-CN" altLang="en-US" sz="2800" dirty="0" smtClean="0">
                <a:latin typeface="华文楷体" panose="02010600040101010101" pitchFamily="2" charset="-122"/>
                <a:ea typeface="华文楷体" panose="02010600040101010101" pitchFamily="2" charset="-122"/>
              </a:rPr>
              <a:t>鲁</a:t>
            </a:r>
            <a:r>
              <a:rPr lang="zh-CN" altLang="en-US" sz="2800" dirty="0">
                <a:latin typeface="华文楷体" panose="02010600040101010101" pitchFamily="2" charset="-122"/>
                <a:ea typeface="华文楷体" panose="02010600040101010101" pitchFamily="2" charset="-122"/>
              </a:rPr>
              <a:t>财行</a:t>
            </a:r>
            <a:r>
              <a:rPr lang="en-US" altLang="zh-CN" sz="2800" dirty="0">
                <a:latin typeface="华文楷体" panose="02010600040101010101" pitchFamily="2" charset="-122"/>
                <a:ea typeface="华文楷体" panose="02010600040101010101" pitchFamily="2" charset="-122"/>
              </a:rPr>
              <a:t>〔2014〕4</a:t>
            </a:r>
            <a:r>
              <a:rPr lang="zh-CN" altLang="en-US" sz="2800" dirty="0" smtClean="0">
                <a:latin typeface="华文楷体" panose="02010600040101010101" pitchFamily="2" charset="-122"/>
                <a:ea typeface="华文楷体" panose="02010600040101010101" pitchFamily="2" charset="-122"/>
              </a:rPr>
              <a:t>号</a:t>
            </a:r>
            <a:endParaRPr lang="en-US" altLang="zh-CN" sz="2800" dirty="0" smtClean="0">
              <a:latin typeface="华文楷体" panose="02010600040101010101" pitchFamily="2" charset="-122"/>
              <a:ea typeface="华文楷体" panose="02010600040101010101" pitchFamily="2" charset="-122"/>
            </a:endParaRPr>
          </a:p>
          <a:p>
            <a:r>
              <a:rPr lang="en-US" altLang="zh-CN" sz="2800" dirty="0" smtClean="0">
                <a:latin typeface="华文楷体" panose="02010600040101010101" pitchFamily="2" charset="-122"/>
                <a:ea typeface="华文楷体" panose="02010600040101010101" pitchFamily="2" charset="-122"/>
              </a:rPr>
              <a:t>《</a:t>
            </a:r>
            <a:r>
              <a:rPr lang="zh-CN" altLang="en-US" sz="2800" dirty="0" smtClean="0">
                <a:latin typeface="华文楷体" panose="02010600040101010101" pitchFamily="2" charset="-122"/>
                <a:ea typeface="华文楷体" panose="02010600040101010101" pitchFamily="2" charset="-122"/>
              </a:rPr>
              <a:t>山东省省直机关培训费管理办法</a:t>
            </a:r>
            <a:r>
              <a:rPr lang="en-US" altLang="zh-CN" sz="2800" dirty="0" smtClean="0">
                <a:latin typeface="华文楷体" panose="02010600040101010101" pitchFamily="2" charset="-122"/>
                <a:ea typeface="华文楷体" panose="02010600040101010101" pitchFamily="2" charset="-122"/>
              </a:rPr>
              <a:t>》</a:t>
            </a:r>
            <a:r>
              <a:rPr lang="zh-CN" altLang="en-US" sz="2800" dirty="0" smtClean="0">
                <a:latin typeface="华文楷体" panose="02010600040101010101" pitchFamily="2" charset="-122"/>
                <a:ea typeface="华文楷体" panose="02010600040101010101" pitchFamily="2" charset="-122"/>
              </a:rPr>
              <a:t>鲁</a:t>
            </a:r>
            <a:r>
              <a:rPr lang="zh-CN" altLang="en-US" sz="2800" dirty="0">
                <a:latin typeface="华文楷体" panose="02010600040101010101" pitchFamily="2" charset="-122"/>
                <a:ea typeface="华文楷体" panose="02010600040101010101" pitchFamily="2" charset="-122"/>
              </a:rPr>
              <a:t>财行</a:t>
            </a:r>
            <a:r>
              <a:rPr lang="en-US" altLang="zh-CN" sz="2800" dirty="0">
                <a:latin typeface="华文楷体" panose="02010600040101010101" pitchFamily="2" charset="-122"/>
                <a:ea typeface="华文楷体" panose="02010600040101010101" pitchFamily="2" charset="-122"/>
              </a:rPr>
              <a:t>〔2017〕27</a:t>
            </a:r>
            <a:r>
              <a:rPr lang="zh-CN" altLang="en-US" sz="2800" dirty="0" smtClean="0">
                <a:latin typeface="华文楷体" panose="02010600040101010101" pitchFamily="2" charset="-122"/>
                <a:ea typeface="华文楷体" panose="02010600040101010101" pitchFamily="2" charset="-122"/>
              </a:rPr>
              <a:t>号</a:t>
            </a:r>
            <a:endParaRPr lang="en-US" altLang="zh-CN" sz="2800" dirty="0" smtClean="0">
              <a:latin typeface="华文楷体" panose="02010600040101010101" pitchFamily="2" charset="-122"/>
              <a:ea typeface="华文楷体" panose="02010600040101010101" pitchFamily="2" charset="-122"/>
            </a:endParaRPr>
          </a:p>
          <a:p>
            <a:r>
              <a:rPr lang="en-US" altLang="zh-CN" sz="2800" dirty="0">
                <a:latin typeface="华文楷体" panose="02010600040101010101" pitchFamily="2" charset="-122"/>
                <a:ea typeface="华文楷体" panose="02010600040101010101" pitchFamily="2" charset="-122"/>
              </a:rPr>
              <a:t>《</a:t>
            </a:r>
            <a:r>
              <a:rPr lang="zh-CN" altLang="en-US" sz="2800" dirty="0">
                <a:latin typeface="华文楷体" panose="02010600040101010101" pitchFamily="2" charset="-122"/>
                <a:ea typeface="华文楷体" panose="02010600040101010101" pitchFamily="2" charset="-122"/>
              </a:rPr>
              <a:t>山东省</a:t>
            </a:r>
            <a:r>
              <a:rPr lang="zh-CN" altLang="en-US" sz="2800" dirty="0" smtClean="0">
                <a:latin typeface="华文楷体" panose="02010600040101010101" pitchFamily="2" charset="-122"/>
                <a:ea typeface="华文楷体" panose="02010600040101010101" pitchFamily="2" charset="-122"/>
              </a:rPr>
              <a:t>省直机关会议费费</a:t>
            </a:r>
            <a:r>
              <a:rPr lang="zh-CN" altLang="en-US" sz="2800" dirty="0">
                <a:latin typeface="华文楷体" panose="02010600040101010101" pitchFamily="2" charset="-122"/>
                <a:ea typeface="华文楷体" panose="02010600040101010101" pitchFamily="2" charset="-122"/>
              </a:rPr>
              <a:t>管理办法</a:t>
            </a:r>
            <a:r>
              <a:rPr lang="en-US" altLang="zh-CN" sz="2800" dirty="0">
                <a:latin typeface="华文楷体" panose="02010600040101010101" pitchFamily="2" charset="-122"/>
                <a:ea typeface="华文楷体" panose="02010600040101010101" pitchFamily="2" charset="-122"/>
              </a:rPr>
              <a:t>》</a:t>
            </a:r>
            <a:r>
              <a:rPr lang="zh-CN" altLang="en-US" sz="2800" dirty="0" smtClean="0">
                <a:latin typeface="华文楷体" panose="02010600040101010101" pitchFamily="2" charset="-122"/>
                <a:ea typeface="华文楷体" panose="02010600040101010101" pitchFamily="2" charset="-122"/>
              </a:rPr>
              <a:t>鲁</a:t>
            </a:r>
            <a:r>
              <a:rPr lang="zh-CN" altLang="en-US" sz="2800" dirty="0">
                <a:latin typeface="华文楷体" panose="02010600040101010101" pitchFamily="2" charset="-122"/>
                <a:ea typeface="华文楷体" panose="02010600040101010101" pitchFamily="2" charset="-122"/>
              </a:rPr>
              <a:t>办发（</a:t>
            </a:r>
            <a:r>
              <a:rPr lang="en-US" altLang="zh-CN" sz="2800" dirty="0">
                <a:latin typeface="华文楷体" panose="02010600040101010101" pitchFamily="2" charset="-122"/>
                <a:ea typeface="华文楷体" panose="02010600040101010101" pitchFamily="2" charset="-122"/>
              </a:rPr>
              <a:t>2014</a:t>
            </a:r>
            <a:r>
              <a:rPr lang="zh-CN" altLang="en-US" sz="2800" dirty="0">
                <a:latin typeface="华文楷体" panose="02010600040101010101" pitchFamily="2" charset="-122"/>
                <a:ea typeface="华文楷体" panose="02010600040101010101" pitchFamily="2" charset="-122"/>
              </a:rPr>
              <a:t>）</a:t>
            </a:r>
            <a:r>
              <a:rPr lang="en-US" altLang="zh-CN" sz="2800" dirty="0">
                <a:latin typeface="华文楷体" panose="02010600040101010101" pitchFamily="2" charset="-122"/>
                <a:ea typeface="华文楷体" panose="02010600040101010101" pitchFamily="2" charset="-122"/>
              </a:rPr>
              <a:t>5</a:t>
            </a:r>
            <a:r>
              <a:rPr lang="zh-CN" altLang="en-US" sz="2800" dirty="0" smtClean="0">
                <a:latin typeface="华文楷体" panose="02010600040101010101" pitchFamily="2" charset="-122"/>
                <a:ea typeface="华文楷体" panose="02010600040101010101" pitchFamily="2" charset="-122"/>
              </a:rPr>
              <a:t>号</a:t>
            </a:r>
            <a:endParaRPr lang="en-US" altLang="zh-CN" sz="2800" dirty="0">
              <a:latin typeface="华文楷体" panose="02010600040101010101" pitchFamily="2" charset="-122"/>
              <a:ea typeface="华文楷体" panose="02010600040101010101" pitchFamily="2" charset="-122"/>
            </a:endParaRPr>
          </a:p>
          <a:p>
            <a:r>
              <a:rPr lang="en-US" altLang="zh-CN" sz="2800" dirty="0" smtClean="0">
                <a:latin typeface="华文楷体" panose="02010600040101010101" pitchFamily="2" charset="-122"/>
                <a:ea typeface="华文楷体" panose="02010600040101010101" pitchFamily="2" charset="-122"/>
              </a:rPr>
              <a:t>《</a:t>
            </a:r>
            <a:r>
              <a:rPr lang="zh-CN" altLang="en-US" sz="2800" dirty="0" smtClean="0">
                <a:latin typeface="华文楷体" panose="02010600040101010101" pitchFamily="2" charset="-122"/>
                <a:ea typeface="华文楷体" panose="02010600040101010101" pitchFamily="2" charset="-122"/>
              </a:rPr>
              <a:t>关于调整省直机关会议费标准的通知</a:t>
            </a:r>
            <a:r>
              <a:rPr lang="en-US" altLang="zh-CN" sz="2800" dirty="0" smtClean="0">
                <a:latin typeface="华文楷体" panose="02010600040101010101" pitchFamily="2" charset="-122"/>
                <a:ea typeface="华文楷体" panose="02010600040101010101" pitchFamily="2" charset="-122"/>
              </a:rPr>
              <a:t>》</a:t>
            </a:r>
            <a:r>
              <a:rPr lang="zh-CN" altLang="en-US" sz="2800" dirty="0" smtClean="0">
                <a:latin typeface="华文楷体" panose="02010600040101010101" pitchFamily="2" charset="-122"/>
                <a:ea typeface="华文楷体" panose="02010600040101010101" pitchFamily="2" charset="-122"/>
              </a:rPr>
              <a:t>鲁</a:t>
            </a:r>
            <a:r>
              <a:rPr lang="zh-CN" altLang="en-US" sz="2800" dirty="0">
                <a:latin typeface="华文楷体" panose="02010600040101010101" pitchFamily="2" charset="-122"/>
                <a:ea typeface="华文楷体" panose="02010600040101010101" pitchFamily="2" charset="-122"/>
              </a:rPr>
              <a:t>财行（</a:t>
            </a:r>
            <a:r>
              <a:rPr lang="en-US" altLang="zh-CN" sz="2800" dirty="0">
                <a:latin typeface="华文楷体" panose="02010600040101010101" pitchFamily="2" charset="-122"/>
                <a:ea typeface="华文楷体" panose="02010600040101010101" pitchFamily="2" charset="-122"/>
              </a:rPr>
              <a:t>2016</a:t>
            </a:r>
            <a:r>
              <a:rPr lang="zh-CN" altLang="en-US" sz="2800" dirty="0">
                <a:latin typeface="华文楷体" panose="02010600040101010101" pitchFamily="2" charset="-122"/>
                <a:ea typeface="华文楷体" panose="02010600040101010101" pitchFamily="2" charset="-122"/>
              </a:rPr>
              <a:t>）</a:t>
            </a:r>
            <a:r>
              <a:rPr lang="en-US" altLang="zh-CN" sz="2800" dirty="0">
                <a:latin typeface="华文楷体" panose="02010600040101010101" pitchFamily="2" charset="-122"/>
                <a:ea typeface="华文楷体" panose="02010600040101010101" pitchFamily="2" charset="-122"/>
              </a:rPr>
              <a:t>2</a:t>
            </a:r>
            <a:r>
              <a:rPr lang="zh-CN" altLang="en-US" sz="2800" dirty="0" smtClean="0">
                <a:latin typeface="华文楷体" panose="02010600040101010101" pitchFamily="2" charset="-122"/>
                <a:ea typeface="华文楷体" panose="02010600040101010101" pitchFamily="2" charset="-122"/>
              </a:rPr>
              <a:t>号</a:t>
            </a:r>
            <a:endParaRPr lang="en-US" altLang="zh-CN" sz="2800" dirty="0" smtClean="0">
              <a:latin typeface="华文楷体" panose="02010600040101010101" pitchFamily="2" charset="-122"/>
              <a:ea typeface="华文楷体" panose="02010600040101010101" pitchFamily="2" charset="-122"/>
            </a:endParaRPr>
          </a:p>
          <a:p>
            <a:r>
              <a:rPr lang="en-US" altLang="zh-CN" sz="2800" dirty="0" smtClean="0">
                <a:latin typeface="华文楷体" panose="02010600040101010101" pitchFamily="2" charset="-122"/>
                <a:ea typeface="华文楷体" panose="02010600040101010101" pitchFamily="2" charset="-122"/>
              </a:rPr>
              <a:t>     </a:t>
            </a:r>
            <a:r>
              <a:rPr lang="en-US" altLang="zh-CN" sz="3600" dirty="0" smtClean="0">
                <a:latin typeface="华文楷体" panose="02010600040101010101" pitchFamily="2" charset="-122"/>
                <a:ea typeface="华文楷体" panose="02010600040101010101" pitchFamily="2" charset="-122"/>
              </a:rPr>
              <a:t>……</a:t>
            </a:r>
            <a:endParaRPr lang="zh-CN" altLang="en-US" sz="3600" dirty="0">
              <a:latin typeface="华文楷体" panose="02010600040101010101" pitchFamily="2" charset="-122"/>
              <a:ea typeface="华文楷体" panose="02010600040101010101" pitchFamily="2" charset="-122"/>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灯片编号占位符 4"/>
          <p:cNvSpPr>
            <a:spLocks noGrp="1"/>
          </p:cNvSpPr>
          <p:nvPr>
            <p:ph type="sldNum" sz="quarter" idx="12"/>
          </p:nvPr>
        </p:nvSpPr>
        <p:spPr bwMode="auto">
          <a:xfrm>
            <a:off x="4165600" y="6248400"/>
            <a:ext cx="38608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ndara" panose="020E0502030303020204" pitchFamily="34" charset="0"/>
                <a:ea typeface="华文楷体" panose="0201060004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ndara" panose="020E0502030303020204" pitchFamily="34" charset="0"/>
                <a:ea typeface="华文楷体" panose="0201060004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ndara" panose="020E0502030303020204" pitchFamily="34" charset="0"/>
                <a:ea typeface="华文楷体" panose="0201060004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9pPr>
          </a:lstStyle>
          <a:p>
            <a:pPr algn="ctr">
              <a:lnSpc>
                <a:spcPct val="100000"/>
              </a:lnSpc>
              <a:spcBef>
                <a:spcPct val="0"/>
              </a:spcBef>
              <a:buFontTx/>
              <a:buNone/>
            </a:pPr>
            <a:fld id="{2EA08762-D288-4B75-A157-BE0B56D3F1BF}" type="slidenum">
              <a:rPr lang="zh-CN" altLang="en-US" sz="1200" smtClean="0">
                <a:latin typeface="Arial" panose="020B0604020202020204" pitchFamily="34" charset="0"/>
                <a:ea typeface="宋体" panose="02010600030101010101" pitchFamily="2" charset="-122"/>
              </a:rPr>
            </a:fld>
            <a:endParaRPr lang="en-US" altLang="zh-CN" sz="1200" smtClean="0">
              <a:latin typeface="Arial" panose="020B0604020202020204" pitchFamily="34" charset="0"/>
              <a:ea typeface="宋体" panose="02010600030101010101" pitchFamily="2" charset="-122"/>
            </a:endParaRPr>
          </a:p>
        </p:txBody>
      </p:sp>
      <p:sp>
        <p:nvSpPr>
          <p:cNvPr id="2" name="内容占位符 1"/>
          <p:cNvSpPr>
            <a:spLocks noGrp="1"/>
          </p:cNvSpPr>
          <p:nvPr>
            <p:ph sz="quarter" idx="13"/>
          </p:nvPr>
        </p:nvSpPr>
        <p:spPr>
          <a:xfrm>
            <a:off x="1014269" y="1350675"/>
            <a:ext cx="9856931" cy="3516889"/>
          </a:xfrm>
        </p:spPr>
        <p:txBody>
          <a:bodyPr>
            <a:normAutofit/>
          </a:bodyPr>
          <a:lstStyle/>
          <a:p>
            <a:pPr>
              <a:buClr>
                <a:srgbClr val="FFFF00"/>
              </a:buClr>
              <a:buFont typeface="Wingdings" panose="05000000000000000000" pitchFamily="2" charset="2"/>
              <a:buChar char="u"/>
              <a:defRPr/>
            </a:pPr>
            <a:r>
              <a:rPr lang="zh-CN" altLang="en-US" sz="2800" dirty="0" smtClean="0">
                <a:solidFill>
                  <a:srgbClr val="FFFF00"/>
                </a:solidFill>
                <a:latin typeface="华文楷体" panose="02010600040101010101" pitchFamily="2" charset="-122"/>
                <a:ea typeface="华文楷体" panose="02010600040101010101" pitchFamily="2" charset="-122"/>
              </a:rPr>
              <a:t>管理</a:t>
            </a:r>
            <a:r>
              <a:rPr lang="zh-CN" altLang="en-US" sz="2800" dirty="0">
                <a:solidFill>
                  <a:srgbClr val="FFFF00"/>
                </a:solidFill>
                <a:latin typeface="华文楷体" panose="02010600040101010101" pitchFamily="2" charset="-122"/>
                <a:ea typeface="华文楷体" panose="02010600040101010101" pitchFamily="2" charset="-122"/>
              </a:rPr>
              <a:t>要求</a:t>
            </a:r>
            <a:r>
              <a:rPr lang="zh-CN" altLang="zh-CN" sz="2800" dirty="0">
                <a:latin typeface="华文楷体" panose="02010600040101010101" pitchFamily="2" charset="-122"/>
                <a:ea typeface="华文楷体" panose="02010600040101010101" pitchFamily="2" charset="-122"/>
              </a:rPr>
              <a:t>　</a:t>
            </a:r>
            <a:endParaRPr lang="zh-CN" altLang="zh-CN" sz="2800" dirty="0">
              <a:latin typeface="华文楷体" panose="02010600040101010101" pitchFamily="2" charset="-122"/>
              <a:ea typeface="华文楷体" panose="02010600040101010101" pitchFamily="2" charset="-122"/>
            </a:endParaRPr>
          </a:p>
          <a:p>
            <a:pPr>
              <a:defRPr/>
            </a:pPr>
            <a:r>
              <a:rPr lang="zh-CN" altLang="en-US" sz="2800" dirty="0" smtClean="0">
                <a:latin typeface="华文楷体" panose="02010600040101010101" pitchFamily="2" charset="-122"/>
                <a:ea typeface="华文楷体" panose="02010600040101010101" pitchFamily="2" charset="-122"/>
              </a:rPr>
              <a:t>合理分类，科学管理；</a:t>
            </a:r>
            <a:endParaRPr lang="en-US" altLang="zh-CN" sz="2800" dirty="0" smtClean="0">
              <a:latin typeface="华文楷体" panose="02010600040101010101" pitchFamily="2" charset="-122"/>
              <a:ea typeface="华文楷体" panose="02010600040101010101" pitchFamily="2" charset="-122"/>
            </a:endParaRPr>
          </a:p>
          <a:p>
            <a:pPr>
              <a:defRPr/>
            </a:pPr>
            <a:r>
              <a:rPr lang="zh-CN" altLang="en-US" sz="2800" dirty="0" smtClean="0">
                <a:latin typeface="华文楷体" panose="02010600040101010101" pitchFamily="2" charset="-122"/>
                <a:ea typeface="华文楷体" panose="02010600040101010101" pitchFamily="2" charset="-122"/>
              </a:rPr>
              <a:t>各项费用支出全部纳入预算；</a:t>
            </a:r>
            <a:endParaRPr lang="en-US" altLang="zh-CN" sz="2800" dirty="0" smtClean="0">
              <a:latin typeface="华文楷体" panose="02010600040101010101" pitchFamily="2" charset="-122"/>
              <a:ea typeface="华文楷体" panose="02010600040101010101" pitchFamily="2" charset="-122"/>
            </a:endParaRPr>
          </a:p>
          <a:p>
            <a:pPr>
              <a:defRPr/>
            </a:pPr>
            <a:r>
              <a:rPr lang="zh-CN" altLang="en-US" sz="2800" dirty="0" smtClean="0">
                <a:latin typeface="华文楷体" panose="02010600040101010101" pitchFamily="2" charset="-122"/>
                <a:ea typeface="华文楷体" panose="02010600040101010101" pitchFamily="2" charset="-122"/>
              </a:rPr>
              <a:t>严格执行国家规定的开支范围和开支标准；</a:t>
            </a:r>
            <a:endParaRPr lang="en-US" altLang="zh-CN" sz="2800" dirty="0" smtClean="0">
              <a:latin typeface="华文楷体" panose="02010600040101010101" pitchFamily="2" charset="-122"/>
              <a:ea typeface="华文楷体" panose="02010600040101010101" pitchFamily="2" charset="-122"/>
            </a:endParaRPr>
          </a:p>
          <a:p>
            <a:pPr>
              <a:defRPr/>
            </a:pPr>
            <a:r>
              <a:rPr lang="zh-CN" altLang="en-US" sz="2800" dirty="0" smtClean="0">
                <a:latin typeface="华文楷体" panose="02010600040101010101" pitchFamily="2" charset="-122"/>
                <a:ea typeface="华文楷体" panose="02010600040101010101" pitchFamily="2" charset="-122"/>
              </a:rPr>
              <a:t>加强资金支付管理，按规定的选择支付方式。</a:t>
            </a:r>
            <a:endParaRPr lang="zh-CN" altLang="en-US" sz="2800" dirty="0">
              <a:latin typeface="华文楷体" panose="02010600040101010101" pitchFamily="2" charset="-122"/>
              <a:ea typeface="华文楷体" panose="02010600040101010101" pitchFamily="2" charset="-122"/>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标题 1"/>
          <p:cNvSpPr>
            <a:spLocks noGrp="1"/>
          </p:cNvSpPr>
          <p:nvPr>
            <p:ph type="title" idx="4294967295"/>
          </p:nvPr>
        </p:nvSpPr>
        <p:spPr>
          <a:xfrm>
            <a:off x="2014538" y="476250"/>
            <a:ext cx="10177462" cy="1143000"/>
          </a:xfrm>
        </p:spPr>
        <p:txBody>
          <a:bodyPr/>
          <a:lstStyle/>
          <a:p>
            <a:pPr>
              <a:lnSpc>
                <a:spcPct val="130000"/>
              </a:lnSpc>
            </a:pPr>
            <a:r>
              <a:rPr lang="zh-CN" altLang="en-US" dirty="0" smtClean="0">
                <a:solidFill>
                  <a:srgbClr val="FFFF00"/>
                </a:solidFill>
                <a:latin typeface="华文楷体" panose="02010600040101010101" pitchFamily="2" charset="-122"/>
                <a:ea typeface="华文楷体" panose="02010600040101010101" pitchFamily="2" charset="-122"/>
              </a:rPr>
              <a:t>二、科目设置</a:t>
            </a:r>
            <a:endParaRPr lang="zh-CN" altLang="en-US" dirty="0" smtClean="0">
              <a:solidFill>
                <a:srgbClr val="FFFF00"/>
              </a:solidFill>
              <a:latin typeface="华文楷体" panose="02010600040101010101" pitchFamily="2" charset="-122"/>
              <a:ea typeface="华文楷体" panose="02010600040101010101" pitchFamily="2" charset="-122"/>
            </a:endParaRPr>
          </a:p>
        </p:txBody>
      </p:sp>
      <p:sp>
        <p:nvSpPr>
          <p:cNvPr id="101379" name="内容占位符 2"/>
          <p:cNvSpPr>
            <a:spLocks noGrp="1"/>
          </p:cNvSpPr>
          <p:nvPr>
            <p:ph idx="4294967295"/>
          </p:nvPr>
        </p:nvSpPr>
        <p:spPr>
          <a:xfrm>
            <a:off x="6913998" y="2743633"/>
            <a:ext cx="3966438" cy="1671349"/>
          </a:xfrm>
        </p:spPr>
        <p:txBody>
          <a:bodyPr/>
          <a:lstStyle/>
          <a:p>
            <a:pPr eaLnBrk="1" hangingPunct="1"/>
            <a:r>
              <a:rPr lang="zh-CN" altLang="en-US" sz="2400" dirty="0" smtClean="0">
                <a:latin typeface="华文楷体" panose="02010600040101010101" pitchFamily="2" charset="-122"/>
                <a:ea typeface="华文楷体" panose="02010600040101010101" pitchFamily="2" charset="-122"/>
              </a:rPr>
              <a:t>费用类科目共计</a:t>
            </a:r>
            <a:r>
              <a:rPr lang="en-US" altLang="zh-CN" sz="2400" dirty="0" smtClean="0">
                <a:latin typeface="华文楷体" panose="02010600040101010101" pitchFamily="2" charset="-122"/>
                <a:ea typeface="华文楷体" panose="02010600040101010101" pitchFamily="2" charset="-122"/>
              </a:rPr>
              <a:t>8</a:t>
            </a:r>
            <a:r>
              <a:rPr lang="zh-CN" altLang="en-US" sz="2400" dirty="0" smtClean="0">
                <a:latin typeface="华文楷体" panose="02010600040101010101" pitchFamily="2" charset="-122"/>
                <a:ea typeface="华文楷体" panose="02010600040101010101" pitchFamily="2" charset="-122"/>
              </a:rPr>
              <a:t>个</a:t>
            </a:r>
            <a:endParaRPr lang="en-US" altLang="zh-CN" sz="2400" dirty="0" smtClean="0">
              <a:latin typeface="华文楷体" panose="02010600040101010101" pitchFamily="2" charset="-122"/>
              <a:ea typeface="华文楷体" panose="02010600040101010101" pitchFamily="2" charset="-122"/>
            </a:endParaRPr>
          </a:p>
          <a:p>
            <a:pPr eaLnBrk="1" hangingPunct="1"/>
            <a:r>
              <a:rPr lang="zh-CN" altLang="en-US" sz="2400" dirty="0" smtClean="0">
                <a:latin typeface="华文楷体" panose="02010600040101010101" pitchFamily="2" charset="-122"/>
                <a:ea typeface="华文楷体" panose="02010600040101010101" pitchFamily="2" charset="-122"/>
              </a:rPr>
              <a:t>新增科目</a:t>
            </a:r>
            <a:r>
              <a:rPr lang="en-US" altLang="zh-CN" sz="2400" dirty="0" smtClean="0">
                <a:latin typeface="华文楷体" panose="02010600040101010101" pitchFamily="2" charset="-122"/>
                <a:ea typeface="华文楷体" panose="02010600040101010101" pitchFamily="2" charset="-122"/>
              </a:rPr>
              <a:t>8</a:t>
            </a:r>
            <a:r>
              <a:rPr lang="zh-CN" altLang="en-US" sz="2400" dirty="0" smtClean="0">
                <a:latin typeface="华文楷体" panose="02010600040101010101" pitchFamily="2" charset="-122"/>
                <a:ea typeface="华文楷体" panose="02010600040101010101" pitchFamily="2" charset="-122"/>
              </a:rPr>
              <a:t>个</a:t>
            </a:r>
            <a:endParaRPr lang="zh-CN" altLang="en-US" sz="2400" dirty="0" smtClean="0">
              <a:latin typeface="华文楷体" panose="02010600040101010101" pitchFamily="2" charset="-122"/>
              <a:ea typeface="华文楷体" panose="02010600040101010101" pitchFamily="2" charset="-122"/>
            </a:endParaRPr>
          </a:p>
        </p:txBody>
      </p:sp>
      <p:sp>
        <p:nvSpPr>
          <p:cNvPr id="4" name="日期占位符 3"/>
          <p:cNvSpPr txBox="1">
            <a:spLocks noGrp="1"/>
          </p:cNvSpPr>
          <p:nvPr/>
        </p:nvSpPr>
        <p:spPr bwMode="auto">
          <a:xfrm>
            <a:off x="609600" y="6251575"/>
            <a:ext cx="2844800" cy="476250"/>
          </a:xfrm>
          <a:prstGeom prst="rect">
            <a:avLst/>
          </a:prstGeom>
          <a:noFill/>
        </p:spPr>
        <p:txBody>
          <a:bodyPr anchor="b"/>
          <a:lstStyle/>
          <a:p>
            <a:pPr eaLnBrk="1" hangingPunct="1">
              <a:defRPr/>
            </a:pPr>
            <a:fld id="{37A87535-CAFA-4C9A-8420-CB33D2644968}" type="datetime1">
              <a:rPr lang="zh-CN" altLang="en-US" sz="1200">
                <a:latin typeface="华文楷体" panose="02010600040101010101" pitchFamily="2" charset="-122"/>
                <a:ea typeface="华文楷体" panose="02010600040101010101" pitchFamily="2" charset="-122"/>
              </a:rPr>
            </a:fld>
            <a:endParaRPr lang="zh-CN" altLang="en-US" sz="1200">
              <a:latin typeface="华文楷体" panose="02010600040101010101" pitchFamily="2" charset="-122"/>
              <a:ea typeface="华文楷体" panose="02010600040101010101" pitchFamily="2" charset="-122"/>
            </a:endParaRPr>
          </a:p>
        </p:txBody>
      </p:sp>
      <p:sp>
        <p:nvSpPr>
          <p:cNvPr id="101381" name="灯片编号占位符 4"/>
          <p:cNvSpPr txBox="1">
            <a:spLocks noGrp="1"/>
          </p:cNvSpPr>
          <p:nvPr/>
        </p:nvSpPr>
        <p:spPr bwMode="auto">
          <a:xfrm>
            <a:off x="4165600" y="6248400"/>
            <a:ext cx="3860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90000"/>
              </a:lnSpc>
              <a:spcBef>
                <a:spcPts val="1000"/>
              </a:spcBef>
              <a:buFont typeface="Arial" panose="020B0604020202020204" pitchFamily="34" charset="0"/>
              <a:buChar char="•"/>
              <a:defRPr sz="2800">
                <a:solidFill>
                  <a:schemeClr val="tx1"/>
                </a:solidFill>
                <a:latin typeface="Candara" panose="020E0502030303020204" pitchFamily="34" charset="0"/>
                <a:ea typeface="华文楷体" panose="0201060004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ndara" panose="020E0502030303020204" pitchFamily="34" charset="0"/>
                <a:ea typeface="华文楷体" panose="0201060004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ndara" panose="020E0502030303020204" pitchFamily="34" charset="0"/>
                <a:ea typeface="华文楷体" panose="0201060004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9pPr>
          </a:lstStyle>
          <a:p>
            <a:pPr algn="ctr" eaLnBrk="1" hangingPunct="1">
              <a:lnSpc>
                <a:spcPct val="100000"/>
              </a:lnSpc>
              <a:spcBef>
                <a:spcPct val="0"/>
              </a:spcBef>
              <a:buFontTx/>
              <a:buNone/>
            </a:pPr>
            <a:fld id="{3A85F09F-BD0B-487F-AF25-F80C1C843DAA}" type="slidenum">
              <a:rPr lang="zh-CN" altLang="en-US" sz="1200">
                <a:latin typeface="华文楷体" panose="02010600040101010101" pitchFamily="2" charset="-122"/>
              </a:rPr>
            </a:fld>
            <a:endParaRPr lang="en-US" altLang="zh-CN" sz="1200">
              <a:latin typeface="华文楷体" panose="02010600040101010101" pitchFamily="2" charset="-122"/>
            </a:endParaRPr>
          </a:p>
        </p:txBody>
      </p:sp>
      <p:graphicFrame>
        <p:nvGraphicFramePr>
          <p:cNvPr id="6" name="Group 40"/>
          <p:cNvGraphicFramePr>
            <a:graphicFrameLocks noGrp="1"/>
          </p:cNvGraphicFramePr>
          <p:nvPr/>
        </p:nvGraphicFramePr>
        <p:xfrm>
          <a:off x="2063485" y="1922040"/>
          <a:ext cx="4512568" cy="3765037"/>
        </p:xfrm>
        <a:graphic>
          <a:graphicData uri="http://schemas.openxmlformats.org/drawingml/2006/table">
            <a:tbl>
              <a:tblPr/>
              <a:tblGrid>
                <a:gridCol w="631760"/>
                <a:gridCol w="3880808"/>
              </a:tblGrid>
              <a:tr h="449450">
                <a:tc>
                  <a:txBody>
                    <a:bodyPr/>
                    <a:lstStyle>
                      <a:lvl1pPr>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ea typeface="宋体" panose="02010600030101010101" pitchFamily="2" charset="-122"/>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400" b="0" i="0" u="none" strike="noStrike" cap="none" normalizeH="0" baseline="0" dirty="0" smtClean="0">
                          <a:ln>
                            <a:noFill/>
                          </a:ln>
                          <a:solidFill>
                            <a:schemeClr val="tx1"/>
                          </a:solidFill>
                          <a:effectLst/>
                          <a:latin typeface="华文楷体" panose="02010600040101010101" pitchFamily="2" charset="-122"/>
                          <a:ea typeface="华文楷体" panose="02010600040101010101" pitchFamily="2" charset="-122"/>
                        </a:rPr>
                        <a:t>1</a:t>
                      </a:r>
                      <a:endParaRPr kumimoji="0" lang="en-US" altLang="zh-CN" sz="2400" b="0" i="0" u="none" strike="noStrike" cap="none" normalizeH="0" baseline="0" dirty="0" smtClean="0">
                        <a:ln>
                          <a:noFill/>
                        </a:ln>
                        <a:solidFill>
                          <a:schemeClr val="tx1"/>
                        </a:solidFill>
                        <a:effectLst/>
                        <a:latin typeface="华文楷体" panose="02010600040101010101" pitchFamily="2" charset="-122"/>
                        <a:ea typeface="华文楷体" panose="02010600040101010101" pitchFamily="2" charset="-122"/>
                      </a:endParaRPr>
                    </a:p>
                  </a:txBody>
                  <a:tcPr marL="12700" marR="12700"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ea typeface="宋体" panose="02010600030101010101" pitchFamily="2" charset="-122"/>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2400" b="0" i="0" u="none" strike="noStrike" cap="none" normalizeH="0" baseline="0" dirty="0" smtClean="0">
                          <a:ln>
                            <a:noFill/>
                          </a:ln>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rPr>
                        <a:t>业务活动费用</a:t>
                      </a:r>
                      <a:endParaRPr kumimoji="0" lang="zh-CN" altLang="zh-CN" sz="2400" b="0" i="0" u="none" strike="noStrike" cap="none" normalizeH="0" baseline="0" dirty="0" smtClean="0">
                        <a:ln>
                          <a:noFill/>
                        </a:ln>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6702">
                <a:tc>
                  <a:txBody>
                    <a:bodyPr/>
                    <a:lstStyle>
                      <a:lvl1pPr>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ea typeface="宋体" panose="02010600030101010101" pitchFamily="2" charset="-122"/>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华文楷体" panose="02010600040101010101" pitchFamily="2" charset="-122"/>
                          <a:ea typeface="华文楷体" panose="02010600040101010101" pitchFamily="2" charset="-122"/>
                        </a:rPr>
                        <a:t>2</a:t>
                      </a:r>
                      <a:endParaRPr kumimoji="0" lang="en-US" altLang="zh-CN" sz="2400" b="0" i="0" u="none" strike="noStrike" cap="none" normalizeH="0" baseline="0" smtClean="0">
                        <a:ln>
                          <a:noFill/>
                        </a:ln>
                        <a:solidFill>
                          <a:schemeClr val="tx1"/>
                        </a:solidFill>
                        <a:effectLst/>
                        <a:latin typeface="华文楷体" panose="02010600040101010101" pitchFamily="2" charset="-122"/>
                        <a:ea typeface="华文楷体" panose="02010600040101010101" pitchFamily="2" charset="-122"/>
                      </a:endParaRPr>
                    </a:p>
                  </a:txBody>
                  <a:tcPr marL="12700" marR="12700"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ea typeface="宋体" panose="02010600030101010101" pitchFamily="2" charset="-122"/>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2400" b="0" i="0" u="none" strike="noStrike" cap="none" normalizeH="0" baseline="0" dirty="0" smtClean="0">
                          <a:ln>
                            <a:noFill/>
                          </a:ln>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rPr>
                        <a:t>单位管理费用</a:t>
                      </a:r>
                      <a:endParaRPr kumimoji="0" lang="zh-CN" altLang="zh-CN" sz="2400" b="0" i="0" u="none" strike="noStrike" cap="none" normalizeH="0" baseline="0" dirty="0" smtClean="0">
                        <a:ln>
                          <a:noFill/>
                        </a:ln>
                        <a:solidFill>
                          <a:srgbClr val="00CC00"/>
                        </a:solidFill>
                        <a:effectLst/>
                        <a:latin typeface="华文楷体" panose="02010600040101010101" pitchFamily="2" charset="-122"/>
                        <a:ea typeface="华文楷体" panose="02010600040101010101" pitchFamily="2" charset="-122"/>
                        <a:cs typeface="Times New Roman" panose="02020603050405020304" pitchFamily="18"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9450">
                <a:tc>
                  <a:txBody>
                    <a:bodyPr/>
                    <a:lstStyle>
                      <a:lvl1pPr>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ea typeface="宋体" panose="02010600030101010101" pitchFamily="2" charset="-122"/>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华文楷体" panose="02010600040101010101" pitchFamily="2" charset="-122"/>
                          <a:ea typeface="华文楷体" panose="02010600040101010101" pitchFamily="2" charset="-122"/>
                        </a:rPr>
                        <a:t>3</a:t>
                      </a:r>
                      <a:endParaRPr kumimoji="0" lang="en-US" altLang="zh-CN" sz="2400" b="0" i="0" u="none" strike="noStrike" cap="none" normalizeH="0" baseline="0" smtClean="0">
                        <a:ln>
                          <a:noFill/>
                        </a:ln>
                        <a:solidFill>
                          <a:schemeClr val="tx1"/>
                        </a:solidFill>
                        <a:effectLst/>
                        <a:latin typeface="华文楷体" panose="02010600040101010101" pitchFamily="2" charset="-122"/>
                        <a:ea typeface="华文楷体" panose="02010600040101010101" pitchFamily="2" charset="-122"/>
                      </a:endParaRPr>
                    </a:p>
                  </a:txBody>
                  <a:tcPr marL="12700" marR="12700"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ea typeface="宋体" panose="02010600030101010101" pitchFamily="2" charset="-122"/>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2400" b="0" i="0" u="none" strike="noStrike" cap="none" normalizeH="0" baseline="0" dirty="0" smtClean="0">
                          <a:ln>
                            <a:noFill/>
                          </a:ln>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rPr>
                        <a:t>经营费用</a:t>
                      </a:r>
                      <a:endParaRPr kumimoji="0" lang="zh-CN" altLang="zh-CN" sz="2400" b="0" i="0" u="none" strike="noStrike" cap="none" normalizeH="0" baseline="0" dirty="0" smtClean="0">
                        <a:ln>
                          <a:noFill/>
                        </a:ln>
                        <a:solidFill>
                          <a:srgbClr val="00CC00"/>
                        </a:solidFill>
                        <a:effectLst/>
                        <a:latin typeface="华文楷体" panose="02010600040101010101" pitchFamily="2" charset="-122"/>
                        <a:ea typeface="华文楷体" panose="02010600040101010101" pitchFamily="2" charset="-122"/>
                        <a:cs typeface="Times New Roman" panose="02020603050405020304" pitchFamily="18"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3530">
                <a:tc>
                  <a:txBody>
                    <a:bodyPr/>
                    <a:lstStyle>
                      <a:lvl1pPr>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ea typeface="宋体" panose="02010600030101010101" pitchFamily="2" charset="-122"/>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华文楷体" panose="02010600040101010101" pitchFamily="2" charset="-122"/>
                          <a:ea typeface="华文楷体" panose="02010600040101010101" pitchFamily="2" charset="-122"/>
                        </a:rPr>
                        <a:t>4</a:t>
                      </a:r>
                      <a:endParaRPr kumimoji="0" lang="en-US" altLang="zh-CN" sz="2400" b="0" i="0" u="none" strike="noStrike" cap="none" normalizeH="0" baseline="0" smtClean="0">
                        <a:ln>
                          <a:noFill/>
                        </a:ln>
                        <a:solidFill>
                          <a:schemeClr val="tx1"/>
                        </a:solidFill>
                        <a:effectLst/>
                        <a:latin typeface="华文楷体" panose="02010600040101010101" pitchFamily="2" charset="-122"/>
                        <a:ea typeface="华文楷体" panose="02010600040101010101" pitchFamily="2" charset="-122"/>
                      </a:endParaRPr>
                    </a:p>
                  </a:txBody>
                  <a:tcPr marL="12700" marR="12700"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ea typeface="宋体" panose="02010600030101010101" pitchFamily="2" charset="-122"/>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2400" b="0" i="0" u="none" strike="noStrike" cap="none" normalizeH="0" baseline="0" dirty="0" smtClean="0">
                          <a:ln>
                            <a:noFill/>
                          </a:ln>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rPr>
                        <a:t>资产</a:t>
                      </a:r>
                      <a:r>
                        <a:rPr kumimoji="0" lang="zh-CN" altLang="en-US" sz="2400" b="0" i="0" u="none" strike="noStrike" cap="none" normalizeH="0" baseline="0" dirty="0" smtClean="0">
                          <a:ln>
                            <a:noFill/>
                          </a:ln>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rPr>
                        <a:t>处置费用</a:t>
                      </a:r>
                      <a:endParaRPr kumimoji="0" lang="zh-CN" altLang="zh-CN" sz="2400" b="0" i="0" u="none" strike="noStrike" cap="none" normalizeH="0" baseline="0" dirty="0" smtClean="0">
                        <a:ln>
                          <a:noFill/>
                        </a:ln>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6702">
                <a:tc>
                  <a:txBody>
                    <a:bodyPr/>
                    <a:lstStyle>
                      <a:lvl1pPr>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ea typeface="宋体" panose="02010600030101010101" pitchFamily="2" charset="-122"/>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华文楷体" panose="02010600040101010101" pitchFamily="2" charset="-122"/>
                          <a:ea typeface="华文楷体" panose="02010600040101010101" pitchFamily="2" charset="-122"/>
                        </a:rPr>
                        <a:t>5</a:t>
                      </a:r>
                      <a:endParaRPr kumimoji="0" lang="en-US" altLang="zh-CN" sz="2400" b="0" i="0" u="none" strike="noStrike" cap="none" normalizeH="0" baseline="0" smtClean="0">
                        <a:ln>
                          <a:noFill/>
                        </a:ln>
                        <a:solidFill>
                          <a:schemeClr val="tx1"/>
                        </a:solidFill>
                        <a:effectLst/>
                        <a:latin typeface="华文楷体" panose="02010600040101010101" pitchFamily="2" charset="-122"/>
                        <a:ea typeface="华文楷体" panose="02010600040101010101" pitchFamily="2" charset="-122"/>
                      </a:endParaRPr>
                    </a:p>
                  </a:txBody>
                  <a:tcPr marL="12700" marR="12700"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ea typeface="宋体" panose="02010600030101010101" pitchFamily="2" charset="-122"/>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rPr>
                        <a:t>上缴上级费用</a:t>
                      </a:r>
                      <a:endParaRPr kumimoji="0" lang="zh-CN" altLang="zh-CN" sz="2400" b="0" i="0" u="none" strike="noStrike" cap="none" normalizeH="0" baseline="0" dirty="0" smtClean="0">
                        <a:ln>
                          <a:noFill/>
                        </a:ln>
                        <a:solidFill>
                          <a:srgbClr val="00CC00"/>
                        </a:solidFill>
                        <a:effectLst/>
                        <a:latin typeface="华文楷体" panose="02010600040101010101" pitchFamily="2" charset="-122"/>
                        <a:ea typeface="华文楷体" panose="02010600040101010101" pitchFamily="2" charset="-122"/>
                        <a:cs typeface="Times New Roman" panose="02020603050405020304" pitchFamily="18"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5799">
                <a:tc>
                  <a:txBody>
                    <a:bodyPr/>
                    <a:lstStyle>
                      <a:lvl1pPr>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ea typeface="宋体" panose="02010600030101010101" pitchFamily="2" charset="-122"/>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华文楷体" panose="02010600040101010101" pitchFamily="2" charset="-122"/>
                          <a:ea typeface="华文楷体" panose="02010600040101010101" pitchFamily="2" charset="-122"/>
                        </a:rPr>
                        <a:t>6</a:t>
                      </a:r>
                      <a:endParaRPr kumimoji="0" lang="en-US" altLang="zh-CN" sz="2400" b="0" i="0" u="none" strike="noStrike" cap="none" normalizeH="0" baseline="0" smtClean="0">
                        <a:ln>
                          <a:noFill/>
                        </a:ln>
                        <a:solidFill>
                          <a:schemeClr val="tx1"/>
                        </a:solidFill>
                        <a:effectLst/>
                        <a:latin typeface="华文楷体" panose="02010600040101010101" pitchFamily="2" charset="-122"/>
                        <a:ea typeface="华文楷体" panose="02010600040101010101" pitchFamily="2" charset="-122"/>
                      </a:endParaRPr>
                    </a:p>
                  </a:txBody>
                  <a:tcPr marL="12700" marR="12700"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ea typeface="宋体" panose="02010600030101010101" pitchFamily="2" charset="-122"/>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rPr>
                        <a:t>对附属单位补助费用</a:t>
                      </a:r>
                      <a:endParaRPr kumimoji="0" lang="zh-CN" altLang="zh-CN" sz="2400" b="0" i="0" u="none" strike="noStrike" cap="none" normalizeH="0" baseline="0" dirty="0" smtClean="0">
                        <a:ln>
                          <a:noFill/>
                        </a:ln>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6702">
                <a:tc>
                  <a:txBody>
                    <a:bodyPr/>
                    <a:lstStyle>
                      <a:lvl1pPr>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ea typeface="宋体" panose="02010600030101010101" pitchFamily="2" charset="-122"/>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华文楷体" panose="02010600040101010101" pitchFamily="2" charset="-122"/>
                          <a:ea typeface="华文楷体" panose="02010600040101010101" pitchFamily="2" charset="-122"/>
                        </a:rPr>
                        <a:t>7</a:t>
                      </a:r>
                      <a:endParaRPr kumimoji="0" lang="en-US" altLang="zh-CN" sz="2400" b="0" i="0" u="none" strike="noStrike" cap="none" normalizeH="0" baseline="0" smtClean="0">
                        <a:ln>
                          <a:noFill/>
                        </a:ln>
                        <a:solidFill>
                          <a:schemeClr val="tx1"/>
                        </a:solidFill>
                        <a:effectLst/>
                        <a:latin typeface="华文楷体" panose="02010600040101010101" pitchFamily="2" charset="-122"/>
                        <a:ea typeface="华文楷体" panose="02010600040101010101" pitchFamily="2" charset="-122"/>
                      </a:endParaRPr>
                    </a:p>
                  </a:txBody>
                  <a:tcPr marL="12700" marR="12700"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ea typeface="宋体" panose="02010600030101010101" pitchFamily="2" charset="-122"/>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rPr>
                        <a:t>所得税费用</a:t>
                      </a:r>
                      <a:endParaRPr kumimoji="0" lang="zh-CN" altLang="zh-CN" sz="2400" b="0" i="0" u="none" strike="noStrike" cap="none" normalizeH="0" baseline="0" dirty="0" smtClean="0">
                        <a:ln>
                          <a:noFill/>
                        </a:ln>
                        <a:solidFill>
                          <a:srgbClr val="00CC00"/>
                        </a:solidFill>
                        <a:effectLst/>
                        <a:latin typeface="华文楷体" panose="02010600040101010101" pitchFamily="2" charset="-122"/>
                        <a:ea typeface="华文楷体" panose="02010600040101010101" pitchFamily="2" charset="-122"/>
                        <a:cs typeface="Times New Roman" panose="02020603050405020304" pitchFamily="18"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6702">
                <a:tc>
                  <a:txBody>
                    <a:bodyPr/>
                    <a:lstStyle>
                      <a:lvl1pPr>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ea typeface="宋体" panose="02010600030101010101" pitchFamily="2" charset="-122"/>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华文楷体" panose="02010600040101010101" pitchFamily="2" charset="-122"/>
                          <a:ea typeface="华文楷体" panose="02010600040101010101" pitchFamily="2" charset="-122"/>
                        </a:rPr>
                        <a:t>8</a:t>
                      </a:r>
                      <a:endParaRPr kumimoji="0" lang="en-US" altLang="zh-CN" sz="2400" b="0" i="0" u="none" strike="noStrike" cap="none" normalizeH="0" baseline="0" smtClean="0">
                        <a:ln>
                          <a:noFill/>
                        </a:ln>
                        <a:solidFill>
                          <a:schemeClr val="tx1"/>
                        </a:solidFill>
                        <a:effectLst/>
                        <a:latin typeface="华文楷体" panose="02010600040101010101" pitchFamily="2" charset="-122"/>
                        <a:ea typeface="华文楷体" panose="02010600040101010101" pitchFamily="2" charset="-122"/>
                      </a:endParaRPr>
                    </a:p>
                  </a:txBody>
                  <a:tcPr marL="12700" marR="12700" marT="9524"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ea typeface="宋体" panose="02010600030101010101" pitchFamily="2" charset="-122"/>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400" b="0" i="0" u="none" strike="noStrike" cap="none" normalizeH="0" baseline="0" dirty="0" smtClean="0">
                          <a:ln>
                            <a:noFill/>
                          </a:ln>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rPr>
                        <a:t>其他费用</a:t>
                      </a:r>
                      <a:endParaRPr kumimoji="0" lang="zh-CN" altLang="zh-CN" sz="2400" b="0" i="0" u="none" strike="noStrike" cap="none" normalizeH="0" baseline="0" dirty="0" smtClean="0">
                        <a:ln>
                          <a:noFill/>
                        </a:ln>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endParaRPr>
                    </a:p>
                  </a:txBody>
                  <a:tcPr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灯片编号占位符 4"/>
          <p:cNvSpPr>
            <a:spLocks noGrp="1"/>
          </p:cNvSpPr>
          <p:nvPr>
            <p:ph type="sldNum" sz="quarter" idx="12"/>
          </p:nvPr>
        </p:nvSpPr>
        <p:spPr/>
        <p:txBody>
          <a:bodyPr/>
          <a:lstStyle/>
          <a:p>
            <a:fld id="{BC1CF76B-D1F8-4017-AACD-912803F43726}" type="slidenum">
              <a:rPr lang="en-US" smtClean="0">
                <a:latin typeface="华文楷体" panose="02010600040101010101" pitchFamily="2" charset="-122"/>
                <a:ea typeface="华文楷体" panose="02010600040101010101" pitchFamily="2" charset="-122"/>
              </a:rPr>
            </a:fld>
            <a:endParaRPr lang="en-US">
              <a:latin typeface="华文楷体" panose="02010600040101010101" pitchFamily="2" charset="-122"/>
              <a:ea typeface="华文楷体" panose="02010600040101010101" pitchFamily="2" charset="-122"/>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4"/>
          <p:cNvSpPr>
            <a:spLocks noChangeArrowheads="1"/>
          </p:cNvSpPr>
          <p:nvPr/>
        </p:nvSpPr>
        <p:spPr bwMode="auto">
          <a:xfrm>
            <a:off x="203201" y="-322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schemeClr val="bg1"/>
              </a:solidFill>
            </a:endParaRPr>
          </a:p>
        </p:txBody>
      </p:sp>
      <p:sp>
        <p:nvSpPr>
          <p:cNvPr id="58" name="矩形 57"/>
          <p:cNvSpPr/>
          <p:nvPr/>
        </p:nvSpPr>
        <p:spPr>
          <a:xfrm>
            <a:off x="658284" y="1052736"/>
            <a:ext cx="10718303" cy="540059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342900" indent="-342900" eaLnBrk="1" hangingPunct="1">
              <a:lnSpc>
                <a:spcPct val="130000"/>
              </a:lnSpc>
              <a:buFont typeface="Wingdings" panose="05000000000000000000" pitchFamily="2" charset="2"/>
              <a:buChar char="l"/>
              <a:defRPr/>
            </a:pPr>
            <a:endParaRPr lang="en-US" altLang="zh-CN" sz="3600" dirty="0">
              <a:solidFill>
                <a:srgbClr val="FFFF00"/>
              </a:solidFill>
              <a:latin typeface="+mn-ea"/>
            </a:endParaRPr>
          </a:p>
          <a:p>
            <a:pPr marL="342900" indent="-342900" eaLnBrk="1" hangingPunct="1">
              <a:lnSpc>
                <a:spcPct val="130000"/>
              </a:lnSpc>
              <a:buFont typeface="Wingdings" panose="05000000000000000000" pitchFamily="2" charset="2"/>
              <a:buChar char="l"/>
              <a:defRPr/>
            </a:pPr>
            <a:endParaRPr lang="en-US" altLang="zh-CN" sz="3600" dirty="0" smtClean="0">
              <a:solidFill>
                <a:srgbClr val="FFFF00"/>
              </a:solidFill>
              <a:latin typeface="+mn-ea"/>
            </a:endParaRPr>
          </a:p>
          <a:p>
            <a:pPr marL="342900" indent="-342900" eaLnBrk="1" hangingPunct="1">
              <a:lnSpc>
                <a:spcPct val="130000"/>
              </a:lnSpc>
              <a:buFont typeface="Wingdings" panose="05000000000000000000" pitchFamily="2" charset="2"/>
              <a:buChar char="l"/>
              <a:defRPr/>
            </a:pPr>
            <a:endParaRPr lang="zh-CN" altLang="en-US" sz="3600" dirty="0">
              <a:solidFill>
                <a:srgbClr val="FFFF00"/>
              </a:solidFill>
              <a:latin typeface="+mn-ea"/>
            </a:endParaRPr>
          </a:p>
        </p:txBody>
      </p:sp>
      <p:grpSp>
        <p:nvGrpSpPr>
          <p:cNvPr id="5" name="画布 54"/>
          <p:cNvGrpSpPr/>
          <p:nvPr/>
        </p:nvGrpSpPr>
        <p:grpSpPr bwMode="auto">
          <a:xfrm>
            <a:off x="1679510" y="1052736"/>
            <a:ext cx="9409045" cy="5092700"/>
            <a:chOff x="2360" y="6883"/>
            <a:chExt cx="8666" cy="8021"/>
          </a:xfrm>
        </p:grpSpPr>
        <p:sp>
          <p:nvSpPr>
            <p:cNvPr id="6" name="AutoShape 53"/>
            <p:cNvSpPr>
              <a:spLocks noChangeAspect="1" noChangeArrowheads="1"/>
            </p:cNvSpPr>
            <p:nvPr/>
          </p:nvSpPr>
          <p:spPr bwMode="auto">
            <a:xfrm>
              <a:off x="2360" y="6883"/>
              <a:ext cx="8666" cy="802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schemeClr val="bg1"/>
                </a:solidFill>
              </a:endParaRPr>
            </a:p>
          </p:txBody>
        </p:sp>
        <p:sp>
          <p:nvSpPr>
            <p:cNvPr id="7" name="AutoShape 4"/>
            <p:cNvSpPr>
              <a:spLocks noChangeArrowheads="1"/>
            </p:cNvSpPr>
            <p:nvPr/>
          </p:nvSpPr>
          <p:spPr bwMode="auto">
            <a:xfrm>
              <a:off x="5747" y="7096"/>
              <a:ext cx="1740" cy="580"/>
            </a:xfrm>
            <a:prstGeom prst="flowChartProcess">
              <a:avLst/>
            </a:prstGeom>
            <a:solidFill>
              <a:srgbClr val="FFFFFF"/>
            </a:solidFill>
            <a:ln w="9525">
              <a:solidFill>
                <a:schemeClr val="tx1"/>
              </a:solidFill>
              <a:miter lim="800000"/>
            </a:ln>
          </p:spPr>
          <p:txBody>
            <a:bodyPr vert="horz" wrap="square" lIns="91440" tIns="45720" rIns="91440" bIns="45720" numCol="1" anchor="t" anchorCtr="0" compatLnSpc="1"/>
            <a:lstStyle/>
            <a:p>
              <a:pPr marL="0" marR="0" lvl="0" indent="200025" algn="ctr" defTabSz="914400" rtl="0" eaLnBrk="0" fontAlgn="base" latinLnBrk="0" hangingPunct="0">
                <a:lnSpc>
                  <a:spcPct val="100000"/>
                </a:lnSpc>
                <a:spcBef>
                  <a:spcPct val="0"/>
                </a:spcBef>
                <a:spcAft>
                  <a:spcPct val="0"/>
                </a:spcAft>
                <a:buClrTx/>
                <a:buSzTx/>
                <a:buFontTx/>
                <a:buNone/>
              </a:pPr>
              <a:r>
                <a:rPr kumimoji="0" lang="zh-CN" altLang="zh-CN" b="1" i="0" u="none" strike="noStrike" cap="none" normalizeH="0" baseline="0" dirty="0" smtClean="0">
                  <a:ln>
                    <a:noFill/>
                  </a:ln>
                  <a:solidFill>
                    <a:schemeClr val="bg1"/>
                  </a:solidFill>
                  <a:effectLst/>
                  <a:latin typeface="黑体" panose="02010609060101010101" charset="-122"/>
                  <a:ea typeface="楷体_GB2312" pitchFamily="49" charset="-122"/>
                  <a:cs typeface="宋体" panose="02010600030101010101" pitchFamily="2" charset="-122"/>
                </a:rPr>
                <a:t>费</a:t>
              </a:r>
              <a:r>
                <a:rPr kumimoji="0" lang="en-US" altLang="zh-CN" b="1" i="0" u="none" strike="noStrike" cap="none" normalizeH="0" baseline="0" dirty="0" smtClean="0">
                  <a:ln>
                    <a:noFill/>
                  </a:ln>
                  <a:solidFill>
                    <a:schemeClr val="bg1"/>
                  </a:solidFill>
                  <a:effectLst/>
                  <a:latin typeface="黑体" panose="02010609060101010101" charset="-122"/>
                  <a:ea typeface="楷体_GB2312" pitchFamily="49" charset="-122"/>
                  <a:cs typeface="宋体" panose="02010600030101010101" pitchFamily="2" charset="-122"/>
                </a:rPr>
                <a:t>  </a:t>
              </a:r>
              <a:r>
                <a:rPr kumimoji="0" lang="zh-CN" altLang="zh-CN" b="1" i="0" u="none" strike="noStrike" cap="none" normalizeH="0" baseline="0" dirty="0" smtClean="0">
                  <a:ln>
                    <a:noFill/>
                  </a:ln>
                  <a:solidFill>
                    <a:schemeClr val="bg1"/>
                  </a:solidFill>
                  <a:effectLst/>
                  <a:latin typeface="黑体" panose="02010609060101010101" charset="-122"/>
                  <a:ea typeface="楷体_GB2312" pitchFamily="49" charset="-122"/>
                  <a:cs typeface="宋体" panose="02010600030101010101" pitchFamily="2" charset="-122"/>
                </a:rPr>
                <a:t>用</a:t>
              </a:r>
              <a:endParaRPr kumimoji="0" lang="zh-CN" altLang="zh-CN" sz="2800" b="0" i="0" u="none" strike="noStrike" cap="none" normalizeH="0" baseline="0" dirty="0" smtClean="0">
                <a:ln>
                  <a:noFill/>
                </a:ln>
                <a:solidFill>
                  <a:schemeClr val="bg1"/>
                </a:solidFill>
                <a:effectLst/>
                <a:ea typeface="楷体_GB2312" pitchFamily="49" charset="-122"/>
              </a:endParaRPr>
            </a:p>
          </p:txBody>
        </p:sp>
        <p:sp>
          <p:nvSpPr>
            <p:cNvPr id="8" name="Rectangle 9"/>
            <p:cNvSpPr>
              <a:spLocks noChangeArrowheads="1"/>
            </p:cNvSpPr>
            <p:nvPr/>
          </p:nvSpPr>
          <p:spPr bwMode="auto">
            <a:xfrm>
              <a:off x="6362" y="8429"/>
              <a:ext cx="453" cy="2605"/>
            </a:xfrm>
            <a:prstGeom prst="rect">
              <a:avLst/>
            </a:prstGeom>
            <a:solidFill>
              <a:srgbClr val="FFFFFF"/>
            </a:solidFill>
            <a:ln w="9525">
              <a:solidFill>
                <a:srgbClr val="000000"/>
              </a:solidFill>
              <a:miter lim="800000"/>
            </a:ln>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zh-CN" sz="1600" b="1" i="0" u="none" strike="noStrike" cap="none" normalizeH="0" baseline="0" dirty="0" smtClean="0">
                  <a:ln>
                    <a:noFill/>
                  </a:ln>
                  <a:solidFill>
                    <a:schemeClr val="bg1"/>
                  </a:solidFill>
                  <a:effectLst/>
                  <a:latin typeface="黑体" panose="02010609060101010101" charset="-122"/>
                  <a:ea typeface="楷体_GB2312" pitchFamily="49" charset="-122"/>
                  <a:cs typeface="宋体" panose="02010600030101010101" pitchFamily="2" charset="-122"/>
                </a:rPr>
                <a:t>资产处置费用</a:t>
              </a:r>
              <a:endParaRPr kumimoji="0" lang="zh-CN" altLang="zh-CN" sz="2400" b="0" i="0" u="none" strike="noStrike" cap="none" normalizeH="0" baseline="0" dirty="0" smtClean="0">
                <a:ln>
                  <a:noFill/>
                </a:ln>
                <a:solidFill>
                  <a:schemeClr val="bg1"/>
                </a:solidFill>
                <a:effectLst/>
                <a:ea typeface="楷体_GB2312" pitchFamily="49" charset="-122"/>
              </a:endParaRPr>
            </a:p>
          </p:txBody>
        </p:sp>
        <p:sp>
          <p:nvSpPr>
            <p:cNvPr id="9" name="Rectangle 10"/>
            <p:cNvSpPr>
              <a:spLocks noChangeArrowheads="1"/>
            </p:cNvSpPr>
            <p:nvPr/>
          </p:nvSpPr>
          <p:spPr bwMode="auto">
            <a:xfrm>
              <a:off x="7055" y="8273"/>
              <a:ext cx="450" cy="3010"/>
            </a:xfrm>
            <a:prstGeom prst="rect">
              <a:avLst/>
            </a:prstGeom>
            <a:solidFill>
              <a:srgbClr val="FFFFFF"/>
            </a:solidFill>
            <a:ln w="9525">
              <a:solidFill>
                <a:srgbClr val="000000"/>
              </a:solidFill>
              <a:miter lim="800000"/>
            </a:ln>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zh-CN" sz="1600" b="1" i="0" u="none" strike="noStrike" cap="none" normalizeH="0" baseline="0" dirty="0" smtClean="0">
                  <a:ln>
                    <a:noFill/>
                  </a:ln>
                  <a:solidFill>
                    <a:schemeClr val="bg1"/>
                  </a:solidFill>
                  <a:effectLst/>
                  <a:latin typeface="黑体" panose="02010609060101010101" charset="-122"/>
                  <a:ea typeface="楷体_GB2312" pitchFamily="49" charset="-122"/>
                  <a:cs typeface="宋体" panose="02010600030101010101" pitchFamily="2" charset="-122"/>
                </a:rPr>
                <a:t>上缴上级费用</a:t>
              </a:r>
              <a:endParaRPr kumimoji="0" lang="zh-CN" altLang="zh-CN" sz="2400" b="0" i="0" u="none" strike="noStrike" cap="none" normalizeH="0" baseline="0" dirty="0" smtClean="0">
                <a:ln>
                  <a:noFill/>
                </a:ln>
                <a:solidFill>
                  <a:schemeClr val="bg1"/>
                </a:solidFill>
                <a:effectLst/>
                <a:ea typeface="楷体_GB2312" pitchFamily="49" charset="-122"/>
              </a:endParaRPr>
            </a:p>
          </p:txBody>
        </p:sp>
        <p:sp>
          <p:nvSpPr>
            <p:cNvPr id="10" name="Rectangle 11"/>
            <p:cNvSpPr>
              <a:spLocks noChangeArrowheads="1"/>
            </p:cNvSpPr>
            <p:nvPr/>
          </p:nvSpPr>
          <p:spPr bwMode="auto">
            <a:xfrm>
              <a:off x="7820" y="8280"/>
              <a:ext cx="494" cy="3240"/>
            </a:xfrm>
            <a:prstGeom prst="rect">
              <a:avLst/>
            </a:prstGeom>
            <a:solidFill>
              <a:srgbClr val="FFFFFF"/>
            </a:solidFill>
            <a:ln w="9525">
              <a:solidFill>
                <a:srgbClr val="000000"/>
              </a:solidFill>
              <a:miter lim="800000"/>
            </a:ln>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zh-CN" sz="1400" b="1" i="0" u="none" strike="noStrike" cap="none" normalizeH="0" baseline="0" smtClean="0">
                  <a:ln>
                    <a:noFill/>
                  </a:ln>
                  <a:solidFill>
                    <a:schemeClr val="bg1"/>
                  </a:solidFill>
                  <a:effectLst/>
                  <a:latin typeface="黑体" panose="02010609060101010101" charset="-122"/>
                  <a:ea typeface="楷体_GB2312" pitchFamily="49" charset="-122"/>
                  <a:cs typeface="宋体" panose="02010600030101010101" pitchFamily="2" charset="-122"/>
                </a:rPr>
                <a:t>对附属单位补助费用</a:t>
              </a:r>
              <a:endParaRPr kumimoji="0" lang="zh-CN" altLang="zh-CN" sz="2000" b="0" i="0" u="none" strike="noStrike" cap="none" normalizeH="0" baseline="0" smtClean="0">
                <a:ln>
                  <a:noFill/>
                </a:ln>
                <a:solidFill>
                  <a:schemeClr val="bg1"/>
                </a:solidFill>
                <a:effectLst/>
                <a:ea typeface="楷体_GB2312" pitchFamily="49" charset="-122"/>
              </a:endParaRPr>
            </a:p>
          </p:txBody>
        </p:sp>
        <p:sp>
          <p:nvSpPr>
            <p:cNvPr id="11" name="Rectangle 12"/>
            <p:cNvSpPr>
              <a:spLocks noChangeArrowheads="1"/>
            </p:cNvSpPr>
            <p:nvPr/>
          </p:nvSpPr>
          <p:spPr bwMode="auto">
            <a:xfrm>
              <a:off x="9380" y="8355"/>
              <a:ext cx="403" cy="2949"/>
            </a:xfrm>
            <a:prstGeom prst="rect">
              <a:avLst/>
            </a:prstGeom>
            <a:solidFill>
              <a:srgbClr val="FFFFFF"/>
            </a:solidFill>
            <a:ln w="9525">
              <a:solidFill>
                <a:srgbClr val="000000"/>
              </a:solidFill>
              <a:miter lim="800000"/>
            </a:ln>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zh-CN" sz="1600" b="1" i="0" u="none" strike="noStrike" cap="none" normalizeH="0" baseline="0" smtClean="0">
                  <a:ln>
                    <a:noFill/>
                  </a:ln>
                  <a:solidFill>
                    <a:schemeClr val="bg1"/>
                  </a:solidFill>
                  <a:effectLst/>
                  <a:latin typeface="黑体" panose="02010609060101010101" charset="-122"/>
                  <a:ea typeface="楷体_GB2312" pitchFamily="49" charset="-122"/>
                  <a:cs typeface="宋体" panose="02010600030101010101" pitchFamily="2" charset="-122"/>
                </a:rPr>
                <a:t>其他费用</a:t>
              </a:r>
              <a:endParaRPr kumimoji="0" lang="zh-CN" altLang="zh-CN" sz="2400" b="0" i="0" u="none" strike="noStrike" cap="none" normalizeH="0" baseline="0" smtClean="0">
                <a:ln>
                  <a:noFill/>
                </a:ln>
                <a:solidFill>
                  <a:schemeClr val="bg1"/>
                </a:solidFill>
                <a:effectLst/>
                <a:ea typeface="楷体_GB2312" pitchFamily="49" charset="-122"/>
              </a:endParaRPr>
            </a:p>
          </p:txBody>
        </p:sp>
        <p:sp>
          <p:nvSpPr>
            <p:cNvPr id="12" name="Rectangle 13"/>
            <p:cNvSpPr>
              <a:spLocks noChangeArrowheads="1"/>
            </p:cNvSpPr>
            <p:nvPr/>
          </p:nvSpPr>
          <p:spPr bwMode="auto">
            <a:xfrm>
              <a:off x="8570" y="8318"/>
              <a:ext cx="359" cy="2965"/>
            </a:xfrm>
            <a:prstGeom prst="rect">
              <a:avLst/>
            </a:prstGeom>
            <a:solidFill>
              <a:srgbClr val="FFFFFF"/>
            </a:solidFill>
            <a:ln w="9525">
              <a:solidFill>
                <a:srgbClr val="000000"/>
              </a:solidFill>
              <a:miter lim="800000"/>
            </a:ln>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zh-CN" sz="1600" b="1" i="0" u="none" strike="noStrike" cap="none" normalizeH="0" baseline="0" smtClean="0">
                  <a:ln>
                    <a:noFill/>
                  </a:ln>
                  <a:solidFill>
                    <a:schemeClr val="bg1"/>
                  </a:solidFill>
                  <a:effectLst/>
                  <a:latin typeface="黑体" panose="02010609060101010101" charset="-122"/>
                  <a:ea typeface="楷体_GB2312" pitchFamily="49" charset="-122"/>
                  <a:cs typeface="宋体" panose="02010600030101010101" pitchFamily="2" charset="-122"/>
                </a:rPr>
                <a:t>所得税费用</a:t>
              </a:r>
              <a:endParaRPr kumimoji="0" lang="zh-CN" altLang="zh-CN" sz="2400" b="0" i="0" u="none" strike="noStrike" cap="none" normalizeH="0" baseline="0" smtClean="0">
                <a:ln>
                  <a:noFill/>
                </a:ln>
                <a:solidFill>
                  <a:schemeClr val="bg1"/>
                </a:solidFill>
                <a:effectLst/>
                <a:ea typeface="楷体_GB2312" pitchFamily="49" charset="-122"/>
              </a:endParaRPr>
            </a:p>
          </p:txBody>
        </p:sp>
        <p:sp>
          <p:nvSpPr>
            <p:cNvPr id="13" name="Rectangle 16"/>
            <p:cNvSpPr>
              <a:spLocks noChangeArrowheads="1"/>
            </p:cNvSpPr>
            <p:nvPr/>
          </p:nvSpPr>
          <p:spPr bwMode="auto">
            <a:xfrm>
              <a:off x="2870" y="8213"/>
              <a:ext cx="482" cy="3037"/>
            </a:xfrm>
            <a:prstGeom prst="rect">
              <a:avLst/>
            </a:prstGeom>
            <a:solidFill>
              <a:srgbClr val="FFFFFF"/>
            </a:solidFill>
            <a:ln w="9525">
              <a:solidFill>
                <a:srgbClr val="000000"/>
              </a:solidFill>
              <a:miter lim="800000"/>
            </a:ln>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zh-CN" sz="1600" b="1" i="0" u="none" strike="noStrike" cap="none" normalizeH="0" baseline="0" smtClean="0">
                  <a:ln>
                    <a:noFill/>
                  </a:ln>
                  <a:solidFill>
                    <a:schemeClr val="bg1"/>
                  </a:solidFill>
                  <a:effectLst/>
                  <a:latin typeface="黑体" panose="02010609060101010101" charset="-122"/>
                  <a:ea typeface="楷体_GB2312" pitchFamily="49" charset="-122"/>
                  <a:cs typeface="宋体" panose="02010600030101010101" pitchFamily="2" charset="-122"/>
                </a:rPr>
                <a:t>业务活动费用</a:t>
              </a:r>
              <a:endParaRPr kumimoji="0" lang="zh-CN" altLang="zh-CN" sz="2400" b="0" i="0" u="none" strike="noStrike" cap="none" normalizeH="0" baseline="0" smtClean="0">
                <a:ln>
                  <a:noFill/>
                </a:ln>
                <a:solidFill>
                  <a:schemeClr val="bg1"/>
                </a:solidFill>
                <a:effectLst/>
                <a:ea typeface="楷体_GB2312" pitchFamily="49" charset="-122"/>
              </a:endParaRPr>
            </a:p>
          </p:txBody>
        </p:sp>
        <p:sp>
          <p:nvSpPr>
            <p:cNvPr id="14" name="Rectangle 17"/>
            <p:cNvSpPr>
              <a:spLocks noChangeArrowheads="1"/>
            </p:cNvSpPr>
            <p:nvPr/>
          </p:nvSpPr>
          <p:spPr bwMode="auto">
            <a:xfrm>
              <a:off x="4535" y="8318"/>
              <a:ext cx="508" cy="2965"/>
            </a:xfrm>
            <a:prstGeom prst="rect">
              <a:avLst/>
            </a:prstGeom>
            <a:solidFill>
              <a:srgbClr val="FFFFFF"/>
            </a:solidFill>
            <a:ln w="9525">
              <a:solidFill>
                <a:srgbClr val="000000"/>
              </a:solidFill>
              <a:miter lim="800000"/>
            </a:ln>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zh-CN" sz="1600" b="1" i="0" u="none" strike="noStrike" cap="none" normalizeH="0" baseline="0" smtClean="0">
                  <a:ln>
                    <a:noFill/>
                  </a:ln>
                  <a:solidFill>
                    <a:schemeClr val="bg1"/>
                  </a:solidFill>
                  <a:effectLst/>
                  <a:latin typeface="黑体" panose="02010609060101010101" charset="-122"/>
                  <a:ea typeface="楷体_GB2312" pitchFamily="49" charset="-122"/>
                  <a:cs typeface="宋体" panose="02010600030101010101" pitchFamily="2" charset="-122"/>
                </a:rPr>
                <a:t>单位管理费用</a:t>
              </a:r>
              <a:endParaRPr kumimoji="0" lang="zh-CN" altLang="zh-CN" sz="2400" b="0" i="0" u="none" strike="noStrike" cap="none" normalizeH="0" baseline="0" smtClean="0">
                <a:ln>
                  <a:noFill/>
                </a:ln>
                <a:solidFill>
                  <a:schemeClr val="bg1"/>
                </a:solidFill>
                <a:effectLst/>
                <a:ea typeface="楷体_GB2312" pitchFamily="49" charset="-122"/>
              </a:endParaRPr>
            </a:p>
          </p:txBody>
        </p:sp>
        <p:sp>
          <p:nvSpPr>
            <p:cNvPr id="15" name="Rectangle 18"/>
            <p:cNvSpPr>
              <a:spLocks noChangeArrowheads="1"/>
            </p:cNvSpPr>
            <p:nvPr/>
          </p:nvSpPr>
          <p:spPr bwMode="auto">
            <a:xfrm>
              <a:off x="5390" y="8273"/>
              <a:ext cx="392" cy="3069"/>
            </a:xfrm>
            <a:prstGeom prst="rect">
              <a:avLst/>
            </a:prstGeom>
            <a:solidFill>
              <a:srgbClr val="FFFFFF"/>
            </a:solidFill>
            <a:ln w="9525">
              <a:solidFill>
                <a:srgbClr val="000000"/>
              </a:solidFill>
              <a:miter lim="800000"/>
            </a:ln>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zh-CN" sz="1600" b="1" i="0" u="none" strike="noStrike" cap="none" normalizeH="0" baseline="0" dirty="0" smtClean="0">
                  <a:ln>
                    <a:noFill/>
                  </a:ln>
                  <a:solidFill>
                    <a:schemeClr val="bg1"/>
                  </a:solidFill>
                  <a:effectLst/>
                  <a:latin typeface="黑体" panose="02010609060101010101" charset="-122"/>
                  <a:ea typeface="楷体_GB2312" pitchFamily="49" charset="-122"/>
                  <a:cs typeface="宋体" panose="02010600030101010101" pitchFamily="2" charset="-122"/>
                </a:rPr>
                <a:t>经营费用</a:t>
              </a:r>
              <a:endParaRPr kumimoji="0" lang="zh-CN" altLang="zh-CN" sz="2400" b="0" i="0" u="none" strike="noStrike" cap="none" normalizeH="0" baseline="0" dirty="0" smtClean="0">
                <a:ln>
                  <a:noFill/>
                </a:ln>
                <a:solidFill>
                  <a:schemeClr val="bg1"/>
                </a:solidFill>
                <a:effectLst/>
                <a:ea typeface="楷体_GB2312" pitchFamily="49" charset="-122"/>
              </a:endParaRPr>
            </a:p>
          </p:txBody>
        </p:sp>
        <p:sp>
          <p:nvSpPr>
            <p:cNvPr id="16" name="Rectangle 19"/>
            <p:cNvSpPr>
              <a:spLocks noChangeArrowheads="1"/>
            </p:cNvSpPr>
            <p:nvPr/>
          </p:nvSpPr>
          <p:spPr bwMode="auto">
            <a:xfrm>
              <a:off x="2585" y="12299"/>
              <a:ext cx="439" cy="2495"/>
            </a:xfrm>
            <a:prstGeom prst="rect">
              <a:avLst/>
            </a:prstGeom>
            <a:solidFill>
              <a:srgbClr val="FFFFFF"/>
            </a:solidFill>
            <a:ln w="9525">
              <a:solidFill>
                <a:srgbClr val="000000"/>
              </a:solidFill>
              <a:miter lim="800000"/>
            </a:ln>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zh-CN" sz="1600" b="1" i="0" u="none" strike="noStrike" cap="none" normalizeH="0" baseline="0" dirty="0" smtClean="0">
                  <a:ln>
                    <a:noFill/>
                  </a:ln>
                  <a:solidFill>
                    <a:schemeClr val="bg1"/>
                  </a:solidFill>
                  <a:effectLst/>
                  <a:latin typeface="黑体" panose="02010609060101010101" charset="-122"/>
                  <a:ea typeface="楷体_GB2312" pitchFamily="49" charset="-122"/>
                  <a:cs typeface="宋体" panose="02010600030101010101" pitchFamily="2" charset="-122"/>
                </a:rPr>
                <a:t>教育费用</a:t>
              </a:r>
              <a:endParaRPr kumimoji="0" lang="zh-CN" altLang="zh-CN" sz="2400" b="0" i="0" u="none" strike="noStrike" cap="none" normalizeH="0" baseline="0" dirty="0" smtClean="0">
                <a:ln>
                  <a:noFill/>
                </a:ln>
                <a:solidFill>
                  <a:schemeClr val="bg1"/>
                </a:solidFill>
                <a:effectLst/>
                <a:ea typeface="楷体_GB2312" pitchFamily="49" charset="-122"/>
              </a:endParaRPr>
            </a:p>
          </p:txBody>
        </p:sp>
        <p:sp>
          <p:nvSpPr>
            <p:cNvPr id="17" name="Rectangle 21"/>
            <p:cNvSpPr>
              <a:spLocks noChangeArrowheads="1"/>
            </p:cNvSpPr>
            <p:nvPr/>
          </p:nvSpPr>
          <p:spPr bwMode="auto">
            <a:xfrm>
              <a:off x="3321" y="12299"/>
              <a:ext cx="476" cy="2495"/>
            </a:xfrm>
            <a:prstGeom prst="rect">
              <a:avLst/>
            </a:prstGeom>
            <a:solidFill>
              <a:srgbClr val="FFFFFF"/>
            </a:solidFill>
            <a:ln w="9525">
              <a:solidFill>
                <a:srgbClr val="000000"/>
              </a:solidFill>
              <a:miter lim="800000"/>
            </a:ln>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zh-CN" sz="1600" b="1" i="0" u="none" strike="noStrike" cap="none" normalizeH="0" baseline="0" dirty="0" smtClean="0">
                  <a:ln>
                    <a:noFill/>
                  </a:ln>
                  <a:solidFill>
                    <a:schemeClr val="bg1"/>
                  </a:solidFill>
                  <a:effectLst/>
                  <a:latin typeface="黑体" panose="02010609060101010101" charset="-122"/>
                  <a:ea typeface="楷体_GB2312" pitchFamily="49" charset="-122"/>
                  <a:cs typeface="宋体" panose="02010600030101010101" pitchFamily="2" charset="-122"/>
                </a:rPr>
                <a:t>科研费用</a:t>
              </a:r>
              <a:endParaRPr kumimoji="0" lang="zh-CN" altLang="zh-CN" sz="1600" b="0" i="0" u="none" strike="noStrike" cap="none" normalizeH="0" baseline="0" dirty="0" smtClean="0">
                <a:ln>
                  <a:noFill/>
                </a:ln>
                <a:solidFill>
                  <a:schemeClr val="bg1"/>
                </a:solidFill>
                <a:effectLst/>
                <a:ea typeface="楷体_GB2312" pitchFamily="49" charset="-122"/>
                <a:cs typeface="宋体" panose="02010600030101010101" pitchFamily="2" charset="-122"/>
              </a:endParaRPr>
            </a:p>
            <a:p>
              <a:pPr marL="0" marR="0" lvl="0" indent="0" algn="l" defTabSz="914400" rtl="0" eaLnBrk="0" fontAlgn="base" latinLnBrk="0" hangingPunct="0">
                <a:lnSpc>
                  <a:spcPct val="100000"/>
                </a:lnSpc>
                <a:spcBef>
                  <a:spcPct val="0"/>
                </a:spcBef>
                <a:spcAft>
                  <a:spcPct val="0"/>
                </a:spcAft>
                <a:buClrTx/>
                <a:buSzTx/>
                <a:buFontTx/>
                <a:buNone/>
              </a:pPr>
              <a:endParaRPr kumimoji="0" lang="zh-CN" altLang="zh-CN" sz="2400" b="0" i="0" u="none" strike="noStrike" cap="none" normalizeH="0" baseline="0" dirty="0" smtClean="0">
                <a:ln>
                  <a:noFill/>
                </a:ln>
                <a:solidFill>
                  <a:schemeClr val="bg1"/>
                </a:solidFill>
                <a:effectLst/>
                <a:latin typeface="Garamond" panose="02020404030301010803" pitchFamily="18" charset="0"/>
                <a:ea typeface="楷体_GB2312" pitchFamily="49" charset="-122"/>
              </a:endParaRPr>
            </a:p>
          </p:txBody>
        </p:sp>
        <p:sp>
          <p:nvSpPr>
            <p:cNvPr id="18" name="Rectangle 22"/>
            <p:cNvSpPr>
              <a:spLocks noChangeArrowheads="1"/>
            </p:cNvSpPr>
            <p:nvPr/>
          </p:nvSpPr>
          <p:spPr bwMode="auto">
            <a:xfrm>
              <a:off x="4340" y="12283"/>
              <a:ext cx="405" cy="2450"/>
            </a:xfrm>
            <a:prstGeom prst="rect">
              <a:avLst/>
            </a:prstGeom>
            <a:solidFill>
              <a:srgbClr val="FFFFFF"/>
            </a:solidFill>
            <a:ln w="9525">
              <a:solidFill>
                <a:srgbClr val="000000"/>
              </a:solidFill>
              <a:miter lim="800000"/>
            </a:ln>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zh-CN" sz="1600" b="1" i="0" u="none" strike="noStrike" cap="none" normalizeH="0" baseline="0" smtClean="0">
                  <a:ln>
                    <a:noFill/>
                  </a:ln>
                  <a:solidFill>
                    <a:schemeClr val="bg1"/>
                  </a:solidFill>
                  <a:effectLst/>
                  <a:latin typeface="黑体" panose="02010609060101010101" charset="-122"/>
                  <a:ea typeface="楷体_GB2312" pitchFamily="49" charset="-122"/>
                  <a:cs typeface="宋体" panose="02010600030101010101" pitchFamily="2" charset="-122"/>
                </a:rPr>
                <a:t>行政管理费用</a:t>
              </a:r>
              <a:endParaRPr kumimoji="0" lang="zh-CN" altLang="zh-CN" sz="2400" b="0" i="0" u="none" strike="noStrike" cap="none" normalizeH="0" baseline="0" smtClean="0">
                <a:ln>
                  <a:noFill/>
                </a:ln>
                <a:solidFill>
                  <a:schemeClr val="bg1"/>
                </a:solidFill>
                <a:effectLst/>
                <a:ea typeface="楷体_GB2312" pitchFamily="49" charset="-122"/>
              </a:endParaRPr>
            </a:p>
          </p:txBody>
        </p:sp>
        <p:sp>
          <p:nvSpPr>
            <p:cNvPr id="19" name="Rectangle 23"/>
            <p:cNvSpPr>
              <a:spLocks noChangeArrowheads="1"/>
            </p:cNvSpPr>
            <p:nvPr/>
          </p:nvSpPr>
          <p:spPr bwMode="auto">
            <a:xfrm>
              <a:off x="4865" y="12299"/>
              <a:ext cx="474" cy="2434"/>
            </a:xfrm>
            <a:prstGeom prst="rect">
              <a:avLst/>
            </a:prstGeom>
            <a:solidFill>
              <a:srgbClr val="FFFFFF"/>
            </a:solidFill>
            <a:ln w="9525">
              <a:solidFill>
                <a:srgbClr val="000000"/>
              </a:solidFill>
              <a:miter lim="800000"/>
            </a:ln>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zh-CN" sz="1600" b="1" i="0" u="none" strike="noStrike" cap="none" normalizeH="0" baseline="0" dirty="0" smtClean="0">
                  <a:ln>
                    <a:noFill/>
                  </a:ln>
                  <a:solidFill>
                    <a:schemeClr val="bg1"/>
                  </a:solidFill>
                  <a:effectLst/>
                  <a:latin typeface="黑体" panose="02010609060101010101" charset="-122"/>
                  <a:ea typeface="楷体_GB2312" pitchFamily="49" charset="-122"/>
                  <a:cs typeface="宋体" panose="02010600030101010101" pitchFamily="2" charset="-122"/>
                </a:rPr>
                <a:t>后勤保障费用</a:t>
              </a:r>
              <a:endParaRPr kumimoji="0" lang="zh-CN" altLang="zh-CN" sz="2400" b="0" i="0" u="none" strike="noStrike" cap="none" normalizeH="0" baseline="0" dirty="0" smtClean="0">
                <a:ln>
                  <a:noFill/>
                </a:ln>
                <a:solidFill>
                  <a:schemeClr val="bg1"/>
                </a:solidFill>
                <a:effectLst/>
                <a:ea typeface="楷体_GB2312" pitchFamily="49" charset="-122"/>
              </a:endParaRPr>
            </a:p>
          </p:txBody>
        </p:sp>
        <p:sp>
          <p:nvSpPr>
            <p:cNvPr id="20" name="Line 24"/>
            <p:cNvSpPr>
              <a:spLocks noChangeShapeType="1"/>
            </p:cNvSpPr>
            <p:nvPr/>
          </p:nvSpPr>
          <p:spPr bwMode="auto">
            <a:xfrm flipH="1">
              <a:off x="5976" y="7676"/>
              <a:ext cx="1" cy="155"/>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endParaRPr>
            </a:p>
          </p:txBody>
        </p:sp>
        <p:sp>
          <p:nvSpPr>
            <p:cNvPr id="21" name="Line 25"/>
            <p:cNvSpPr>
              <a:spLocks noChangeShapeType="1"/>
            </p:cNvSpPr>
            <p:nvPr/>
          </p:nvSpPr>
          <p:spPr bwMode="auto">
            <a:xfrm flipH="1">
              <a:off x="3185" y="7771"/>
              <a:ext cx="2341" cy="2"/>
            </a:xfrm>
            <a:prstGeom prst="line">
              <a:avLst/>
            </a:prstGeom>
            <a:solidFill>
              <a:schemeClr val="tx1"/>
            </a:solidFill>
            <a:ln w="9525">
              <a:solidFill>
                <a:schemeClr val="tx1"/>
              </a:solidFill>
              <a:round/>
            </a:ln>
          </p:spPr>
          <p:txBody>
            <a:bodyPr vert="horz" wrap="square" lIns="91440" tIns="45720" rIns="91440" bIns="45720" numCol="1" anchor="t" anchorCtr="0" compatLnSpc="1"/>
            <a:lstStyle/>
            <a:p>
              <a:endParaRPr lang="zh-CN" altLang="en-US">
                <a:solidFill>
                  <a:schemeClr val="bg1"/>
                </a:solidFill>
              </a:endParaRPr>
            </a:p>
          </p:txBody>
        </p:sp>
        <p:sp>
          <p:nvSpPr>
            <p:cNvPr id="22" name="Line 26"/>
            <p:cNvSpPr>
              <a:spLocks noChangeShapeType="1"/>
            </p:cNvSpPr>
            <p:nvPr/>
          </p:nvSpPr>
          <p:spPr bwMode="auto">
            <a:xfrm flipV="1">
              <a:off x="5361" y="7771"/>
              <a:ext cx="4289" cy="10"/>
            </a:xfrm>
            <a:prstGeom prst="line">
              <a:avLst/>
            </a:prstGeom>
            <a:solidFill>
              <a:schemeClr val="tx1"/>
            </a:solidFill>
            <a:ln w="9525">
              <a:solidFill>
                <a:schemeClr val="tx1"/>
              </a:solidFill>
              <a:round/>
            </a:ln>
          </p:spPr>
          <p:txBody>
            <a:bodyPr vert="horz" wrap="square" lIns="91440" tIns="45720" rIns="91440" bIns="45720" numCol="1" anchor="t" anchorCtr="0" compatLnSpc="1"/>
            <a:lstStyle/>
            <a:p>
              <a:endParaRPr lang="zh-CN" altLang="en-US">
                <a:solidFill>
                  <a:schemeClr val="bg1"/>
                </a:solidFill>
              </a:endParaRPr>
            </a:p>
          </p:txBody>
        </p:sp>
        <p:sp>
          <p:nvSpPr>
            <p:cNvPr id="23" name="Line 42"/>
            <p:cNvSpPr>
              <a:spLocks noChangeShapeType="1"/>
            </p:cNvSpPr>
            <p:nvPr/>
          </p:nvSpPr>
          <p:spPr bwMode="auto">
            <a:xfrm>
              <a:off x="7250" y="7831"/>
              <a:ext cx="30" cy="442"/>
            </a:xfrm>
            <a:prstGeom prst="line">
              <a:avLst/>
            </a:prstGeom>
            <a:solidFill>
              <a:schemeClr val="tx1"/>
            </a:solidFill>
            <a:ln w="9525">
              <a:solidFill>
                <a:schemeClr val="tx1"/>
              </a:solidFill>
              <a:round/>
            </a:ln>
          </p:spPr>
          <p:txBody>
            <a:bodyPr vert="horz" wrap="square" lIns="91440" tIns="45720" rIns="91440" bIns="45720" numCol="1" anchor="t" anchorCtr="0" compatLnSpc="1"/>
            <a:lstStyle/>
            <a:p>
              <a:endParaRPr lang="zh-CN" altLang="en-US">
                <a:solidFill>
                  <a:schemeClr val="bg1"/>
                </a:solidFill>
              </a:endParaRPr>
            </a:p>
          </p:txBody>
        </p:sp>
        <p:sp>
          <p:nvSpPr>
            <p:cNvPr id="24" name="Line 45"/>
            <p:cNvSpPr>
              <a:spLocks noChangeShapeType="1"/>
            </p:cNvSpPr>
            <p:nvPr/>
          </p:nvSpPr>
          <p:spPr bwMode="auto">
            <a:xfrm>
              <a:off x="5060" y="9674"/>
              <a:ext cx="0"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endParaRPr>
            </a:p>
          </p:txBody>
        </p:sp>
        <p:sp>
          <p:nvSpPr>
            <p:cNvPr id="25" name="Line 46"/>
            <p:cNvSpPr>
              <a:spLocks noChangeShapeType="1"/>
            </p:cNvSpPr>
            <p:nvPr/>
          </p:nvSpPr>
          <p:spPr bwMode="auto">
            <a:xfrm flipH="1">
              <a:off x="3170" y="7831"/>
              <a:ext cx="15" cy="382"/>
            </a:xfrm>
            <a:prstGeom prst="line">
              <a:avLst/>
            </a:prstGeom>
            <a:solidFill>
              <a:schemeClr val="tx1"/>
            </a:solidFill>
            <a:ln w="9525">
              <a:solidFill>
                <a:schemeClr val="tx1"/>
              </a:solidFill>
              <a:round/>
            </a:ln>
          </p:spPr>
          <p:txBody>
            <a:bodyPr vert="horz" wrap="square" lIns="91440" tIns="45720" rIns="91440" bIns="45720" numCol="1" anchor="t" anchorCtr="0" compatLnSpc="1"/>
            <a:lstStyle/>
            <a:p>
              <a:endParaRPr lang="zh-CN" altLang="en-US">
                <a:solidFill>
                  <a:schemeClr val="bg1"/>
                </a:solidFill>
              </a:endParaRPr>
            </a:p>
          </p:txBody>
        </p:sp>
        <p:sp>
          <p:nvSpPr>
            <p:cNvPr id="26" name="Line 47"/>
            <p:cNvSpPr>
              <a:spLocks noChangeShapeType="1"/>
            </p:cNvSpPr>
            <p:nvPr/>
          </p:nvSpPr>
          <p:spPr bwMode="auto">
            <a:xfrm flipH="1">
              <a:off x="5637" y="7831"/>
              <a:ext cx="8" cy="442"/>
            </a:xfrm>
            <a:prstGeom prst="line">
              <a:avLst/>
            </a:prstGeom>
            <a:solidFill>
              <a:schemeClr val="tx1"/>
            </a:solidFill>
            <a:ln w="9525">
              <a:solidFill>
                <a:schemeClr val="tx1"/>
              </a:solidFill>
              <a:round/>
            </a:ln>
          </p:spPr>
          <p:txBody>
            <a:bodyPr vert="horz" wrap="square" lIns="91440" tIns="45720" rIns="91440" bIns="45720" numCol="1" anchor="t" anchorCtr="0" compatLnSpc="1"/>
            <a:lstStyle/>
            <a:p>
              <a:endParaRPr lang="zh-CN" altLang="en-US">
                <a:solidFill>
                  <a:schemeClr val="bg1"/>
                </a:solidFill>
              </a:endParaRPr>
            </a:p>
          </p:txBody>
        </p:sp>
        <p:sp>
          <p:nvSpPr>
            <p:cNvPr id="27" name="Line 48"/>
            <p:cNvSpPr>
              <a:spLocks noChangeShapeType="1"/>
            </p:cNvSpPr>
            <p:nvPr/>
          </p:nvSpPr>
          <p:spPr bwMode="auto">
            <a:xfrm>
              <a:off x="8825" y="7827"/>
              <a:ext cx="1" cy="468"/>
            </a:xfrm>
            <a:prstGeom prst="line">
              <a:avLst/>
            </a:prstGeom>
            <a:solidFill>
              <a:schemeClr val="tx1"/>
            </a:solidFill>
            <a:ln w="9525">
              <a:solidFill>
                <a:schemeClr val="tx1"/>
              </a:solidFill>
              <a:round/>
            </a:ln>
          </p:spPr>
          <p:txBody>
            <a:bodyPr vert="horz" wrap="square" lIns="91440" tIns="45720" rIns="91440" bIns="45720" numCol="1" anchor="t" anchorCtr="0" compatLnSpc="1"/>
            <a:lstStyle/>
            <a:p>
              <a:endParaRPr lang="zh-CN" altLang="en-US">
                <a:solidFill>
                  <a:schemeClr val="bg1"/>
                </a:solidFill>
              </a:endParaRPr>
            </a:p>
          </p:txBody>
        </p:sp>
        <p:sp>
          <p:nvSpPr>
            <p:cNvPr id="28" name="Line 50"/>
            <p:cNvSpPr>
              <a:spLocks noChangeShapeType="1"/>
            </p:cNvSpPr>
            <p:nvPr/>
          </p:nvSpPr>
          <p:spPr bwMode="auto">
            <a:xfrm>
              <a:off x="6578" y="7781"/>
              <a:ext cx="0" cy="648"/>
            </a:xfrm>
            <a:prstGeom prst="line">
              <a:avLst/>
            </a:prstGeom>
            <a:solidFill>
              <a:schemeClr val="tx1"/>
            </a:solidFill>
            <a:ln w="9525">
              <a:solidFill>
                <a:schemeClr val="tx1"/>
              </a:solidFill>
              <a:round/>
            </a:ln>
          </p:spPr>
          <p:txBody>
            <a:bodyPr vert="horz" wrap="square" lIns="91440" tIns="45720" rIns="91440" bIns="45720" numCol="1" anchor="t" anchorCtr="0" compatLnSpc="1"/>
            <a:lstStyle/>
            <a:p>
              <a:endParaRPr lang="zh-CN" altLang="en-US">
                <a:solidFill>
                  <a:schemeClr val="bg1"/>
                </a:solidFill>
              </a:endParaRPr>
            </a:p>
          </p:txBody>
        </p:sp>
        <p:sp>
          <p:nvSpPr>
            <p:cNvPr id="29" name="Line 51"/>
            <p:cNvSpPr>
              <a:spLocks noChangeShapeType="1"/>
            </p:cNvSpPr>
            <p:nvPr/>
          </p:nvSpPr>
          <p:spPr bwMode="auto">
            <a:xfrm>
              <a:off x="10820" y="9362"/>
              <a:ext cx="0" cy="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endParaRPr>
            </a:p>
          </p:txBody>
        </p:sp>
        <p:sp>
          <p:nvSpPr>
            <p:cNvPr id="30" name="Line 53"/>
            <p:cNvSpPr>
              <a:spLocks noChangeShapeType="1"/>
            </p:cNvSpPr>
            <p:nvPr/>
          </p:nvSpPr>
          <p:spPr bwMode="auto">
            <a:xfrm>
              <a:off x="8000" y="7856"/>
              <a:ext cx="30" cy="387"/>
            </a:xfrm>
            <a:prstGeom prst="line">
              <a:avLst/>
            </a:prstGeom>
            <a:solidFill>
              <a:schemeClr val="tx1"/>
            </a:solidFill>
            <a:ln w="9525">
              <a:solidFill>
                <a:schemeClr val="tx1"/>
              </a:solidFill>
              <a:round/>
            </a:ln>
          </p:spPr>
          <p:txBody>
            <a:bodyPr vert="horz" wrap="square" lIns="91440" tIns="45720" rIns="91440" bIns="45720" numCol="1" anchor="t" anchorCtr="0" compatLnSpc="1"/>
            <a:lstStyle/>
            <a:p>
              <a:endParaRPr lang="zh-CN" altLang="en-US">
                <a:solidFill>
                  <a:schemeClr val="bg1"/>
                </a:solidFill>
              </a:endParaRPr>
            </a:p>
          </p:txBody>
        </p:sp>
        <p:sp>
          <p:nvSpPr>
            <p:cNvPr id="31" name="Line 54"/>
            <p:cNvSpPr>
              <a:spLocks noChangeShapeType="1"/>
            </p:cNvSpPr>
            <p:nvPr/>
          </p:nvSpPr>
          <p:spPr bwMode="auto">
            <a:xfrm flipH="1">
              <a:off x="9657" y="7827"/>
              <a:ext cx="8" cy="528"/>
            </a:xfrm>
            <a:prstGeom prst="line">
              <a:avLst/>
            </a:prstGeom>
            <a:solidFill>
              <a:schemeClr val="tx1"/>
            </a:solidFill>
            <a:ln w="9525">
              <a:solidFill>
                <a:schemeClr val="tx1"/>
              </a:solidFill>
              <a:round/>
            </a:ln>
          </p:spPr>
          <p:txBody>
            <a:bodyPr vert="horz" wrap="square" lIns="91440" tIns="45720" rIns="91440" bIns="45720" numCol="1" anchor="t" anchorCtr="0" compatLnSpc="1"/>
            <a:lstStyle/>
            <a:p>
              <a:endParaRPr lang="zh-CN" altLang="en-US">
                <a:solidFill>
                  <a:schemeClr val="bg1"/>
                </a:solidFill>
              </a:endParaRPr>
            </a:p>
          </p:txBody>
        </p:sp>
        <p:sp>
          <p:nvSpPr>
            <p:cNvPr id="32" name="Line 56"/>
            <p:cNvSpPr>
              <a:spLocks noChangeShapeType="1"/>
            </p:cNvSpPr>
            <p:nvPr/>
          </p:nvSpPr>
          <p:spPr bwMode="auto">
            <a:xfrm>
              <a:off x="11026" y="8582"/>
              <a:ext cx="0" cy="313"/>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endParaRPr>
            </a:p>
          </p:txBody>
        </p:sp>
        <p:sp>
          <p:nvSpPr>
            <p:cNvPr id="33" name="Line 52"/>
            <p:cNvSpPr>
              <a:spLocks noChangeShapeType="1"/>
            </p:cNvSpPr>
            <p:nvPr/>
          </p:nvSpPr>
          <p:spPr bwMode="auto">
            <a:xfrm>
              <a:off x="4728" y="7877"/>
              <a:ext cx="17" cy="441"/>
            </a:xfrm>
            <a:prstGeom prst="line">
              <a:avLst/>
            </a:prstGeom>
            <a:solidFill>
              <a:schemeClr val="tx1"/>
            </a:solidFill>
            <a:ln w="9525">
              <a:solidFill>
                <a:schemeClr val="tx1"/>
              </a:solidFill>
              <a:round/>
            </a:ln>
          </p:spPr>
          <p:txBody>
            <a:bodyPr vert="horz" wrap="square" lIns="91440" tIns="45720" rIns="91440" bIns="45720" numCol="1" anchor="t" anchorCtr="0" compatLnSpc="1"/>
            <a:lstStyle/>
            <a:p>
              <a:endParaRPr lang="zh-CN" altLang="en-US">
                <a:solidFill>
                  <a:schemeClr val="bg1"/>
                </a:solidFill>
              </a:endParaRPr>
            </a:p>
          </p:txBody>
        </p:sp>
        <p:sp>
          <p:nvSpPr>
            <p:cNvPr id="34" name="Line 47"/>
            <p:cNvSpPr>
              <a:spLocks noChangeShapeType="1"/>
            </p:cNvSpPr>
            <p:nvPr/>
          </p:nvSpPr>
          <p:spPr bwMode="auto">
            <a:xfrm flipH="1">
              <a:off x="3067" y="11348"/>
              <a:ext cx="8" cy="442"/>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endParaRPr>
            </a:p>
          </p:txBody>
        </p:sp>
        <p:sp>
          <p:nvSpPr>
            <p:cNvPr id="35" name="Line 25"/>
            <p:cNvSpPr>
              <a:spLocks noChangeShapeType="1"/>
            </p:cNvSpPr>
            <p:nvPr/>
          </p:nvSpPr>
          <p:spPr bwMode="auto">
            <a:xfrm flipH="1">
              <a:off x="2740" y="11858"/>
              <a:ext cx="826"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endParaRPr>
            </a:p>
          </p:txBody>
        </p:sp>
        <p:sp>
          <p:nvSpPr>
            <p:cNvPr id="36" name="Line 46"/>
            <p:cNvSpPr>
              <a:spLocks noChangeShapeType="1"/>
            </p:cNvSpPr>
            <p:nvPr/>
          </p:nvSpPr>
          <p:spPr bwMode="auto">
            <a:xfrm flipH="1">
              <a:off x="2740" y="11842"/>
              <a:ext cx="15" cy="381"/>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endParaRPr>
            </a:p>
          </p:txBody>
        </p:sp>
        <p:sp>
          <p:nvSpPr>
            <p:cNvPr id="37" name="Line 46"/>
            <p:cNvSpPr>
              <a:spLocks noChangeShapeType="1"/>
            </p:cNvSpPr>
            <p:nvPr/>
          </p:nvSpPr>
          <p:spPr bwMode="auto">
            <a:xfrm flipH="1">
              <a:off x="3490" y="11893"/>
              <a:ext cx="15" cy="381"/>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endParaRPr>
            </a:p>
          </p:txBody>
        </p:sp>
        <p:sp>
          <p:nvSpPr>
            <p:cNvPr id="38" name="Line 47"/>
            <p:cNvSpPr>
              <a:spLocks noChangeShapeType="1"/>
            </p:cNvSpPr>
            <p:nvPr/>
          </p:nvSpPr>
          <p:spPr bwMode="auto">
            <a:xfrm flipH="1">
              <a:off x="4811" y="11283"/>
              <a:ext cx="0" cy="54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endParaRPr>
            </a:p>
          </p:txBody>
        </p:sp>
        <p:sp>
          <p:nvSpPr>
            <p:cNvPr id="39" name="Line 25"/>
            <p:cNvSpPr>
              <a:spLocks noChangeShapeType="1"/>
            </p:cNvSpPr>
            <p:nvPr/>
          </p:nvSpPr>
          <p:spPr bwMode="auto">
            <a:xfrm flipH="1">
              <a:off x="4519" y="11842"/>
              <a:ext cx="1716" cy="16"/>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endParaRPr>
            </a:p>
          </p:txBody>
        </p:sp>
        <p:sp>
          <p:nvSpPr>
            <p:cNvPr id="40" name="Line 46"/>
            <p:cNvSpPr>
              <a:spLocks noChangeShapeType="1"/>
            </p:cNvSpPr>
            <p:nvPr/>
          </p:nvSpPr>
          <p:spPr bwMode="auto">
            <a:xfrm flipH="1">
              <a:off x="4519" y="11823"/>
              <a:ext cx="15" cy="381"/>
            </a:xfrm>
            <a:prstGeom prst="line">
              <a:avLst/>
            </a:prstGeom>
            <a:solidFill>
              <a:schemeClr val="tx1"/>
            </a:solidFill>
            <a:ln w="9525">
              <a:solidFill>
                <a:schemeClr val="tx1"/>
              </a:solidFill>
              <a:round/>
            </a:ln>
          </p:spPr>
          <p:txBody>
            <a:bodyPr vert="horz" wrap="square" lIns="91440" tIns="45720" rIns="91440" bIns="45720" numCol="1" anchor="t" anchorCtr="0" compatLnSpc="1"/>
            <a:lstStyle/>
            <a:p>
              <a:endParaRPr lang="zh-CN" altLang="en-US">
                <a:solidFill>
                  <a:schemeClr val="bg1"/>
                </a:solidFill>
              </a:endParaRPr>
            </a:p>
          </p:txBody>
        </p:sp>
        <p:sp>
          <p:nvSpPr>
            <p:cNvPr id="41" name="Line 46"/>
            <p:cNvSpPr>
              <a:spLocks noChangeShapeType="1"/>
            </p:cNvSpPr>
            <p:nvPr/>
          </p:nvSpPr>
          <p:spPr bwMode="auto">
            <a:xfrm flipH="1">
              <a:off x="5043" y="11874"/>
              <a:ext cx="16" cy="381"/>
            </a:xfrm>
            <a:prstGeom prst="line">
              <a:avLst/>
            </a:prstGeom>
            <a:solidFill>
              <a:schemeClr val="tx1"/>
            </a:solidFill>
            <a:ln w="9525">
              <a:solidFill>
                <a:schemeClr val="tx1"/>
              </a:solidFill>
              <a:round/>
            </a:ln>
          </p:spPr>
          <p:txBody>
            <a:bodyPr vert="horz" wrap="square" lIns="91440" tIns="45720" rIns="91440" bIns="45720" numCol="1" anchor="t" anchorCtr="0" compatLnSpc="1"/>
            <a:lstStyle/>
            <a:p>
              <a:endParaRPr lang="zh-CN" altLang="en-US">
                <a:solidFill>
                  <a:schemeClr val="bg1"/>
                </a:solidFill>
              </a:endParaRPr>
            </a:p>
          </p:txBody>
        </p:sp>
        <p:sp>
          <p:nvSpPr>
            <p:cNvPr id="42" name="Line 46"/>
            <p:cNvSpPr>
              <a:spLocks noChangeShapeType="1"/>
            </p:cNvSpPr>
            <p:nvPr/>
          </p:nvSpPr>
          <p:spPr bwMode="auto">
            <a:xfrm flipH="1">
              <a:off x="5630" y="11823"/>
              <a:ext cx="15" cy="381"/>
            </a:xfrm>
            <a:prstGeom prst="line">
              <a:avLst/>
            </a:prstGeom>
            <a:solidFill>
              <a:schemeClr val="tx1"/>
            </a:solidFill>
            <a:ln w="9525">
              <a:solidFill>
                <a:schemeClr val="tx1"/>
              </a:solidFill>
              <a:round/>
            </a:ln>
          </p:spPr>
          <p:txBody>
            <a:bodyPr vert="horz" wrap="square" lIns="91440" tIns="45720" rIns="91440" bIns="45720" numCol="1" anchor="t" anchorCtr="0" compatLnSpc="1"/>
            <a:lstStyle/>
            <a:p>
              <a:endParaRPr lang="zh-CN" altLang="en-US">
                <a:solidFill>
                  <a:schemeClr val="bg1"/>
                </a:solidFill>
              </a:endParaRPr>
            </a:p>
          </p:txBody>
        </p:sp>
        <p:sp>
          <p:nvSpPr>
            <p:cNvPr id="43" name="Rectangle 23"/>
            <p:cNvSpPr>
              <a:spLocks noChangeArrowheads="1"/>
            </p:cNvSpPr>
            <p:nvPr/>
          </p:nvSpPr>
          <p:spPr bwMode="auto">
            <a:xfrm>
              <a:off x="5419" y="12275"/>
              <a:ext cx="411" cy="2410"/>
            </a:xfrm>
            <a:prstGeom prst="rect">
              <a:avLst/>
            </a:prstGeom>
            <a:solidFill>
              <a:srgbClr val="FFFFFF"/>
            </a:solidFill>
            <a:ln w="9525">
              <a:solidFill>
                <a:srgbClr val="000000"/>
              </a:solidFill>
              <a:miter lim="800000"/>
            </a:ln>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zh-CN" sz="1600" b="1" i="0" u="none" strike="noStrike" cap="none" normalizeH="0" baseline="0" dirty="0" smtClean="0">
                  <a:ln>
                    <a:noFill/>
                  </a:ln>
                  <a:solidFill>
                    <a:schemeClr val="bg1"/>
                  </a:solidFill>
                  <a:effectLst/>
                  <a:latin typeface="黑体" panose="02010609060101010101" charset="-122"/>
                  <a:ea typeface="楷体_GB2312" pitchFamily="49" charset="-122"/>
                  <a:cs typeface="宋体" panose="02010600030101010101" pitchFamily="2" charset="-122"/>
                </a:rPr>
                <a:t>离退休费用</a:t>
              </a:r>
              <a:endParaRPr kumimoji="0" lang="zh-CN" altLang="zh-CN" sz="3600" b="0" i="0" u="none" strike="noStrike" cap="none" normalizeH="0" baseline="0" dirty="0" smtClean="0">
                <a:ln>
                  <a:noFill/>
                </a:ln>
                <a:solidFill>
                  <a:schemeClr val="bg1"/>
                </a:solidFill>
                <a:effectLst/>
                <a:ea typeface="楷体_GB2312" pitchFamily="49" charset="-122"/>
              </a:endParaRPr>
            </a:p>
          </p:txBody>
        </p:sp>
        <p:sp>
          <p:nvSpPr>
            <p:cNvPr id="44" name="Line 46"/>
            <p:cNvSpPr>
              <a:spLocks noChangeShapeType="1"/>
            </p:cNvSpPr>
            <p:nvPr/>
          </p:nvSpPr>
          <p:spPr bwMode="auto">
            <a:xfrm flipH="1">
              <a:off x="6175" y="11893"/>
              <a:ext cx="15" cy="381"/>
            </a:xfrm>
            <a:prstGeom prst="line">
              <a:avLst/>
            </a:prstGeom>
            <a:solidFill>
              <a:schemeClr val="tx1"/>
            </a:solidFill>
            <a:ln w="9525">
              <a:solidFill>
                <a:schemeClr val="tx1"/>
              </a:solidFill>
              <a:round/>
            </a:ln>
          </p:spPr>
          <p:txBody>
            <a:bodyPr vert="horz" wrap="square" lIns="91440" tIns="45720" rIns="91440" bIns="45720" numCol="1" anchor="t" anchorCtr="0" compatLnSpc="1"/>
            <a:lstStyle/>
            <a:p>
              <a:endParaRPr lang="zh-CN" altLang="en-US">
                <a:solidFill>
                  <a:schemeClr val="bg1"/>
                </a:solidFill>
              </a:endParaRPr>
            </a:p>
          </p:txBody>
        </p:sp>
        <p:sp>
          <p:nvSpPr>
            <p:cNvPr id="45" name="Rectangle 23"/>
            <p:cNvSpPr>
              <a:spLocks noChangeArrowheads="1"/>
            </p:cNvSpPr>
            <p:nvPr/>
          </p:nvSpPr>
          <p:spPr bwMode="auto">
            <a:xfrm>
              <a:off x="6035" y="12255"/>
              <a:ext cx="759" cy="2478"/>
            </a:xfrm>
            <a:prstGeom prst="rect">
              <a:avLst/>
            </a:prstGeom>
            <a:solidFill>
              <a:schemeClr val="tx1"/>
            </a:solidFill>
            <a:ln w="9525">
              <a:solidFill>
                <a:srgbClr val="000000"/>
              </a:solidFill>
              <a:miter lim="800000"/>
            </a:ln>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zh-CN" sz="1600" b="1" i="0" u="none" strike="noStrike" cap="none" normalizeH="0" baseline="0" dirty="0" smtClean="0">
                  <a:ln>
                    <a:noFill/>
                  </a:ln>
                  <a:solidFill>
                    <a:schemeClr val="bg1"/>
                  </a:solidFill>
                  <a:effectLst/>
                  <a:latin typeface="黑体" panose="02010609060101010101" charset="-122"/>
                  <a:ea typeface="楷体_GB2312" pitchFamily="49" charset="-122"/>
                  <a:cs typeface="宋体" panose="02010600030101010101" pitchFamily="2" charset="-122"/>
                </a:rPr>
                <a:t>单位统一负担的其他管理费用</a:t>
              </a:r>
              <a:endParaRPr kumimoji="0" lang="zh-CN" altLang="zh-CN" sz="3600" b="0" i="0" u="none" strike="noStrike" cap="none" normalizeH="0" baseline="0" dirty="0" smtClean="0">
                <a:ln>
                  <a:noFill/>
                </a:ln>
                <a:solidFill>
                  <a:schemeClr val="bg1"/>
                </a:solidFill>
                <a:effectLst/>
                <a:ea typeface="楷体_GB2312" pitchFamily="49" charset="-122"/>
              </a:endParaRPr>
            </a:p>
          </p:txBody>
        </p:sp>
        <p:sp>
          <p:nvSpPr>
            <p:cNvPr id="46" name="Line 47"/>
            <p:cNvSpPr>
              <a:spLocks noChangeShapeType="1"/>
            </p:cNvSpPr>
            <p:nvPr/>
          </p:nvSpPr>
          <p:spPr bwMode="auto">
            <a:xfrm flipH="1">
              <a:off x="9650" y="11250"/>
              <a:ext cx="0" cy="540"/>
            </a:xfrm>
            <a:prstGeom prst="line">
              <a:avLst/>
            </a:prstGeom>
            <a:solidFill>
              <a:schemeClr val="tx1"/>
            </a:solidFill>
            <a:ln w="9525">
              <a:solidFill>
                <a:schemeClr val="tx1"/>
              </a:solidFill>
              <a:round/>
            </a:ln>
          </p:spPr>
          <p:txBody>
            <a:bodyPr vert="horz" wrap="square" lIns="91440" tIns="45720" rIns="91440" bIns="45720" numCol="1" anchor="t" anchorCtr="0" compatLnSpc="1"/>
            <a:lstStyle/>
            <a:p>
              <a:endParaRPr lang="zh-CN" altLang="en-US">
                <a:solidFill>
                  <a:schemeClr val="bg1"/>
                </a:solidFill>
              </a:endParaRPr>
            </a:p>
          </p:txBody>
        </p:sp>
        <p:sp>
          <p:nvSpPr>
            <p:cNvPr id="47" name="Line 25"/>
            <p:cNvSpPr>
              <a:spLocks noChangeShapeType="1"/>
            </p:cNvSpPr>
            <p:nvPr/>
          </p:nvSpPr>
          <p:spPr bwMode="auto">
            <a:xfrm flipH="1">
              <a:off x="7594" y="11823"/>
              <a:ext cx="2341"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endParaRPr>
            </a:p>
          </p:txBody>
        </p:sp>
        <p:sp>
          <p:nvSpPr>
            <p:cNvPr id="48" name="Line 46"/>
            <p:cNvSpPr>
              <a:spLocks noChangeShapeType="1"/>
            </p:cNvSpPr>
            <p:nvPr/>
          </p:nvSpPr>
          <p:spPr bwMode="auto">
            <a:xfrm>
              <a:off x="7639" y="11767"/>
              <a:ext cx="16" cy="456"/>
            </a:xfrm>
            <a:prstGeom prst="line">
              <a:avLst/>
            </a:prstGeom>
            <a:solidFill>
              <a:schemeClr val="tx1"/>
            </a:solidFill>
            <a:ln w="9525">
              <a:solidFill>
                <a:schemeClr val="tx1"/>
              </a:solidFill>
              <a:round/>
            </a:ln>
          </p:spPr>
          <p:txBody>
            <a:bodyPr vert="horz" wrap="square" lIns="91440" tIns="45720" rIns="91440" bIns="45720" numCol="1" anchor="t" anchorCtr="0" compatLnSpc="1"/>
            <a:lstStyle/>
            <a:p>
              <a:endParaRPr lang="zh-CN" altLang="en-US">
                <a:solidFill>
                  <a:schemeClr val="bg1"/>
                </a:solidFill>
              </a:endParaRPr>
            </a:p>
          </p:txBody>
        </p:sp>
        <p:sp>
          <p:nvSpPr>
            <p:cNvPr id="49" name="Rectangle 22"/>
            <p:cNvSpPr>
              <a:spLocks noChangeArrowheads="1"/>
            </p:cNvSpPr>
            <p:nvPr/>
          </p:nvSpPr>
          <p:spPr bwMode="auto">
            <a:xfrm>
              <a:off x="7443" y="12255"/>
              <a:ext cx="426" cy="2514"/>
            </a:xfrm>
            <a:prstGeom prst="rect">
              <a:avLst/>
            </a:prstGeom>
            <a:solidFill>
              <a:srgbClr val="FFFFFF"/>
            </a:solidFill>
            <a:ln w="9525">
              <a:solidFill>
                <a:srgbClr val="000000"/>
              </a:solidFill>
              <a:miter lim="800000"/>
            </a:ln>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zh-CN" sz="1600" b="1" i="0" u="none" strike="noStrike" cap="none" normalizeH="0" baseline="0" dirty="0" smtClean="0">
                  <a:ln>
                    <a:noFill/>
                  </a:ln>
                  <a:solidFill>
                    <a:schemeClr val="bg1"/>
                  </a:solidFill>
                  <a:effectLst/>
                  <a:latin typeface="黑体" panose="02010609060101010101" charset="-122"/>
                  <a:ea typeface="楷体_GB2312" pitchFamily="49" charset="-122"/>
                  <a:cs typeface="宋体" panose="02010600030101010101" pitchFamily="2" charset="-122"/>
                </a:rPr>
                <a:t>利息费用</a:t>
              </a:r>
              <a:endParaRPr kumimoji="0" lang="zh-CN" altLang="zh-CN" sz="3600" b="0" i="0" u="none" strike="noStrike" cap="none" normalizeH="0" baseline="0" dirty="0" smtClean="0">
                <a:ln>
                  <a:noFill/>
                </a:ln>
                <a:solidFill>
                  <a:schemeClr val="bg1"/>
                </a:solidFill>
                <a:effectLst/>
                <a:ea typeface="楷体_GB2312" pitchFamily="49" charset="-122"/>
              </a:endParaRPr>
            </a:p>
          </p:txBody>
        </p:sp>
        <p:sp>
          <p:nvSpPr>
            <p:cNvPr id="50" name="Rectangle 23"/>
            <p:cNvSpPr>
              <a:spLocks noChangeArrowheads="1"/>
            </p:cNvSpPr>
            <p:nvPr/>
          </p:nvSpPr>
          <p:spPr bwMode="auto">
            <a:xfrm>
              <a:off x="8074" y="12255"/>
              <a:ext cx="423" cy="2478"/>
            </a:xfrm>
            <a:prstGeom prst="rect">
              <a:avLst/>
            </a:prstGeom>
            <a:solidFill>
              <a:srgbClr val="FFFFFF"/>
            </a:solidFill>
            <a:ln w="9525">
              <a:solidFill>
                <a:srgbClr val="000000"/>
              </a:solidFill>
              <a:miter lim="800000"/>
            </a:ln>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zh-CN" sz="1600" b="1" i="0" u="none" strike="noStrike" cap="none" normalizeH="0" baseline="0" smtClean="0">
                  <a:ln>
                    <a:noFill/>
                  </a:ln>
                  <a:solidFill>
                    <a:schemeClr val="bg1"/>
                  </a:solidFill>
                  <a:effectLst/>
                  <a:latin typeface="黑体" panose="02010609060101010101" charset="-122"/>
                  <a:ea typeface="楷体_GB2312" pitchFamily="49" charset="-122"/>
                  <a:cs typeface="宋体" panose="02010600030101010101" pitchFamily="2" charset="-122"/>
                </a:rPr>
                <a:t>坏账损失</a:t>
              </a:r>
              <a:endParaRPr kumimoji="0" lang="zh-CN" altLang="zh-CN" sz="2400" b="0" i="0" u="none" strike="noStrike" cap="none" normalizeH="0" baseline="0" smtClean="0">
                <a:ln>
                  <a:noFill/>
                </a:ln>
                <a:solidFill>
                  <a:schemeClr val="bg1"/>
                </a:solidFill>
                <a:effectLst/>
                <a:ea typeface="楷体_GB2312" pitchFamily="49" charset="-122"/>
              </a:endParaRPr>
            </a:p>
          </p:txBody>
        </p:sp>
        <p:sp>
          <p:nvSpPr>
            <p:cNvPr id="51" name="Rectangle 22"/>
            <p:cNvSpPr>
              <a:spLocks noChangeArrowheads="1"/>
            </p:cNvSpPr>
            <p:nvPr/>
          </p:nvSpPr>
          <p:spPr bwMode="auto">
            <a:xfrm>
              <a:off x="8616" y="12275"/>
              <a:ext cx="447" cy="2458"/>
            </a:xfrm>
            <a:prstGeom prst="rect">
              <a:avLst/>
            </a:prstGeom>
            <a:solidFill>
              <a:srgbClr val="FFFFFF"/>
            </a:solidFill>
            <a:ln w="9525">
              <a:solidFill>
                <a:srgbClr val="000000"/>
              </a:solidFill>
              <a:miter lim="800000"/>
            </a:ln>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zh-CN" sz="1600" b="1" i="0" u="none" strike="noStrike" cap="none" normalizeH="0" baseline="0" smtClean="0">
                  <a:ln>
                    <a:noFill/>
                  </a:ln>
                  <a:solidFill>
                    <a:schemeClr val="bg1"/>
                  </a:solidFill>
                  <a:effectLst/>
                  <a:latin typeface="黑体" panose="02010609060101010101" charset="-122"/>
                  <a:ea typeface="楷体_GB2312" pitchFamily="49" charset="-122"/>
                  <a:cs typeface="宋体" panose="02010600030101010101" pitchFamily="2" charset="-122"/>
                </a:rPr>
                <a:t>罚没支出</a:t>
              </a:r>
              <a:endParaRPr kumimoji="0" lang="zh-CN" altLang="zh-CN" sz="3600" b="0" i="0" u="none" strike="noStrike" cap="none" normalizeH="0" baseline="0" smtClean="0">
                <a:ln>
                  <a:noFill/>
                </a:ln>
                <a:solidFill>
                  <a:schemeClr val="bg1"/>
                </a:solidFill>
                <a:effectLst/>
                <a:ea typeface="楷体_GB2312" pitchFamily="49" charset="-122"/>
              </a:endParaRPr>
            </a:p>
          </p:txBody>
        </p:sp>
        <p:sp>
          <p:nvSpPr>
            <p:cNvPr id="52" name="Rectangle 22"/>
            <p:cNvSpPr>
              <a:spLocks noChangeArrowheads="1"/>
            </p:cNvSpPr>
            <p:nvPr/>
          </p:nvSpPr>
          <p:spPr bwMode="auto">
            <a:xfrm>
              <a:off x="9243" y="12275"/>
              <a:ext cx="422" cy="2410"/>
            </a:xfrm>
            <a:prstGeom prst="rect">
              <a:avLst/>
            </a:prstGeom>
            <a:solidFill>
              <a:srgbClr val="FFFFFF"/>
            </a:solidFill>
            <a:ln w="9525">
              <a:solidFill>
                <a:srgbClr val="000000"/>
              </a:solidFill>
              <a:miter lim="800000"/>
            </a:ln>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zh-CN" sz="1400" b="1" i="0" u="none" strike="noStrike" cap="none" normalizeH="0" baseline="0" dirty="0" smtClean="0">
                  <a:ln>
                    <a:noFill/>
                  </a:ln>
                  <a:solidFill>
                    <a:schemeClr val="bg1"/>
                  </a:solidFill>
                  <a:effectLst/>
                  <a:latin typeface="黑体" panose="02010609060101010101" charset="-122"/>
                  <a:ea typeface="楷体_GB2312" pitchFamily="49" charset="-122"/>
                  <a:cs typeface="宋体" panose="02010600030101010101" pitchFamily="2" charset="-122"/>
                </a:rPr>
                <a:t>现金资产捐赠</a:t>
              </a:r>
              <a:endParaRPr kumimoji="0" lang="zh-CN" altLang="zh-CN" sz="3200" b="0" i="0" u="none" strike="noStrike" cap="none" normalizeH="0" baseline="0" dirty="0" smtClean="0">
                <a:ln>
                  <a:noFill/>
                </a:ln>
                <a:solidFill>
                  <a:schemeClr val="bg1"/>
                </a:solidFill>
                <a:effectLst/>
                <a:ea typeface="楷体_GB2312" pitchFamily="49" charset="-122"/>
              </a:endParaRPr>
            </a:p>
          </p:txBody>
        </p:sp>
        <p:sp>
          <p:nvSpPr>
            <p:cNvPr id="53" name="Rectangle 22"/>
            <p:cNvSpPr>
              <a:spLocks noChangeArrowheads="1"/>
            </p:cNvSpPr>
            <p:nvPr/>
          </p:nvSpPr>
          <p:spPr bwMode="auto">
            <a:xfrm>
              <a:off x="9783" y="12260"/>
              <a:ext cx="447" cy="2473"/>
            </a:xfrm>
            <a:prstGeom prst="rect">
              <a:avLst/>
            </a:prstGeom>
            <a:solidFill>
              <a:srgbClr val="FFFFFF"/>
            </a:solidFill>
            <a:ln w="9525">
              <a:solidFill>
                <a:srgbClr val="000000"/>
              </a:solidFill>
              <a:miter lim="800000"/>
            </a:ln>
          </p:spPr>
          <p:txBody>
            <a:bodyPr vert="horz" wrap="square" lIns="91440" tIns="45720" rIns="91440" bIns="45720" numCol="1" anchor="t" anchorCtr="0" compatLnSpc="1"/>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zh-CN" sz="1400" b="1" i="0" u="none" strike="noStrike" cap="none" normalizeH="0" baseline="0" smtClean="0">
                  <a:ln>
                    <a:noFill/>
                  </a:ln>
                  <a:solidFill>
                    <a:schemeClr val="bg1"/>
                  </a:solidFill>
                  <a:effectLst/>
                  <a:latin typeface="黑体" panose="02010609060101010101" charset="-122"/>
                  <a:ea typeface="楷体_GB2312" pitchFamily="49" charset="-122"/>
                  <a:cs typeface="宋体" panose="02010600030101010101" pitchFamily="2" charset="-122"/>
                </a:rPr>
                <a:t>其他相关费用</a:t>
              </a:r>
              <a:endParaRPr kumimoji="0" lang="zh-CN" altLang="zh-CN" sz="3200" b="0" i="0" u="none" strike="noStrike" cap="none" normalizeH="0" baseline="0" smtClean="0">
                <a:ln>
                  <a:noFill/>
                </a:ln>
                <a:solidFill>
                  <a:schemeClr val="bg1"/>
                </a:solidFill>
                <a:effectLst/>
                <a:ea typeface="楷体_GB2312" pitchFamily="49" charset="-122"/>
              </a:endParaRPr>
            </a:p>
          </p:txBody>
        </p:sp>
        <p:sp>
          <p:nvSpPr>
            <p:cNvPr id="54" name="Line 46"/>
            <p:cNvSpPr>
              <a:spLocks noChangeShapeType="1"/>
            </p:cNvSpPr>
            <p:nvPr/>
          </p:nvSpPr>
          <p:spPr bwMode="auto">
            <a:xfrm flipH="1">
              <a:off x="9935" y="11858"/>
              <a:ext cx="15" cy="381"/>
            </a:xfrm>
            <a:prstGeom prst="line">
              <a:avLst/>
            </a:prstGeom>
            <a:solidFill>
              <a:schemeClr val="tx1"/>
            </a:solidFill>
            <a:ln w="9525">
              <a:solidFill>
                <a:schemeClr val="tx1"/>
              </a:solidFill>
              <a:round/>
            </a:ln>
          </p:spPr>
          <p:txBody>
            <a:bodyPr vert="horz" wrap="square" lIns="91440" tIns="45720" rIns="91440" bIns="45720" numCol="1" anchor="t" anchorCtr="0" compatLnSpc="1"/>
            <a:lstStyle/>
            <a:p>
              <a:endParaRPr lang="zh-CN" altLang="en-US">
                <a:solidFill>
                  <a:schemeClr val="bg1"/>
                </a:solidFill>
              </a:endParaRPr>
            </a:p>
          </p:txBody>
        </p:sp>
        <p:sp>
          <p:nvSpPr>
            <p:cNvPr id="55" name="Line 46"/>
            <p:cNvSpPr>
              <a:spLocks noChangeShapeType="1"/>
            </p:cNvSpPr>
            <p:nvPr/>
          </p:nvSpPr>
          <p:spPr bwMode="auto">
            <a:xfrm flipH="1">
              <a:off x="9423" y="11827"/>
              <a:ext cx="16" cy="381"/>
            </a:xfrm>
            <a:prstGeom prst="line">
              <a:avLst/>
            </a:prstGeom>
            <a:solidFill>
              <a:schemeClr val="tx1"/>
            </a:solidFill>
            <a:ln w="9525">
              <a:solidFill>
                <a:schemeClr val="tx1"/>
              </a:solidFill>
              <a:round/>
            </a:ln>
          </p:spPr>
          <p:txBody>
            <a:bodyPr vert="horz" wrap="square" lIns="91440" tIns="45720" rIns="91440" bIns="45720" numCol="1" anchor="t" anchorCtr="0" compatLnSpc="1"/>
            <a:lstStyle/>
            <a:p>
              <a:endParaRPr lang="zh-CN" altLang="en-US">
                <a:solidFill>
                  <a:schemeClr val="bg1"/>
                </a:solidFill>
              </a:endParaRPr>
            </a:p>
          </p:txBody>
        </p:sp>
        <p:sp>
          <p:nvSpPr>
            <p:cNvPr id="56" name="Line 46"/>
            <p:cNvSpPr>
              <a:spLocks noChangeShapeType="1"/>
            </p:cNvSpPr>
            <p:nvPr/>
          </p:nvSpPr>
          <p:spPr bwMode="auto">
            <a:xfrm flipH="1">
              <a:off x="8914" y="11842"/>
              <a:ext cx="15" cy="381"/>
            </a:xfrm>
            <a:prstGeom prst="line">
              <a:avLst/>
            </a:prstGeom>
            <a:solidFill>
              <a:schemeClr val="tx1"/>
            </a:solidFill>
            <a:ln w="9525">
              <a:solidFill>
                <a:schemeClr val="tx1"/>
              </a:solidFill>
              <a:round/>
            </a:ln>
          </p:spPr>
          <p:txBody>
            <a:bodyPr vert="horz" wrap="square" lIns="91440" tIns="45720" rIns="91440" bIns="45720" numCol="1" anchor="t" anchorCtr="0" compatLnSpc="1"/>
            <a:lstStyle/>
            <a:p>
              <a:endParaRPr lang="zh-CN" altLang="en-US">
                <a:solidFill>
                  <a:schemeClr val="bg1"/>
                </a:solidFill>
              </a:endParaRPr>
            </a:p>
          </p:txBody>
        </p:sp>
        <p:sp>
          <p:nvSpPr>
            <p:cNvPr id="57" name="Line 46"/>
            <p:cNvSpPr>
              <a:spLocks noChangeShapeType="1"/>
            </p:cNvSpPr>
            <p:nvPr/>
          </p:nvSpPr>
          <p:spPr bwMode="auto">
            <a:xfrm flipH="1">
              <a:off x="8298" y="11858"/>
              <a:ext cx="16" cy="381"/>
            </a:xfrm>
            <a:prstGeom prst="line">
              <a:avLst/>
            </a:prstGeom>
            <a:solidFill>
              <a:schemeClr val="tx1"/>
            </a:solidFill>
            <a:ln w="9525">
              <a:solidFill>
                <a:schemeClr val="tx1"/>
              </a:solidFill>
              <a:round/>
            </a:ln>
          </p:spPr>
          <p:txBody>
            <a:bodyPr vert="horz" wrap="square" lIns="91440" tIns="45720" rIns="91440" bIns="45720" numCol="1" anchor="t" anchorCtr="0" compatLnSpc="1"/>
            <a:lstStyle/>
            <a:p>
              <a:endParaRPr lang="zh-CN" altLang="en-US">
                <a:solidFill>
                  <a:schemeClr val="bg1"/>
                </a:solidFill>
              </a:endParaRPr>
            </a:p>
          </p:txBody>
        </p:sp>
      </p:grpSp>
      <p:sp>
        <p:nvSpPr>
          <p:cNvPr id="59" name="标题 1"/>
          <p:cNvSpPr>
            <a:spLocks noGrp="1"/>
          </p:cNvSpPr>
          <p:nvPr>
            <p:ph type="title"/>
          </p:nvPr>
        </p:nvSpPr>
        <p:spPr>
          <a:xfrm>
            <a:off x="1487488" y="243740"/>
            <a:ext cx="9601067" cy="688889"/>
          </a:xfrm>
        </p:spPr>
        <p:txBody>
          <a:bodyPr/>
          <a:lstStyle/>
          <a:p>
            <a:pPr algn="ctr" eaLnBrk="1" hangingPunct="1">
              <a:lnSpc>
                <a:spcPct val="130000"/>
              </a:lnSpc>
              <a:defRPr/>
            </a:pPr>
            <a:r>
              <a:rPr lang="zh-CN" altLang="en-US" dirty="0" smtClean="0">
                <a:solidFill>
                  <a:srgbClr val="FFFF00"/>
                </a:solidFill>
                <a:latin typeface="华文楷体" panose="02010600040101010101" pitchFamily="2" charset="-122"/>
                <a:ea typeface="华文楷体" panose="02010600040101010101" pitchFamily="2" charset="-122"/>
              </a:rPr>
              <a:t>费用</a:t>
            </a:r>
            <a:r>
              <a:rPr lang="zh-CN" altLang="en-US" dirty="0">
                <a:solidFill>
                  <a:srgbClr val="FFFF00"/>
                </a:solidFill>
                <a:latin typeface="华文楷体" panose="02010600040101010101" pitchFamily="2" charset="-122"/>
                <a:ea typeface="华文楷体" panose="02010600040101010101" pitchFamily="2" charset="-122"/>
              </a:rPr>
              <a:t>账户设置</a:t>
            </a:r>
            <a:endParaRPr lang="en-US" altLang="zh-CN" dirty="0">
              <a:solidFill>
                <a:srgbClr val="FFFF00"/>
              </a:solidFill>
              <a:latin typeface="华文楷体" panose="02010600040101010101" pitchFamily="2" charset="-122"/>
              <a:ea typeface="华文楷体" panose="02010600040101010101" pitchFamily="2" charset="-122"/>
            </a:endParaRPr>
          </a:p>
        </p:txBody>
      </p:sp>
      <p:sp>
        <p:nvSpPr>
          <p:cNvPr id="60" name="灯片编号占位符 59"/>
          <p:cNvSpPr>
            <a:spLocks noGrp="1"/>
          </p:cNvSpPr>
          <p:nvPr>
            <p:ph type="sldNum" sz="quarter" idx="12"/>
          </p:nvPr>
        </p:nvSpPr>
        <p:spPr/>
        <p:txBody>
          <a:bodyPr/>
          <a:lstStyle/>
          <a:p>
            <a:fld id="{BC1CF76B-D1F8-4017-AACD-912803F43726}" type="slidenum">
              <a:rPr lang="en-US" smtClean="0"/>
            </a:fld>
            <a:endParaRPr lang="en-U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标题 1"/>
          <p:cNvSpPr>
            <a:spLocks noGrp="1"/>
          </p:cNvSpPr>
          <p:nvPr>
            <p:ph type="title"/>
          </p:nvPr>
        </p:nvSpPr>
        <p:spPr/>
        <p:txBody>
          <a:bodyPr/>
          <a:lstStyle/>
          <a:p>
            <a:pPr algn="ctr"/>
            <a:r>
              <a:rPr lang="zh-CN" altLang="en-US" sz="4000" dirty="0" smtClean="0">
                <a:solidFill>
                  <a:srgbClr val="FFFF00"/>
                </a:solidFill>
                <a:latin typeface="华文楷体" panose="02010600040101010101" pitchFamily="2" charset="-122"/>
                <a:ea typeface="华文楷体" panose="02010600040101010101" pitchFamily="2" charset="-122"/>
                <a:sym typeface="+mn-ea"/>
              </a:rPr>
              <a:t>三、</a:t>
            </a:r>
            <a:r>
              <a:rPr lang="zh-CN" altLang="en-US" sz="4000" dirty="0">
                <a:solidFill>
                  <a:srgbClr val="FFFF00"/>
                </a:solidFill>
                <a:latin typeface="华文楷体" panose="02010600040101010101" pitchFamily="2" charset="-122"/>
                <a:ea typeface="华文楷体" panose="02010600040101010101" pitchFamily="2" charset="-122"/>
                <a:sym typeface="+mn-ea"/>
              </a:rPr>
              <a:t>账务处理实务</a:t>
            </a:r>
            <a:endParaRPr lang="zh-CN" altLang="en-US" sz="4000" dirty="0" smtClean="0">
              <a:latin typeface="华文楷体" panose="02010600040101010101" pitchFamily="2" charset="-122"/>
              <a:ea typeface="华文楷体" panose="02010600040101010101" pitchFamily="2" charset="-122"/>
            </a:endParaRPr>
          </a:p>
        </p:txBody>
      </p:sp>
      <p:sp>
        <p:nvSpPr>
          <p:cNvPr id="105475" name="内容占位符 2"/>
          <p:cNvSpPr>
            <a:spLocks noGrp="1"/>
          </p:cNvSpPr>
          <p:nvPr>
            <p:ph sz="quarter" idx="13"/>
          </p:nvPr>
        </p:nvSpPr>
        <p:spPr>
          <a:xfrm>
            <a:off x="2639485" y="1844675"/>
            <a:ext cx="5759449" cy="3259138"/>
          </a:xfrm>
        </p:spPr>
        <p:txBody>
          <a:bodyPr>
            <a:normAutofit/>
          </a:bodyPr>
          <a:lstStyle/>
          <a:p>
            <a:pPr eaLnBrk="1" hangingPunct="1">
              <a:buClr>
                <a:srgbClr val="FFFFFF"/>
              </a:buClr>
              <a:buFont typeface="Wingdings" panose="05000000000000000000" pitchFamily="2" charset="2"/>
              <a:buChar char="ü"/>
            </a:pPr>
            <a:r>
              <a:rPr lang="zh-CN" altLang="zh-CN" sz="2800" dirty="0" smtClean="0">
                <a:latin typeface="华文楷体" panose="02010600040101010101" pitchFamily="2" charset="-122"/>
                <a:ea typeface="华文楷体" panose="02010600040101010101" pitchFamily="2" charset="-122"/>
              </a:rPr>
              <a:t>业务活动费用</a:t>
            </a:r>
            <a:endParaRPr lang="zh-CN" altLang="zh-CN" sz="2800" dirty="0" smtClean="0">
              <a:latin typeface="华文楷体" panose="02010600040101010101" pitchFamily="2" charset="-122"/>
              <a:ea typeface="华文楷体" panose="02010600040101010101" pitchFamily="2" charset="-122"/>
            </a:endParaRPr>
          </a:p>
          <a:p>
            <a:pPr eaLnBrk="1" hangingPunct="1">
              <a:buClr>
                <a:srgbClr val="FFFFFF"/>
              </a:buClr>
              <a:buFont typeface="Wingdings" panose="05000000000000000000" pitchFamily="2" charset="2"/>
              <a:buChar char="ü"/>
            </a:pPr>
            <a:r>
              <a:rPr lang="zh-CN" altLang="zh-CN" sz="2800" dirty="0" smtClean="0">
                <a:latin typeface="华文楷体" panose="02010600040101010101" pitchFamily="2" charset="-122"/>
                <a:ea typeface="华文楷体" panose="02010600040101010101" pitchFamily="2" charset="-122"/>
              </a:rPr>
              <a:t>单位管理费用</a:t>
            </a:r>
            <a:endParaRPr lang="en-US" altLang="zh-CN" sz="2800" dirty="0" smtClean="0">
              <a:latin typeface="华文楷体" panose="02010600040101010101" pitchFamily="2" charset="-122"/>
              <a:ea typeface="华文楷体" panose="02010600040101010101" pitchFamily="2" charset="-122"/>
            </a:endParaRPr>
          </a:p>
          <a:p>
            <a:pPr eaLnBrk="1" hangingPunct="1">
              <a:buClr>
                <a:srgbClr val="FFFFFF"/>
              </a:buClr>
              <a:buFont typeface="Wingdings" panose="05000000000000000000" pitchFamily="2" charset="2"/>
              <a:buChar char="ü"/>
            </a:pPr>
            <a:r>
              <a:rPr lang="zh-CN" altLang="en-US" sz="2800" b="1" dirty="0" smtClean="0">
                <a:latin typeface="华文楷体" panose="02010600040101010101" pitchFamily="2" charset="-122"/>
                <a:ea typeface="华文楷体" panose="02010600040101010101" pitchFamily="2" charset="-122"/>
              </a:rPr>
              <a:t>经营费用</a:t>
            </a:r>
            <a:endParaRPr lang="zh-CN" altLang="zh-CN" sz="2800" dirty="0" smtClean="0">
              <a:latin typeface="华文楷体" panose="02010600040101010101" pitchFamily="2" charset="-122"/>
              <a:ea typeface="华文楷体" panose="02010600040101010101" pitchFamily="2" charset="-122"/>
            </a:endParaRPr>
          </a:p>
          <a:p>
            <a:pPr eaLnBrk="1" hangingPunct="1">
              <a:buClr>
                <a:srgbClr val="FFFFFF"/>
              </a:buClr>
              <a:buFont typeface="Wingdings" panose="05000000000000000000" pitchFamily="2" charset="2"/>
              <a:buChar char="ü"/>
            </a:pPr>
            <a:r>
              <a:rPr lang="zh-CN" altLang="zh-CN" sz="2800" dirty="0" smtClean="0">
                <a:latin typeface="华文楷体" panose="02010600040101010101" pitchFamily="2" charset="-122"/>
                <a:ea typeface="华文楷体" panose="02010600040101010101" pitchFamily="2" charset="-122"/>
              </a:rPr>
              <a:t>资产处置费用</a:t>
            </a:r>
            <a:endParaRPr lang="zh-CN" altLang="zh-CN" sz="2800" dirty="0" smtClean="0">
              <a:latin typeface="华文楷体" panose="02010600040101010101" pitchFamily="2" charset="-122"/>
              <a:ea typeface="华文楷体" panose="02010600040101010101" pitchFamily="2" charset="-122"/>
            </a:endParaRPr>
          </a:p>
          <a:p>
            <a:pPr eaLnBrk="1" hangingPunct="1">
              <a:buClr>
                <a:srgbClr val="FFFFFF"/>
              </a:buClr>
              <a:buFont typeface="Wingdings" panose="05000000000000000000" pitchFamily="2" charset="2"/>
              <a:buChar char="ü"/>
            </a:pPr>
            <a:r>
              <a:rPr lang="zh-CN" altLang="zh-CN" sz="2800" dirty="0" smtClean="0">
                <a:latin typeface="华文楷体" panose="02010600040101010101" pitchFamily="2" charset="-122"/>
                <a:ea typeface="华文楷体" panose="02010600040101010101" pitchFamily="2" charset="-122"/>
              </a:rPr>
              <a:t>其他费用</a:t>
            </a:r>
            <a:endParaRPr lang="zh-CN" altLang="zh-CN" sz="2800" dirty="0" smtClean="0">
              <a:latin typeface="华文楷体" panose="02010600040101010101" pitchFamily="2" charset="-122"/>
              <a:ea typeface="华文楷体" panose="02010600040101010101" pitchFamily="2" charset="-122"/>
            </a:endParaRPr>
          </a:p>
          <a:p>
            <a:pPr>
              <a:buFont typeface="Wingdings" panose="05000000000000000000" pitchFamily="2" charset="2"/>
              <a:buChar char="ü"/>
            </a:pPr>
            <a:endParaRPr lang="zh-CN" altLang="en-US" sz="2800" dirty="0" smtClean="0">
              <a:latin typeface="华文楷体" panose="02010600040101010101" pitchFamily="2" charset="-122"/>
              <a:ea typeface="华文楷体" panose="02010600040101010101" pitchFamily="2" charset="-122"/>
            </a:endParaRPr>
          </a:p>
        </p:txBody>
      </p:sp>
      <p:sp>
        <p:nvSpPr>
          <p:cNvPr id="4" name="灯片编号占位符 3"/>
          <p:cNvSpPr>
            <a:spLocks noGrp="1"/>
          </p:cNvSpPr>
          <p:nvPr>
            <p:ph type="sldNum" sz="quarter" idx="12"/>
          </p:nvPr>
        </p:nvSpPr>
        <p:spPr/>
        <p:txBody>
          <a:bodyPr/>
          <a:lstStyle/>
          <a:p>
            <a:fld id="{BC1CF76B-D1F8-4017-AACD-912803F43726}" type="slidenum">
              <a:rPr lang="en-US" smtClean="0"/>
            </a:fld>
            <a:endParaRPr 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rrowheads="1"/>
          </p:cNvSpPr>
          <p:nvPr>
            <p:ph type="title"/>
          </p:nvPr>
        </p:nvSpPr>
        <p:spPr>
          <a:xfrm>
            <a:off x="527382" y="537038"/>
            <a:ext cx="11247967" cy="720725"/>
          </a:xfrm>
        </p:spPr>
        <p:txBody>
          <a:bodyPr/>
          <a:lstStyle/>
          <a:p>
            <a:pPr algn="ctr" eaLnBrk="1" hangingPunct="1"/>
            <a:r>
              <a:rPr lang="zh-CN" altLang="en-US" sz="3200" b="1" dirty="0" smtClean="0">
                <a:solidFill>
                  <a:srgbClr val="FFFF00"/>
                </a:solidFill>
                <a:latin typeface="华文楷体" panose="02010600040101010101" pitchFamily="2" charset="-122"/>
                <a:ea typeface="华文楷体" panose="02010600040101010101" pitchFamily="2" charset="-122"/>
              </a:rPr>
              <a:t>（一）业务活动费用</a:t>
            </a:r>
            <a:endParaRPr lang="zh-CN" altLang="en-US" sz="4000" b="1" dirty="0" smtClean="0">
              <a:solidFill>
                <a:srgbClr val="FFFF00"/>
              </a:solidFill>
              <a:latin typeface="华文楷体" panose="02010600040101010101" pitchFamily="2" charset="-122"/>
              <a:ea typeface="华文楷体" panose="02010600040101010101" pitchFamily="2" charset="-122"/>
            </a:endParaRPr>
          </a:p>
        </p:txBody>
      </p:sp>
      <p:sp>
        <p:nvSpPr>
          <p:cNvPr id="106499" name="Rectangle 3"/>
          <p:cNvSpPr>
            <a:spLocks noGrp="1" noChangeArrowheads="1"/>
          </p:cNvSpPr>
          <p:nvPr>
            <p:ph sz="quarter" idx="13"/>
          </p:nvPr>
        </p:nvSpPr>
        <p:spPr>
          <a:xfrm>
            <a:off x="928691" y="1193352"/>
            <a:ext cx="10315576" cy="4914800"/>
          </a:xfrm>
        </p:spPr>
        <p:txBody>
          <a:bodyPr>
            <a:normAutofit/>
          </a:bodyPr>
          <a:lstStyle/>
          <a:p>
            <a:pPr marL="0" lvl="1" indent="0" eaLnBrk="1" hangingPunct="1">
              <a:lnSpc>
                <a:spcPct val="100000"/>
              </a:lnSpc>
              <a:spcBef>
                <a:spcPts val="0"/>
              </a:spcBef>
              <a:buClr>
                <a:schemeClr val="tx1"/>
              </a:buClr>
              <a:buNone/>
            </a:pPr>
            <a:r>
              <a:rPr lang="en-US" altLang="zh-CN" sz="2800" b="1" dirty="0" smtClean="0">
                <a:solidFill>
                  <a:srgbClr val="FFFF00"/>
                </a:solidFill>
                <a:latin typeface="华文楷体" panose="02010600040101010101" pitchFamily="2" charset="-122"/>
                <a:ea typeface="华文楷体" panose="02010600040101010101" pitchFamily="2" charset="-122"/>
              </a:rPr>
              <a:t>1.</a:t>
            </a:r>
            <a:r>
              <a:rPr lang="zh-CN" altLang="en-US" sz="2800" b="1" dirty="0" smtClean="0">
                <a:solidFill>
                  <a:srgbClr val="FFFF00"/>
                </a:solidFill>
                <a:latin typeface="华文楷体" panose="02010600040101010101" pitchFamily="2" charset="-122"/>
                <a:ea typeface="华文楷体" panose="02010600040101010101" pitchFamily="2" charset="-122"/>
              </a:rPr>
              <a:t>核算范围</a:t>
            </a:r>
            <a:endParaRPr lang="en-US" altLang="zh-CN" sz="2800" b="1" dirty="0" smtClean="0">
              <a:solidFill>
                <a:srgbClr val="FFFF00"/>
              </a:solidFill>
              <a:latin typeface="华文楷体" panose="02010600040101010101" pitchFamily="2" charset="-122"/>
              <a:ea typeface="华文楷体" panose="02010600040101010101" pitchFamily="2" charset="-122"/>
            </a:endParaRPr>
          </a:p>
          <a:p>
            <a:pPr marL="342900" lvl="1" indent="-342900" eaLnBrk="1" hangingPunct="1">
              <a:lnSpc>
                <a:spcPct val="100000"/>
              </a:lnSpc>
              <a:spcBef>
                <a:spcPts val="0"/>
              </a:spcBef>
              <a:buClr>
                <a:schemeClr val="tx1"/>
              </a:buClr>
              <a:buFont typeface="Wingdings" panose="05000000000000000000" pitchFamily="2" charset="2"/>
              <a:buChar char="u"/>
            </a:pPr>
            <a:r>
              <a:rPr lang="zh-CN" altLang="zh-CN" sz="2400" dirty="0" smtClean="0">
                <a:latin typeface="华文楷体" panose="02010600040101010101" pitchFamily="2" charset="-122"/>
                <a:ea typeface="华文楷体" panose="02010600040101010101" pitchFamily="2" charset="-122"/>
              </a:rPr>
              <a:t>开展</a:t>
            </a:r>
            <a:r>
              <a:rPr lang="zh-CN" altLang="en-US" sz="2400" dirty="0" smtClean="0">
                <a:latin typeface="华文楷体" panose="02010600040101010101" pitchFamily="2" charset="-122"/>
                <a:ea typeface="华文楷体" panose="02010600040101010101" pitchFamily="2" charset="-122"/>
              </a:rPr>
              <a:t>教学</a:t>
            </a:r>
            <a:r>
              <a:rPr lang="zh-CN" altLang="zh-CN" sz="2400" dirty="0" smtClean="0">
                <a:latin typeface="华文楷体" panose="02010600040101010101" pitchFamily="2" charset="-122"/>
                <a:ea typeface="华文楷体" panose="02010600040101010101" pitchFamily="2" charset="-122"/>
              </a:rPr>
              <a:t>活动及其</a:t>
            </a:r>
            <a:r>
              <a:rPr lang="zh-CN" altLang="en-US" sz="2400" dirty="0" smtClean="0">
                <a:latin typeface="华文楷体" panose="02010600040101010101" pitchFamily="2" charset="-122"/>
                <a:ea typeface="华文楷体" panose="02010600040101010101" pitchFamily="2" charset="-122"/>
              </a:rPr>
              <a:t>教学</a:t>
            </a:r>
            <a:r>
              <a:rPr lang="zh-CN" altLang="zh-CN" sz="2400" dirty="0" smtClean="0">
                <a:latin typeface="华文楷体" panose="02010600040101010101" pitchFamily="2" charset="-122"/>
                <a:ea typeface="华文楷体" panose="02010600040101010101" pitchFamily="2" charset="-122"/>
              </a:rPr>
              <a:t>辅助</a:t>
            </a:r>
            <a:r>
              <a:rPr lang="zh-CN" altLang="zh-CN" sz="2400" dirty="0">
                <a:latin typeface="华文楷体" panose="02010600040101010101" pitchFamily="2" charset="-122"/>
                <a:ea typeface="华文楷体" panose="02010600040101010101" pitchFamily="2" charset="-122"/>
              </a:rPr>
              <a:t>活动所发生的各项</a:t>
            </a:r>
            <a:r>
              <a:rPr lang="zh-CN" altLang="zh-CN" sz="2400" dirty="0" smtClean="0">
                <a:latin typeface="华文楷体" panose="02010600040101010101" pitchFamily="2" charset="-122"/>
                <a:ea typeface="华文楷体" panose="02010600040101010101" pitchFamily="2" charset="-122"/>
              </a:rPr>
              <a:t>费用</a:t>
            </a:r>
            <a:r>
              <a:rPr lang="zh-CN" altLang="en-US" sz="2400" dirty="0" smtClean="0">
                <a:latin typeface="华文楷体" panose="02010600040101010101" pitchFamily="2" charset="-122"/>
                <a:ea typeface="华文楷体" panose="02010600040101010101" pitchFamily="2" charset="-122"/>
              </a:rPr>
              <a:t>，</a:t>
            </a:r>
            <a:r>
              <a:rPr lang="zh-CN" altLang="zh-CN" sz="2400" dirty="0" smtClean="0">
                <a:latin typeface="华文楷体" panose="02010600040101010101" pitchFamily="2" charset="-122"/>
                <a:ea typeface="华文楷体" panose="02010600040101010101" pitchFamily="2" charset="-122"/>
              </a:rPr>
              <a:t>主要</a:t>
            </a:r>
            <a:r>
              <a:rPr lang="zh-CN" altLang="zh-CN" sz="2400" dirty="0">
                <a:latin typeface="华文楷体" panose="02010600040101010101" pitchFamily="2" charset="-122"/>
                <a:ea typeface="华文楷体" panose="02010600040101010101" pitchFamily="2" charset="-122"/>
              </a:rPr>
              <a:t>分为</a:t>
            </a:r>
            <a:r>
              <a:rPr lang="zh-CN" altLang="zh-CN" sz="2400" dirty="0">
                <a:solidFill>
                  <a:srgbClr val="FFFF00"/>
                </a:solidFill>
                <a:latin typeface="华文楷体" panose="02010600040101010101" pitchFamily="2" charset="-122"/>
                <a:ea typeface="华文楷体" panose="02010600040101010101" pitchFamily="2" charset="-122"/>
              </a:rPr>
              <a:t>教育费用</a:t>
            </a:r>
            <a:r>
              <a:rPr lang="zh-CN" altLang="zh-CN" sz="2400" dirty="0">
                <a:latin typeface="华文楷体" panose="02010600040101010101" pitchFamily="2" charset="-122"/>
                <a:ea typeface="华文楷体" panose="02010600040101010101" pitchFamily="2" charset="-122"/>
              </a:rPr>
              <a:t>和</a:t>
            </a:r>
            <a:r>
              <a:rPr lang="zh-CN" altLang="zh-CN" sz="2400" dirty="0">
                <a:solidFill>
                  <a:srgbClr val="FFFF00"/>
                </a:solidFill>
                <a:latin typeface="华文楷体" panose="02010600040101010101" pitchFamily="2" charset="-122"/>
                <a:ea typeface="华文楷体" panose="02010600040101010101" pitchFamily="2" charset="-122"/>
              </a:rPr>
              <a:t>科研费用</a:t>
            </a:r>
            <a:r>
              <a:rPr lang="zh-CN" altLang="zh-CN" sz="2400" dirty="0" smtClean="0">
                <a:latin typeface="华文楷体" panose="02010600040101010101" pitchFamily="2" charset="-122"/>
                <a:ea typeface="华文楷体" panose="02010600040101010101" pitchFamily="2" charset="-122"/>
              </a:rPr>
              <a:t>。</a:t>
            </a:r>
            <a:endParaRPr lang="en-US" altLang="zh-CN" sz="2400" dirty="0" smtClean="0">
              <a:latin typeface="华文楷体" panose="02010600040101010101" pitchFamily="2" charset="-122"/>
              <a:ea typeface="华文楷体" panose="02010600040101010101" pitchFamily="2" charset="-122"/>
            </a:endParaRPr>
          </a:p>
          <a:p>
            <a:pPr marL="342900" lvl="1" indent="-342900" eaLnBrk="1" hangingPunct="1">
              <a:lnSpc>
                <a:spcPct val="150000"/>
              </a:lnSpc>
              <a:spcBef>
                <a:spcPts val="0"/>
              </a:spcBef>
              <a:buClr>
                <a:schemeClr val="tx1"/>
              </a:buClr>
              <a:buFont typeface="Wingdings" panose="05000000000000000000" pitchFamily="2" charset="2"/>
              <a:buChar char="Ø"/>
            </a:pPr>
            <a:r>
              <a:rPr lang="zh-CN" altLang="zh-CN" sz="2400" dirty="0" smtClean="0">
                <a:solidFill>
                  <a:srgbClr val="FFFF00"/>
                </a:solidFill>
                <a:latin typeface="华文楷体" panose="02010600040101010101" pitchFamily="2" charset="-122"/>
                <a:ea typeface="华文楷体" panose="02010600040101010101" pitchFamily="2" charset="-122"/>
              </a:rPr>
              <a:t>教育费用</a:t>
            </a:r>
            <a:r>
              <a:rPr lang="zh-CN" altLang="en-US" sz="2400" dirty="0" smtClean="0">
                <a:latin typeface="华文楷体" panose="02010600040101010101" pitchFamily="2" charset="-122"/>
                <a:ea typeface="华文楷体" panose="02010600040101010101" pitchFamily="2" charset="-122"/>
              </a:rPr>
              <a:t>通常包括以下</a:t>
            </a:r>
            <a:r>
              <a:rPr lang="zh-CN" altLang="zh-CN" sz="2400" dirty="0" smtClean="0">
                <a:latin typeface="华文楷体" panose="02010600040101010101" pitchFamily="2" charset="-122"/>
                <a:ea typeface="华文楷体" panose="02010600040101010101" pitchFamily="2" charset="-122"/>
              </a:rPr>
              <a:t>部门为培养各类学生发生的费用。</a:t>
            </a:r>
            <a:endParaRPr lang="en-US" altLang="zh-CN" sz="2400" dirty="0" smtClean="0">
              <a:latin typeface="华文楷体" panose="02010600040101010101" pitchFamily="2" charset="-122"/>
              <a:ea typeface="华文楷体" panose="02010600040101010101" pitchFamily="2" charset="-122"/>
            </a:endParaRPr>
          </a:p>
          <a:p>
            <a:pPr marL="0" lvl="1" indent="0">
              <a:lnSpc>
                <a:spcPct val="150000"/>
              </a:lnSpc>
              <a:spcBef>
                <a:spcPts val="0"/>
              </a:spcBef>
              <a:buClr>
                <a:schemeClr val="tx1"/>
              </a:buClr>
              <a:buNone/>
            </a:pPr>
            <a:r>
              <a:rPr lang="en-US" altLang="zh-CN" sz="2400" dirty="0" smtClean="0">
                <a:latin typeface="华文楷体" panose="02010600040101010101" pitchFamily="2" charset="-122"/>
                <a:ea typeface="华文楷体" panose="02010600040101010101" pitchFamily="2" charset="-122"/>
              </a:rPr>
              <a:t>     </a:t>
            </a:r>
            <a:r>
              <a:rPr lang="zh-CN" altLang="zh-CN" sz="2400" dirty="0" smtClean="0">
                <a:latin typeface="华文楷体" panose="02010600040101010101" pitchFamily="2" charset="-122"/>
                <a:ea typeface="华文楷体" panose="02010600040101010101" pitchFamily="2" charset="-122"/>
              </a:rPr>
              <a:t>部门</a:t>
            </a:r>
            <a:r>
              <a:rPr lang="zh-CN" altLang="en-US" sz="2400" dirty="0" smtClean="0">
                <a:latin typeface="华文楷体" panose="02010600040101010101" pitchFamily="2" charset="-122"/>
                <a:ea typeface="华文楷体" panose="02010600040101010101" pitchFamily="2" charset="-122"/>
              </a:rPr>
              <a:t>：</a:t>
            </a:r>
            <a:r>
              <a:rPr lang="zh-CN" altLang="zh-CN" sz="2400" dirty="0" smtClean="0">
                <a:latin typeface="华文楷体" panose="02010600040101010101" pitchFamily="2" charset="-122"/>
                <a:ea typeface="华文楷体" panose="02010600040101010101" pitchFamily="2" charset="-122"/>
              </a:rPr>
              <a:t>各学院（系）</a:t>
            </a:r>
            <a:r>
              <a:rPr lang="zh-CN" altLang="en-US" sz="2400" dirty="0" smtClean="0">
                <a:latin typeface="华文楷体" panose="02010600040101010101" pitchFamily="2" charset="-122"/>
                <a:ea typeface="华文楷体" panose="02010600040101010101" pitchFamily="2" charset="-122"/>
              </a:rPr>
              <a:t>和</a:t>
            </a:r>
            <a:r>
              <a:rPr lang="zh-CN" altLang="en-US" sz="2400" b="1" dirty="0" smtClean="0">
                <a:solidFill>
                  <a:srgbClr val="14DA43"/>
                </a:solidFill>
                <a:latin typeface="华文楷体" panose="02010600040101010101" pitchFamily="2" charset="-122"/>
                <a:ea typeface="华文楷体" panose="02010600040101010101" pitchFamily="2" charset="-122"/>
              </a:rPr>
              <a:t>教</a:t>
            </a:r>
            <a:r>
              <a:rPr lang="zh-CN" altLang="en-US" sz="2400" b="1" dirty="0">
                <a:solidFill>
                  <a:srgbClr val="14DA43"/>
                </a:solidFill>
                <a:latin typeface="华文楷体" panose="02010600040101010101" pitchFamily="2" charset="-122"/>
                <a:ea typeface="华文楷体" panose="02010600040101010101" pitchFamily="2" charset="-122"/>
              </a:rPr>
              <a:t>辅</a:t>
            </a:r>
            <a:r>
              <a:rPr lang="zh-CN" altLang="en-US" sz="2400" b="1" dirty="0" smtClean="0">
                <a:solidFill>
                  <a:srgbClr val="14DA43"/>
                </a:solidFill>
                <a:latin typeface="华文楷体" panose="02010600040101010101" pitchFamily="2" charset="-122"/>
                <a:ea typeface="华文楷体" panose="02010600040101010101" pitchFamily="2" charset="-122"/>
              </a:rPr>
              <a:t>部门</a:t>
            </a:r>
            <a:r>
              <a:rPr lang="zh-CN" altLang="en-US" sz="2400" dirty="0" smtClean="0">
                <a:solidFill>
                  <a:srgbClr val="14DA43"/>
                </a:solidFill>
                <a:latin typeface="华文楷体" panose="02010600040101010101" pitchFamily="2" charset="-122"/>
                <a:ea typeface="华文楷体" panose="02010600040101010101" pitchFamily="2" charset="-122"/>
              </a:rPr>
              <a:t>。</a:t>
            </a:r>
            <a:endParaRPr lang="en-US" altLang="zh-CN" sz="2400" dirty="0" smtClean="0">
              <a:solidFill>
                <a:srgbClr val="14DA43"/>
              </a:solidFill>
              <a:latin typeface="华文楷体" panose="02010600040101010101" pitchFamily="2" charset="-122"/>
              <a:ea typeface="华文楷体" panose="02010600040101010101" pitchFamily="2" charset="-122"/>
            </a:endParaRPr>
          </a:p>
          <a:p>
            <a:pPr marL="0" lvl="1" indent="0">
              <a:lnSpc>
                <a:spcPct val="150000"/>
              </a:lnSpc>
              <a:spcBef>
                <a:spcPts val="0"/>
              </a:spcBef>
              <a:buClr>
                <a:schemeClr val="tx1"/>
              </a:buClr>
              <a:buNone/>
            </a:pPr>
            <a:r>
              <a:rPr lang="zh-CN" altLang="en-US" sz="2400" dirty="0" smtClean="0">
                <a:solidFill>
                  <a:srgbClr val="FF00FF"/>
                </a:solidFill>
                <a:latin typeface="华文楷体" panose="02010600040101010101" pitchFamily="2" charset="-122"/>
                <a:ea typeface="华文楷体" panose="02010600040101010101" pitchFamily="2" charset="-122"/>
              </a:rPr>
              <a:t>     </a:t>
            </a:r>
            <a:r>
              <a:rPr lang="zh-CN" altLang="en-US" sz="2400" b="1" dirty="0" smtClean="0">
                <a:solidFill>
                  <a:srgbClr val="14DA43"/>
                </a:solidFill>
                <a:latin typeface="华文楷体" panose="02010600040101010101" pitchFamily="2" charset="-122"/>
                <a:ea typeface="华文楷体" panose="02010600040101010101" pitchFamily="2" charset="-122"/>
              </a:rPr>
              <a:t>教辅部门：</a:t>
            </a:r>
            <a:r>
              <a:rPr lang="zh-CN" altLang="zh-CN" sz="2400" dirty="0" smtClean="0">
                <a:latin typeface="华文楷体" panose="02010600040101010101" pitchFamily="2" charset="-122"/>
                <a:ea typeface="华文楷体" panose="02010600040101010101" pitchFamily="2" charset="-122"/>
              </a:rPr>
              <a:t>教务处</a:t>
            </a:r>
            <a:r>
              <a:rPr lang="zh-CN" altLang="zh-CN" sz="2400" dirty="0">
                <a:latin typeface="华文楷体" panose="02010600040101010101" pitchFamily="2" charset="-122"/>
                <a:ea typeface="华文楷体" panose="02010600040101010101" pitchFamily="2" charset="-122"/>
              </a:rPr>
              <a:t>、团委、学生工作部、实习实训中心、</a:t>
            </a:r>
            <a:r>
              <a:rPr lang="zh-CN" altLang="zh-CN" sz="2400" dirty="0" smtClean="0">
                <a:latin typeface="华文楷体" panose="02010600040101010101" pitchFamily="2" charset="-122"/>
                <a:ea typeface="华文楷体" panose="02010600040101010101" pitchFamily="2" charset="-122"/>
              </a:rPr>
              <a:t>实验</a:t>
            </a:r>
            <a:r>
              <a:rPr lang="zh-CN" altLang="en-US" sz="2400" dirty="0" smtClean="0">
                <a:latin typeface="华文楷体" panose="02010600040101010101" pitchFamily="2" charset="-122"/>
                <a:ea typeface="华文楷体" panose="02010600040101010101" pitchFamily="2" charset="-122"/>
              </a:rPr>
              <a:t>室</a:t>
            </a:r>
            <a:r>
              <a:rPr lang="zh-CN" altLang="zh-CN" sz="2400" dirty="0" smtClean="0">
                <a:latin typeface="华文楷体" panose="02010600040101010101" pitchFamily="2" charset="-122"/>
                <a:ea typeface="华文楷体" panose="02010600040101010101" pitchFamily="2" charset="-122"/>
              </a:rPr>
              <a:t>中心</a:t>
            </a:r>
            <a:r>
              <a:rPr lang="zh-CN" altLang="en-US" sz="2400" dirty="0" smtClean="0">
                <a:latin typeface="华文楷体" panose="02010600040101010101" pitchFamily="2" charset="-122"/>
                <a:ea typeface="华文楷体" panose="02010600040101010101" pitchFamily="2" charset="-122"/>
              </a:rPr>
              <a:t>、</a:t>
            </a:r>
            <a:endParaRPr lang="en-US" altLang="zh-CN" sz="2400" dirty="0" smtClean="0">
              <a:latin typeface="华文楷体" panose="02010600040101010101" pitchFamily="2" charset="-122"/>
              <a:ea typeface="华文楷体" panose="02010600040101010101" pitchFamily="2" charset="-122"/>
            </a:endParaRPr>
          </a:p>
          <a:p>
            <a:pPr marL="0" lvl="1" indent="0">
              <a:lnSpc>
                <a:spcPct val="150000"/>
              </a:lnSpc>
              <a:spcBef>
                <a:spcPts val="0"/>
              </a:spcBef>
              <a:buClr>
                <a:schemeClr val="tx1"/>
              </a:buClr>
              <a:buNone/>
            </a:pPr>
            <a:r>
              <a:rPr lang="en-US" altLang="zh-CN" sz="2400" dirty="0" smtClean="0">
                <a:latin typeface="华文楷体" panose="02010600040101010101" pitchFamily="2" charset="-122"/>
                <a:ea typeface="华文楷体" panose="02010600040101010101" pitchFamily="2" charset="-122"/>
              </a:rPr>
              <a:t>          </a:t>
            </a:r>
            <a:r>
              <a:rPr lang="zh-CN" altLang="en-US" sz="2400" dirty="0" smtClean="0">
                <a:latin typeface="华文楷体" panose="02010600040101010101" pitchFamily="2" charset="-122"/>
                <a:ea typeface="华文楷体" panose="02010600040101010101" pitchFamily="2" charset="-122"/>
              </a:rPr>
              <a:t>             </a:t>
            </a:r>
            <a:r>
              <a:rPr lang="zh-CN" altLang="zh-CN" sz="2400" dirty="0" smtClean="0">
                <a:latin typeface="华文楷体" panose="02010600040101010101" pitchFamily="2" charset="-122"/>
                <a:ea typeface="华文楷体" panose="02010600040101010101" pitchFamily="2" charset="-122"/>
              </a:rPr>
              <a:t>网络中心、图书馆、电教中心、宣传部、博物馆和档案馆等</a:t>
            </a:r>
            <a:r>
              <a:rPr lang="zh-CN" altLang="en-US" sz="2400" dirty="0" smtClean="0">
                <a:latin typeface="华文楷体" panose="02010600040101010101" pitchFamily="2" charset="-122"/>
                <a:ea typeface="华文楷体" panose="02010600040101010101" pitchFamily="2" charset="-122"/>
              </a:rPr>
              <a:t>。</a:t>
            </a:r>
            <a:endParaRPr lang="en-US" altLang="zh-CN" sz="2400" dirty="0" smtClean="0">
              <a:latin typeface="华文楷体" panose="02010600040101010101" pitchFamily="2" charset="-122"/>
              <a:ea typeface="华文楷体" panose="02010600040101010101" pitchFamily="2" charset="-122"/>
            </a:endParaRPr>
          </a:p>
          <a:p>
            <a:pPr marL="342900" lvl="1" indent="-342900" eaLnBrk="1" hangingPunct="1">
              <a:lnSpc>
                <a:spcPct val="150000"/>
              </a:lnSpc>
              <a:spcBef>
                <a:spcPts val="0"/>
              </a:spcBef>
              <a:buClr>
                <a:schemeClr val="tx1"/>
              </a:buClr>
              <a:buFont typeface="Wingdings" panose="05000000000000000000" pitchFamily="2" charset="2"/>
              <a:buChar char="Ø"/>
            </a:pPr>
            <a:r>
              <a:rPr lang="zh-CN" altLang="zh-CN" sz="2400" dirty="0" smtClean="0">
                <a:solidFill>
                  <a:srgbClr val="FFFF00"/>
                </a:solidFill>
                <a:latin typeface="华文楷体" panose="02010600040101010101" pitchFamily="2" charset="-122"/>
                <a:ea typeface="华文楷体" panose="02010600040101010101" pitchFamily="2" charset="-122"/>
              </a:rPr>
              <a:t>科研费用</a:t>
            </a:r>
            <a:r>
              <a:rPr lang="zh-CN" altLang="en-US" sz="2400" dirty="0" smtClean="0">
                <a:latin typeface="华文楷体" panose="02010600040101010101" pitchFamily="2" charset="-122"/>
                <a:ea typeface="华文楷体" panose="02010600040101010101" pitchFamily="2" charset="-122"/>
              </a:rPr>
              <a:t>指</a:t>
            </a:r>
            <a:r>
              <a:rPr lang="zh-CN" altLang="zh-CN" sz="2400" dirty="0" smtClean="0">
                <a:latin typeface="华文楷体" panose="02010600040101010101" pitchFamily="2" charset="-122"/>
                <a:ea typeface="华文楷体" panose="02010600040101010101" pitchFamily="2" charset="-122"/>
              </a:rPr>
              <a:t>科研</a:t>
            </a:r>
            <a:r>
              <a:rPr lang="zh-CN" altLang="en-US" sz="2400" dirty="0" smtClean="0">
                <a:latin typeface="华文楷体" panose="02010600040101010101" pitchFamily="2" charset="-122"/>
                <a:ea typeface="华文楷体" panose="02010600040101010101" pitchFamily="2" charset="-122"/>
              </a:rPr>
              <a:t>处</a:t>
            </a:r>
            <a:r>
              <a:rPr lang="zh-CN" altLang="zh-CN" sz="2400" dirty="0" smtClean="0">
                <a:latin typeface="华文楷体" panose="02010600040101010101" pitchFamily="2" charset="-122"/>
                <a:ea typeface="华文楷体" panose="02010600040101010101" pitchFamily="2" charset="-122"/>
              </a:rPr>
              <a:t>、研究院等</a:t>
            </a:r>
            <a:r>
              <a:rPr lang="zh-CN" altLang="zh-CN" sz="2400" dirty="0">
                <a:latin typeface="华文楷体" panose="02010600040101010101" pitchFamily="2" charset="-122"/>
                <a:ea typeface="华文楷体" panose="02010600040101010101" pitchFamily="2" charset="-122"/>
              </a:rPr>
              <a:t>研究</a:t>
            </a:r>
            <a:r>
              <a:rPr lang="zh-CN" altLang="zh-CN" sz="2400" dirty="0" smtClean="0">
                <a:latin typeface="华文楷体" panose="02010600040101010101" pitchFamily="2" charset="-122"/>
                <a:ea typeface="华文楷体" panose="02010600040101010101" pitchFamily="2" charset="-122"/>
              </a:rPr>
              <a:t>机构的费用</a:t>
            </a:r>
            <a:r>
              <a:rPr lang="zh-CN" altLang="en-US" sz="2400" dirty="0" smtClean="0">
                <a:latin typeface="华文楷体" panose="02010600040101010101" pitchFamily="2" charset="-122"/>
                <a:ea typeface="华文楷体" panose="02010600040101010101" pitchFamily="2" charset="-122"/>
              </a:rPr>
              <a:t>。</a:t>
            </a:r>
            <a:endParaRPr lang="zh-CN" altLang="en-US" sz="2400" b="1" dirty="0" smtClean="0">
              <a:latin typeface="华文楷体" panose="02010600040101010101" pitchFamily="2" charset="-122"/>
              <a:ea typeface="华文楷体" panose="02010600040101010101" pitchFamily="2" charset="-122"/>
            </a:endParaRPr>
          </a:p>
        </p:txBody>
      </p:sp>
      <p:sp>
        <p:nvSpPr>
          <p:cNvPr id="4" name="灯片编号占位符 3"/>
          <p:cNvSpPr>
            <a:spLocks noGrp="1"/>
          </p:cNvSpPr>
          <p:nvPr>
            <p:ph type="sldNum" sz="quarter" idx="12"/>
          </p:nvPr>
        </p:nvSpPr>
        <p:spPr/>
        <p:txBody>
          <a:bodyPr/>
          <a:lstStyle/>
          <a:p>
            <a:fld id="{BC1CF76B-D1F8-4017-AACD-912803F43726}" type="slidenum">
              <a:rPr lang="en-US" smtClean="0"/>
            </a:fld>
            <a:endParaRPr 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内容占位符 6"/>
          <p:cNvSpPr>
            <a:spLocks noGrp="1"/>
          </p:cNvSpPr>
          <p:nvPr>
            <p:ph sz="quarter" idx="13"/>
          </p:nvPr>
        </p:nvSpPr>
        <p:spPr/>
        <p:txBody>
          <a:bodyPr/>
          <a:lstStyle/>
          <a:p>
            <a:endParaRPr lang="zh-CN" altLang="en-US"/>
          </a:p>
        </p:txBody>
      </p:sp>
      <p:pic>
        <p:nvPicPr>
          <p:cNvPr id="13" name="图片 12"/>
          <p:cNvPicPr>
            <a:picLocks noChangeAspect="1"/>
          </p:cNvPicPr>
          <p:nvPr/>
        </p:nvPicPr>
        <p:blipFill>
          <a:blip r:embed="rId1"/>
          <a:stretch>
            <a:fillRect/>
          </a:stretch>
        </p:blipFill>
        <p:spPr>
          <a:xfrm>
            <a:off x="523875" y="485775"/>
            <a:ext cx="11144250" cy="588645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标题 1"/>
          <p:cNvSpPr>
            <a:spLocks noGrp="1"/>
          </p:cNvSpPr>
          <p:nvPr>
            <p:ph type="title"/>
          </p:nvPr>
        </p:nvSpPr>
        <p:spPr>
          <a:xfrm>
            <a:off x="1144058" y="338138"/>
            <a:ext cx="9903883" cy="854075"/>
          </a:xfrm>
        </p:spPr>
        <p:txBody>
          <a:bodyPr/>
          <a:lstStyle/>
          <a:p>
            <a:pPr algn="ctr">
              <a:defRPr/>
            </a:pPr>
            <a:r>
              <a:rPr lang="zh-CN" altLang="en-US" dirty="0" smtClean="0">
                <a:solidFill>
                  <a:srgbClr val="FFFF00"/>
                </a:solidFill>
                <a:latin typeface="华文楷体" panose="02010600040101010101" pitchFamily="2" charset="-122"/>
                <a:ea typeface="华文楷体" panose="02010600040101010101" pitchFamily="2" charset="-122"/>
              </a:rPr>
              <a:t>一、相关政策及</a:t>
            </a:r>
            <a:r>
              <a:rPr lang="zh-CN" altLang="en-US" dirty="0">
                <a:solidFill>
                  <a:srgbClr val="FFFF00"/>
                </a:solidFill>
                <a:latin typeface="华文楷体" panose="02010600040101010101" pitchFamily="2" charset="-122"/>
                <a:ea typeface="华文楷体" panose="02010600040101010101" pitchFamily="2" charset="-122"/>
              </a:rPr>
              <a:t>管理</a:t>
            </a:r>
            <a:r>
              <a:rPr lang="zh-CN" altLang="en-US" dirty="0" smtClean="0">
                <a:solidFill>
                  <a:srgbClr val="FFFF00"/>
                </a:solidFill>
                <a:latin typeface="华文楷体" panose="02010600040101010101" pitchFamily="2" charset="-122"/>
                <a:ea typeface="华文楷体" panose="02010600040101010101" pitchFamily="2" charset="-122"/>
              </a:rPr>
              <a:t>要求</a:t>
            </a:r>
            <a:endParaRPr lang="zh-CN" altLang="en-US" dirty="0">
              <a:solidFill>
                <a:srgbClr val="FFFF00"/>
              </a:solidFill>
              <a:latin typeface="华文楷体" panose="02010600040101010101" pitchFamily="2" charset="-122"/>
              <a:ea typeface="华文楷体" panose="02010600040101010101" pitchFamily="2" charset="-122"/>
            </a:endParaRPr>
          </a:p>
        </p:txBody>
      </p:sp>
      <p:sp>
        <p:nvSpPr>
          <p:cNvPr id="15364" name="灯片编号占位符 4"/>
          <p:cNvSpPr>
            <a:spLocks noGrp="1"/>
          </p:cNvSpPr>
          <p:nvPr>
            <p:ph type="sldNum" sz="quarter" idx="12"/>
          </p:nvPr>
        </p:nvSpPr>
        <p:spPr bwMode="auto">
          <a:xfrm>
            <a:off x="4165600" y="6248400"/>
            <a:ext cx="38608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ndara" panose="020E0502030303020204" pitchFamily="34" charset="0"/>
                <a:ea typeface="华文楷体" panose="0201060004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ndara" panose="020E0502030303020204" pitchFamily="34" charset="0"/>
                <a:ea typeface="华文楷体" panose="0201060004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ndara" panose="020E0502030303020204" pitchFamily="34" charset="0"/>
                <a:ea typeface="华文楷体" panose="0201060004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9pPr>
          </a:lstStyle>
          <a:p>
            <a:pPr algn="ctr">
              <a:lnSpc>
                <a:spcPct val="100000"/>
              </a:lnSpc>
              <a:spcBef>
                <a:spcPct val="0"/>
              </a:spcBef>
              <a:buFontTx/>
              <a:buNone/>
            </a:pPr>
            <a:fld id="{2EA08762-D288-4B75-A157-BE0B56D3F1BF}" type="slidenum">
              <a:rPr lang="zh-CN" altLang="en-US" sz="1200" smtClean="0">
                <a:latin typeface="Arial" panose="020B0604020202020204" pitchFamily="34" charset="0"/>
                <a:ea typeface="宋体" panose="02010600030101010101" pitchFamily="2" charset="-122"/>
              </a:rPr>
            </a:fld>
            <a:endParaRPr lang="en-US" altLang="zh-CN" sz="1200" smtClean="0">
              <a:latin typeface="Arial" panose="020B0604020202020204" pitchFamily="34" charset="0"/>
              <a:ea typeface="宋体" panose="02010600030101010101" pitchFamily="2" charset="-122"/>
            </a:endParaRPr>
          </a:p>
        </p:txBody>
      </p:sp>
      <p:sp>
        <p:nvSpPr>
          <p:cNvPr id="2" name="内容占位符 1"/>
          <p:cNvSpPr>
            <a:spLocks noGrp="1"/>
          </p:cNvSpPr>
          <p:nvPr>
            <p:ph sz="quarter" idx="13"/>
          </p:nvPr>
        </p:nvSpPr>
        <p:spPr>
          <a:xfrm>
            <a:off x="857251" y="1341438"/>
            <a:ext cx="10725149" cy="4608512"/>
          </a:xfrm>
        </p:spPr>
        <p:txBody>
          <a:bodyPr>
            <a:normAutofit lnSpcReduction="10000"/>
          </a:bodyPr>
          <a:lstStyle/>
          <a:p>
            <a:pPr>
              <a:buClr>
                <a:srgbClr val="FFFF00"/>
              </a:buClr>
              <a:buFont typeface="Wingdings" panose="05000000000000000000" pitchFamily="2" charset="2"/>
              <a:buChar char="u"/>
              <a:defRPr/>
            </a:pPr>
            <a:r>
              <a:rPr lang="en-US" altLang="zh-CN" sz="2400" dirty="0">
                <a:solidFill>
                  <a:srgbClr val="FFFF00"/>
                </a:solidFill>
                <a:latin typeface="华文楷体" panose="02010600040101010101" pitchFamily="2" charset="-122"/>
                <a:ea typeface="华文楷体" panose="02010600040101010101" pitchFamily="2" charset="-122"/>
              </a:rPr>
              <a:t>《</a:t>
            </a:r>
            <a:r>
              <a:rPr lang="zh-CN" altLang="en-US" sz="2400" dirty="0">
                <a:solidFill>
                  <a:srgbClr val="FFFF00"/>
                </a:solidFill>
                <a:latin typeface="华文楷体" panose="02010600040101010101" pitchFamily="2" charset="-122"/>
                <a:ea typeface="华文楷体" panose="02010600040101010101" pitchFamily="2" charset="-122"/>
              </a:rPr>
              <a:t>基本准则</a:t>
            </a:r>
            <a:r>
              <a:rPr lang="en-US" altLang="zh-CN" sz="2400" dirty="0">
                <a:solidFill>
                  <a:srgbClr val="FFFF00"/>
                </a:solidFill>
                <a:latin typeface="华文楷体" panose="02010600040101010101" pitchFamily="2" charset="-122"/>
                <a:ea typeface="华文楷体" panose="02010600040101010101" pitchFamily="2" charset="-122"/>
              </a:rPr>
              <a:t>》</a:t>
            </a:r>
            <a:endParaRPr lang="en-US" altLang="zh-CN" sz="2400" dirty="0" smtClean="0">
              <a:latin typeface="华文楷体" panose="02010600040101010101" pitchFamily="2" charset="-122"/>
              <a:ea typeface="华文楷体" panose="02010600040101010101" pitchFamily="2" charset="-122"/>
            </a:endParaRPr>
          </a:p>
          <a:p>
            <a:pPr marL="0" indent="0">
              <a:buFont typeface="Arial" panose="020B0604020202020204" pitchFamily="34" charset="0"/>
              <a:buNone/>
              <a:defRPr/>
            </a:pPr>
            <a:r>
              <a:rPr lang="zh-CN" altLang="zh-CN" sz="2400" dirty="0" smtClean="0">
                <a:latin typeface="华文楷体" panose="02010600040101010101" pitchFamily="2" charset="-122"/>
                <a:ea typeface="华文楷体" panose="02010600040101010101" pitchFamily="2" charset="-122"/>
              </a:rPr>
              <a:t>第三十三</a:t>
            </a:r>
            <a:r>
              <a:rPr lang="zh-CN" altLang="zh-CN" sz="2400" dirty="0">
                <a:latin typeface="华文楷体" panose="02010600040101010101" pitchFamily="2" charset="-122"/>
                <a:ea typeface="华文楷体" panose="02010600040101010101" pitchFamily="2" charset="-122"/>
              </a:rPr>
              <a:t>条　</a:t>
            </a:r>
            <a:r>
              <a:rPr lang="zh-CN" altLang="en-US" sz="2400" dirty="0" smtClean="0">
                <a:latin typeface="华文楷体" panose="02010600040101010101" pitchFamily="2" charset="-122"/>
                <a:ea typeface="华文楷体" panose="02010600040101010101" pitchFamily="2" charset="-122"/>
              </a:rPr>
              <a:t>负债</a:t>
            </a:r>
            <a:r>
              <a:rPr lang="zh-CN" altLang="zh-CN" sz="2400" dirty="0" smtClean="0">
                <a:latin typeface="华文楷体" panose="02010600040101010101" pitchFamily="2" charset="-122"/>
                <a:ea typeface="华文楷体" panose="02010600040101010101" pitchFamily="2" charset="-122"/>
              </a:rPr>
              <a:t>的</a:t>
            </a:r>
            <a:r>
              <a:rPr lang="zh-CN" altLang="en-US" sz="2400" dirty="0" smtClean="0">
                <a:latin typeface="华文楷体" panose="02010600040101010101" pitchFamily="2" charset="-122"/>
                <a:ea typeface="华文楷体" panose="02010600040101010101" pitchFamily="2" charset="-122"/>
              </a:rPr>
              <a:t>定义</a:t>
            </a:r>
            <a:endParaRPr lang="en-US" altLang="zh-CN" sz="2400" dirty="0" smtClean="0">
              <a:latin typeface="华文楷体" panose="02010600040101010101" pitchFamily="2" charset="-122"/>
              <a:ea typeface="华文楷体" panose="02010600040101010101" pitchFamily="2" charset="-122"/>
            </a:endParaRPr>
          </a:p>
          <a:p>
            <a:pPr>
              <a:lnSpc>
                <a:spcPct val="150000"/>
              </a:lnSpc>
              <a:defRPr/>
            </a:pPr>
            <a:r>
              <a:rPr lang="zh-CN" altLang="zh-CN" sz="2400" dirty="0" smtClean="0">
                <a:latin typeface="华文楷体" panose="02010600040101010101" pitchFamily="2" charset="-122"/>
                <a:ea typeface="华文楷体" panose="02010600040101010101" pitchFamily="2" charset="-122"/>
              </a:rPr>
              <a:t>负债</a:t>
            </a:r>
            <a:r>
              <a:rPr lang="zh-CN" altLang="zh-CN" sz="2400" dirty="0">
                <a:latin typeface="华文楷体" panose="02010600040101010101" pitchFamily="2" charset="-122"/>
                <a:ea typeface="华文楷体" panose="02010600040101010101" pitchFamily="2" charset="-122"/>
              </a:rPr>
              <a:t>是指政府会计主体过去的经济业务或者事项形成的，预期会导致经济资源流出政府会计主体的</a:t>
            </a:r>
            <a:r>
              <a:rPr lang="zh-CN" altLang="zh-CN" sz="2400" dirty="0">
                <a:solidFill>
                  <a:srgbClr val="00B0F0"/>
                </a:solidFill>
                <a:latin typeface="华文楷体" panose="02010600040101010101" pitchFamily="2" charset="-122"/>
                <a:ea typeface="华文楷体" panose="02010600040101010101" pitchFamily="2" charset="-122"/>
              </a:rPr>
              <a:t>现时义务</a:t>
            </a:r>
            <a:r>
              <a:rPr lang="zh-CN" altLang="zh-CN" sz="2400" dirty="0" smtClean="0">
                <a:latin typeface="华文楷体" panose="02010600040101010101" pitchFamily="2" charset="-122"/>
                <a:ea typeface="华文楷体" panose="02010600040101010101" pitchFamily="2" charset="-122"/>
              </a:rPr>
              <a:t>。</a:t>
            </a:r>
            <a:endParaRPr lang="en-US" altLang="zh-CN" sz="2400" dirty="0" smtClean="0">
              <a:latin typeface="华文楷体" panose="02010600040101010101" pitchFamily="2" charset="-122"/>
              <a:ea typeface="华文楷体" panose="02010600040101010101" pitchFamily="2" charset="-122"/>
            </a:endParaRPr>
          </a:p>
          <a:p>
            <a:pPr marL="0" indent="0">
              <a:buFont typeface="Arial" panose="020B0604020202020204" pitchFamily="34" charset="0"/>
              <a:buNone/>
              <a:defRPr/>
            </a:pPr>
            <a:r>
              <a:rPr lang="zh-CN" altLang="zh-CN" sz="2400" dirty="0" smtClean="0">
                <a:latin typeface="华文楷体" panose="02010600040101010101" pitchFamily="2" charset="-122"/>
                <a:ea typeface="华文楷体" panose="02010600040101010101" pitchFamily="2" charset="-122"/>
              </a:rPr>
              <a:t>第三十四</a:t>
            </a:r>
            <a:r>
              <a:rPr lang="zh-CN" altLang="zh-CN" sz="2400" dirty="0">
                <a:latin typeface="华文楷体" panose="02010600040101010101" pitchFamily="2" charset="-122"/>
                <a:ea typeface="华文楷体" panose="02010600040101010101" pitchFamily="2" charset="-122"/>
              </a:rPr>
              <a:t>条</a:t>
            </a:r>
            <a:r>
              <a:rPr lang="en-US" altLang="zh-CN" sz="2400" dirty="0">
                <a:latin typeface="华文楷体" panose="02010600040101010101" pitchFamily="2" charset="-122"/>
                <a:ea typeface="华文楷体" panose="02010600040101010101" pitchFamily="2" charset="-122"/>
              </a:rPr>
              <a:t>  </a:t>
            </a:r>
            <a:r>
              <a:rPr lang="en-US" altLang="zh-CN" sz="2400" dirty="0" smtClean="0">
                <a:latin typeface="华文楷体" panose="02010600040101010101" pitchFamily="2" charset="-122"/>
                <a:ea typeface="华文楷体" panose="02010600040101010101" pitchFamily="2" charset="-122"/>
              </a:rPr>
              <a:t>  </a:t>
            </a:r>
            <a:r>
              <a:rPr lang="zh-CN" altLang="en-US" sz="2400" dirty="0" smtClean="0">
                <a:latin typeface="华文楷体" panose="02010600040101010101" pitchFamily="2" charset="-122"/>
                <a:ea typeface="华文楷体" panose="02010600040101010101" pitchFamily="2" charset="-122"/>
              </a:rPr>
              <a:t>负债</a:t>
            </a:r>
            <a:r>
              <a:rPr lang="zh-CN" altLang="zh-CN" sz="2400" dirty="0" smtClean="0">
                <a:latin typeface="华文楷体" panose="02010600040101010101" pitchFamily="2" charset="-122"/>
                <a:ea typeface="华文楷体" panose="02010600040101010101" pitchFamily="2" charset="-122"/>
              </a:rPr>
              <a:t>的</a:t>
            </a:r>
            <a:r>
              <a:rPr lang="zh-CN" altLang="en-US" sz="2400" dirty="0" smtClean="0">
                <a:latin typeface="华文楷体" panose="02010600040101010101" pitchFamily="2" charset="-122"/>
                <a:ea typeface="华文楷体" panose="02010600040101010101" pitchFamily="2" charset="-122"/>
              </a:rPr>
              <a:t>分类</a:t>
            </a:r>
            <a:endParaRPr lang="en-US" altLang="zh-CN" sz="2400" dirty="0" smtClean="0">
              <a:latin typeface="华文楷体" panose="02010600040101010101" pitchFamily="2" charset="-122"/>
              <a:ea typeface="华文楷体" panose="02010600040101010101" pitchFamily="2" charset="-122"/>
            </a:endParaRPr>
          </a:p>
          <a:p>
            <a:pPr>
              <a:defRPr/>
            </a:pPr>
            <a:r>
              <a:rPr lang="zh-CN" altLang="zh-CN" sz="2400" dirty="0" smtClean="0">
                <a:latin typeface="华文楷体" panose="02010600040101010101" pitchFamily="2" charset="-122"/>
                <a:ea typeface="华文楷体" panose="02010600040101010101" pitchFamily="2" charset="-122"/>
              </a:rPr>
              <a:t>政府</a:t>
            </a:r>
            <a:r>
              <a:rPr lang="zh-CN" altLang="zh-CN" sz="2400" dirty="0">
                <a:latin typeface="华文楷体" panose="02010600040101010101" pitchFamily="2" charset="-122"/>
                <a:ea typeface="华文楷体" panose="02010600040101010101" pitchFamily="2" charset="-122"/>
              </a:rPr>
              <a:t>会计主体的负债按照流动性，分为流动负债和非流动负债</a:t>
            </a:r>
            <a:r>
              <a:rPr lang="zh-CN" altLang="zh-CN" sz="2400" dirty="0" smtClean="0">
                <a:latin typeface="华文楷体" panose="02010600040101010101" pitchFamily="2" charset="-122"/>
                <a:ea typeface="华文楷体" panose="02010600040101010101" pitchFamily="2" charset="-122"/>
              </a:rPr>
              <a:t>。</a:t>
            </a:r>
            <a:endParaRPr lang="en-US" altLang="zh-CN" sz="2400" dirty="0" smtClean="0">
              <a:latin typeface="华文楷体" panose="02010600040101010101" pitchFamily="2" charset="-122"/>
              <a:ea typeface="华文楷体" panose="02010600040101010101" pitchFamily="2" charset="-122"/>
            </a:endParaRPr>
          </a:p>
          <a:p>
            <a:pPr marL="0" indent="0">
              <a:buFont typeface="Arial" panose="020B0604020202020204" pitchFamily="34" charset="0"/>
              <a:buNone/>
              <a:defRPr/>
            </a:pPr>
            <a:r>
              <a:rPr lang="zh-CN" altLang="zh-CN" sz="2400" dirty="0" smtClean="0">
                <a:latin typeface="华文楷体" panose="02010600040101010101" pitchFamily="2" charset="-122"/>
                <a:ea typeface="华文楷体" panose="02010600040101010101" pitchFamily="2" charset="-122"/>
              </a:rPr>
              <a:t>第三十五</a:t>
            </a:r>
            <a:r>
              <a:rPr lang="zh-CN" altLang="zh-CN" sz="2400" dirty="0">
                <a:latin typeface="华文楷体" panose="02010600040101010101" pitchFamily="2" charset="-122"/>
                <a:ea typeface="华文楷体" panose="02010600040101010101" pitchFamily="2" charset="-122"/>
              </a:rPr>
              <a:t>条　</a:t>
            </a:r>
            <a:r>
              <a:rPr lang="zh-CN" altLang="en-US" sz="2400" dirty="0" smtClean="0">
                <a:latin typeface="华文楷体" panose="02010600040101010101" pitchFamily="2" charset="-122"/>
                <a:ea typeface="华文楷体" panose="02010600040101010101" pitchFamily="2" charset="-122"/>
              </a:rPr>
              <a:t>负债</a:t>
            </a:r>
            <a:r>
              <a:rPr lang="zh-CN" altLang="zh-CN" sz="2400" dirty="0" smtClean="0">
                <a:latin typeface="华文楷体" panose="02010600040101010101" pitchFamily="2" charset="-122"/>
                <a:ea typeface="华文楷体" panose="02010600040101010101" pitchFamily="2" charset="-122"/>
              </a:rPr>
              <a:t>的</a:t>
            </a:r>
            <a:r>
              <a:rPr lang="zh-CN" altLang="en-US" sz="2400" dirty="0" smtClean="0">
                <a:latin typeface="华文楷体" panose="02010600040101010101" pitchFamily="2" charset="-122"/>
                <a:ea typeface="华文楷体" panose="02010600040101010101" pitchFamily="2" charset="-122"/>
              </a:rPr>
              <a:t>确认条件</a:t>
            </a:r>
            <a:r>
              <a:rPr lang="zh-CN" altLang="zh-CN" sz="2400" dirty="0" smtClean="0">
                <a:latin typeface="华文楷体" panose="02010600040101010101" pitchFamily="2" charset="-122"/>
                <a:ea typeface="华文楷体" panose="02010600040101010101" pitchFamily="2" charset="-122"/>
              </a:rPr>
              <a:t>。</a:t>
            </a:r>
            <a:endParaRPr lang="zh-CN" altLang="zh-CN" sz="2400" dirty="0">
              <a:latin typeface="华文楷体" panose="02010600040101010101" pitchFamily="2" charset="-122"/>
              <a:ea typeface="华文楷体" panose="02010600040101010101" pitchFamily="2" charset="-122"/>
            </a:endParaRPr>
          </a:p>
          <a:p>
            <a:pPr marL="0" indent="0">
              <a:buFont typeface="Arial" panose="020B0604020202020204" pitchFamily="34" charset="0"/>
              <a:buNone/>
              <a:defRPr/>
            </a:pPr>
            <a:r>
              <a:rPr lang="zh-CN" altLang="zh-CN" sz="2400" dirty="0" smtClean="0">
                <a:latin typeface="华文楷体" panose="02010600040101010101" pitchFamily="2" charset="-122"/>
                <a:ea typeface="华文楷体" panose="02010600040101010101" pitchFamily="2" charset="-122"/>
              </a:rPr>
              <a:t>第三十六</a:t>
            </a:r>
            <a:r>
              <a:rPr lang="zh-CN" altLang="zh-CN" sz="2400" dirty="0">
                <a:latin typeface="华文楷体" panose="02010600040101010101" pitchFamily="2" charset="-122"/>
                <a:ea typeface="华文楷体" panose="02010600040101010101" pitchFamily="2" charset="-122"/>
              </a:rPr>
              <a:t>条　负债的计量</a:t>
            </a:r>
            <a:r>
              <a:rPr lang="zh-CN" altLang="zh-CN" sz="2400" dirty="0" smtClean="0">
                <a:latin typeface="华文楷体" panose="02010600040101010101" pitchFamily="2" charset="-122"/>
                <a:ea typeface="华文楷体" panose="02010600040101010101" pitchFamily="2" charset="-122"/>
              </a:rPr>
              <a:t>属性</a:t>
            </a:r>
            <a:endParaRPr lang="en-US" altLang="zh-CN" sz="2400" dirty="0" smtClean="0">
              <a:latin typeface="华文楷体" panose="02010600040101010101" pitchFamily="2" charset="-122"/>
              <a:ea typeface="华文楷体" panose="02010600040101010101" pitchFamily="2" charset="-122"/>
            </a:endParaRPr>
          </a:p>
          <a:p>
            <a:pPr>
              <a:defRPr/>
            </a:pPr>
            <a:r>
              <a:rPr lang="zh-CN" altLang="zh-CN" sz="2400" dirty="0" smtClean="0">
                <a:latin typeface="华文楷体" panose="02010600040101010101" pitchFamily="2" charset="-122"/>
                <a:ea typeface="华文楷体" panose="02010600040101010101" pitchFamily="2" charset="-122"/>
              </a:rPr>
              <a:t>主要</a:t>
            </a:r>
            <a:r>
              <a:rPr lang="zh-CN" altLang="zh-CN" sz="2400" dirty="0">
                <a:latin typeface="华文楷体" panose="02010600040101010101" pitchFamily="2" charset="-122"/>
                <a:ea typeface="华文楷体" panose="02010600040101010101" pitchFamily="2" charset="-122"/>
              </a:rPr>
              <a:t>包括历史成本、现值和公允价值</a:t>
            </a:r>
            <a:r>
              <a:rPr lang="zh-CN" altLang="zh-CN" sz="2400" dirty="0" smtClean="0">
                <a:latin typeface="华文楷体" panose="02010600040101010101" pitchFamily="2" charset="-122"/>
                <a:ea typeface="华文楷体" panose="02010600040101010101" pitchFamily="2" charset="-122"/>
              </a:rPr>
              <a:t>。</a:t>
            </a:r>
            <a:r>
              <a:rPr lang="zh-CN" altLang="zh-CN" sz="2400" dirty="0">
                <a:latin typeface="华文楷体" panose="02010600040101010101" pitchFamily="2" charset="-122"/>
                <a:ea typeface="华文楷体" panose="02010600040101010101" pitchFamily="2" charset="-122"/>
              </a:rPr>
              <a:t>　</a:t>
            </a:r>
            <a:endParaRPr lang="zh-CN" altLang="zh-CN" sz="2400" dirty="0">
              <a:latin typeface="华文楷体" panose="02010600040101010101" pitchFamily="2" charset="-122"/>
              <a:ea typeface="华文楷体" panose="02010600040101010101" pitchFamily="2" charset="-122"/>
            </a:endParaRPr>
          </a:p>
          <a:p>
            <a:pPr marL="0" indent="0">
              <a:buFont typeface="Arial" panose="020B0604020202020204" pitchFamily="34" charset="0"/>
              <a:buNone/>
              <a:defRPr/>
            </a:pPr>
            <a:endParaRPr lang="zh-CN" altLang="en-US" sz="2400" dirty="0">
              <a:latin typeface="华文楷体" panose="02010600040101010101" pitchFamily="2" charset="-122"/>
              <a:ea typeface="华文楷体" panose="02010600040101010101" pitchFamily="2" charset="-122"/>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rrowheads="1"/>
          </p:cNvSpPr>
          <p:nvPr>
            <p:ph type="title"/>
          </p:nvPr>
        </p:nvSpPr>
        <p:spPr>
          <a:xfrm>
            <a:off x="527382" y="537038"/>
            <a:ext cx="11247967" cy="720725"/>
          </a:xfrm>
        </p:spPr>
        <p:txBody>
          <a:bodyPr/>
          <a:lstStyle/>
          <a:p>
            <a:pPr algn="ctr" eaLnBrk="1" hangingPunct="1"/>
            <a:r>
              <a:rPr lang="zh-CN" altLang="en-US" sz="3200" b="1" dirty="0" smtClean="0">
                <a:solidFill>
                  <a:srgbClr val="FFFF00"/>
                </a:solidFill>
                <a:latin typeface="华文楷体" panose="02010600040101010101" pitchFamily="2" charset="-122"/>
                <a:ea typeface="华文楷体" panose="02010600040101010101" pitchFamily="2" charset="-122"/>
              </a:rPr>
              <a:t>（二）</a:t>
            </a:r>
            <a:r>
              <a:rPr lang="zh-CN" altLang="zh-CN" sz="3200" b="1" dirty="0">
                <a:solidFill>
                  <a:srgbClr val="FFFF00"/>
                </a:solidFill>
                <a:latin typeface="华文楷体" panose="02010600040101010101" pitchFamily="2" charset="-122"/>
                <a:ea typeface="华文楷体" panose="02010600040101010101" pitchFamily="2" charset="-122"/>
              </a:rPr>
              <a:t>单位</a:t>
            </a:r>
            <a:r>
              <a:rPr lang="zh-CN" altLang="zh-CN" sz="3200" b="1" dirty="0" smtClean="0">
                <a:solidFill>
                  <a:srgbClr val="FFFF00"/>
                </a:solidFill>
                <a:latin typeface="华文楷体" panose="02010600040101010101" pitchFamily="2" charset="-122"/>
                <a:ea typeface="华文楷体" panose="02010600040101010101" pitchFamily="2" charset="-122"/>
              </a:rPr>
              <a:t>管理费用</a:t>
            </a:r>
            <a:endParaRPr lang="zh-CN" altLang="en-US" sz="4000" b="1" dirty="0" smtClean="0">
              <a:solidFill>
                <a:srgbClr val="FFFF00"/>
              </a:solidFill>
              <a:latin typeface="华文楷体" panose="02010600040101010101" pitchFamily="2" charset="-122"/>
              <a:ea typeface="华文楷体" panose="02010600040101010101" pitchFamily="2" charset="-122"/>
            </a:endParaRPr>
          </a:p>
        </p:txBody>
      </p:sp>
      <p:sp>
        <p:nvSpPr>
          <p:cNvPr id="106499" name="Rectangle 3"/>
          <p:cNvSpPr>
            <a:spLocks noGrp="1" noChangeArrowheads="1"/>
          </p:cNvSpPr>
          <p:nvPr>
            <p:ph sz="quarter" idx="13"/>
          </p:nvPr>
        </p:nvSpPr>
        <p:spPr>
          <a:xfrm>
            <a:off x="719402" y="1250504"/>
            <a:ext cx="10753196" cy="4986808"/>
          </a:xfrm>
        </p:spPr>
        <p:txBody>
          <a:bodyPr/>
          <a:lstStyle/>
          <a:p>
            <a:pPr marL="0" lvl="1" indent="0" eaLnBrk="1" hangingPunct="1">
              <a:lnSpc>
                <a:spcPct val="100000"/>
              </a:lnSpc>
              <a:spcBef>
                <a:spcPts val="0"/>
              </a:spcBef>
              <a:buClr>
                <a:schemeClr val="tx1"/>
              </a:buClr>
              <a:buNone/>
            </a:pPr>
            <a:r>
              <a:rPr lang="en-US" altLang="zh-CN" sz="2800" b="1" dirty="0" smtClean="0">
                <a:solidFill>
                  <a:srgbClr val="FFFF00"/>
                </a:solidFill>
                <a:latin typeface="华文楷体" panose="02010600040101010101" pitchFamily="2" charset="-122"/>
                <a:ea typeface="华文楷体" panose="02010600040101010101" pitchFamily="2" charset="-122"/>
              </a:rPr>
              <a:t>1.</a:t>
            </a:r>
            <a:r>
              <a:rPr lang="zh-CN" altLang="en-US" sz="2800" b="1" dirty="0" smtClean="0">
                <a:solidFill>
                  <a:srgbClr val="FFFF00"/>
                </a:solidFill>
                <a:latin typeface="华文楷体" panose="02010600040101010101" pitchFamily="2" charset="-122"/>
                <a:ea typeface="华文楷体" panose="02010600040101010101" pitchFamily="2" charset="-122"/>
              </a:rPr>
              <a:t>核算范围</a:t>
            </a:r>
            <a:endParaRPr lang="en-US" altLang="zh-CN" sz="2800" b="1" dirty="0" smtClean="0">
              <a:solidFill>
                <a:srgbClr val="FFFF00"/>
              </a:solidFill>
              <a:latin typeface="华文楷体" panose="02010600040101010101" pitchFamily="2" charset="-122"/>
              <a:ea typeface="华文楷体" panose="02010600040101010101" pitchFamily="2" charset="-122"/>
            </a:endParaRPr>
          </a:p>
          <a:p>
            <a:pPr marL="0" lvl="1" indent="0" eaLnBrk="1" hangingPunct="1">
              <a:lnSpc>
                <a:spcPct val="100000"/>
              </a:lnSpc>
              <a:spcBef>
                <a:spcPts val="0"/>
              </a:spcBef>
              <a:buClr>
                <a:schemeClr val="tx1"/>
              </a:buClr>
              <a:buNone/>
            </a:pPr>
            <a:r>
              <a:rPr lang="zh-CN" altLang="en-US" sz="2400" dirty="0" smtClean="0">
                <a:latin typeface="华文楷体" panose="02010600040101010101" pitchFamily="2" charset="-122"/>
                <a:ea typeface="华文楷体" panose="02010600040101010101" pitchFamily="2" charset="-122"/>
              </a:rPr>
              <a:t>     </a:t>
            </a:r>
            <a:r>
              <a:rPr lang="zh-CN" altLang="en-US" sz="2400" dirty="0" smtClean="0">
                <a:solidFill>
                  <a:srgbClr val="FFFF00"/>
                </a:solidFill>
                <a:latin typeface="华文楷体" panose="02010600040101010101" pitchFamily="2" charset="-122"/>
                <a:ea typeface="华文楷体" panose="02010600040101010101" pitchFamily="2" charset="-122"/>
              </a:rPr>
              <a:t>校</a:t>
            </a:r>
            <a:r>
              <a:rPr lang="zh-CN" altLang="zh-CN" sz="2400" dirty="0" smtClean="0">
                <a:solidFill>
                  <a:srgbClr val="FFFF00"/>
                </a:solidFill>
                <a:latin typeface="华文楷体" panose="02010600040101010101" pitchFamily="2" charset="-122"/>
                <a:ea typeface="华文楷体" panose="02010600040101010101" pitchFamily="2" charset="-122"/>
              </a:rPr>
              <a:t>级</a:t>
            </a:r>
            <a:r>
              <a:rPr lang="zh-CN" altLang="zh-CN" sz="2400" dirty="0">
                <a:latin typeface="华文楷体" panose="02010600040101010101" pitchFamily="2" charset="-122"/>
                <a:ea typeface="华文楷体" panose="02010600040101010101" pitchFamily="2" charset="-122"/>
              </a:rPr>
              <a:t>行政及后勤管理部门开展管理活动发生的各项</a:t>
            </a:r>
            <a:r>
              <a:rPr lang="zh-CN" altLang="zh-CN" sz="2400" dirty="0" smtClean="0">
                <a:latin typeface="华文楷体" panose="02010600040101010101" pitchFamily="2" charset="-122"/>
                <a:ea typeface="华文楷体" panose="02010600040101010101" pitchFamily="2" charset="-122"/>
              </a:rPr>
              <a:t>费用</a:t>
            </a:r>
            <a:r>
              <a:rPr lang="zh-CN" altLang="en-US" sz="2400" dirty="0" smtClean="0">
                <a:latin typeface="华文楷体" panose="02010600040101010101" pitchFamily="2" charset="-122"/>
                <a:ea typeface="华文楷体" panose="02010600040101010101" pitchFamily="2" charset="-122"/>
              </a:rPr>
              <a:t>。</a:t>
            </a:r>
            <a:endParaRPr lang="en-US" altLang="zh-CN" sz="2400" dirty="0" smtClean="0">
              <a:latin typeface="华文楷体" panose="02010600040101010101" pitchFamily="2" charset="-122"/>
              <a:ea typeface="华文楷体" panose="02010600040101010101" pitchFamily="2" charset="-122"/>
            </a:endParaRPr>
          </a:p>
          <a:p>
            <a:pPr marL="342900" lvl="1" indent="-342900" eaLnBrk="1" hangingPunct="1">
              <a:lnSpc>
                <a:spcPct val="100000"/>
              </a:lnSpc>
              <a:spcBef>
                <a:spcPts val="0"/>
              </a:spcBef>
              <a:buClr>
                <a:schemeClr val="tx1"/>
              </a:buClr>
              <a:buFont typeface="Wingdings" panose="05000000000000000000" pitchFamily="2" charset="2"/>
              <a:buChar char="Ø"/>
            </a:pPr>
            <a:r>
              <a:rPr lang="zh-CN" altLang="en-US" sz="2400" dirty="0" smtClean="0">
                <a:latin typeface="华文楷体" panose="02010600040101010101" pitchFamily="2" charset="-122"/>
                <a:ea typeface="华文楷体" panose="02010600040101010101" pitchFamily="2" charset="-122"/>
              </a:rPr>
              <a:t>主要包括：</a:t>
            </a:r>
            <a:r>
              <a:rPr lang="zh-CN" altLang="zh-CN" sz="2400" dirty="0" smtClean="0">
                <a:latin typeface="华文楷体" panose="02010600040101010101" pitchFamily="2" charset="-122"/>
                <a:ea typeface="华文楷体" panose="02010600040101010101" pitchFamily="2" charset="-122"/>
              </a:rPr>
              <a:t>人员</a:t>
            </a:r>
            <a:r>
              <a:rPr lang="zh-CN" altLang="zh-CN" sz="2400" dirty="0">
                <a:latin typeface="华文楷体" panose="02010600040101010101" pitchFamily="2" charset="-122"/>
                <a:ea typeface="华文楷体" panose="02010600040101010101" pitchFamily="2" charset="-122"/>
              </a:rPr>
              <a:t>经费、公用经费、资产折旧（摊销）等费用，以及由单位统一负担的离退休人员经费、工会经费、诉讼费、中介费等</a:t>
            </a:r>
            <a:r>
              <a:rPr lang="zh-CN" altLang="zh-CN" sz="2400" dirty="0" smtClean="0">
                <a:latin typeface="华文楷体" panose="02010600040101010101" pitchFamily="2" charset="-122"/>
                <a:ea typeface="华文楷体" panose="02010600040101010101" pitchFamily="2" charset="-122"/>
              </a:rPr>
              <a:t>。</a:t>
            </a:r>
            <a:endParaRPr lang="en-US" altLang="zh-CN" sz="2400" dirty="0" smtClean="0">
              <a:latin typeface="华文楷体" panose="02010600040101010101" pitchFamily="2" charset="-122"/>
              <a:ea typeface="华文楷体" panose="02010600040101010101" pitchFamily="2" charset="-122"/>
            </a:endParaRPr>
          </a:p>
          <a:p>
            <a:pPr>
              <a:buClr>
                <a:schemeClr val="tx1"/>
              </a:buClr>
              <a:buFont typeface="Wingdings" panose="05000000000000000000" pitchFamily="2" charset="2"/>
              <a:buChar char="Ø"/>
            </a:pPr>
            <a:r>
              <a:rPr lang="zh-CN" altLang="en-US" sz="2400" dirty="0" smtClean="0">
                <a:latin typeface="华文楷体" panose="02010600040101010101" pitchFamily="2" charset="-122"/>
                <a:ea typeface="华文楷体" panose="02010600040101010101" pitchFamily="2" charset="-122"/>
              </a:rPr>
              <a:t>分类：</a:t>
            </a:r>
            <a:endParaRPr lang="en-US" altLang="zh-CN" sz="2400" dirty="0" smtClean="0">
              <a:latin typeface="华文楷体" panose="02010600040101010101" pitchFamily="2" charset="-122"/>
              <a:ea typeface="华文楷体" panose="02010600040101010101" pitchFamily="2" charset="-122"/>
            </a:endParaRPr>
          </a:p>
          <a:p>
            <a:pPr lvl="1">
              <a:buClr>
                <a:schemeClr val="tx1"/>
              </a:buClr>
            </a:pPr>
            <a:r>
              <a:rPr lang="zh-CN" altLang="zh-CN" sz="2400" dirty="0">
                <a:latin typeface="华文楷体" panose="02010600040101010101" pitchFamily="2" charset="-122"/>
                <a:ea typeface="华文楷体" panose="02010600040101010101" pitchFamily="2" charset="-122"/>
              </a:rPr>
              <a:t>行政管理费用</a:t>
            </a:r>
            <a:r>
              <a:rPr lang="zh-CN" altLang="en-US" sz="2400" dirty="0">
                <a:latin typeface="华文楷体" panose="02010600040101010101" pitchFamily="2" charset="-122"/>
                <a:ea typeface="华文楷体" panose="02010600040101010101" pitchFamily="2" charset="-122"/>
              </a:rPr>
              <a:t>：</a:t>
            </a:r>
            <a:r>
              <a:rPr lang="zh-CN" altLang="zh-CN" sz="2400" dirty="0">
                <a:latin typeface="华文楷体" panose="02010600040101010101" pitchFamily="2" charset="-122"/>
                <a:ea typeface="华文楷体" panose="02010600040101010101" pitchFamily="2" charset="-122"/>
              </a:rPr>
              <a:t>行政管理活动</a:t>
            </a:r>
            <a:endParaRPr lang="zh-CN" altLang="zh-CN" sz="2400" dirty="0">
              <a:latin typeface="华文楷体" panose="02010600040101010101" pitchFamily="2" charset="-122"/>
              <a:ea typeface="华文楷体" panose="02010600040101010101" pitchFamily="2" charset="-122"/>
            </a:endParaRPr>
          </a:p>
          <a:p>
            <a:pPr lvl="1">
              <a:buClr>
                <a:schemeClr val="tx1"/>
              </a:buClr>
            </a:pPr>
            <a:r>
              <a:rPr lang="zh-CN" altLang="zh-CN" sz="2400" dirty="0">
                <a:latin typeface="华文楷体" panose="02010600040101010101" pitchFamily="2" charset="-122"/>
                <a:ea typeface="华文楷体" panose="02010600040101010101" pitchFamily="2" charset="-122"/>
              </a:rPr>
              <a:t>后勤保障费用</a:t>
            </a:r>
            <a:r>
              <a:rPr lang="zh-CN" altLang="en-US" sz="2400" dirty="0">
                <a:latin typeface="华文楷体" panose="02010600040101010101" pitchFamily="2" charset="-122"/>
                <a:ea typeface="华文楷体" panose="02010600040101010101" pitchFamily="2" charset="-122"/>
              </a:rPr>
              <a:t>：</a:t>
            </a:r>
            <a:r>
              <a:rPr lang="zh-CN" altLang="zh-CN" sz="2400" dirty="0">
                <a:latin typeface="华文楷体" panose="02010600040101010101" pitchFamily="2" charset="-122"/>
                <a:ea typeface="华文楷体" panose="02010600040101010101" pitchFamily="2" charset="-122"/>
              </a:rPr>
              <a:t>学校统一负担后勤保障费用</a:t>
            </a:r>
            <a:endParaRPr lang="zh-CN" altLang="zh-CN" sz="2400" dirty="0">
              <a:latin typeface="华文楷体" panose="02010600040101010101" pitchFamily="2" charset="-122"/>
              <a:ea typeface="华文楷体" panose="02010600040101010101" pitchFamily="2" charset="-122"/>
            </a:endParaRPr>
          </a:p>
          <a:p>
            <a:pPr lvl="1">
              <a:buClr>
                <a:schemeClr val="tx1"/>
              </a:buClr>
            </a:pPr>
            <a:r>
              <a:rPr lang="zh-CN" altLang="zh-CN" sz="2400" dirty="0">
                <a:latin typeface="华文楷体" panose="02010600040101010101" pitchFamily="2" charset="-122"/>
                <a:ea typeface="华文楷体" panose="02010600040101010101" pitchFamily="2" charset="-122"/>
              </a:rPr>
              <a:t>离退休费用</a:t>
            </a:r>
            <a:r>
              <a:rPr lang="zh-CN" altLang="en-US" sz="2400" dirty="0">
                <a:latin typeface="华文楷体" panose="02010600040101010101" pitchFamily="2" charset="-122"/>
                <a:ea typeface="华文楷体" panose="02010600040101010101" pitchFamily="2" charset="-122"/>
              </a:rPr>
              <a:t>：</a:t>
            </a:r>
            <a:r>
              <a:rPr lang="zh-CN" altLang="zh-CN" sz="2400" dirty="0">
                <a:latin typeface="华文楷体" panose="02010600040101010101" pitchFamily="2" charset="-122"/>
                <a:ea typeface="华文楷体" panose="02010600040101010101" pitchFamily="2" charset="-122"/>
              </a:rPr>
              <a:t>离退休人员工资、补助、活动经费等</a:t>
            </a:r>
            <a:endParaRPr lang="zh-CN" altLang="zh-CN" sz="2400" dirty="0">
              <a:latin typeface="华文楷体" panose="02010600040101010101" pitchFamily="2" charset="-122"/>
              <a:ea typeface="华文楷体" panose="02010600040101010101" pitchFamily="2" charset="-122"/>
            </a:endParaRPr>
          </a:p>
          <a:p>
            <a:pPr lvl="1">
              <a:buClr>
                <a:schemeClr val="tx1"/>
              </a:buClr>
            </a:pPr>
            <a:r>
              <a:rPr lang="zh-CN" altLang="zh-CN" sz="2400" dirty="0">
                <a:latin typeface="华文楷体" panose="02010600040101010101" pitchFamily="2" charset="-122"/>
                <a:ea typeface="华文楷体" panose="02010600040101010101" pitchFamily="2" charset="-122"/>
              </a:rPr>
              <a:t>单位统一负担的其他管理费用</a:t>
            </a:r>
            <a:r>
              <a:rPr lang="zh-CN" altLang="en-US" sz="2400" dirty="0">
                <a:latin typeface="华文楷体" panose="02010600040101010101" pitchFamily="2" charset="-122"/>
                <a:ea typeface="华文楷体" panose="02010600040101010101" pitchFamily="2" charset="-122"/>
              </a:rPr>
              <a:t>：</a:t>
            </a:r>
            <a:r>
              <a:rPr lang="zh-CN" altLang="zh-CN" sz="2400" dirty="0">
                <a:latin typeface="华文楷体" panose="02010600040101010101" pitchFamily="2" charset="-122"/>
                <a:ea typeface="华文楷体" panose="02010600040101010101" pitchFamily="2" charset="-122"/>
              </a:rPr>
              <a:t>工会经费、诉讼费、中介</a:t>
            </a:r>
            <a:r>
              <a:rPr lang="zh-CN" altLang="zh-CN" sz="2400" dirty="0" smtClean="0">
                <a:latin typeface="华文楷体" panose="02010600040101010101" pitchFamily="2" charset="-122"/>
                <a:ea typeface="华文楷体" panose="02010600040101010101" pitchFamily="2" charset="-122"/>
              </a:rPr>
              <a:t>费等</a:t>
            </a:r>
            <a:r>
              <a:rPr lang="zh-CN" altLang="en-US" sz="2400" dirty="0" smtClean="0">
                <a:latin typeface="华文楷体" panose="02010600040101010101" pitchFamily="2" charset="-122"/>
                <a:ea typeface="华文楷体" panose="02010600040101010101" pitchFamily="2" charset="-122"/>
              </a:rPr>
              <a:t>。</a:t>
            </a:r>
            <a:endParaRPr lang="zh-CN" altLang="zh-CN" sz="2400" dirty="0" smtClean="0">
              <a:latin typeface="华文楷体" panose="02010600040101010101" pitchFamily="2" charset="-122"/>
              <a:ea typeface="华文楷体" panose="02010600040101010101" pitchFamily="2" charset="-122"/>
            </a:endParaRPr>
          </a:p>
          <a:p>
            <a:pPr marL="0" lvl="1" indent="0" eaLnBrk="1" hangingPunct="1">
              <a:lnSpc>
                <a:spcPct val="150000"/>
              </a:lnSpc>
              <a:spcBef>
                <a:spcPts val="0"/>
              </a:spcBef>
              <a:buClr>
                <a:schemeClr val="tx1"/>
              </a:buClr>
              <a:buNone/>
            </a:pPr>
            <a:endParaRPr lang="zh-CN" altLang="en-US" b="1" dirty="0" smtClean="0">
              <a:latin typeface="华文楷体" panose="02010600040101010101" pitchFamily="2" charset="-122"/>
              <a:ea typeface="华文楷体" panose="02010600040101010101" pitchFamily="2" charset="-122"/>
            </a:endParaRPr>
          </a:p>
        </p:txBody>
      </p:sp>
      <p:sp>
        <p:nvSpPr>
          <p:cNvPr id="4" name="灯片编号占位符 3"/>
          <p:cNvSpPr>
            <a:spLocks noGrp="1"/>
          </p:cNvSpPr>
          <p:nvPr>
            <p:ph type="sldNum" sz="quarter" idx="12"/>
          </p:nvPr>
        </p:nvSpPr>
        <p:spPr/>
        <p:txBody>
          <a:bodyPr/>
          <a:lstStyle/>
          <a:p>
            <a:fld id="{BC1CF76B-D1F8-4017-AACD-912803F43726}" type="slidenum">
              <a:rPr lang="en-US" smtClean="0"/>
            </a:fld>
            <a:endParaRPr lang="en-US"/>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rrowheads="1"/>
          </p:cNvSpPr>
          <p:nvPr>
            <p:ph type="title"/>
          </p:nvPr>
        </p:nvSpPr>
        <p:spPr>
          <a:xfrm>
            <a:off x="527382" y="537038"/>
            <a:ext cx="11247967" cy="720725"/>
          </a:xfrm>
        </p:spPr>
        <p:txBody>
          <a:bodyPr/>
          <a:lstStyle/>
          <a:p>
            <a:pPr algn="ctr" eaLnBrk="1" hangingPunct="1"/>
            <a:r>
              <a:rPr lang="zh-CN" altLang="en-US" sz="3200" b="1" dirty="0" smtClean="0">
                <a:solidFill>
                  <a:srgbClr val="FFFF00"/>
                </a:solidFill>
                <a:latin typeface="华文楷体" panose="02010600040101010101" pitchFamily="2" charset="-122"/>
                <a:ea typeface="华文楷体" panose="02010600040101010101" pitchFamily="2" charset="-122"/>
              </a:rPr>
              <a:t>（二）</a:t>
            </a:r>
            <a:r>
              <a:rPr lang="zh-CN" altLang="zh-CN" sz="3200" b="1" dirty="0">
                <a:solidFill>
                  <a:srgbClr val="FFFF00"/>
                </a:solidFill>
                <a:latin typeface="华文楷体" panose="02010600040101010101" pitchFamily="2" charset="-122"/>
                <a:ea typeface="华文楷体" panose="02010600040101010101" pitchFamily="2" charset="-122"/>
              </a:rPr>
              <a:t>单位</a:t>
            </a:r>
            <a:r>
              <a:rPr lang="zh-CN" altLang="zh-CN" sz="3200" b="1" dirty="0" smtClean="0">
                <a:solidFill>
                  <a:srgbClr val="FFFF00"/>
                </a:solidFill>
                <a:latin typeface="华文楷体" panose="02010600040101010101" pitchFamily="2" charset="-122"/>
                <a:ea typeface="华文楷体" panose="02010600040101010101" pitchFamily="2" charset="-122"/>
              </a:rPr>
              <a:t>管理费用</a:t>
            </a:r>
            <a:endParaRPr lang="zh-CN" altLang="en-US" sz="4000" b="1" dirty="0" smtClean="0">
              <a:solidFill>
                <a:srgbClr val="FFFF00"/>
              </a:solidFill>
              <a:latin typeface="华文楷体" panose="02010600040101010101" pitchFamily="2" charset="-122"/>
              <a:ea typeface="华文楷体" panose="02010600040101010101" pitchFamily="2" charset="-122"/>
            </a:endParaRPr>
          </a:p>
        </p:txBody>
      </p:sp>
      <p:sp>
        <p:nvSpPr>
          <p:cNvPr id="106499" name="Rectangle 3"/>
          <p:cNvSpPr>
            <a:spLocks noGrp="1" noChangeArrowheads="1"/>
          </p:cNvSpPr>
          <p:nvPr>
            <p:ph sz="quarter" idx="13"/>
          </p:nvPr>
        </p:nvSpPr>
        <p:spPr>
          <a:xfrm>
            <a:off x="1757362" y="1530964"/>
            <a:ext cx="9770599" cy="3258616"/>
          </a:xfrm>
        </p:spPr>
        <p:txBody>
          <a:bodyPr/>
          <a:lstStyle/>
          <a:p>
            <a:pPr marL="0" lvl="1" indent="0" eaLnBrk="1" hangingPunct="1">
              <a:lnSpc>
                <a:spcPct val="100000"/>
              </a:lnSpc>
              <a:spcBef>
                <a:spcPts val="0"/>
              </a:spcBef>
              <a:buClr>
                <a:schemeClr val="tx1"/>
              </a:buClr>
              <a:buNone/>
            </a:pPr>
            <a:r>
              <a:rPr lang="en-US" altLang="zh-CN" sz="2800" b="1" dirty="0" smtClean="0">
                <a:solidFill>
                  <a:srgbClr val="FFFF00"/>
                </a:solidFill>
                <a:latin typeface="华文楷体" panose="02010600040101010101" pitchFamily="2" charset="-122"/>
                <a:ea typeface="华文楷体" panose="02010600040101010101" pitchFamily="2" charset="-122"/>
              </a:rPr>
              <a:t>2.</a:t>
            </a:r>
            <a:r>
              <a:rPr lang="en-US" altLang="zh-CN" sz="2800" dirty="0" smtClean="0">
                <a:solidFill>
                  <a:srgbClr val="FFFF00"/>
                </a:solidFill>
                <a:latin typeface="华文楷体" panose="02010600040101010101" pitchFamily="2" charset="-122"/>
                <a:ea typeface="华文楷体" panose="02010600040101010101" pitchFamily="2" charset="-122"/>
              </a:rPr>
              <a:t> </a:t>
            </a:r>
            <a:r>
              <a:rPr lang="zh-CN" altLang="en-US" sz="2800" dirty="0" smtClean="0">
                <a:solidFill>
                  <a:srgbClr val="FFFF00"/>
                </a:solidFill>
                <a:latin typeface="华文楷体" panose="02010600040101010101" pitchFamily="2" charset="-122"/>
                <a:ea typeface="华文楷体" panose="02010600040101010101" pitchFamily="2" charset="-122"/>
              </a:rPr>
              <a:t>科目设置举例</a:t>
            </a:r>
            <a:endParaRPr lang="en-US" altLang="zh-CN" sz="2800" dirty="0" smtClean="0">
              <a:solidFill>
                <a:srgbClr val="FFFF00"/>
              </a:solidFill>
              <a:latin typeface="华文楷体" panose="02010600040101010101" pitchFamily="2" charset="-122"/>
              <a:ea typeface="华文楷体" panose="02010600040101010101" pitchFamily="2" charset="-122"/>
            </a:endParaRPr>
          </a:p>
          <a:p>
            <a:pPr marL="0" lvl="1" indent="0">
              <a:lnSpc>
                <a:spcPct val="150000"/>
              </a:lnSpc>
              <a:spcBef>
                <a:spcPts val="0"/>
              </a:spcBef>
              <a:buClr>
                <a:schemeClr val="tx1"/>
              </a:buClr>
              <a:buNone/>
            </a:pPr>
            <a:r>
              <a:rPr lang="zh-CN" altLang="zh-CN" sz="2400" dirty="0">
                <a:latin typeface="华文楷体" panose="02010600040101010101" pitchFamily="2" charset="-122"/>
                <a:ea typeface="华文楷体" panose="02010600040101010101" pitchFamily="2" charset="-122"/>
              </a:rPr>
              <a:t>单位管理费用—</a:t>
            </a:r>
            <a:r>
              <a:rPr lang="zh-CN" altLang="zh-CN" sz="2400" dirty="0">
                <a:solidFill>
                  <a:srgbClr val="00FF00"/>
                </a:solidFill>
                <a:latin typeface="华文楷体" panose="02010600040101010101" pitchFamily="2" charset="-122"/>
                <a:ea typeface="华文楷体" panose="02010600040101010101" pitchFamily="2" charset="-122"/>
              </a:rPr>
              <a:t>后勤保障费用</a:t>
            </a:r>
            <a:r>
              <a:rPr lang="zh-CN" altLang="zh-CN" sz="2400" dirty="0">
                <a:latin typeface="华文楷体" panose="02010600040101010101" pitchFamily="2" charset="-122"/>
                <a:ea typeface="华文楷体" panose="02010600040101010101" pitchFamily="2" charset="-122"/>
              </a:rPr>
              <a:t>—</a:t>
            </a:r>
            <a:r>
              <a:rPr lang="zh-CN" altLang="zh-CN" sz="2400" dirty="0">
                <a:solidFill>
                  <a:srgbClr val="00B0F0"/>
                </a:solidFill>
                <a:latin typeface="华文楷体" panose="02010600040101010101" pitchFamily="2" charset="-122"/>
                <a:ea typeface="华文楷体" panose="02010600040101010101" pitchFamily="2" charset="-122"/>
              </a:rPr>
              <a:t>商品和服务费用</a:t>
            </a:r>
            <a:r>
              <a:rPr lang="zh-CN" altLang="zh-CN" sz="2400" dirty="0">
                <a:latin typeface="华文楷体" panose="02010600040101010101" pitchFamily="2" charset="-122"/>
                <a:ea typeface="华文楷体" panose="02010600040101010101" pitchFamily="2" charset="-122"/>
              </a:rPr>
              <a:t>—维修费</a:t>
            </a:r>
            <a:endParaRPr lang="zh-CN" altLang="en-US" sz="2400" b="1" dirty="0">
              <a:latin typeface="华文楷体" panose="02010600040101010101" pitchFamily="2" charset="-122"/>
              <a:ea typeface="华文楷体" panose="02010600040101010101" pitchFamily="2" charset="-122"/>
            </a:endParaRPr>
          </a:p>
          <a:p>
            <a:pPr marL="0" lvl="1" indent="0" eaLnBrk="1" hangingPunct="1">
              <a:lnSpc>
                <a:spcPct val="150000"/>
              </a:lnSpc>
              <a:spcBef>
                <a:spcPts val="0"/>
              </a:spcBef>
              <a:buClr>
                <a:schemeClr val="tx1"/>
              </a:buClr>
              <a:buNone/>
            </a:pPr>
            <a:r>
              <a:rPr lang="zh-CN" altLang="zh-CN" sz="2400" dirty="0" smtClean="0">
                <a:latin typeface="华文楷体" panose="02010600040101010101" pitchFamily="2" charset="-122"/>
                <a:ea typeface="华文楷体" panose="02010600040101010101" pitchFamily="2" charset="-122"/>
              </a:rPr>
              <a:t>单位</a:t>
            </a:r>
            <a:r>
              <a:rPr lang="zh-CN" altLang="zh-CN" sz="2400" dirty="0">
                <a:latin typeface="华文楷体" panose="02010600040101010101" pitchFamily="2" charset="-122"/>
                <a:ea typeface="华文楷体" panose="02010600040101010101" pitchFamily="2" charset="-122"/>
              </a:rPr>
              <a:t>管理费用—</a:t>
            </a:r>
            <a:r>
              <a:rPr lang="zh-CN" altLang="zh-CN" sz="2400" dirty="0">
                <a:solidFill>
                  <a:srgbClr val="00FF00"/>
                </a:solidFill>
                <a:latin typeface="华文楷体" panose="02010600040101010101" pitchFamily="2" charset="-122"/>
                <a:ea typeface="华文楷体" panose="02010600040101010101" pitchFamily="2" charset="-122"/>
              </a:rPr>
              <a:t>行政管理费用</a:t>
            </a:r>
            <a:r>
              <a:rPr lang="zh-CN" altLang="zh-CN" sz="2400" dirty="0">
                <a:latin typeface="华文楷体" panose="02010600040101010101" pitchFamily="2" charset="-122"/>
                <a:ea typeface="华文楷体" panose="02010600040101010101" pitchFamily="2" charset="-122"/>
              </a:rPr>
              <a:t>—</a:t>
            </a:r>
            <a:r>
              <a:rPr lang="zh-CN" altLang="zh-CN" sz="2400" dirty="0">
                <a:solidFill>
                  <a:srgbClr val="00B0F0"/>
                </a:solidFill>
                <a:latin typeface="华文楷体" panose="02010600040101010101" pitchFamily="2" charset="-122"/>
                <a:ea typeface="华文楷体" panose="02010600040101010101" pitchFamily="2" charset="-122"/>
              </a:rPr>
              <a:t>商品和服务费用</a:t>
            </a:r>
            <a:r>
              <a:rPr lang="zh-CN" altLang="zh-CN" sz="2400" dirty="0">
                <a:latin typeface="华文楷体" panose="02010600040101010101" pitchFamily="2" charset="-122"/>
                <a:ea typeface="华文楷体" panose="02010600040101010101" pitchFamily="2" charset="-122"/>
              </a:rPr>
              <a:t>—</a:t>
            </a:r>
            <a:r>
              <a:rPr lang="zh-CN" altLang="zh-CN" sz="2400" dirty="0" smtClean="0">
                <a:latin typeface="华文楷体" panose="02010600040101010101" pitchFamily="2" charset="-122"/>
                <a:ea typeface="华文楷体" panose="02010600040101010101" pitchFamily="2" charset="-122"/>
              </a:rPr>
              <a:t>劳务费</a:t>
            </a:r>
            <a:endParaRPr lang="en-US" altLang="zh-CN" sz="2400" dirty="0" smtClean="0">
              <a:latin typeface="华文楷体" panose="02010600040101010101" pitchFamily="2" charset="-122"/>
              <a:ea typeface="华文楷体" panose="02010600040101010101" pitchFamily="2" charset="-122"/>
            </a:endParaRPr>
          </a:p>
          <a:p>
            <a:pPr marL="0" lvl="1" indent="0" eaLnBrk="1" hangingPunct="1">
              <a:lnSpc>
                <a:spcPct val="150000"/>
              </a:lnSpc>
              <a:spcBef>
                <a:spcPts val="0"/>
              </a:spcBef>
              <a:buClr>
                <a:schemeClr val="tx1"/>
              </a:buClr>
              <a:buNone/>
            </a:pPr>
            <a:r>
              <a:rPr lang="zh-CN" altLang="zh-CN" sz="2400" dirty="0">
                <a:latin typeface="华文楷体" panose="02010600040101010101" pitchFamily="2" charset="-122"/>
                <a:ea typeface="华文楷体" panose="02010600040101010101" pitchFamily="2" charset="-122"/>
              </a:rPr>
              <a:t>单位管理费用—</a:t>
            </a:r>
            <a:r>
              <a:rPr lang="zh-CN" altLang="zh-CN" sz="2400" dirty="0">
                <a:solidFill>
                  <a:srgbClr val="00FF00"/>
                </a:solidFill>
                <a:latin typeface="华文楷体" panose="02010600040101010101" pitchFamily="2" charset="-122"/>
                <a:ea typeface="华文楷体" panose="02010600040101010101" pitchFamily="2" charset="-122"/>
              </a:rPr>
              <a:t>行政管理费用</a:t>
            </a:r>
            <a:r>
              <a:rPr lang="zh-CN" altLang="zh-CN" sz="2400" dirty="0" smtClean="0">
                <a:latin typeface="华文楷体" panose="02010600040101010101" pitchFamily="2" charset="-122"/>
                <a:ea typeface="华文楷体" panose="02010600040101010101" pitchFamily="2" charset="-122"/>
              </a:rPr>
              <a:t>—</a:t>
            </a:r>
            <a:r>
              <a:rPr lang="zh-CN" altLang="zh-CN" sz="2400" dirty="0" smtClean="0">
                <a:solidFill>
                  <a:srgbClr val="00B0F0"/>
                </a:solidFill>
                <a:latin typeface="华文楷体" panose="02010600040101010101" pitchFamily="2" charset="-122"/>
                <a:ea typeface="华文楷体" panose="02010600040101010101" pitchFamily="2" charset="-122"/>
              </a:rPr>
              <a:t>折旧费</a:t>
            </a:r>
            <a:r>
              <a:rPr lang="zh-CN" altLang="zh-CN" sz="2400" dirty="0" smtClean="0">
                <a:latin typeface="华文楷体" panose="02010600040101010101" pitchFamily="2" charset="-122"/>
                <a:ea typeface="华文楷体" panose="02010600040101010101" pitchFamily="2" charset="-122"/>
              </a:rPr>
              <a:t>—家具（资产处）</a:t>
            </a:r>
            <a:endParaRPr lang="en-US" altLang="zh-CN" sz="2400" dirty="0" smtClean="0">
              <a:latin typeface="华文楷体" panose="02010600040101010101" pitchFamily="2" charset="-122"/>
              <a:ea typeface="华文楷体" panose="02010600040101010101" pitchFamily="2" charset="-122"/>
            </a:endParaRPr>
          </a:p>
        </p:txBody>
      </p:sp>
      <p:sp>
        <p:nvSpPr>
          <p:cNvPr id="5" name="灯片编号占位符 4"/>
          <p:cNvSpPr>
            <a:spLocks noGrp="1"/>
          </p:cNvSpPr>
          <p:nvPr>
            <p:ph type="sldNum" sz="quarter" idx="12"/>
          </p:nvPr>
        </p:nvSpPr>
        <p:spPr/>
        <p:txBody>
          <a:bodyPr/>
          <a:lstStyle/>
          <a:p>
            <a:fld id="{BC1CF76B-D1F8-4017-AACD-912803F43726}" type="slidenum">
              <a:rPr lang="en-US" smtClean="0"/>
            </a:fld>
            <a:endParaRPr lang="en-US"/>
          </a:p>
        </p:txBody>
      </p:sp>
      <p:sp>
        <p:nvSpPr>
          <p:cNvPr id="6" name="Oval 7"/>
          <p:cNvSpPr>
            <a:spLocks noChangeArrowheads="1"/>
          </p:cNvSpPr>
          <p:nvPr/>
        </p:nvSpPr>
        <p:spPr bwMode="auto">
          <a:xfrm>
            <a:off x="1679510" y="5071242"/>
            <a:ext cx="3354308" cy="637755"/>
          </a:xfrm>
          <a:prstGeom prst="ellipse">
            <a:avLst/>
          </a:prstGeom>
          <a:solidFill>
            <a:schemeClr val="accent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zh-CN" altLang="en-US" b="1" dirty="0" smtClean="0">
                <a:solidFill>
                  <a:srgbClr val="FFFF00"/>
                </a:solidFill>
                <a:latin typeface="黑体" panose="02010609060101010101" charset="-122"/>
              </a:rPr>
              <a:t>  按支出功能分类</a:t>
            </a:r>
            <a:endParaRPr lang="zh-CN" altLang="en-US" b="1" dirty="0">
              <a:solidFill>
                <a:srgbClr val="FFFF00"/>
              </a:solidFill>
              <a:latin typeface="黑体" panose="02010609060101010101" charset="-122"/>
            </a:endParaRPr>
          </a:p>
        </p:txBody>
      </p:sp>
      <p:sp>
        <p:nvSpPr>
          <p:cNvPr id="7" name="Oval 7"/>
          <p:cNvSpPr>
            <a:spLocks noChangeArrowheads="1"/>
          </p:cNvSpPr>
          <p:nvPr/>
        </p:nvSpPr>
        <p:spPr bwMode="auto">
          <a:xfrm>
            <a:off x="6418385" y="5075357"/>
            <a:ext cx="3247479" cy="653558"/>
          </a:xfrm>
          <a:prstGeom prst="ellipse">
            <a:avLst/>
          </a:prstGeom>
          <a:solidFill>
            <a:schemeClr val="accent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zh-CN" altLang="en-US" b="1" dirty="0" smtClean="0">
                <a:solidFill>
                  <a:srgbClr val="FFFF00"/>
                </a:solidFill>
                <a:latin typeface="黑体" panose="02010609060101010101" charset="-122"/>
              </a:rPr>
              <a:t>  按经济功能分类</a:t>
            </a:r>
            <a:endParaRPr lang="zh-CN" altLang="en-US" b="1" dirty="0">
              <a:solidFill>
                <a:srgbClr val="FFFF00"/>
              </a:solidFill>
              <a:latin typeface="黑体" panose="02010609060101010101" charset="-122"/>
            </a:endParaRPr>
          </a:p>
        </p:txBody>
      </p:sp>
      <p:cxnSp>
        <p:nvCxnSpPr>
          <p:cNvPr id="8" name="直接箭头连接符 7"/>
          <p:cNvCxnSpPr/>
          <p:nvPr/>
        </p:nvCxnSpPr>
        <p:spPr>
          <a:xfrm flipH="1">
            <a:off x="3587262" y="3835648"/>
            <a:ext cx="1332715" cy="1235594"/>
          </a:xfrm>
          <a:prstGeom prst="straightConnector1">
            <a:avLst/>
          </a:prstGeom>
          <a:ln w="28575">
            <a:solidFill>
              <a:srgbClr val="14DA43"/>
            </a:solidFill>
            <a:tailEnd type="triangle"/>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a:endCxn id="7" idx="0"/>
          </p:cNvCxnSpPr>
          <p:nvPr/>
        </p:nvCxnSpPr>
        <p:spPr>
          <a:xfrm>
            <a:off x="7056107" y="3937246"/>
            <a:ext cx="986018" cy="1138111"/>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rrowheads="1"/>
          </p:cNvSpPr>
          <p:nvPr>
            <p:ph type="title"/>
          </p:nvPr>
        </p:nvSpPr>
        <p:spPr>
          <a:xfrm>
            <a:off x="2351585" y="333376"/>
            <a:ext cx="9328183" cy="720725"/>
          </a:xfrm>
        </p:spPr>
        <p:txBody>
          <a:bodyPr/>
          <a:lstStyle/>
          <a:p>
            <a:pPr eaLnBrk="1" hangingPunct="1"/>
            <a:r>
              <a:rPr lang="zh-CN" altLang="en-US" sz="3200" dirty="0" smtClean="0">
                <a:solidFill>
                  <a:srgbClr val="FFFF00"/>
                </a:solidFill>
                <a:latin typeface="华文楷体" panose="02010600040101010101" pitchFamily="2" charset="-122"/>
                <a:ea typeface="华文楷体" panose="02010600040101010101" pitchFamily="2" charset="-122"/>
              </a:rPr>
              <a:t>（三）资产处置费用</a:t>
            </a:r>
            <a:endParaRPr lang="zh-CN" altLang="en-US" sz="4000" dirty="0" smtClean="0">
              <a:solidFill>
                <a:srgbClr val="FFFF00"/>
              </a:solidFill>
              <a:latin typeface="华文楷体" panose="02010600040101010101" pitchFamily="2" charset="-122"/>
              <a:ea typeface="华文楷体" panose="02010600040101010101" pitchFamily="2" charset="-122"/>
            </a:endParaRPr>
          </a:p>
        </p:txBody>
      </p:sp>
      <p:sp>
        <p:nvSpPr>
          <p:cNvPr id="1004547" name="Rectangle 3"/>
          <p:cNvSpPr>
            <a:spLocks noGrp="1" noChangeArrowheads="1"/>
          </p:cNvSpPr>
          <p:nvPr>
            <p:ph sz="quarter" idx="13"/>
          </p:nvPr>
        </p:nvSpPr>
        <p:spPr>
          <a:xfrm>
            <a:off x="814917" y="1292649"/>
            <a:ext cx="10657416" cy="5165298"/>
          </a:xfrm>
        </p:spPr>
        <p:txBody>
          <a:bodyPr rtlCol="0">
            <a:normAutofit fontScale="92500" lnSpcReduction="10000"/>
          </a:bodyPr>
          <a:lstStyle/>
          <a:p>
            <a:pPr marL="0" indent="0" eaLnBrk="1" fontAlgn="auto" hangingPunct="1">
              <a:lnSpc>
                <a:spcPct val="150000"/>
              </a:lnSpc>
              <a:spcAft>
                <a:spcPts val="0"/>
              </a:spcAft>
              <a:buNone/>
              <a:defRPr/>
            </a:pPr>
            <a:r>
              <a:rPr lang="en-US" altLang="zh-CN" sz="2800" b="1" dirty="0" smtClean="0">
                <a:solidFill>
                  <a:srgbClr val="FFFF00"/>
                </a:solidFill>
                <a:latin typeface="华文楷体" panose="02010600040101010101" pitchFamily="2" charset="-122"/>
                <a:ea typeface="华文楷体" panose="02010600040101010101" pitchFamily="2" charset="-122"/>
              </a:rPr>
              <a:t>1.</a:t>
            </a:r>
            <a:r>
              <a:rPr lang="zh-CN" altLang="en-US" sz="2800" b="1" dirty="0" smtClean="0">
                <a:solidFill>
                  <a:srgbClr val="FFFF00"/>
                </a:solidFill>
                <a:latin typeface="华文楷体" panose="02010600040101010101" pitchFamily="2" charset="-122"/>
                <a:ea typeface="华文楷体" panose="02010600040101010101" pitchFamily="2" charset="-122"/>
              </a:rPr>
              <a:t>核算范围：</a:t>
            </a:r>
            <a:r>
              <a:rPr lang="zh-CN" altLang="zh-CN" sz="2400" dirty="0" smtClean="0">
                <a:latin typeface="华文楷体" panose="02010600040101010101" pitchFamily="2" charset="-122"/>
                <a:ea typeface="华文楷体" panose="02010600040101010101" pitchFamily="2" charset="-122"/>
              </a:rPr>
              <a:t>核算单位经批准处置资产时发生的费用，包括转销的被处置资产价值，以及在处置过程中发生的相关费用或者处置收入小于相关费用形成的净支出。</a:t>
            </a:r>
            <a:endParaRPr lang="en-US" altLang="zh-CN" sz="2400" dirty="0" smtClean="0">
              <a:latin typeface="华文楷体" panose="02010600040101010101" pitchFamily="2" charset="-122"/>
              <a:ea typeface="华文楷体" panose="02010600040101010101" pitchFamily="2" charset="-122"/>
            </a:endParaRPr>
          </a:p>
          <a:p>
            <a:pPr marL="0" indent="0">
              <a:lnSpc>
                <a:spcPct val="150000"/>
              </a:lnSpc>
              <a:spcAft>
                <a:spcPts val="0"/>
              </a:spcAft>
              <a:buNone/>
              <a:defRPr/>
            </a:pPr>
            <a:r>
              <a:rPr lang="en-US" altLang="zh-CN" sz="2800" b="1" dirty="0">
                <a:solidFill>
                  <a:srgbClr val="FFFF00"/>
                </a:solidFill>
                <a:latin typeface="华文楷体" panose="02010600040101010101" pitchFamily="2" charset="-122"/>
                <a:ea typeface="华文楷体" panose="02010600040101010101" pitchFamily="2" charset="-122"/>
              </a:rPr>
              <a:t>2.</a:t>
            </a:r>
            <a:r>
              <a:rPr lang="zh-CN" altLang="zh-CN" sz="2800" b="1" dirty="0">
                <a:solidFill>
                  <a:srgbClr val="FFFF00"/>
                </a:solidFill>
                <a:latin typeface="华文楷体" panose="02010600040101010101" pitchFamily="2" charset="-122"/>
                <a:ea typeface="华文楷体" panose="02010600040101010101" pitchFamily="2" charset="-122"/>
              </a:rPr>
              <a:t>资产处置形式</a:t>
            </a:r>
            <a:r>
              <a:rPr lang="zh-CN" altLang="en-US" sz="3000" b="1" dirty="0" smtClean="0">
                <a:solidFill>
                  <a:srgbClr val="FFFF00"/>
                </a:solidFill>
                <a:latin typeface="华文楷体" panose="02010600040101010101" pitchFamily="2" charset="-122"/>
                <a:ea typeface="华文楷体" panose="02010600040101010101" pitchFamily="2" charset="-122"/>
              </a:rPr>
              <a:t>：</a:t>
            </a:r>
            <a:endParaRPr lang="en-US" altLang="zh-CN" sz="3000" b="1" dirty="0" smtClean="0">
              <a:solidFill>
                <a:srgbClr val="FFFF00"/>
              </a:solidFill>
              <a:latin typeface="华文楷体" panose="02010600040101010101" pitchFamily="2" charset="-122"/>
              <a:ea typeface="华文楷体" panose="02010600040101010101" pitchFamily="2" charset="-122"/>
            </a:endParaRPr>
          </a:p>
          <a:p>
            <a:pPr>
              <a:lnSpc>
                <a:spcPct val="150000"/>
              </a:lnSpc>
              <a:spcAft>
                <a:spcPts val="0"/>
              </a:spcAft>
              <a:buClr>
                <a:schemeClr val="tx1"/>
              </a:buClr>
              <a:buFont typeface="Wingdings" panose="05000000000000000000" pitchFamily="2" charset="2"/>
              <a:buChar char="Ø"/>
              <a:defRPr/>
            </a:pPr>
            <a:r>
              <a:rPr lang="zh-CN" altLang="zh-CN" sz="2400" dirty="0" smtClean="0">
                <a:latin typeface="华文楷体" panose="02010600040101010101" pitchFamily="2" charset="-122"/>
                <a:ea typeface="华文楷体" panose="02010600040101010101" pitchFamily="2" charset="-122"/>
              </a:rPr>
              <a:t>按照规定</a:t>
            </a:r>
            <a:r>
              <a:rPr lang="zh-CN" altLang="en-US" sz="2400" dirty="0" smtClean="0">
                <a:latin typeface="华文楷体" panose="02010600040101010101" pitchFamily="2" charset="-122"/>
                <a:ea typeface="华文楷体" panose="02010600040101010101" pitchFamily="2" charset="-122"/>
              </a:rPr>
              <a:t>报经批准</a:t>
            </a:r>
            <a:r>
              <a:rPr lang="zh-CN" altLang="zh-CN" sz="2400" dirty="0" smtClean="0">
                <a:latin typeface="华文楷体" panose="02010600040101010101" pitchFamily="2" charset="-122"/>
                <a:ea typeface="华文楷体" panose="02010600040101010101" pitchFamily="2" charset="-122"/>
              </a:rPr>
              <a:t>出售、出让、转让、置换</a:t>
            </a:r>
            <a:r>
              <a:rPr lang="zh-CN" altLang="zh-CN" sz="2400" b="1" dirty="0" smtClean="0">
                <a:latin typeface="华文楷体" panose="02010600040101010101" pitchFamily="2" charset="-122"/>
                <a:ea typeface="华文楷体" panose="02010600040101010101" pitchFamily="2" charset="-122"/>
              </a:rPr>
              <a:t>、</a:t>
            </a:r>
            <a:r>
              <a:rPr lang="zh-CN" altLang="zh-CN" sz="2400" dirty="0" smtClean="0">
                <a:latin typeface="华文楷体" panose="02010600040101010101" pitchFamily="2" charset="-122"/>
                <a:ea typeface="华文楷体" panose="02010600040101010101" pitchFamily="2" charset="-122"/>
              </a:rPr>
              <a:t>无偿调拨、对外捐赠</a:t>
            </a:r>
            <a:r>
              <a:rPr lang="zh-CN" altLang="en-US" sz="2400" dirty="0" smtClean="0">
                <a:solidFill>
                  <a:srgbClr val="00FF00"/>
                </a:solidFill>
                <a:latin typeface="华文楷体" panose="02010600040101010101" pitchFamily="2" charset="-122"/>
                <a:ea typeface="华文楷体" panose="02010600040101010101" pitchFamily="2" charset="-122"/>
              </a:rPr>
              <a:t>（主动处置）；</a:t>
            </a:r>
            <a:endParaRPr lang="en-US" altLang="zh-CN" sz="2400" dirty="0" smtClean="0">
              <a:solidFill>
                <a:srgbClr val="00FF00"/>
              </a:solidFill>
              <a:latin typeface="华文楷体" panose="02010600040101010101" pitchFamily="2" charset="-122"/>
              <a:ea typeface="华文楷体" panose="02010600040101010101" pitchFamily="2" charset="-122"/>
            </a:endParaRPr>
          </a:p>
          <a:p>
            <a:pPr>
              <a:lnSpc>
                <a:spcPct val="150000"/>
              </a:lnSpc>
              <a:spcAft>
                <a:spcPts val="0"/>
              </a:spcAft>
              <a:buClr>
                <a:schemeClr val="tx1"/>
              </a:buClr>
              <a:buFont typeface="Wingdings" panose="05000000000000000000" pitchFamily="2" charset="2"/>
              <a:buChar char="Ø"/>
              <a:defRPr/>
            </a:pPr>
            <a:r>
              <a:rPr lang="zh-CN" altLang="zh-CN" sz="2400" dirty="0" smtClean="0">
                <a:latin typeface="华文楷体" panose="02010600040101010101" pitchFamily="2" charset="-122"/>
                <a:ea typeface="华文楷体" panose="02010600040101010101" pitchFamily="2" charset="-122"/>
              </a:rPr>
              <a:t>资产</a:t>
            </a:r>
            <a:r>
              <a:rPr lang="zh-CN" altLang="zh-CN" sz="2400" dirty="0">
                <a:latin typeface="华文楷体" panose="02010600040101010101" pitchFamily="2" charset="-122"/>
                <a:ea typeface="华文楷体" panose="02010600040101010101" pitchFamily="2" charset="-122"/>
              </a:rPr>
              <a:t>盘</a:t>
            </a:r>
            <a:r>
              <a:rPr lang="zh-CN" altLang="zh-CN" sz="2400" dirty="0" smtClean="0">
                <a:latin typeface="华文楷体" panose="02010600040101010101" pitchFamily="2" charset="-122"/>
                <a:ea typeface="华文楷体" panose="02010600040101010101" pitchFamily="2" charset="-122"/>
              </a:rPr>
              <a:t>亏</a:t>
            </a:r>
            <a:r>
              <a:rPr lang="zh-CN" altLang="en-US" sz="2400" dirty="0" smtClean="0">
                <a:latin typeface="华文楷体" panose="02010600040101010101" pitchFamily="2" charset="-122"/>
                <a:ea typeface="华文楷体" panose="02010600040101010101" pitchFamily="2" charset="-122"/>
              </a:rPr>
              <a:t>、</a:t>
            </a:r>
            <a:r>
              <a:rPr lang="zh-CN" altLang="zh-CN" sz="2400" dirty="0" smtClean="0">
                <a:latin typeface="华文楷体" panose="02010600040101010101" pitchFamily="2" charset="-122"/>
                <a:ea typeface="华文楷体" panose="02010600040101010101" pitchFamily="2" charset="-122"/>
              </a:rPr>
              <a:t>报废、毁损以及货币性资产损失</a:t>
            </a:r>
            <a:r>
              <a:rPr lang="zh-CN" altLang="zh-CN" sz="2400" dirty="0">
                <a:latin typeface="华文楷体" panose="02010600040101010101" pitchFamily="2" charset="-122"/>
                <a:ea typeface="华文楷体" panose="02010600040101010101" pitchFamily="2" charset="-122"/>
              </a:rPr>
              <a:t>核销等</a:t>
            </a:r>
            <a:r>
              <a:rPr lang="zh-CN" altLang="en-US" sz="2400" dirty="0" smtClean="0">
                <a:solidFill>
                  <a:srgbClr val="00FF00"/>
                </a:solidFill>
                <a:latin typeface="华文楷体" panose="02010600040101010101" pitchFamily="2" charset="-122"/>
                <a:ea typeface="华文楷体" panose="02010600040101010101" pitchFamily="2" charset="-122"/>
              </a:rPr>
              <a:t>（被动处置）</a:t>
            </a:r>
            <a:r>
              <a:rPr lang="zh-CN" altLang="zh-CN" sz="2400" dirty="0" smtClean="0">
                <a:latin typeface="华文楷体" panose="02010600040101010101" pitchFamily="2" charset="-122"/>
                <a:ea typeface="华文楷体" panose="02010600040101010101" pitchFamily="2" charset="-122"/>
              </a:rPr>
              <a:t>。</a:t>
            </a:r>
            <a:endParaRPr lang="zh-CN" altLang="zh-CN" sz="2400" dirty="0" smtClean="0">
              <a:latin typeface="华文楷体" panose="02010600040101010101" pitchFamily="2" charset="-122"/>
              <a:ea typeface="华文楷体" panose="02010600040101010101" pitchFamily="2" charset="-122"/>
            </a:endParaRPr>
          </a:p>
          <a:p>
            <a:pPr marL="0" indent="0">
              <a:lnSpc>
                <a:spcPct val="150000"/>
              </a:lnSpc>
              <a:spcAft>
                <a:spcPts val="0"/>
              </a:spcAft>
              <a:buNone/>
              <a:defRPr/>
            </a:pPr>
            <a:r>
              <a:rPr lang="en-US" altLang="zh-CN" sz="2800" b="1" dirty="0">
                <a:solidFill>
                  <a:srgbClr val="FFFF00"/>
                </a:solidFill>
                <a:latin typeface="华文楷体" panose="02010600040101010101" pitchFamily="2" charset="-122"/>
                <a:ea typeface="华文楷体" panose="02010600040101010101" pitchFamily="2" charset="-122"/>
              </a:rPr>
              <a:t>3.</a:t>
            </a:r>
            <a:r>
              <a:rPr lang="zh-CN" altLang="en-US" sz="2800" b="1" dirty="0">
                <a:solidFill>
                  <a:srgbClr val="FFFF00"/>
                </a:solidFill>
                <a:latin typeface="华文楷体" panose="02010600040101010101" pitchFamily="2" charset="-122"/>
                <a:ea typeface="华文楷体" panose="02010600040101010101" pitchFamily="2" charset="-122"/>
              </a:rPr>
              <a:t>科目</a:t>
            </a:r>
            <a:r>
              <a:rPr lang="zh-CN" altLang="en-US" sz="2800" b="1" dirty="0" smtClean="0">
                <a:solidFill>
                  <a:srgbClr val="FFFF00"/>
                </a:solidFill>
                <a:latin typeface="华文楷体" panose="02010600040101010101" pitchFamily="2" charset="-122"/>
                <a:ea typeface="华文楷体" panose="02010600040101010101" pitchFamily="2" charset="-122"/>
              </a:rPr>
              <a:t>核算：</a:t>
            </a:r>
            <a:endParaRPr lang="en-US" altLang="zh-CN" sz="2800" b="1" dirty="0" smtClean="0">
              <a:solidFill>
                <a:srgbClr val="FFFF00"/>
              </a:solidFill>
              <a:latin typeface="华文楷体" panose="02010600040101010101" pitchFamily="2" charset="-122"/>
              <a:ea typeface="华文楷体" panose="02010600040101010101" pitchFamily="2" charset="-122"/>
            </a:endParaRPr>
          </a:p>
          <a:p>
            <a:pPr>
              <a:lnSpc>
                <a:spcPct val="150000"/>
              </a:lnSpc>
              <a:spcAft>
                <a:spcPts val="0"/>
              </a:spcAft>
              <a:buClr>
                <a:schemeClr val="tx1"/>
              </a:buClr>
              <a:buFont typeface="Wingdings" panose="05000000000000000000" pitchFamily="2" charset="2"/>
              <a:buChar char="Ø"/>
              <a:defRPr/>
            </a:pPr>
            <a:r>
              <a:rPr lang="zh-CN" altLang="en-US" sz="2400" dirty="0" smtClean="0">
                <a:solidFill>
                  <a:srgbClr val="FFFF00"/>
                </a:solidFill>
                <a:latin typeface="华文楷体" panose="02010600040101010101" pitchFamily="2" charset="-122"/>
                <a:ea typeface="华文楷体" panose="02010600040101010101" pitchFamily="2" charset="-122"/>
              </a:rPr>
              <a:t>通过“待处理财产损溢”科目核算时：</a:t>
            </a:r>
            <a:r>
              <a:rPr lang="zh-CN" altLang="zh-CN" sz="2400" dirty="0" smtClean="0">
                <a:latin typeface="华文楷体" panose="02010600040101010101" pitchFamily="2" charset="-122"/>
                <a:ea typeface="华文楷体" panose="02010600040101010101" pitchFamily="2" charset="-122"/>
              </a:rPr>
              <a:t>应当先通过</a:t>
            </a:r>
            <a:r>
              <a:rPr lang="en-US" altLang="zh-CN" sz="2400" dirty="0" smtClean="0">
                <a:latin typeface="华文楷体" panose="02010600040101010101" pitchFamily="2" charset="-122"/>
                <a:ea typeface="华文楷体" panose="02010600040101010101" pitchFamily="2" charset="-122"/>
              </a:rPr>
              <a:t>“</a:t>
            </a:r>
            <a:r>
              <a:rPr lang="zh-CN" altLang="zh-CN" sz="2400" dirty="0" smtClean="0">
                <a:solidFill>
                  <a:srgbClr val="FFFF00"/>
                </a:solidFill>
                <a:latin typeface="华文楷体" panose="02010600040101010101" pitchFamily="2" charset="-122"/>
                <a:ea typeface="华文楷体" panose="02010600040101010101" pitchFamily="2" charset="-122"/>
              </a:rPr>
              <a:t>待处理财产损溢</a:t>
            </a:r>
            <a:r>
              <a:rPr lang="en-US" altLang="zh-CN" sz="2400" dirty="0" smtClean="0">
                <a:latin typeface="华文楷体" panose="02010600040101010101" pitchFamily="2" charset="-122"/>
                <a:ea typeface="华文楷体" panose="02010600040101010101" pitchFamily="2" charset="-122"/>
              </a:rPr>
              <a:t>”</a:t>
            </a:r>
            <a:r>
              <a:rPr lang="zh-CN" altLang="zh-CN" sz="2400" dirty="0" smtClean="0">
                <a:latin typeface="华文楷体" panose="02010600040101010101" pitchFamily="2" charset="-122"/>
                <a:ea typeface="华文楷体" panose="02010600040101010101" pitchFamily="2" charset="-122"/>
              </a:rPr>
              <a:t>科目进行核算，再将处理资产价值和处理</a:t>
            </a:r>
            <a:r>
              <a:rPr lang="zh-CN" altLang="zh-CN" sz="2400" dirty="0" smtClean="0">
                <a:solidFill>
                  <a:srgbClr val="00FF00"/>
                </a:solidFill>
                <a:latin typeface="华文楷体" panose="02010600040101010101" pitchFamily="2" charset="-122"/>
                <a:ea typeface="华文楷体" panose="02010600040101010101" pitchFamily="2" charset="-122"/>
              </a:rPr>
              <a:t>净支出</a:t>
            </a:r>
            <a:r>
              <a:rPr lang="zh-CN" altLang="zh-CN" sz="2400" dirty="0" smtClean="0">
                <a:latin typeface="华文楷体" panose="02010600040101010101" pitchFamily="2" charset="-122"/>
                <a:ea typeface="华文楷体" panose="02010600040101010101" pitchFamily="2" charset="-122"/>
              </a:rPr>
              <a:t>计入本科目。</a:t>
            </a:r>
            <a:r>
              <a:rPr lang="en-US" altLang="zh-CN" sz="2400" dirty="0" smtClean="0">
                <a:latin typeface="华文楷体" panose="02010600040101010101" pitchFamily="2" charset="-122"/>
                <a:ea typeface="华文楷体" panose="02010600040101010101" pitchFamily="2" charset="-122"/>
              </a:rPr>
              <a:t>   </a:t>
            </a:r>
            <a:r>
              <a:rPr lang="zh-CN" altLang="en-US" sz="2400" dirty="0" smtClean="0">
                <a:solidFill>
                  <a:srgbClr val="00FF00"/>
                </a:solidFill>
                <a:latin typeface="华文楷体" panose="02010600040101010101" pitchFamily="2" charset="-122"/>
                <a:ea typeface="华文楷体" panose="02010600040101010101" pitchFamily="2" charset="-122"/>
              </a:rPr>
              <a:t>净收益？</a:t>
            </a:r>
            <a:endParaRPr lang="en-US" altLang="zh-CN" sz="2400" dirty="0" smtClean="0">
              <a:solidFill>
                <a:srgbClr val="00FF00"/>
              </a:solidFill>
              <a:latin typeface="华文楷体" panose="02010600040101010101" pitchFamily="2" charset="-122"/>
              <a:ea typeface="华文楷体" panose="02010600040101010101" pitchFamily="2" charset="-122"/>
            </a:endParaRPr>
          </a:p>
          <a:p>
            <a:pPr marL="2743200" lvl="6" indent="0">
              <a:lnSpc>
                <a:spcPct val="150000"/>
              </a:lnSpc>
              <a:spcAft>
                <a:spcPts val="0"/>
              </a:spcAft>
              <a:buClr>
                <a:srgbClr val="00FF00"/>
              </a:buClr>
              <a:buNone/>
              <a:defRPr/>
            </a:pPr>
            <a:r>
              <a:rPr lang="zh-CN" altLang="en-US" sz="2400" dirty="0" smtClean="0">
                <a:solidFill>
                  <a:srgbClr val="00FF00"/>
                </a:solidFill>
                <a:latin typeface="华文楷体" panose="02010600040101010101" pitchFamily="2" charset="-122"/>
                <a:ea typeface="华文楷体" panose="02010600040101010101" pitchFamily="2" charset="-122"/>
              </a:rPr>
              <a:t>                                                          </a:t>
            </a:r>
            <a:r>
              <a:rPr lang="zh-CN" altLang="en-US" sz="2600" dirty="0" smtClean="0">
                <a:solidFill>
                  <a:srgbClr val="00FF00"/>
                </a:solidFill>
                <a:latin typeface="华文琥珀" panose="02010800040101010101" pitchFamily="2" charset="-122"/>
                <a:ea typeface="华文琥珀" panose="02010800040101010101" pitchFamily="2" charset="-122"/>
              </a:rPr>
              <a:t>应</a:t>
            </a:r>
            <a:r>
              <a:rPr lang="zh-CN" altLang="en-US" sz="2600" dirty="0">
                <a:solidFill>
                  <a:srgbClr val="00FF00"/>
                </a:solidFill>
                <a:latin typeface="华文琥珀" panose="02010800040101010101" pitchFamily="2" charset="-122"/>
                <a:ea typeface="华文琥珀" panose="02010800040101010101" pitchFamily="2" charset="-122"/>
              </a:rPr>
              <a:t>缴财政款</a:t>
            </a:r>
            <a:endParaRPr lang="zh-CN" altLang="zh-CN" sz="2600" dirty="0" smtClean="0">
              <a:solidFill>
                <a:srgbClr val="00FF00"/>
              </a:solidFill>
              <a:latin typeface="华文琥珀" panose="02010800040101010101" pitchFamily="2" charset="-122"/>
              <a:ea typeface="华文琥珀" panose="02010800040101010101" pitchFamily="2" charset="-122"/>
            </a:endParaRPr>
          </a:p>
        </p:txBody>
      </p:sp>
      <p:sp>
        <p:nvSpPr>
          <p:cNvPr id="4" name="灯片编号占位符 3"/>
          <p:cNvSpPr>
            <a:spLocks noGrp="1"/>
          </p:cNvSpPr>
          <p:nvPr>
            <p:ph type="sldNum" sz="quarter" idx="12"/>
          </p:nvPr>
        </p:nvSpPr>
        <p:spPr/>
        <p:txBody>
          <a:bodyPr/>
          <a:lstStyle/>
          <a:p>
            <a:fld id="{BC1CF76B-D1F8-4017-AACD-912803F43726}" type="slidenum">
              <a:rPr lang="en-US" smtClean="0"/>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04547">
                                            <p:txEl>
                                              <p:pRg st="6" end="6"/>
                                            </p:txEl>
                                          </p:spTgt>
                                        </p:tgtEl>
                                        <p:attrNameLst>
                                          <p:attrName>style.visibility</p:attrName>
                                        </p:attrNameLst>
                                      </p:cBhvr>
                                      <p:to>
                                        <p:strVal val="visible"/>
                                      </p:to>
                                    </p:set>
                                    <p:anim calcmode="lin" valueType="num">
                                      <p:cBhvr>
                                        <p:cTn id="7" dur="500" fill="hold"/>
                                        <p:tgtEl>
                                          <p:spTgt spid="1004547">
                                            <p:txEl>
                                              <p:pRg st="6" end="6"/>
                                            </p:txEl>
                                          </p:spTgt>
                                        </p:tgtEl>
                                        <p:attrNameLst>
                                          <p:attrName>ppt_w</p:attrName>
                                        </p:attrNameLst>
                                      </p:cBhvr>
                                      <p:tavLst>
                                        <p:tav tm="0">
                                          <p:val>
                                            <p:fltVal val="0"/>
                                          </p:val>
                                        </p:tav>
                                        <p:tav tm="100000">
                                          <p:val>
                                            <p:strVal val="#ppt_w"/>
                                          </p:val>
                                        </p:tav>
                                      </p:tavLst>
                                    </p:anim>
                                    <p:anim calcmode="lin" valueType="num">
                                      <p:cBhvr>
                                        <p:cTn id="8" dur="500" fill="hold"/>
                                        <p:tgtEl>
                                          <p:spTgt spid="1004547">
                                            <p:txEl>
                                              <p:pRg st="6" end="6"/>
                                            </p:txEl>
                                          </p:spTgt>
                                        </p:tgtEl>
                                        <p:attrNameLst>
                                          <p:attrName>ppt_h</p:attrName>
                                        </p:attrNameLst>
                                      </p:cBhvr>
                                      <p:tavLst>
                                        <p:tav tm="0">
                                          <p:val>
                                            <p:fltVal val="0"/>
                                          </p:val>
                                        </p:tav>
                                        <p:tav tm="100000">
                                          <p:val>
                                            <p:strVal val="#ppt_h"/>
                                          </p:val>
                                        </p:tav>
                                      </p:tavLst>
                                    </p:anim>
                                    <p:animEffect transition="in" filter="fade">
                                      <p:cBhvr>
                                        <p:cTn id="9" dur="500"/>
                                        <p:tgtEl>
                                          <p:spTgt spid="100454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58286" y="1801092"/>
            <a:ext cx="5465424" cy="361141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buFont typeface="Wingdings" panose="05000000000000000000" pitchFamily="2" charset="2"/>
              <a:buNone/>
            </a:pPr>
            <a:r>
              <a:rPr lang="en-US" altLang="zh-CN" sz="2000" dirty="0">
                <a:latin typeface="华文楷体" panose="02010600040101010101" pitchFamily="2" charset="-122"/>
                <a:ea typeface="华文楷体" panose="02010600040101010101" pitchFamily="2" charset="-122"/>
              </a:rPr>
              <a:t>1.</a:t>
            </a:r>
            <a:r>
              <a:rPr lang="zh-CN" altLang="en-US" sz="2000" dirty="0">
                <a:latin typeface="华文楷体" panose="02010600040101010101" pitchFamily="2" charset="-122"/>
                <a:ea typeface="华文楷体" panose="02010600040101010101" pitchFamily="2" charset="-122"/>
              </a:rPr>
              <a:t>转销被处置资产价值（按照规定报经批准）：</a:t>
            </a:r>
            <a:r>
              <a:rPr lang="zh-CN" altLang="en-US" sz="2000" u="sng" dirty="0">
                <a:latin typeface="华文楷体" panose="02010600040101010101" pitchFamily="2" charset="-122"/>
                <a:ea typeface="华文楷体" panose="02010600040101010101" pitchFamily="2" charset="-122"/>
              </a:rPr>
              <a:t> </a:t>
            </a:r>
            <a:endParaRPr lang="zh-CN" altLang="en-US" sz="2000" u="sng" dirty="0">
              <a:latin typeface="华文楷体" panose="02010600040101010101" pitchFamily="2" charset="-122"/>
              <a:ea typeface="华文楷体" panose="02010600040101010101" pitchFamily="2" charset="-122"/>
            </a:endParaRPr>
          </a:p>
          <a:p>
            <a:pPr>
              <a:lnSpc>
                <a:spcPct val="150000"/>
              </a:lnSpc>
              <a:buFont typeface="Wingdings" panose="05000000000000000000" pitchFamily="2" charset="2"/>
              <a:buNone/>
            </a:pPr>
            <a:r>
              <a:rPr lang="zh-CN" altLang="en-US" sz="2000" dirty="0">
                <a:latin typeface="华文楷体" panose="02010600040101010101" pitchFamily="2" charset="-122"/>
                <a:ea typeface="华文楷体" panose="02010600040101010101" pitchFamily="2" charset="-122"/>
              </a:rPr>
              <a:t>借：资产处置费用 </a:t>
            </a:r>
            <a:endParaRPr lang="zh-CN" altLang="en-US" sz="2000" dirty="0">
              <a:latin typeface="华文楷体" panose="02010600040101010101" pitchFamily="2" charset="-122"/>
              <a:ea typeface="华文楷体" panose="02010600040101010101" pitchFamily="2" charset="-122"/>
            </a:endParaRPr>
          </a:p>
          <a:p>
            <a:pPr>
              <a:lnSpc>
                <a:spcPct val="150000"/>
              </a:lnSpc>
              <a:buFont typeface="Wingdings" panose="05000000000000000000" pitchFamily="2" charset="2"/>
              <a:buNone/>
            </a:pPr>
            <a:r>
              <a:rPr lang="zh-CN" altLang="en-US" sz="2000" dirty="0">
                <a:latin typeface="华文楷体" panose="02010600040101010101" pitchFamily="2" charset="-122"/>
                <a:ea typeface="华文楷体" panose="02010600040101010101" pitchFamily="2" charset="-122"/>
              </a:rPr>
              <a:t>    固定资产累计折旧等 </a:t>
            </a:r>
            <a:endParaRPr lang="zh-CN" altLang="en-US" sz="2000" dirty="0">
              <a:latin typeface="华文楷体" panose="02010600040101010101" pitchFamily="2" charset="-122"/>
              <a:ea typeface="华文楷体" panose="02010600040101010101" pitchFamily="2" charset="-122"/>
            </a:endParaRPr>
          </a:p>
          <a:p>
            <a:pPr>
              <a:lnSpc>
                <a:spcPct val="150000"/>
              </a:lnSpc>
              <a:buFont typeface="Wingdings" panose="05000000000000000000" pitchFamily="2" charset="2"/>
              <a:buNone/>
            </a:pPr>
            <a:r>
              <a:rPr lang="zh-CN" altLang="en-US" sz="2000" dirty="0">
                <a:latin typeface="华文楷体" panose="02010600040101010101" pitchFamily="2" charset="-122"/>
                <a:ea typeface="华文楷体" panose="02010600040101010101" pitchFamily="2" charset="-122"/>
              </a:rPr>
              <a:t>    贷：库存物品</a:t>
            </a:r>
            <a:r>
              <a:rPr lang="en-US" altLang="zh-CN" sz="2000" dirty="0">
                <a:latin typeface="华文楷体" panose="02010600040101010101" pitchFamily="2" charset="-122"/>
                <a:ea typeface="华文楷体" panose="02010600040101010101" pitchFamily="2" charset="-122"/>
              </a:rPr>
              <a:t>/</a:t>
            </a:r>
            <a:r>
              <a:rPr lang="zh-CN" altLang="en-US" sz="2000" dirty="0">
                <a:latin typeface="华文楷体" panose="02010600040101010101" pitchFamily="2" charset="-122"/>
                <a:ea typeface="华文楷体" panose="02010600040101010101" pitchFamily="2" charset="-122"/>
              </a:rPr>
              <a:t>固定资产等    </a:t>
            </a:r>
            <a:r>
              <a:rPr lang="en-US" altLang="zh-CN" sz="2000" dirty="0">
                <a:latin typeface="华文楷体" panose="02010600040101010101" pitchFamily="2" charset="-122"/>
                <a:ea typeface="华文楷体" panose="02010600040101010101" pitchFamily="2" charset="-122"/>
              </a:rPr>
              <a:t>[</a:t>
            </a:r>
            <a:r>
              <a:rPr lang="zh-CN" altLang="en-US" sz="2000" dirty="0">
                <a:latin typeface="华文楷体" panose="02010600040101010101" pitchFamily="2" charset="-122"/>
                <a:ea typeface="华文楷体" panose="02010600040101010101" pitchFamily="2" charset="-122"/>
              </a:rPr>
              <a:t>账面余额</a:t>
            </a:r>
            <a:r>
              <a:rPr lang="en-US" altLang="zh-CN" sz="2000" dirty="0">
                <a:latin typeface="华文楷体" panose="02010600040101010101" pitchFamily="2" charset="-122"/>
                <a:ea typeface="华文楷体" panose="02010600040101010101" pitchFamily="2" charset="-122"/>
              </a:rPr>
              <a:t>] </a:t>
            </a:r>
            <a:endParaRPr lang="en-US" altLang="zh-CN" sz="2000" dirty="0">
              <a:latin typeface="华文楷体" panose="02010600040101010101" pitchFamily="2" charset="-122"/>
              <a:ea typeface="华文楷体" panose="02010600040101010101" pitchFamily="2" charset="-122"/>
            </a:endParaRPr>
          </a:p>
          <a:p>
            <a:pPr>
              <a:lnSpc>
                <a:spcPct val="150000"/>
              </a:lnSpc>
              <a:buFont typeface="Wingdings" panose="05000000000000000000" pitchFamily="2" charset="2"/>
              <a:buNone/>
            </a:pPr>
            <a:r>
              <a:rPr lang="en-US" altLang="zh-CN" sz="2000" dirty="0">
                <a:latin typeface="华文楷体" panose="02010600040101010101" pitchFamily="2" charset="-122"/>
                <a:ea typeface="华文楷体" panose="02010600040101010101" pitchFamily="2" charset="-122"/>
              </a:rPr>
              <a:t>2.</a:t>
            </a:r>
            <a:r>
              <a:rPr lang="zh-CN" altLang="en-US" sz="2000" dirty="0">
                <a:latin typeface="华文楷体" panose="02010600040101010101" pitchFamily="2" charset="-122"/>
                <a:ea typeface="华文楷体" panose="02010600040101010101" pitchFamily="2" charset="-122"/>
              </a:rPr>
              <a:t>处置过程中</a:t>
            </a:r>
            <a:r>
              <a:rPr lang="zh-CN" altLang="en-US" sz="2000" b="1" dirty="0">
                <a:latin typeface="华文楷体" panose="02010600040101010101" pitchFamily="2" charset="-122"/>
                <a:ea typeface="华文楷体" panose="02010600040101010101" pitchFamily="2" charset="-122"/>
              </a:rPr>
              <a:t>仅</a:t>
            </a:r>
            <a:r>
              <a:rPr lang="zh-CN" altLang="en-US" sz="2000" dirty="0">
                <a:latin typeface="华文楷体" panose="02010600040101010101" pitchFamily="2" charset="-122"/>
                <a:ea typeface="华文楷体" panose="02010600040101010101" pitchFamily="2" charset="-122"/>
              </a:rPr>
              <a:t>发生相关费用的：</a:t>
            </a:r>
            <a:r>
              <a:rPr lang="zh-CN" altLang="en-US" sz="2000" u="sng" dirty="0">
                <a:latin typeface="华文楷体" panose="02010600040101010101" pitchFamily="2" charset="-122"/>
                <a:ea typeface="华文楷体" panose="02010600040101010101" pitchFamily="2" charset="-122"/>
              </a:rPr>
              <a:t> </a:t>
            </a:r>
            <a:endParaRPr lang="zh-CN" altLang="en-US" sz="2000" u="sng" dirty="0">
              <a:latin typeface="华文楷体" panose="02010600040101010101" pitchFamily="2" charset="-122"/>
              <a:ea typeface="华文楷体" panose="02010600040101010101" pitchFamily="2" charset="-122"/>
            </a:endParaRPr>
          </a:p>
          <a:p>
            <a:pPr>
              <a:lnSpc>
                <a:spcPct val="150000"/>
              </a:lnSpc>
              <a:buFont typeface="Wingdings" panose="05000000000000000000" pitchFamily="2" charset="2"/>
              <a:buNone/>
            </a:pPr>
            <a:r>
              <a:rPr lang="zh-CN" altLang="en-US" sz="2000" dirty="0">
                <a:latin typeface="华文楷体" panose="02010600040101010101" pitchFamily="2" charset="-122"/>
                <a:ea typeface="华文楷体" panose="02010600040101010101" pitchFamily="2" charset="-122"/>
              </a:rPr>
              <a:t>借：资产处置费用         </a:t>
            </a:r>
            <a:r>
              <a:rPr lang="zh-CN" altLang="en-US" sz="2000" dirty="0">
                <a:solidFill>
                  <a:srgbClr val="00FF00"/>
                </a:solidFill>
                <a:latin typeface="华文楷体" panose="02010600040101010101" pitchFamily="2" charset="-122"/>
                <a:ea typeface="华文楷体" panose="02010600040101010101" pitchFamily="2" charset="-122"/>
              </a:rPr>
              <a:t>借：其他支出 </a:t>
            </a:r>
            <a:endParaRPr lang="zh-CN" altLang="en-US" sz="2000" dirty="0">
              <a:solidFill>
                <a:srgbClr val="00FF00"/>
              </a:solidFill>
              <a:latin typeface="华文楷体" panose="02010600040101010101" pitchFamily="2" charset="-122"/>
              <a:ea typeface="华文楷体" panose="02010600040101010101" pitchFamily="2" charset="-122"/>
            </a:endParaRPr>
          </a:p>
          <a:p>
            <a:pPr>
              <a:lnSpc>
                <a:spcPct val="150000"/>
              </a:lnSpc>
              <a:buFont typeface="Wingdings" panose="05000000000000000000" pitchFamily="2" charset="2"/>
              <a:buNone/>
            </a:pPr>
            <a:r>
              <a:rPr lang="zh-CN" altLang="en-US" sz="2000" dirty="0">
                <a:latin typeface="华文楷体" panose="02010600040101010101" pitchFamily="2" charset="-122"/>
                <a:ea typeface="华文楷体" panose="02010600040101010101" pitchFamily="2" charset="-122"/>
              </a:rPr>
              <a:t>    贷：银行存款等     </a:t>
            </a:r>
            <a:r>
              <a:rPr lang="zh-CN" altLang="en-US" sz="2000" dirty="0" smtClean="0">
                <a:latin typeface="华文楷体" panose="02010600040101010101" pitchFamily="2" charset="-122"/>
                <a:ea typeface="华文楷体" panose="02010600040101010101" pitchFamily="2" charset="-122"/>
              </a:rPr>
              <a:t>  </a:t>
            </a:r>
            <a:r>
              <a:rPr lang="zh-CN" altLang="en-US" sz="2000" dirty="0" smtClean="0">
                <a:solidFill>
                  <a:srgbClr val="00FF00"/>
                </a:solidFill>
                <a:latin typeface="华文楷体" panose="02010600040101010101" pitchFamily="2" charset="-122"/>
                <a:ea typeface="华文楷体" panose="02010600040101010101" pitchFamily="2" charset="-122"/>
              </a:rPr>
              <a:t>贷</a:t>
            </a:r>
            <a:r>
              <a:rPr lang="zh-CN" altLang="en-US" sz="2000" dirty="0">
                <a:solidFill>
                  <a:srgbClr val="00FF00"/>
                </a:solidFill>
                <a:latin typeface="华文楷体" panose="02010600040101010101" pitchFamily="2" charset="-122"/>
                <a:ea typeface="华文楷体" panose="02010600040101010101" pitchFamily="2" charset="-122"/>
              </a:rPr>
              <a:t>：资金结存 </a:t>
            </a:r>
            <a:endParaRPr lang="zh-CN" altLang="en-US" sz="2000" dirty="0">
              <a:solidFill>
                <a:srgbClr val="00FF00"/>
              </a:solidFill>
              <a:latin typeface="华文楷体" panose="02010600040101010101" pitchFamily="2" charset="-122"/>
              <a:ea typeface="华文楷体" panose="02010600040101010101" pitchFamily="2" charset="-122"/>
            </a:endParaRPr>
          </a:p>
        </p:txBody>
      </p:sp>
      <p:sp>
        <p:nvSpPr>
          <p:cNvPr id="6" name="矩形 5"/>
          <p:cNvSpPr/>
          <p:nvPr/>
        </p:nvSpPr>
        <p:spPr>
          <a:xfrm>
            <a:off x="658285" y="940382"/>
            <a:ext cx="10655300" cy="59257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0"/>
              </a:spcAft>
              <a:buFont typeface="Wingdings" panose="05000000000000000000" pitchFamily="2" charset="2"/>
              <a:buChar char="Ø"/>
              <a:defRPr/>
            </a:pPr>
            <a:r>
              <a:rPr lang="zh-CN" altLang="en-US" sz="2400" dirty="0">
                <a:solidFill>
                  <a:srgbClr val="FFFF00"/>
                </a:solidFill>
                <a:latin typeface="华文楷体" panose="02010600040101010101" pitchFamily="2" charset="-122"/>
                <a:ea typeface="华文楷体" panose="02010600040101010101" pitchFamily="2" charset="-122"/>
              </a:rPr>
              <a:t>不通过“待处理财产损溢”科目核算时</a:t>
            </a:r>
            <a:r>
              <a:rPr lang="zh-CN" altLang="en-US" sz="3200" dirty="0">
                <a:solidFill>
                  <a:srgbClr val="FFFF00"/>
                </a:solidFill>
                <a:latin typeface="华文楷体" panose="02010600040101010101" pitchFamily="2" charset="-122"/>
                <a:ea typeface="华文楷体" panose="02010600040101010101" pitchFamily="2" charset="-122"/>
              </a:rPr>
              <a:t> </a:t>
            </a:r>
            <a:endParaRPr lang="en-US" altLang="zh-CN" sz="3200" dirty="0">
              <a:solidFill>
                <a:srgbClr val="FFFF00"/>
              </a:solidFill>
              <a:latin typeface="华文楷体" panose="02010600040101010101" pitchFamily="2" charset="-122"/>
              <a:ea typeface="华文楷体" panose="02010600040101010101" pitchFamily="2" charset="-122"/>
            </a:endParaRPr>
          </a:p>
        </p:txBody>
      </p:sp>
      <p:sp>
        <p:nvSpPr>
          <p:cNvPr id="7" name="Rectangle 2"/>
          <p:cNvSpPr>
            <a:spLocks noGrp="1" noRot="1" noChangeArrowheads="1"/>
          </p:cNvSpPr>
          <p:nvPr>
            <p:ph type="title"/>
          </p:nvPr>
        </p:nvSpPr>
        <p:spPr>
          <a:xfrm>
            <a:off x="1391477" y="178472"/>
            <a:ext cx="9025467" cy="504825"/>
          </a:xfrm>
        </p:spPr>
        <p:txBody>
          <a:bodyPr rtlCol="0">
            <a:normAutofit fontScale="90000"/>
          </a:bodyPr>
          <a:lstStyle/>
          <a:p>
            <a:pPr algn="ctr" eaLnBrk="1" fontAlgn="auto" hangingPunct="1">
              <a:spcAft>
                <a:spcPts val="0"/>
              </a:spcAft>
              <a:defRPr/>
            </a:pPr>
            <a:r>
              <a:rPr lang="zh-CN" altLang="en-US" sz="3100" dirty="0">
                <a:solidFill>
                  <a:srgbClr val="FFFF00"/>
                </a:solidFill>
                <a:latin typeface="华文楷体" panose="02010600040101010101" pitchFamily="2" charset="-122"/>
                <a:ea typeface="华文楷体" panose="02010600040101010101" pitchFamily="2" charset="-122"/>
              </a:rPr>
              <a:t>（三）资产处置</a:t>
            </a:r>
            <a:r>
              <a:rPr lang="zh-CN" altLang="en-US" sz="3100" dirty="0" smtClean="0">
                <a:solidFill>
                  <a:srgbClr val="FFFF00"/>
                </a:solidFill>
                <a:latin typeface="华文楷体" panose="02010600040101010101" pitchFamily="2" charset="-122"/>
                <a:ea typeface="华文楷体" panose="02010600040101010101" pitchFamily="2" charset="-122"/>
              </a:rPr>
              <a:t>费用</a:t>
            </a:r>
            <a:endParaRPr lang="zh-CN" altLang="en-US" sz="3200" dirty="0" smtClean="0">
              <a:solidFill>
                <a:srgbClr val="FFFF00"/>
              </a:solidFill>
              <a:latin typeface="华文楷体" panose="02010600040101010101" pitchFamily="2" charset="-122"/>
              <a:ea typeface="华文楷体" panose="02010600040101010101" pitchFamily="2" charset="-122"/>
            </a:endParaRPr>
          </a:p>
        </p:txBody>
      </p:sp>
      <p:sp>
        <p:nvSpPr>
          <p:cNvPr id="5" name="矩形 4"/>
          <p:cNvSpPr/>
          <p:nvPr/>
        </p:nvSpPr>
        <p:spPr>
          <a:xfrm>
            <a:off x="6444348" y="1790037"/>
            <a:ext cx="4867563" cy="361141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buFont typeface="Wingdings" panose="05000000000000000000" pitchFamily="2" charset="2"/>
              <a:buNone/>
            </a:pPr>
            <a:r>
              <a:rPr lang="en-US" altLang="zh-CN" sz="2000" dirty="0">
                <a:latin typeface="华文楷体" panose="02010600040101010101" pitchFamily="2" charset="-122"/>
                <a:ea typeface="华文楷体" panose="02010600040101010101" pitchFamily="2" charset="-122"/>
              </a:rPr>
              <a:t>3.</a:t>
            </a:r>
            <a:r>
              <a:rPr lang="zh-CN" altLang="en-US" sz="2000" dirty="0">
                <a:latin typeface="华文楷体" panose="02010600040101010101" pitchFamily="2" charset="-122"/>
                <a:ea typeface="华文楷体" panose="02010600040101010101" pitchFamily="2" charset="-122"/>
              </a:rPr>
              <a:t>处置过程中取得收入的： </a:t>
            </a:r>
            <a:endParaRPr lang="zh-CN" altLang="en-US" sz="2000" dirty="0">
              <a:latin typeface="华文楷体" panose="02010600040101010101" pitchFamily="2" charset="-122"/>
              <a:ea typeface="华文楷体" panose="02010600040101010101" pitchFamily="2" charset="-122"/>
            </a:endParaRPr>
          </a:p>
          <a:p>
            <a:pPr>
              <a:lnSpc>
                <a:spcPct val="150000"/>
              </a:lnSpc>
              <a:buFont typeface="Wingdings" panose="05000000000000000000" pitchFamily="2" charset="2"/>
              <a:buNone/>
            </a:pPr>
            <a:r>
              <a:rPr lang="zh-CN" altLang="en-US" sz="2000" dirty="0">
                <a:latin typeface="华文楷体" panose="02010600040101010101" pitchFamily="2" charset="-122"/>
                <a:ea typeface="华文楷体" panose="02010600040101010101" pitchFamily="2" charset="-122"/>
              </a:rPr>
              <a:t>借：银行存款等           </a:t>
            </a:r>
            <a:r>
              <a:rPr lang="en-US" altLang="zh-CN" sz="2000" dirty="0">
                <a:latin typeface="华文楷体" panose="02010600040101010101" pitchFamily="2" charset="-122"/>
                <a:ea typeface="华文楷体" panose="02010600040101010101" pitchFamily="2" charset="-122"/>
              </a:rPr>
              <a:t>[</a:t>
            </a:r>
            <a:r>
              <a:rPr lang="zh-CN" altLang="en-US" sz="2000" dirty="0">
                <a:latin typeface="华文楷体" panose="02010600040101010101" pitchFamily="2" charset="-122"/>
                <a:ea typeface="华文楷体" panose="02010600040101010101" pitchFamily="2" charset="-122"/>
              </a:rPr>
              <a:t>取得价款</a:t>
            </a:r>
            <a:r>
              <a:rPr lang="en-US" altLang="zh-CN" sz="2000" dirty="0">
                <a:latin typeface="华文楷体" panose="02010600040101010101" pitchFamily="2" charset="-122"/>
                <a:ea typeface="华文楷体" panose="02010600040101010101" pitchFamily="2" charset="-122"/>
              </a:rPr>
              <a:t>] </a:t>
            </a:r>
            <a:endParaRPr lang="en-US" altLang="zh-CN" sz="2000" dirty="0">
              <a:latin typeface="华文楷体" panose="02010600040101010101" pitchFamily="2" charset="-122"/>
              <a:ea typeface="华文楷体" panose="02010600040101010101" pitchFamily="2" charset="-122"/>
            </a:endParaRPr>
          </a:p>
          <a:p>
            <a:pPr>
              <a:lnSpc>
                <a:spcPct val="150000"/>
              </a:lnSpc>
              <a:buFont typeface="Wingdings" panose="05000000000000000000" pitchFamily="2" charset="2"/>
              <a:buNone/>
            </a:pPr>
            <a:r>
              <a:rPr lang="zh-CN" altLang="en-US" sz="2000" dirty="0">
                <a:latin typeface="华文楷体" panose="02010600040101010101" pitchFamily="2" charset="-122"/>
                <a:ea typeface="华文楷体" panose="02010600040101010101" pitchFamily="2" charset="-122"/>
              </a:rPr>
              <a:t>      资产处置费用     </a:t>
            </a:r>
            <a:r>
              <a:rPr lang="en-US" altLang="zh-CN" sz="2000" dirty="0" smtClean="0">
                <a:latin typeface="华文楷体" panose="02010600040101010101" pitchFamily="2" charset="-122"/>
                <a:ea typeface="华文楷体" panose="02010600040101010101" pitchFamily="2" charset="-122"/>
              </a:rPr>
              <a:t>[</a:t>
            </a:r>
            <a:r>
              <a:rPr lang="zh-CN" altLang="en-US" sz="2000" dirty="0">
                <a:latin typeface="华文楷体" panose="02010600040101010101" pitchFamily="2" charset="-122"/>
                <a:ea typeface="华文楷体" panose="02010600040101010101" pitchFamily="2" charset="-122"/>
              </a:rPr>
              <a:t>处置</a:t>
            </a:r>
            <a:r>
              <a:rPr lang="zh-CN" altLang="en-US" sz="2000" dirty="0">
                <a:solidFill>
                  <a:srgbClr val="FFFF00"/>
                </a:solidFill>
                <a:latin typeface="华文楷体" panose="02010600040101010101" pitchFamily="2" charset="-122"/>
                <a:ea typeface="华文楷体" panose="02010600040101010101" pitchFamily="2" charset="-122"/>
              </a:rPr>
              <a:t>净支出</a:t>
            </a:r>
            <a:r>
              <a:rPr lang="en-US" altLang="zh-CN" sz="2000" dirty="0">
                <a:latin typeface="华文楷体" panose="02010600040101010101" pitchFamily="2" charset="-122"/>
                <a:ea typeface="华文楷体" panose="02010600040101010101" pitchFamily="2" charset="-122"/>
              </a:rPr>
              <a:t>] </a:t>
            </a:r>
            <a:endParaRPr lang="en-US" altLang="zh-CN" sz="2000" dirty="0">
              <a:latin typeface="华文楷体" panose="02010600040101010101" pitchFamily="2" charset="-122"/>
              <a:ea typeface="华文楷体" panose="02010600040101010101" pitchFamily="2" charset="-122"/>
            </a:endParaRPr>
          </a:p>
          <a:p>
            <a:pPr>
              <a:lnSpc>
                <a:spcPct val="150000"/>
              </a:lnSpc>
              <a:buFont typeface="Wingdings" panose="05000000000000000000" pitchFamily="2" charset="2"/>
              <a:buNone/>
            </a:pPr>
            <a:r>
              <a:rPr lang="zh-CN" altLang="en-US" sz="2000" dirty="0">
                <a:latin typeface="华文楷体" panose="02010600040101010101" pitchFamily="2" charset="-122"/>
                <a:ea typeface="华文楷体" panose="02010600040101010101" pitchFamily="2" charset="-122"/>
              </a:rPr>
              <a:t>   贷：银行存款等        </a:t>
            </a:r>
            <a:r>
              <a:rPr lang="en-US" altLang="zh-CN" sz="2000" dirty="0">
                <a:latin typeface="华文楷体" panose="02010600040101010101" pitchFamily="2" charset="-122"/>
                <a:ea typeface="华文楷体" panose="02010600040101010101" pitchFamily="2" charset="-122"/>
              </a:rPr>
              <a:t>[</a:t>
            </a:r>
            <a:r>
              <a:rPr lang="zh-CN" altLang="en-US" sz="2000" dirty="0">
                <a:latin typeface="华文楷体" panose="02010600040101010101" pitchFamily="2" charset="-122"/>
                <a:ea typeface="华文楷体" panose="02010600040101010101" pitchFamily="2" charset="-122"/>
              </a:rPr>
              <a:t>相关费用</a:t>
            </a:r>
            <a:r>
              <a:rPr lang="en-US" altLang="zh-CN" sz="2000" dirty="0">
                <a:latin typeface="华文楷体" panose="02010600040101010101" pitchFamily="2" charset="-122"/>
                <a:ea typeface="华文楷体" panose="02010600040101010101" pitchFamily="2" charset="-122"/>
              </a:rPr>
              <a:t>] </a:t>
            </a:r>
            <a:endParaRPr lang="en-US" altLang="zh-CN" sz="2000" dirty="0">
              <a:latin typeface="华文楷体" panose="02010600040101010101" pitchFamily="2" charset="-122"/>
              <a:ea typeface="华文楷体" panose="02010600040101010101" pitchFamily="2" charset="-122"/>
            </a:endParaRPr>
          </a:p>
          <a:p>
            <a:pPr>
              <a:lnSpc>
                <a:spcPct val="150000"/>
              </a:lnSpc>
              <a:buFont typeface="Wingdings" panose="05000000000000000000" pitchFamily="2" charset="2"/>
              <a:buNone/>
            </a:pPr>
            <a:r>
              <a:rPr lang="zh-CN" altLang="en-US" sz="2000" dirty="0">
                <a:latin typeface="华文楷体" panose="02010600040101010101" pitchFamily="2" charset="-122"/>
                <a:ea typeface="华文楷体" panose="02010600040101010101" pitchFamily="2" charset="-122"/>
              </a:rPr>
              <a:t>         </a:t>
            </a:r>
            <a:r>
              <a:rPr lang="zh-CN" altLang="en-US" sz="2000" u="sng" dirty="0">
                <a:latin typeface="华文楷体" panose="02010600040101010101" pitchFamily="2" charset="-122"/>
                <a:ea typeface="华文楷体" panose="02010600040101010101" pitchFamily="2" charset="-122"/>
              </a:rPr>
              <a:t>应缴财政款  </a:t>
            </a:r>
            <a:r>
              <a:rPr lang="zh-CN" altLang="en-US" sz="2000" u="sng" dirty="0" smtClean="0">
                <a:latin typeface="华文楷体" panose="02010600040101010101" pitchFamily="2" charset="-122"/>
                <a:ea typeface="华文楷体" panose="02010600040101010101" pitchFamily="2" charset="-122"/>
              </a:rPr>
              <a:t>    </a:t>
            </a:r>
            <a:r>
              <a:rPr lang="en-US" altLang="zh-CN" sz="2000" u="sng" dirty="0" smtClean="0">
                <a:latin typeface="华文楷体" panose="02010600040101010101" pitchFamily="2" charset="-122"/>
                <a:ea typeface="华文楷体" panose="02010600040101010101" pitchFamily="2" charset="-122"/>
              </a:rPr>
              <a:t>[</a:t>
            </a:r>
            <a:r>
              <a:rPr lang="zh-CN" altLang="en-US" sz="2000" u="sng" dirty="0">
                <a:latin typeface="华文楷体" panose="02010600040101010101" pitchFamily="2" charset="-122"/>
                <a:ea typeface="华文楷体" panose="02010600040101010101" pitchFamily="2" charset="-122"/>
              </a:rPr>
              <a:t>处置</a:t>
            </a:r>
            <a:r>
              <a:rPr lang="zh-CN" altLang="en-US" sz="2000" u="sng" dirty="0">
                <a:solidFill>
                  <a:srgbClr val="FFFF00"/>
                </a:solidFill>
                <a:latin typeface="华文楷体" panose="02010600040101010101" pitchFamily="2" charset="-122"/>
                <a:ea typeface="华文楷体" panose="02010600040101010101" pitchFamily="2" charset="-122"/>
              </a:rPr>
              <a:t>净收入</a:t>
            </a:r>
            <a:r>
              <a:rPr lang="en-US" altLang="zh-CN" sz="2000" u="sng" dirty="0">
                <a:latin typeface="华文楷体" panose="02010600040101010101" pitchFamily="2" charset="-122"/>
                <a:ea typeface="华文楷体" panose="02010600040101010101" pitchFamily="2" charset="-122"/>
              </a:rPr>
              <a:t>] </a:t>
            </a:r>
            <a:endParaRPr lang="en-US" altLang="zh-CN" sz="2000" u="sng" dirty="0">
              <a:latin typeface="华文楷体" panose="02010600040101010101" pitchFamily="2" charset="-122"/>
              <a:ea typeface="华文楷体" panose="02010600040101010101" pitchFamily="2" charset="-122"/>
            </a:endParaRPr>
          </a:p>
          <a:p>
            <a:pPr>
              <a:lnSpc>
                <a:spcPct val="150000"/>
              </a:lnSpc>
              <a:buFont typeface="Wingdings" panose="05000000000000000000" pitchFamily="2" charset="2"/>
              <a:buNone/>
            </a:pPr>
            <a:r>
              <a:rPr lang="zh-CN" altLang="en-US" sz="2000" dirty="0" smtClean="0">
                <a:solidFill>
                  <a:srgbClr val="00FF00"/>
                </a:solidFill>
                <a:latin typeface="华文楷体" panose="02010600040101010101" pitchFamily="2" charset="-122"/>
                <a:ea typeface="华文楷体" panose="02010600040101010101" pitchFamily="2" charset="-122"/>
              </a:rPr>
              <a:t>    注</a:t>
            </a:r>
            <a:r>
              <a:rPr lang="zh-CN" altLang="en-US" sz="2000" dirty="0">
                <a:solidFill>
                  <a:srgbClr val="00FF00"/>
                </a:solidFill>
                <a:latin typeface="华文楷体" panose="02010600040101010101" pitchFamily="2" charset="-122"/>
                <a:ea typeface="华文楷体" panose="02010600040101010101" pitchFamily="2" charset="-122"/>
              </a:rPr>
              <a:t>：无预算会计处理</a:t>
            </a:r>
            <a:endParaRPr lang="zh-CN" altLang="en-US" sz="2000" dirty="0">
              <a:solidFill>
                <a:srgbClr val="00FF00"/>
              </a:solidFill>
              <a:latin typeface="华文楷体" panose="02010600040101010101" pitchFamily="2" charset="-122"/>
              <a:ea typeface="华文楷体" panose="02010600040101010101" pitchFamily="2" charset="-122"/>
            </a:endParaRPr>
          </a:p>
        </p:txBody>
      </p:sp>
      <p:sp>
        <p:nvSpPr>
          <p:cNvPr id="8" name="灯片编号占位符 7"/>
          <p:cNvSpPr>
            <a:spLocks noGrp="1"/>
          </p:cNvSpPr>
          <p:nvPr>
            <p:ph type="sldNum" sz="quarter" idx="12"/>
          </p:nvPr>
        </p:nvSpPr>
        <p:spPr/>
        <p:txBody>
          <a:bodyPr/>
          <a:lstStyle/>
          <a:p>
            <a:pPr>
              <a:defRPr/>
            </a:pPr>
            <a:fld id="{4DDAE490-1FB0-48DC-8698-AB0A09F32C84}" type="slidenum">
              <a:rPr lang="en-US" altLang="zh-CN" smtClean="0">
                <a:latin typeface="华文楷体" panose="02010600040101010101" pitchFamily="2" charset="-122"/>
                <a:ea typeface="华文楷体" panose="02010600040101010101" pitchFamily="2" charset="-122"/>
              </a:rPr>
            </a:fld>
            <a:endParaRPr lang="en-US" altLang="zh-CN">
              <a:latin typeface="华文楷体" panose="02010600040101010101" pitchFamily="2" charset="-122"/>
              <a:ea typeface="华文楷体" panose="02010600040101010101" pitchFamily="2" charset="-122"/>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BC1CF76B-D1F8-4017-AACD-912803F43726}" type="slidenum">
              <a:rPr lang="en-US" smtClean="0">
                <a:latin typeface="华文楷体" panose="02010600040101010101" pitchFamily="2" charset="-122"/>
                <a:ea typeface="华文楷体" panose="02010600040101010101" pitchFamily="2" charset="-122"/>
              </a:rPr>
            </a:fld>
            <a:endParaRPr lang="en-US">
              <a:latin typeface="华文楷体" panose="02010600040101010101" pitchFamily="2" charset="-122"/>
              <a:ea typeface="华文楷体" panose="02010600040101010101" pitchFamily="2" charset="-122"/>
            </a:endParaRPr>
          </a:p>
        </p:txBody>
      </p:sp>
      <p:graphicFrame>
        <p:nvGraphicFramePr>
          <p:cNvPr id="7" name="内容占位符 5"/>
          <p:cNvGraphicFramePr>
            <a:graphicFrameLocks noGrp="1"/>
          </p:cNvGraphicFramePr>
          <p:nvPr>
            <p:ph idx="4294967295"/>
          </p:nvPr>
        </p:nvGraphicFramePr>
        <p:xfrm>
          <a:off x="508000" y="231247"/>
          <a:ext cx="11057467" cy="6141844"/>
        </p:xfrm>
        <a:graphic>
          <a:graphicData uri="http://schemas.openxmlformats.org/drawingml/2006/table">
            <a:tbl>
              <a:tblPr/>
              <a:tblGrid>
                <a:gridCol w="3685824"/>
                <a:gridCol w="4526843"/>
                <a:gridCol w="2844800"/>
              </a:tblGrid>
              <a:tr h="349137">
                <a:tc>
                  <a:txBody>
                    <a:bodyPr/>
                    <a:lstStyle/>
                    <a:p>
                      <a:pPr algn="ctr">
                        <a:spcAft>
                          <a:spcPts val="0"/>
                        </a:spcAft>
                      </a:pPr>
                      <a:r>
                        <a:rPr lang="zh-CN" altLang="en-US" sz="2400" b="1" kern="100" dirty="0" smtClean="0">
                          <a:solidFill>
                            <a:schemeClr val="tx1"/>
                          </a:solidFill>
                          <a:latin typeface="华文楷体" panose="02010600040101010101" pitchFamily="2" charset="-122"/>
                          <a:ea typeface="华文楷体" panose="02010600040101010101" pitchFamily="2" charset="-122"/>
                          <a:cs typeface="Times New Roman" panose="02020603050405020304"/>
                        </a:rPr>
                        <a:t>事项</a:t>
                      </a:r>
                      <a:endParaRPr lang="en-US" sz="2400" b="1" kern="100" dirty="0">
                        <a:solidFill>
                          <a:schemeClr val="tx1"/>
                        </a:solidFill>
                        <a:latin typeface="华文楷体" panose="02010600040101010101" pitchFamily="2" charset="-122"/>
                        <a:ea typeface="华文楷体" panose="02010600040101010101" pitchFamily="2" charset="-122"/>
                        <a:cs typeface="Times New Roman" panose="02020603050405020304"/>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CN" sz="2400" b="1" kern="100" dirty="0">
                          <a:solidFill>
                            <a:schemeClr val="tx1"/>
                          </a:solidFill>
                          <a:latin typeface="华文楷体" panose="02010600040101010101" pitchFamily="2" charset="-122"/>
                          <a:ea typeface="华文楷体" panose="02010600040101010101" pitchFamily="2" charset="-122"/>
                          <a:cs typeface="Times New Roman" panose="02020603050405020304"/>
                        </a:rPr>
                        <a:t>财务会计</a:t>
                      </a:r>
                      <a:endParaRPr lang="zh-CN" sz="2400" b="1" kern="100" dirty="0">
                        <a:solidFill>
                          <a:schemeClr val="tx1"/>
                        </a:solidFill>
                        <a:latin typeface="华文楷体" panose="02010600040101010101" pitchFamily="2" charset="-122"/>
                        <a:ea typeface="华文楷体" panose="02010600040101010101" pitchFamily="2" charset="-122"/>
                        <a:cs typeface="Times New Roman" panose="02020603050405020304"/>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zh-CN" sz="2400" b="1" kern="100" dirty="0">
                          <a:solidFill>
                            <a:schemeClr val="tx1"/>
                          </a:solidFill>
                          <a:latin typeface="华文楷体" panose="02010600040101010101" pitchFamily="2" charset="-122"/>
                          <a:ea typeface="华文楷体" panose="02010600040101010101" pitchFamily="2" charset="-122"/>
                          <a:cs typeface="Times New Roman" panose="02020603050405020304"/>
                        </a:rPr>
                        <a:t>预算会计</a:t>
                      </a:r>
                      <a:endParaRPr lang="zh-CN" sz="2400" b="1" kern="100" dirty="0">
                        <a:solidFill>
                          <a:schemeClr val="tx1"/>
                        </a:solidFill>
                        <a:latin typeface="华文楷体" panose="02010600040101010101" pitchFamily="2" charset="-122"/>
                        <a:ea typeface="华文楷体" panose="02010600040101010101" pitchFamily="2" charset="-122"/>
                        <a:cs typeface="Times New Roman" panose="02020603050405020304"/>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19357">
                <a:tc rowSpan="2">
                  <a:txBody>
                    <a:bodyPr/>
                    <a:lstStyle/>
                    <a:p>
                      <a:pPr algn="just">
                        <a:spcAft>
                          <a:spcPts val="0"/>
                        </a:spcAft>
                      </a:pPr>
                      <a:endParaRPr lang="en-US" altLang="zh-CN" sz="2000" b="1" kern="100" dirty="0" smtClean="0">
                        <a:solidFill>
                          <a:schemeClr val="tx1"/>
                        </a:solidFill>
                        <a:latin typeface="华文楷体" panose="02010600040101010101" pitchFamily="2" charset="-122"/>
                        <a:ea typeface="华文楷体" panose="02010600040101010101" pitchFamily="2" charset="-122"/>
                        <a:cs typeface="Times New Roman" panose="02020603050405020304"/>
                      </a:endParaRPr>
                    </a:p>
                    <a:p>
                      <a:pPr algn="just">
                        <a:spcAft>
                          <a:spcPts val="0"/>
                        </a:spcAft>
                      </a:pPr>
                      <a:r>
                        <a:rPr lang="zh-CN" sz="2000" b="1" kern="100" dirty="0" smtClean="0">
                          <a:solidFill>
                            <a:schemeClr val="tx1"/>
                          </a:solidFill>
                          <a:latin typeface="华文楷体" panose="02010600040101010101" pitchFamily="2" charset="-122"/>
                          <a:ea typeface="华文楷体" panose="02010600040101010101" pitchFamily="2" charset="-122"/>
                          <a:cs typeface="Times New Roman" panose="02020603050405020304"/>
                        </a:rPr>
                        <a:t>某</a:t>
                      </a:r>
                      <a:r>
                        <a:rPr lang="zh-CN" sz="2000" b="1" kern="100" dirty="0">
                          <a:solidFill>
                            <a:schemeClr val="tx1"/>
                          </a:solidFill>
                          <a:latin typeface="华文楷体" panose="02010600040101010101" pitchFamily="2" charset="-122"/>
                          <a:ea typeface="华文楷体" panose="02010600040101010101" pitchFamily="2" charset="-122"/>
                          <a:cs typeface="Times New Roman" panose="02020603050405020304"/>
                        </a:rPr>
                        <a:t>单位经财政部门批准将一项固定资产</a:t>
                      </a:r>
                      <a:r>
                        <a:rPr lang="zh-CN" sz="2000" b="1" kern="100" dirty="0">
                          <a:solidFill>
                            <a:srgbClr val="FFFF00"/>
                          </a:solidFill>
                          <a:latin typeface="华文楷体" panose="02010600040101010101" pitchFamily="2" charset="-122"/>
                          <a:ea typeface="华文楷体" panose="02010600040101010101" pitchFamily="2" charset="-122"/>
                          <a:cs typeface="Times New Roman" panose="02020603050405020304"/>
                        </a:rPr>
                        <a:t>对外捐赠</a:t>
                      </a:r>
                      <a:r>
                        <a:rPr lang="zh-CN" sz="2000" b="1" kern="100" dirty="0">
                          <a:solidFill>
                            <a:schemeClr val="tx1"/>
                          </a:solidFill>
                          <a:latin typeface="华文楷体" panose="02010600040101010101" pitchFamily="2" charset="-122"/>
                          <a:ea typeface="华文楷体" panose="02010600040101010101" pitchFamily="2" charset="-122"/>
                          <a:cs typeface="Times New Roman" panose="02020603050405020304"/>
                        </a:rPr>
                        <a:t>，原值</a:t>
                      </a:r>
                      <a:r>
                        <a:rPr lang="en-US" sz="2000" b="1" kern="100" dirty="0">
                          <a:solidFill>
                            <a:schemeClr val="tx1"/>
                          </a:solidFill>
                          <a:latin typeface="华文楷体" panose="02010600040101010101" pitchFamily="2" charset="-122"/>
                          <a:ea typeface="华文楷体" panose="02010600040101010101" pitchFamily="2" charset="-122"/>
                          <a:cs typeface="Times New Roman" panose="02020603050405020304"/>
                        </a:rPr>
                        <a:t>20</a:t>
                      </a:r>
                      <a:r>
                        <a:rPr lang="zh-CN" sz="2000" b="1" kern="100" dirty="0">
                          <a:solidFill>
                            <a:schemeClr val="tx1"/>
                          </a:solidFill>
                          <a:latin typeface="华文楷体" panose="02010600040101010101" pitchFamily="2" charset="-122"/>
                          <a:ea typeface="华文楷体" panose="02010600040101010101" pitchFamily="2" charset="-122"/>
                          <a:cs typeface="Times New Roman" panose="02020603050405020304"/>
                        </a:rPr>
                        <a:t>万元，折旧</a:t>
                      </a:r>
                      <a:r>
                        <a:rPr lang="en-US" sz="2000" b="1" kern="100" dirty="0">
                          <a:solidFill>
                            <a:schemeClr val="tx1"/>
                          </a:solidFill>
                          <a:latin typeface="华文楷体" panose="02010600040101010101" pitchFamily="2" charset="-122"/>
                          <a:ea typeface="华文楷体" panose="02010600040101010101" pitchFamily="2" charset="-122"/>
                          <a:cs typeface="Times New Roman" panose="02020603050405020304"/>
                        </a:rPr>
                        <a:t>15</a:t>
                      </a:r>
                      <a:r>
                        <a:rPr lang="zh-CN" sz="2000" b="1" kern="100" dirty="0">
                          <a:solidFill>
                            <a:schemeClr val="tx1"/>
                          </a:solidFill>
                          <a:latin typeface="华文楷体" panose="02010600040101010101" pitchFamily="2" charset="-122"/>
                          <a:ea typeface="华文楷体" panose="02010600040101010101" pitchFamily="2" charset="-122"/>
                          <a:cs typeface="Times New Roman" panose="02020603050405020304"/>
                        </a:rPr>
                        <a:t>万元，费用</a:t>
                      </a:r>
                      <a:r>
                        <a:rPr lang="en-US" sz="2000" b="1" kern="100" dirty="0">
                          <a:solidFill>
                            <a:schemeClr val="tx1"/>
                          </a:solidFill>
                          <a:latin typeface="华文楷体" panose="02010600040101010101" pitchFamily="2" charset="-122"/>
                          <a:ea typeface="华文楷体" panose="02010600040101010101" pitchFamily="2" charset="-122"/>
                          <a:cs typeface="Times New Roman" panose="02020603050405020304"/>
                        </a:rPr>
                        <a:t>2</a:t>
                      </a:r>
                      <a:r>
                        <a:rPr lang="zh-CN" sz="2000" b="1" kern="100" dirty="0">
                          <a:solidFill>
                            <a:schemeClr val="tx1"/>
                          </a:solidFill>
                          <a:latin typeface="华文楷体" panose="02010600040101010101" pitchFamily="2" charset="-122"/>
                          <a:ea typeface="华文楷体" panose="02010600040101010101" pitchFamily="2" charset="-122"/>
                          <a:cs typeface="Times New Roman" panose="02020603050405020304"/>
                        </a:rPr>
                        <a:t>万元</a:t>
                      </a:r>
                      <a:r>
                        <a:rPr lang="zh-CN" sz="2000" b="1" kern="100" dirty="0" smtClean="0">
                          <a:solidFill>
                            <a:schemeClr val="tx1"/>
                          </a:solidFill>
                          <a:latin typeface="华文楷体" panose="02010600040101010101" pitchFamily="2" charset="-122"/>
                          <a:ea typeface="华文楷体" panose="02010600040101010101" pitchFamily="2" charset="-122"/>
                          <a:cs typeface="Times New Roman" panose="02020603050405020304"/>
                        </a:rPr>
                        <a:t>，以</a:t>
                      </a:r>
                      <a:r>
                        <a:rPr lang="zh-CN" sz="2000" b="1" kern="100" dirty="0">
                          <a:solidFill>
                            <a:schemeClr val="tx1"/>
                          </a:solidFill>
                          <a:latin typeface="华文楷体" panose="02010600040101010101" pitchFamily="2" charset="-122"/>
                          <a:ea typeface="华文楷体" panose="02010600040101010101" pitchFamily="2" charset="-122"/>
                          <a:cs typeface="Times New Roman" panose="02020603050405020304"/>
                        </a:rPr>
                        <a:t>银行</a:t>
                      </a:r>
                      <a:r>
                        <a:rPr lang="zh-CN" sz="2000" b="1" kern="100" dirty="0" smtClean="0">
                          <a:solidFill>
                            <a:schemeClr val="tx1"/>
                          </a:solidFill>
                          <a:latin typeface="华文楷体" panose="02010600040101010101" pitchFamily="2" charset="-122"/>
                          <a:ea typeface="华文楷体" panose="02010600040101010101" pitchFamily="2" charset="-122"/>
                          <a:cs typeface="Times New Roman" panose="02020603050405020304"/>
                        </a:rPr>
                        <a:t>存款</a:t>
                      </a:r>
                      <a:r>
                        <a:rPr lang="zh-CN" altLang="en-US" sz="2000" b="1" kern="100" dirty="0" smtClean="0">
                          <a:solidFill>
                            <a:schemeClr val="tx1"/>
                          </a:solidFill>
                          <a:latin typeface="华文楷体" panose="02010600040101010101" pitchFamily="2" charset="-122"/>
                          <a:ea typeface="华文楷体" panose="02010600040101010101" pitchFamily="2" charset="-122"/>
                          <a:cs typeface="Times New Roman" panose="02020603050405020304"/>
                        </a:rPr>
                        <a:t>支</a:t>
                      </a:r>
                      <a:r>
                        <a:rPr lang="zh-CN" sz="2000" b="1" kern="100" dirty="0" smtClean="0">
                          <a:solidFill>
                            <a:schemeClr val="tx1"/>
                          </a:solidFill>
                          <a:latin typeface="华文楷体" panose="02010600040101010101" pitchFamily="2" charset="-122"/>
                          <a:ea typeface="华文楷体" panose="02010600040101010101" pitchFamily="2" charset="-122"/>
                          <a:cs typeface="Times New Roman" panose="02020603050405020304"/>
                        </a:rPr>
                        <a:t>付</a:t>
                      </a:r>
                      <a:endParaRPr lang="zh-CN" sz="2000" kern="100" dirty="0">
                        <a:solidFill>
                          <a:schemeClr val="tx1"/>
                        </a:solidFill>
                        <a:latin typeface="华文楷体" panose="02010600040101010101" pitchFamily="2" charset="-122"/>
                        <a:ea typeface="华文楷体" panose="02010600040101010101" pitchFamily="2" charset="-122"/>
                        <a:cs typeface="Times New Roman" panose="02020603050405020304"/>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2000" b="1" kern="100" dirty="0">
                          <a:solidFill>
                            <a:schemeClr val="tx1"/>
                          </a:solidFill>
                          <a:latin typeface="华文楷体" panose="02010600040101010101" pitchFamily="2" charset="-122"/>
                          <a:ea typeface="华文楷体" panose="02010600040101010101" pitchFamily="2" charset="-122"/>
                          <a:cs typeface="Times New Roman" panose="02020603050405020304"/>
                        </a:rPr>
                        <a:t>借：固定资产累计折旧</a:t>
                      </a:r>
                      <a:r>
                        <a:rPr lang="en-US" sz="2000" b="1" kern="100" dirty="0">
                          <a:solidFill>
                            <a:schemeClr val="tx1"/>
                          </a:solidFill>
                          <a:latin typeface="华文楷体" panose="02010600040101010101" pitchFamily="2" charset="-122"/>
                          <a:ea typeface="华文楷体" panose="02010600040101010101" pitchFamily="2" charset="-122"/>
                          <a:cs typeface="Times New Roman" panose="02020603050405020304"/>
                        </a:rPr>
                        <a:t> </a:t>
                      </a:r>
                      <a:r>
                        <a:rPr lang="en-US" sz="2000" b="1" kern="100" dirty="0" smtClean="0">
                          <a:solidFill>
                            <a:schemeClr val="tx1"/>
                          </a:solidFill>
                          <a:latin typeface="华文楷体" panose="02010600040101010101" pitchFamily="2" charset="-122"/>
                          <a:ea typeface="华文楷体" panose="02010600040101010101" pitchFamily="2" charset="-122"/>
                          <a:cs typeface="Times New Roman" panose="02020603050405020304"/>
                        </a:rPr>
                        <a:t>    </a:t>
                      </a:r>
                      <a:r>
                        <a:rPr lang="en-US" sz="2000" b="1" kern="100" dirty="0">
                          <a:solidFill>
                            <a:schemeClr val="tx1"/>
                          </a:solidFill>
                          <a:latin typeface="华文楷体" panose="02010600040101010101" pitchFamily="2" charset="-122"/>
                          <a:ea typeface="华文楷体" panose="02010600040101010101" pitchFamily="2" charset="-122"/>
                          <a:cs typeface="Times New Roman" panose="02020603050405020304"/>
                        </a:rPr>
                        <a:t>15</a:t>
                      </a:r>
                      <a:endParaRPr lang="zh-CN" sz="2000" b="1" kern="100" dirty="0">
                        <a:solidFill>
                          <a:schemeClr val="tx1"/>
                        </a:solidFill>
                        <a:latin typeface="华文楷体" panose="02010600040101010101" pitchFamily="2" charset="-122"/>
                        <a:ea typeface="华文楷体" panose="02010600040101010101" pitchFamily="2" charset="-122"/>
                        <a:cs typeface="Times New Roman" panose="02020603050405020304"/>
                      </a:endParaRPr>
                    </a:p>
                    <a:p>
                      <a:pPr indent="266700" algn="just">
                        <a:spcAft>
                          <a:spcPts val="0"/>
                        </a:spcAft>
                      </a:pPr>
                      <a:r>
                        <a:rPr lang="en-US" altLang="zh-CN" sz="2000" b="1" kern="100" dirty="0" smtClean="0">
                          <a:solidFill>
                            <a:schemeClr val="tx1"/>
                          </a:solidFill>
                          <a:latin typeface="华文楷体" panose="02010600040101010101" pitchFamily="2" charset="-122"/>
                          <a:ea typeface="华文楷体" panose="02010600040101010101" pitchFamily="2" charset="-122"/>
                          <a:cs typeface="Times New Roman" panose="02020603050405020304"/>
                        </a:rPr>
                        <a:t> </a:t>
                      </a:r>
                      <a:r>
                        <a:rPr lang="en-US" altLang="zh-CN" sz="2000" b="1" kern="100" baseline="0" dirty="0" smtClean="0">
                          <a:solidFill>
                            <a:schemeClr val="tx1"/>
                          </a:solidFill>
                          <a:latin typeface="华文楷体" panose="02010600040101010101" pitchFamily="2" charset="-122"/>
                          <a:ea typeface="华文楷体" panose="02010600040101010101" pitchFamily="2" charset="-122"/>
                          <a:cs typeface="Times New Roman" panose="02020603050405020304"/>
                        </a:rPr>
                        <a:t>  </a:t>
                      </a:r>
                      <a:r>
                        <a:rPr lang="zh-CN" sz="2000" b="1" kern="100" dirty="0" smtClean="0">
                          <a:solidFill>
                            <a:schemeClr val="tx1"/>
                          </a:solidFill>
                          <a:latin typeface="华文楷体" panose="02010600040101010101" pitchFamily="2" charset="-122"/>
                          <a:ea typeface="华文楷体" panose="02010600040101010101" pitchFamily="2" charset="-122"/>
                          <a:cs typeface="Times New Roman" panose="02020603050405020304"/>
                        </a:rPr>
                        <a:t>资产</a:t>
                      </a:r>
                      <a:r>
                        <a:rPr lang="zh-CN" sz="2000" b="1" kern="100" dirty="0">
                          <a:solidFill>
                            <a:schemeClr val="tx1"/>
                          </a:solidFill>
                          <a:latin typeface="华文楷体" panose="02010600040101010101" pitchFamily="2" charset="-122"/>
                          <a:ea typeface="华文楷体" panose="02010600040101010101" pitchFamily="2" charset="-122"/>
                          <a:cs typeface="Times New Roman" panose="02020603050405020304"/>
                        </a:rPr>
                        <a:t>处置费用</a:t>
                      </a:r>
                      <a:r>
                        <a:rPr lang="en-US" sz="2000" b="1" kern="100" dirty="0">
                          <a:solidFill>
                            <a:schemeClr val="tx1"/>
                          </a:solidFill>
                          <a:latin typeface="华文楷体" panose="02010600040101010101" pitchFamily="2" charset="-122"/>
                          <a:ea typeface="华文楷体" panose="02010600040101010101" pitchFamily="2" charset="-122"/>
                          <a:cs typeface="Times New Roman" panose="02020603050405020304"/>
                        </a:rPr>
                        <a:t>  </a:t>
                      </a:r>
                      <a:r>
                        <a:rPr lang="en-US" sz="2000" b="1" kern="100" dirty="0" smtClean="0">
                          <a:solidFill>
                            <a:schemeClr val="tx1"/>
                          </a:solidFill>
                          <a:latin typeface="华文楷体" panose="02010600040101010101" pitchFamily="2" charset="-122"/>
                          <a:ea typeface="华文楷体" panose="02010600040101010101" pitchFamily="2" charset="-122"/>
                          <a:cs typeface="Times New Roman" panose="02020603050405020304"/>
                        </a:rPr>
                        <a:t>             5</a:t>
                      </a:r>
                      <a:endParaRPr lang="zh-CN" sz="2000" b="1" kern="100" dirty="0">
                        <a:solidFill>
                          <a:schemeClr val="tx1"/>
                        </a:solidFill>
                        <a:latin typeface="华文楷体" panose="02010600040101010101" pitchFamily="2" charset="-122"/>
                        <a:ea typeface="华文楷体" panose="02010600040101010101" pitchFamily="2" charset="-122"/>
                        <a:cs typeface="Times New Roman" panose="02020603050405020304"/>
                      </a:endParaRPr>
                    </a:p>
                    <a:p>
                      <a:pPr algn="just">
                        <a:spcAft>
                          <a:spcPts val="0"/>
                        </a:spcAft>
                      </a:pPr>
                      <a:r>
                        <a:rPr lang="en-US" sz="2000" b="1" kern="100" dirty="0">
                          <a:solidFill>
                            <a:schemeClr val="tx1"/>
                          </a:solidFill>
                          <a:latin typeface="华文楷体" panose="02010600040101010101" pitchFamily="2" charset="-122"/>
                          <a:ea typeface="华文楷体" panose="02010600040101010101" pitchFamily="2" charset="-122"/>
                          <a:cs typeface="Times New Roman" panose="02020603050405020304"/>
                        </a:rPr>
                        <a:t> </a:t>
                      </a:r>
                      <a:r>
                        <a:rPr lang="en-US" sz="2000" b="1" kern="100" dirty="0" smtClean="0">
                          <a:solidFill>
                            <a:schemeClr val="tx1"/>
                          </a:solidFill>
                          <a:latin typeface="华文楷体" panose="02010600040101010101" pitchFamily="2" charset="-122"/>
                          <a:ea typeface="华文楷体" panose="02010600040101010101" pitchFamily="2" charset="-122"/>
                          <a:cs typeface="Times New Roman" panose="02020603050405020304"/>
                        </a:rPr>
                        <a:t>   </a:t>
                      </a:r>
                      <a:r>
                        <a:rPr lang="zh-CN" sz="2000" b="1" kern="100" dirty="0" smtClean="0">
                          <a:solidFill>
                            <a:schemeClr val="tx1"/>
                          </a:solidFill>
                          <a:latin typeface="华文楷体" panose="02010600040101010101" pitchFamily="2" charset="-122"/>
                          <a:ea typeface="华文楷体" panose="02010600040101010101" pitchFamily="2" charset="-122"/>
                          <a:cs typeface="Times New Roman" panose="02020603050405020304"/>
                        </a:rPr>
                        <a:t>贷</a:t>
                      </a:r>
                      <a:r>
                        <a:rPr lang="zh-CN" sz="2000" b="1" kern="100" dirty="0">
                          <a:solidFill>
                            <a:schemeClr val="tx1"/>
                          </a:solidFill>
                          <a:latin typeface="华文楷体" panose="02010600040101010101" pitchFamily="2" charset="-122"/>
                          <a:ea typeface="华文楷体" panose="02010600040101010101" pitchFamily="2" charset="-122"/>
                          <a:cs typeface="Times New Roman" panose="02020603050405020304"/>
                        </a:rPr>
                        <a:t>：固定资产</a:t>
                      </a:r>
                      <a:r>
                        <a:rPr lang="en-US" sz="2000" b="1" kern="100" dirty="0">
                          <a:solidFill>
                            <a:schemeClr val="tx1"/>
                          </a:solidFill>
                          <a:latin typeface="华文楷体" panose="02010600040101010101" pitchFamily="2" charset="-122"/>
                          <a:ea typeface="华文楷体" panose="02010600040101010101" pitchFamily="2" charset="-122"/>
                          <a:cs typeface="Times New Roman" panose="02020603050405020304"/>
                        </a:rPr>
                        <a:t>      </a:t>
                      </a:r>
                      <a:r>
                        <a:rPr lang="en-US" sz="2000" b="1" kern="100" dirty="0" smtClean="0">
                          <a:solidFill>
                            <a:schemeClr val="tx1"/>
                          </a:solidFill>
                          <a:latin typeface="华文楷体" panose="02010600040101010101" pitchFamily="2" charset="-122"/>
                          <a:ea typeface="华文楷体" panose="02010600040101010101" pitchFamily="2" charset="-122"/>
                          <a:cs typeface="Times New Roman" panose="02020603050405020304"/>
                        </a:rPr>
                        <a:t>          20</a:t>
                      </a:r>
                      <a:endParaRPr lang="zh-CN" sz="2000" b="1" kern="100" dirty="0">
                        <a:solidFill>
                          <a:schemeClr val="tx1"/>
                        </a:solidFill>
                        <a:latin typeface="华文楷体" panose="02010600040101010101" pitchFamily="2" charset="-122"/>
                        <a:ea typeface="华文楷体" panose="02010600040101010101" pitchFamily="2" charset="-122"/>
                        <a:cs typeface="Times New Roman" panose="02020603050405020304"/>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just">
                        <a:spcAft>
                          <a:spcPts val="0"/>
                        </a:spcAft>
                      </a:pPr>
                      <a:endParaRPr lang="en-US" altLang="zh-CN" sz="2000" b="1" kern="100" dirty="0" smtClean="0">
                        <a:solidFill>
                          <a:schemeClr val="tx1"/>
                        </a:solidFill>
                        <a:latin typeface="华文楷体" panose="02010600040101010101" pitchFamily="2" charset="-122"/>
                        <a:ea typeface="华文楷体" panose="02010600040101010101" pitchFamily="2" charset="-122"/>
                        <a:cs typeface="Times New Roman" panose="02020603050405020304"/>
                      </a:endParaRPr>
                    </a:p>
                    <a:p>
                      <a:pPr algn="just">
                        <a:spcAft>
                          <a:spcPts val="0"/>
                        </a:spcAft>
                      </a:pPr>
                      <a:endParaRPr lang="en-US" altLang="zh-CN" sz="2000" b="1" kern="100" dirty="0" smtClean="0">
                        <a:solidFill>
                          <a:schemeClr val="tx1"/>
                        </a:solidFill>
                        <a:latin typeface="华文楷体" panose="02010600040101010101" pitchFamily="2" charset="-122"/>
                        <a:ea typeface="华文楷体" panose="02010600040101010101" pitchFamily="2" charset="-122"/>
                        <a:cs typeface="Times New Roman" panose="02020603050405020304"/>
                      </a:endParaRPr>
                    </a:p>
                    <a:p>
                      <a:pPr algn="just">
                        <a:spcAft>
                          <a:spcPts val="0"/>
                        </a:spcAft>
                      </a:pPr>
                      <a:r>
                        <a:rPr lang="zh-CN" sz="2000" b="1" kern="100" dirty="0" smtClean="0">
                          <a:solidFill>
                            <a:schemeClr val="tx1"/>
                          </a:solidFill>
                          <a:latin typeface="华文楷体" panose="02010600040101010101" pitchFamily="2" charset="-122"/>
                          <a:ea typeface="华文楷体" panose="02010600040101010101" pitchFamily="2" charset="-122"/>
                          <a:cs typeface="Times New Roman" panose="02020603050405020304"/>
                        </a:rPr>
                        <a:t>借</a:t>
                      </a:r>
                      <a:r>
                        <a:rPr lang="zh-CN" sz="2000" b="1" kern="100" dirty="0">
                          <a:solidFill>
                            <a:schemeClr val="tx1"/>
                          </a:solidFill>
                          <a:latin typeface="华文楷体" panose="02010600040101010101" pitchFamily="2" charset="-122"/>
                          <a:ea typeface="华文楷体" panose="02010600040101010101" pitchFamily="2" charset="-122"/>
                          <a:cs typeface="Times New Roman" panose="02020603050405020304"/>
                        </a:rPr>
                        <a:t>：其他支出</a:t>
                      </a:r>
                      <a:r>
                        <a:rPr lang="en-US" sz="2000" b="1" kern="100" dirty="0">
                          <a:solidFill>
                            <a:schemeClr val="tx1"/>
                          </a:solidFill>
                          <a:latin typeface="华文楷体" panose="02010600040101010101" pitchFamily="2" charset="-122"/>
                          <a:ea typeface="华文楷体" panose="02010600040101010101" pitchFamily="2" charset="-122"/>
                          <a:cs typeface="Times New Roman" panose="02020603050405020304"/>
                        </a:rPr>
                        <a:t> </a:t>
                      </a:r>
                      <a:r>
                        <a:rPr lang="en-US" sz="2000" b="1" kern="100" dirty="0" smtClean="0">
                          <a:solidFill>
                            <a:schemeClr val="tx1"/>
                          </a:solidFill>
                          <a:latin typeface="华文楷体" panose="02010600040101010101" pitchFamily="2" charset="-122"/>
                          <a:ea typeface="华文楷体" panose="02010600040101010101" pitchFamily="2" charset="-122"/>
                          <a:cs typeface="Times New Roman" panose="02020603050405020304"/>
                        </a:rPr>
                        <a:t> </a:t>
                      </a:r>
                      <a:r>
                        <a:rPr lang="en-US" sz="2000" b="1" kern="100" dirty="0">
                          <a:solidFill>
                            <a:schemeClr val="tx1"/>
                          </a:solidFill>
                          <a:latin typeface="华文楷体" panose="02010600040101010101" pitchFamily="2" charset="-122"/>
                          <a:ea typeface="华文楷体" panose="02010600040101010101" pitchFamily="2" charset="-122"/>
                          <a:cs typeface="Times New Roman" panose="02020603050405020304"/>
                        </a:rPr>
                        <a:t>2                                   </a:t>
                      </a:r>
                      <a:endParaRPr lang="zh-CN" sz="2000" b="1" kern="100" dirty="0">
                        <a:solidFill>
                          <a:schemeClr val="tx1"/>
                        </a:solidFill>
                        <a:latin typeface="华文楷体" panose="02010600040101010101" pitchFamily="2" charset="-122"/>
                        <a:ea typeface="华文楷体" panose="02010600040101010101" pitchFamily="2" charset="-122"/>
                        <a:cs typeface="Times New Roman" panose="02020603050405020304"/>
                      </a:endParaRPr>
                    </a:p>
                    <a:p>
                      <a:pPr algn="just">
                        <a:spcAft>
                          <a:spcPts val="0"/>
                        </a:spcAft>
                      </a:pPr>
                      <a:r>
                        <a:rPr lang="en-US" altLang="zh-CN" sz="2000" b="1" kern="100" dirty="0" smtClean="0">
                          <a:solidFill>
                            <a:schemeClr val="tx1"/>
                          </a:solidFill>
                          <a:latin typeface="华文楷体" panose="02010600040101010101" pitchFamily="2" charset="-122"/>
                          <a:ea typeface="华文楷体" panose="02010600040101010101" pitchFamily="2" charset="-122"/>
                          <a:cs typeface="Times New Roman" panose="02020603050405020304"/>
                        </a:rPr>
                        <a:t>  </a:t>
                      </a:r>
                      <a:r>
                        <a:rPr lang="zh-CN" sz="2000" b="1" kern="100" dirty="0" smtClean="0">
                          <a:solidFill>
                            <a:schemeClr val="tx1"/>
                          </a:solidFill>
                          <a:latin typeface="华文楷体" panose="02010600040101010101" pitchFamily="2" charset="-122"/>
                          <a:ea typeface="华文楷体" panose="02010600040101010101" pitchFamily="2" charset="-122"/>
                          <a:cs typeface="Times New Roman" panose="02020603050405020304"/>
                        </a:rPr>
                        <a:t>贷</a:t>
                      </a:r>
                      <a:r>
                        <a:rPr lang="zh-CN" sz="2000" b="1" kern="100" dirty="0">
                          <a:solidFill>
                            <a:schemeClr val="tx1"/>
                          </a:solidFill>
                          <a:latin typeface="华文楷体" panose="02010600040101010101" pitchFamily="2" charset="-122"/>
                          <a:ea typeface="华文楷体" panose="02010600040101010101" pitchFamily="2" charset="-122"/>
                          <a:cs typeface="Times New Roman" panose="02020603050405020304"/>
                        </a:rPr>
                        <a:t>：资金</a:t>
                      </a:r>
                      <a:r>
                        <a:rPr lang="zh-CN" sz="2000" b="1" kern="100" dirty="0" smtClean="0">
                          <a:solidFill>
                            <a:schemeClr val="tx1"/>
                          </a:solidFill>
                          <a:latin typeface="华文楷体" panose="02010600040101010101" pitchFamily="2" charset="-122"/>
                          <a:ea typeface="华文楷体" panose="02010600040101010101" pitchFamily="2" charset="-122"/>
                          <a:cs typeface="Times New Roman" panose="02020603050405020304"/>
                        </a:rPr>
                        <a:t>结存</a:t>
                      </a:r>
                      <a:r>
                        <a:rPr lang="en-US" sz="2000" b="1" kern="100" dirty="0" smtClean="0">
                          <a:solidFill>
                            <a:schemeClr val="tx1"/>
                          </a:solidFill>
                          <a:latin typeface="华文楷体" panose="02010600040101010101" pitchFamily="2" charset="-122"/>
                          <a:ea typeface="华文楷体" panose="02010600040101010101" pitchFamily="2" charset="-122"/>
                          <a:cs typeface="Times New Roman" panose="02020603050405020304"/>
                        </a:rPr>
                        <a:t> </a:t>
                      </a:r>
                      <a:r>
                        <a:rPr lang="en-US" sz="2000" b="1" kern="100" dirty="0">
                          <a:solidFill>
                            <a:schemeClr val="tx1"/>
                          </a:solidFill>
                          <a:latin typeface="华文楷体" panose="02010600040101010101" pitchFamily="2" charset="-122"/>
                          <a:ea typeface="华文楷体" panose="02010600040101010101" pitchFamily="2" charset="-122"/>
                          <a:cs typeface="Times New Roman" panose="02020603050405020304"/>
                        </a:rPr>
                        <a:t>2 </a:t>
                      </a:r>
                      <a:endParaRPr lang="zh-CN" sz="2000" b="1" kern="100" dirty="0">
                        <a:solidFill>
                          <a:schemeClr val="tx1"/>
                        </a:solidFill>
                        <a:latin typeface="华文楷体" panose="02010600040101010101" pitchFamily="2" charset="-122"/>
                        <a:ea typeface="华文楷体" panose="02010600040101010101" pitchFamily="2" charset="-122"/>
                        <a:cs typeface="Times New Roman" panose="02020603050405020304"/>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57381">
                <a:tc vMerge="1">
                  <a:tcPr/>
                </a:tc>
                <a:tc>
                  <a:txBody>
                    <a:bodyPr/>
                    <a:lstStyle/>
                    <a:p>
                      <a:pPr marL="200025" indent="-200025" algn="just">
                        <a:spcAft>
                          <a:spcPts val="0"/>
                        </a:spcAft>
                      </a:pPr>
                      <a:r>
                        <a:rPr lang="zh-CN" sz="2000" b="1" kern="100" dirty="0">
                          <a:solidFill>
                            <a:schemeClr val="tx1"/>
                          </a:solidFill>
                          <a:latin typeface="华文楷体" panose="02010600040101010101" pitchFamily="2" charset="-122"/>
                          <a:ea typeface="华文楷体" panose="02010600040101010101" pitchFamily="2" charset="-122"/>
                          <a:cs typeface="Times New Roman" panose="02020603050405020304"/>
                        </a:rPr>
                        <a:t>借：资产处置费用</a:t>
                      </a:r>
                      <a:r>
                        <a:rPr lang="en-US" sz="2000" b="1" kern="100" dirty="0">
                          <a:solidFill>
                            <a:schemeClr val="tx1"/>
                          </a:solidFill>
                          <a:latin typeface="华文楷体" panose="02010600040101010101" pitchFamily="2" charset="-122"/>
                          <a:ea typeface="华文楷体" panose="02010600040101010101" pitchFamily="2" charset="-122"/>
                          <a:cs typeface="Times New Roman" panose="02020603050405020304"/>
                        </a:rPr>
                        <a:t>  </a:t>
                      </a:r>
                      <a:r>
                        <a:rPr lang="en-US" sz="2000" b="1" kern="100" dirty="0" smtClean="0">
                          <a:solidFill>
                            <a:schemeClr val="tx1"/>
                          </a:solidFill>
                          <a:latin typeface="华文楷体" panose="02010600040101010101" pitchFamily="2" charset="-122"/>
                          <a:ea typeface="华文楷体" panose="02010600040101010101" pitchFamily="2" charset="-122"/>
                          <a:cs typeface="Times New Roman" panose="02020603050405020304"/>
                        </a:rPr>
                        <a:t>           2  </a:t>
                      </a:r>
                      <a:endParaRPr lang="zh-CN" sz="2000" b="1" kern="100" dirty="0">
                        <a:solidFill>
                          <a:schemeClr val="tx1"/>
                        </a:solidFill>
                        <a:latin typeface="华文楷体" panose="02010600040101010101" pitchFamily="2" charset="-122"/>
                        <a:ea typeface="华文楷体" panose="02010600040101010101" pitchFamily="2" charset="-122"/>
                        <a:cs typeface="Times New Roman" panose="02020603050405020304"/>
                      </a:endParaRPr>
                    </a:p>
                    <a:p>
                      <a:pPr marL="200025" algn="just">
                        <a:spcAft>
                          <a:spcPts val="0"/>
                        </a:spcAft>
                      </a:pPr>
                      <a:r>
                        <a:rPr lang="en-US" altLang="zh-CN" sz="2000" b="1" kern="100" dirty="0" smtClean="0">
                          <a:solidFill>
                            <a:schemeClr val="tx1"/>
                          </a:solidFill>
                          <a:latin typeface="华文楷体" panose="02010600040101010101" pitchFamily="2" charset="-122"/>
                          <a:ea typeface="华文楷体" panose="02010600040101010101" pitchFamily="2" charset="-122"/>
                          <a:cs typeface="Times New Roman" panose="02020603050405020304"/>
                        </a:rPr>
                        <a:t> </a:t>
                      </a:r>
                      <a:r>
                        <a:rPr lang="zh-CN" sz="2000" b="1" kern="100" dirty="0" smtClean="0">
                          <a:solidFill>
                            <a:schemeClr val="tx1"/>
                          </a:solidFill>
                          <a:latin typeface="华文楷体" panose="02010600040101010101" pitchFamily="2" charset="-122"/>
                          <a:ea typeface="华文楷体" panose="02010600040101010101" pitchFamily="2" charset="-122"/>
                          <a:cs typeface="Times New Roman" panose="02020603050405020304"/>
                        </a:rPr>
                        <a:t>贷</a:t>
                      </a:r>
                      <a:r>
                        <a:rPr lang="zh-CN" sz="2000" b="1" kern="100" dirty="0">
                          <a:solidFill>
                            <a:schemeClr val="tx1"/>
                          </a:solidFill>
                          <a:latin typeface="华文楷体" panose="02010600040101010101" pitchFamily="2" charset="-122"/>
                          <a:ea typeface="华文楷体" panose="02010600040101010101" pitchFamily="2" charset="-122"/>
                          <a:cs typeface="Times New Roman" panose="02020603050405020304"/>
                        </a:rPr>
                        <a:t>：银行存款</a:t>
                      </a:r>
                      <a:r>
                        <a:rPr lang="en-US" sz="2000" b="1" kern="100" dirty="0">
                          <a:solidFill>
                            <a:schemeClr val="tx1"/>
                          </a:solidFill>
                          <a:latin typeface="华文楷体" panose="02010600040101010101" pitchFamily="2" charset="-122"/>
                          <a:ea typeface="华文楷体" panose="02010600040101010101" pitchFamily="2" charset="-122"/>
                          <a:cs typeface="Times New Roman" panose="02020603050405020304"/>
                        </a:rPr>
                        <a:t>      </a:t>
                      </a:r>
                      <a:r>
                        <a:rPr lang="en-US" sz="2000" b="1" kern="100" dirty="0" smtClean="0">
                          <a:solidFill>
                            <a:schemeClr val="tx1"/>
                          </a:solidFill>
                          <a:latin typeface="华文楷体" panose="02010600040101010101" pitchFamily="2" charset="-122"/>
                          <a:ea typeface="华文楷体" panose="02010600040101010101" pitchFamily="2" charset="-122"/>
                          <a:cs typeface="Times New Roman" panose="02020603050405020304"/>
                        </a:rPr>
                        <a:t>          </a:t>
                      </a:r>
                      <a:r>
                        <a:rPr lang="en-US" sz="2000" b="1" kern="100" dirty="0">
                          <a:solidFill>
                            <a:schemeClr val="tx1"/>
                          </a:solidFill>
                          <a:latin typeface="华文楷体" panose="02010600040101010101" pitchFamily="2" charset="-122"/>
                          <a:ea typeface="华文楷体" panose="02010600040101010101" pitchFamily="2" charset="-122"/>
                          <a:cs typeface="Times New Roman" panose="02020603050405020304"/>
                        </a:rPr>
                        <a:t>2                                               </a:t>
                      </a:r>
                      <a:endParaRPr lang="zh-CN" sz="2000" b="1" kern="100" dirty="0">
                        <a:solidFill>
                          <a:schemeClr val="tx1"/>
                        </a:solidFill>
                        <a:latin typeface="华文楷体" panose="02010600040101010101" pitchFamily="2" charset="-122"/>
                        <a:ea typeface="华文楷体" panose="02010600040101010101" pitchFamily="2" charset="-122"/>
                        <a:cs typeface="Times New Roman" panose="02020603050405020304"/>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cPr/>
                </a:tc>
              </a:tr>
              <a:tr h="1062182">
                <a:tc rowSpan="2">
                  <a:txBody>
                    <a:bodyPr/>
                    <a:lstStyle/>
                    <a:p>
                      <a:pPr algn="just">
                        <a:spcAft>
                          <a:spcPts val="0"/>
                        </a:spcAft>
                      </a:pPr>
                      <a:endParaRPr lang="en-US" altLang="zh-CN" sz="2000" b="1" kern="100" dirty="0" smtClean="0">
                        <a:solidFill>
                          <a:schemeClr val="tx1"/>
                        </a:solidFill>
                        <a:latin typeface="华文楷体" panose="02010600040101010101" pitchFamily="2" charset="-122"/>
                        <a:ea typeface="华文楷体" panose="02010600040101010101" pitchFamily="2" charset="-122"/>
                        <a:cs typeface="Times New Roman" panose="02020603050405020304"/>
                      </a:endParaRPr>
                    </a:p>
                    <a:p>
                      <a:pPr algn="just">
                        <a:spcAft>
                          <a:spcPts val="0"/>
                        </a:spcAft>
                      </a:pPr>
                      <a:r>
                        <a:rPr lang="zh-CN" sz="2000" b="1" kern="100" dirty="0" smtClean="0">
                          <a:solidFill>
                            <a:schemeClr val="tx1"/>
                          </a:solidFill>
                          <a:latin typeface="华文楷体" panose="02010600040101010101" pitchFamily="2" charset="-122"/>
                          <a:ea typeface="华文楷体" panose="02010600040101010101" pitchFamily="2" charset="-122"/>
                          <a:cs typeface="Times New Roman" panose="02020603050405020304"/>
                        </a:rPr>
                        <a:t>某</a:t>
                      </a:r>
                      <a:r>
                        <a:rPr lang="zh-CN" sz="2000" b="1" kern="100" dirty="0">
                          <a:solidFill>
                            <a:schemeClr val="tx1"/>
                          </a:solidFill>
                          <a:latin typeface="华文楷体" panose="02010600040101010101" pitchFamily="2" charset="-122"/>
                          <a:ea typeface="华文楷体" panose="02010600040101010101" pitchFamily="2" charset="-122"/>
                          <a:cs typeface="Times New Roman" panose="02020603050405020304"/>
                        </a:rPr>
                        <a:t>单位经财政部门批准将一项固定资产</a:t>
                      </a:r>
                      <a:r>
                        <a:rPr lang="zh-CN" sz="2000" b="1" kern="100" dirty="0">
                          <a:solidFill>
                            <a:srgbClr val="FFFF00"/>
                          </a:solidFill>
                          <a:latin typeface="华文楷体" panose="02010600040101010101" pitchFamily="2" charset="-122"/>
                          <a:ea typeface="华文楷体" panose="02010600040101010101" pitchFamily="2" charset="-122"/>
                          <a:cs typeface="Times New Roman" panose="02020603050405020304"/>
                        </a:rPr>
                        <a:t>无偿调出</a:t>
                      </a:r>
                      <a:r>
                        <a:rPr lang="zh-CN" sz="2000" b="1" kern="100" dirty="0">
                          <a:solidFill>
                            <a:schemeClr val="tx1"/>
                          </a:solidFill>
                          <a:latin typeface="华文楷体" panose="02010600040101010101" pitchFamily="2" charset="-122"/>
                          <a:ea typeface="华文楷体" panose="02010600040101010101" pitchFamily="2" charset="-122"/>
                          <a:cs typeface="Times New Roman" panose="02020603050405020304"/>
                        </a:rPr>
                        <a:t>，原值</a:t>
                      </a:r>
                      <a:r>
                        <a:rPr lang="en-US" sz="2000" b="1" kern="100" dirty="0">
                          <a:solidFill>
                            <a:schemeClr val="tx1"/>
                          </a:solidFill>
                          <a:latin typeface="华文楷体" panose="02010600040101010101" pitchFamily="2" charset="-122"/>
                          <a:ea typeface="华文楷体" panose="02010600040101010101" pitchFamily="2" charset="-122"/>
                          <a:cs typeface="Times New Roman" panose="02020603050405020304"/>
                        </a:rPr>
                        <a:t>100</a:t>
                      </a:r>
                      <a:r>
                        <a:rPr lang="zh-CN" sz="2000" b="1" kern="100" dirty="0">
                          <a:solidFill>
                            <a:schemeClr val="tx1"/>
                          </a:solidFill>
                          <a:latin typeface="华文楷体" panose="02010600040101010101" pitchFamily="2" charset="-122"/>
                          <a:ea typeface="华文楷体" panose="02010600040101010101" pitchFamily="2" charset="-122"/>
                          <a:cs typeface="Times New Roman" panose="02020603050405020304"/>
                        </a:rPr>
                        <a:t>万元，折旧</a:t>
                      </a:r>
                      <a:r>
                        <a:rPr lang="en-US" sz="2000" b="1" kern="100" dirty="0">
                          <a:solidFill>
                            <a:schemeClr val="tx1"/>
                          </a:solidFill>
                          <a:latin typeface="华文楷体" panose="02010600040101010101" pitchFamily="2" charset="-122"/>
                          <a:ea typeface="华文楷体" panose="02010600040101010101" pitchFamily="2" charset="-122"/>
                          <a:cs typeface="Times New Roman" panose="02020603050405020304"/>
                        </a:rPr>
                        <a:t>10</a:t>
                      </a:r>
                      <a:r>
                        <a:rPr lang="zh-CN" sz="2000" b="1" kern="100" dirty="0">
                          <a:solidFill>
                            <a:schemeClr val="tx1"/>
                          </a:solidFill>
                          <a:latin typeface="华文楷体" panose="02010600040101010101" pitchFamily="2" charset="-122"/>
                          <a:ea typeface="华文楷体" panose="02010600040101010101" pitchFamily="2" charset="-122"/>
                          <a:cs typeface="Times New Roman" panose="02020603050405020304"/>
                        </a:rPr>
                        <a:t>万元，费用</a:t>
                      </a:r>
                      <a:r>
                        <a:rPr lang="en-US" sz="2000" b="1" kern="100" dirty="0">
                          <a:solidFill>
                            <a:schemeClr val="tx1"/>
                          </a:solidFill>
                          <a:latin typeface="华文楷体" panose="02010600040101010101" pitchFamily="2" charset="-122"/>
                          <a:ea typeface="华文楷体" panose="02010600040101010101" pitchFamily="2" charset="-122"/>
                          <a:cs typeface="Times New Roman" panose="02020603050405020304"/>
                        </a:rPr>
                        <a:t>2</a:t>
                      </a:r>
                      <a:r>
                        <a:rPr lang="zh-CN" sz="2000" b="1" kern="100" dirty="0">
                          <a:solidFill>
                            <a:schemeClr val="tx1"/>
                          </a:solidFill>
                          <a:latin typeface="华文楷体" panose="02010600040101010101" pitchFamily="2" charset="-122"/>
                          <a:ea typeface="华文楷体" panose="02010600040101010101" pitchFamily="2" charset="-122"/>
                          <a:cs typeface="Times New Roman" panose="02020603050405020304"/>
                        </a:rPr>
                        <a:t>万元，以银行存款支付。</a:t>
                      </a:r>
                      <a:endParaRPr lang="zh-CN" sz="2000" b="1" kern="100" dirty="0">
                        <a:solidFill>
                          <a:schemeClr val="tx1"/>
                        </a:solidFill>
                        <a:latin typeface="华文楷体" panose="02010600040101010101" pitchFamily="2" charset="-122"/>
                        <a:ea typeface="华文楷体" panose="02010600040101010101" pitchFamily="2" charset="-122"/>
                        <a:cs typeface="Times New Roman" panose="02020603050405020304"/>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2000" b="1" kern="100" dirty="0">
                          <a:solidFill>
                            <a:schemeClr val="tx1"/>
                          </a:solidFill>
                          <a:latin typeface="华文楷体" panose="02010600040101010101" pitchFamily="2" charset="-122"/>
                          <a:ea typeface="华文楷体" panose="02010600040101010101" pitchFamily="2" charset="-122"/>
                          <a:cs typeface="Times New Roman" panose="02020603050405020304"/>
                        </a:rPr>
                        <a:t>借：固定资产累计折旧</a:t>
                      </a:r>
                      <a:r>
                        <a:rPr lang="en-US" sz="2000" b="1" kern="100" dirty="0">
                          <a:solidFill>
                            <a:schemeClr val="tx1"/>
                          </a:solidFill>
                          <a:latin typeface="华文楷体" panose="02010600040101010101" pitchFamily="2" charset="-122"/>
                          <a:ea typeface="华文楷体" panose="02010600040101010101" pitchFamily="2" charset="-122"/>
                          <a:cs typeface="Times New Roman" panose="02020603050405020304"/>
                        </a:rPr>
                        <a:t>  </a:t>
                      </a:r>
                      <a:r>
                        <a:rPr lang="en-US" sz="2000" b="1" kern="100" dirty="0" smtClean="0">
                          <a:solidFill>
                            <a:schemeClr val="tx1"/>
                          </a:solidFill>
                          <a:latin typeface="华文楷体" panose="02010600040101010101" pitchFamily="2" charset="-122"/>
                          <a:ea typeface="华文楷体" panose="02010600040101010101" pitchFamily="2" charset="-122"/>
                          <a:cs typeface="Times New Roman" panose="02020603050405020304"/>
                        </a:rPr>
                        <a:t>  10</a:t>
                      </a:r>
                      <a:endParaRPr lang="zh-CN" sz="2000" b="1" kern="100" dirty="0">
                        <a:solidFill>
                          <a:schemeClr val="tx1"/>
                        </a:solidFill>
                        <a:latin typeface="华文楷体" panose="02010600040101010101" pitchFamily="2" charset="-122"/>
                        <a:ea typeface="华文楷体" panose="02010600040101010101" pitchFamily="2" charset="-122"/>
                        <a:cs typeface="Times New Roman" panose="02020603050405020304"/>
                      </a:endParaRPr>
                    </a:p>
                    <a:p>
                      <a:pPr indent="266700" algn="just">
                        <a:spcAft>
                          <a:spcPts val="0"/>
                        </a:spcAft>
                      </a:pPr>
                      <a:r>
                        <a:rPr lang="en-US" altLang="zh-CN" sz="2000" b="1" kern="100" dirty="0" smtClean="0">
                          <a:solidFill>
                            <a:schemeClr val="tx1"/>
                          </a:solidFill>
                          <a:latin typeface="华文楷体" panose="02010600040101010101" pitchFamily="2" charset="-122"/>
                          <a:ea typeface="华文楷体" panose="02010600040101010101" pitchFamily="2" charset="-122"/>
                          <a:cs typeface="Times New Roman" panose="02020603050405020304"/>
                        </a:rPr>
                        <a:t>   </a:t>
                      </a:r>
                      <a:r>
                        <a:rPr lang="zh-CN" sz="2000" b="1" kern="100" dirty="0" smtClean="0">
                          <a:solidFill>
                            <a:srgbClr val="FFFF00"/>
                          </a:solidFill>
                          <a:latin typeface="华文楷体" panose="02010600040101010101" pitchFamily="2" charset="-122"/>
                          <a:ea typeface="华文楷体" panose="02010600040101010101" pitchFamily="2" charset="-122"/>
                          <a:cs typeface="Times New Roman" panose="02020603050405020304"/>
                        </a:rPr>
                        <a:t>无偿</a:t>
                      </a:r>
                      <a:r>
                        <a:rPr lang="zh-CN" sz="2000" b="1" kern="100" dirty="0">
                          <a:solidFill>
                            <a:srgbClr val="FFFF00"/>
                          </a:solidFill>
                          <a:latin typeface="华文楷体" panose="02010600040101010101" pitchFamily="2" charset="-122"/>
                          <a:ea typeface="华文楷体" panose="02010600040101010101" pitchFamily="2" charset="-122"/>
                          <a:cs typeface="Times New Roman" panose="02020603050405020304"/>
                        </a:rPr>
                        <a:t>调拨净资产</a:t>
                      </a:r>
                      <a:r>
                        <a:rPr lang="en-US" sz="2000" b="1" kern="100" dirty="0">
                          <a:solidFill>
                            <a:srgbClr val="FFFF00"/>
                          </a:solidFill>
                          <a:latin typeface="华文楷体" panose="02010600040101010101" pitchFamily="2" charset="-122"/>
                          <a:ea typeface="华文楷体" panose="02010600040101010101" pitchFamily="2" charset="-122"/>
                          <a:cs typeface="Times New Roman" panose="02020603050405020304"/>
                        </a:rPr>
                        <a:t>   </a:t>
                      </a:r>
                      <a:r>
                        <a:rPr lang="en-US" sz="2000" b="1" kern="100" dirty="0" smtClean="0">
                          <a:solidFill>
                            <a:srgbClr val="FFFF00"/>
                          </a:solidFill>
                          <a:latin typeface="华文楷体" panose="02010600040101010101" pitchFamily="2" charset="-122"/>
                          <a:ea typeface="华文楷体" panose="02010600040101010101" pitchFamily="2" charset="-122"/>
                          <a:cs typeface="Times New Roman" panose="02020603050405020304"/>
                        </a:rPr>
                        <a:t>     </a:t>
                      </a:r>
                      <a:r>
                        <a:rPr lang="en-US" sz="2000" b="1" kern="100" dirty="0">
                          <a:solidFill>
                            <a:srgbClr val="FFFF00"/>
                          </a:solidFill>
                          <a:latin typeface="华文楷体" panose="02010600040101010101" pitchFamily="2" charset="-122"/>
                          <a:ea typeface="华文楷体" panose="02010600040101010101" pitchFamily="2" charset="-122"/>
                          <a:cs typeface="Times New Roman" panose="02020603050405020304"/>
                        </a:rPr>
                        <a:t>90</a:t>
                      </a:r>
                      <a:endParaRPr lang="zh-CN" sz="2000" b="1" kern="100" dirty="0">
                        <a:solidFill>
                          <a:srgbClr val="FFFF00"/>
                        </a:solidFill>
                        <a:latin typeface="华文楷体" panose="02010600040101010101" pitchFamily="2" charset="-122"/>
                        <a:ea typeface="华文楷体" panose="02010600040101010101" pitchFamily="2" charset="-122"/>
                        <a:cs typeface="Times New Roman" panose="02020603050405020304"/>
                      </a:endParaRPr>
                    </a:p>
                    <a:p>
                      <a:pPr algn="just">
                        <a:spcAft>
                          <a:spcPts val="0"/>
                        </a:spcAft>
                      </a:pPr>
                      <a:r>
                        <a:rPr lang="en-US" altLang="zh-CN" sz="2000" b="1" kern="100" dirty="0" smtClean="0">
                          <a:solidFill>
                            <a:schemeClr val="tx1"/>
                          </a:solidFill>
                          <a:latin typeface="华文楷体" panose="02010600040101010101" pitchFamily="2" charset="-122"/>
                          <a:ea typeface="华文楷体" panose="02010600040101010101" pitchFamily="2" charset="-122"/>
                          <a:cs typeface="Times New Roman" panose="02020603050405020304"/>
                        </a:rPr>
                        <a:t>  </a:t>
                      </a:r>
                      <a:r>
                        <a:rPr lang="zh-CN" sz="2000" b="1" kern="100" dirty="0" smtClean="0">
                          <a:solidFill>
                            <a:schemeClr val="tx1"/>
                          </a:solidFill>
                          <a:latin typeface="华文楷体" panose="02010600040101010101" pitchFamily="2" charset="-122"/>
                          <a:ea typeface="华文楷体" panose="02010600040101010101" pitchFamily="2" charset="-122"/>
                          <a:cs typeface="Times New Roman" panose="02020603050405020304"/>
                        </a:rPr>
                        <a:t>贷</a:t>
                      </a:r>
                      <a:r>
                        <a:rPr lang="zh-CN" sz="2000" b="1" kern="100" dirty="0">
                          <a:solidFill>
                            <a:schemeClr val="tx1"/>
                          </a:solidFill>
                          <a:latin typeface="华文楷体" panose="02010600040101010101" pitchFamily="2" charset="-122"/>
                          <a:ea typeface="华文楷体" panose="02010600040101010101" pitchFamily="2" charset="-122"/>
                          <a:cs typeface="Times New Roman" panose="02020603050405020304"/>
                        </a:rPr>
                        <a:t>：固定资产</a:t>
                      </a:r>
                      <a:r>
                        <a:rPr lang="en-US" sz="2000" b="1" kern="100" dirty="0">
                          <a:solidFill>
                            <a:schemeClr val="tx1"/>
                          </a:solidFill>
                          <a:latin typeface="华文楷体" panose="02010600040101010101" pitchFamily="2" charset="-122"/>
                          <a:ea typeface="华文楷体" panose="02010600040101010101" pitchFamily="2" charset="-122"/>
                          <a:cs typeface="Times New Roman" panose="02020603050405020304"/>
                        </a:rPr>
                        <a:t>        </a:t>
                      </a:r>
                      <a:r>
                        <a:rPr lang="en-US" sz="2000" b="1" kern="100" dirty="0" smtClean="0">
                          <a:solidFill>
                            <a:schemeClr val="tx1"/>
                          </a:solidFill>
                          <a:latin typeface="华文楷体" panose="02010600040101010101" pitchFamily="2" charset="-122"/>
                          <a:ea typeface="华文楷体" panose="02010600040101010101" pitchFamily="2" charset="-122"/>
                          <a:cs typeface="Times New Roman" panose="02020603050405020304"/>
                        </a:rPr>
                        <a:t>       100</a:t>
                      </a:r>
                      <a:endParaRPr lang="zh-CN" sz="2000" b="1" kern="100" dirty="0">
                        <a:solidFill>
                          <a:schemeClr val="tx1"/>
                        </a:solidFill>
                        <a:latin typeface="华文楷体" panose="02010600040101010101" pitchFamily="2" charset="-122"/>
                        <a:ea typeface="华文楷体" panose="02010600040101010101" pitchFamily="2" charset="-122"/>
                        <a:cs typeface="Times New Roman" panose="02020603050405020304"/>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just">
                        <a:spcAft>
                          <a:spcPts val="0"/>
                        </a:spcAft>
                      </a:pPr>
                      <a:endParaRPr lang="en-US" altLang="zh-CN" sz="2000" b="1" kern="100" dirty="0" smtClean="0">
                        <a:solidFill>
                          <a:schemeClr val="tx1"/>
                        </a:solidFill>
                        <a:latin typeface="华文楷体" panose="02010600040101010101" pitchFamily="2" charset="-122"/>
                        <a:ea typeface="华文楷体" panose="02010600040101010101" pitchFamily="2" charset="-122"/>
                        <a:cs typeface="Times New Roman" panose="02020603050405020304"/>
                      </a:endParaRPr>
                    </a:p>
                    <a:p>
                      <a:pPr algn="just">
                        <a:spcAft>
                          <a:spcPts val="0"/>
                        </a:spcAft>
                      </a:pPr>
                      <a:endParaRPr lang="en-US" altLang="zh-CN" sz="2000" b="1" kern="100" dirty="0" smtClean="0">
                        <a:solidFill>
                          <a:schemeClr val="tx1"/>
                        </a:solidFill>
                        <a:latin typeface="华文楷体" panose="02010600040101010101" pitchFamily="2" charset="-122"/>
                        <a:ea typeface="华文楷体" panose="02010600040101010101" pitchFamily="2" charset="-122"/>
                        <a:cs typeface="Times New Roman" panose="02020603050405020304"/>
                      </a:endParaRPr>
                    </a:p>
                    <a:p>
                      <a:pPr algn="just">
                        <a:spcAft>
                          <a:spcPts val="0"/>
                        </a:spcAft>
                      </a:pPr>
                      <a:r>
                        <a:rPr lang="zh-CN" sz="2000" b="1" kern="100" dirty="0" smtClean="0">
                          <a:solidFill>
                            <a:schemeClr val="tx1"/>
                          </a:solidFill>
                          <a:latin typeface="华文楷体" panose="02010600040101010101" pitchFamily="2" charset="-122"/>
                          <a:ea typeface="华文楷体" panose="02010600040101010101" pitchFamily="2" charset="-122"/>
                          <a:cs typeface="Times New Roman" panose="02020603050405020304"/>
                        </a:rPr>
                        <a:t>借</a:t>
                      </a:r>
                      <a:r>
                        <a:rPr lang="zh-CN" sz="2000" b="1" kern="100" dirty="0">
                          <a:solidFill>
                            <a:schemeClr val="tx1"/>
                          </a:solidFill>
                          <a:latin typeface="华文楷体" panose="02010600040101010101" pitchFamily="2" charset="-122"/>
                          <a:ea typeface="华文楷体" panose="02010600040101010101" pitchFamily="2" charset="-122"/>
                          <a:cs typeface="Times New Roman" panose="02020603050405020304"/>
                        </a:rPr>
                        <a:t>：其他支出</a:t>
                      </a:r>
                      <a:r>
                        <a:rPr lang="en-US" sz="2000" b="1" kern="100" dirty="0">
                          <a:solidFill>
                            <a:schemeClr val="tx1"/>
                          </a:solidFill>
                          <a:latin typeface="华文楷体" panose="02010600040101010101" pitchFamily="2" charset="-122"/>
                          <a:ea typeface="华文楷体" panose="02010600040101010101" pitchFamily="2" charset="-122"/>
                          <a:cs typeface="Times New Roman" panose="02020603050405020304"/>
                        </a:rPr>
                        <a:t>  </a:t>
                      </a:r>
                      <a:r>
                        <a:rPr lang="en-US" sz="2000" b="1" kern="100" dirty="0" smtClean="0">
                          <a:solidFill>
                            <a:schemeClr val="tx1"/>
                          </a:solidFill>
                          <a:latin typeface="华文楷体" panose="02010600040101010101" pitchFamily="2" charset="-122"/>
                          <a:ea typeface="华文楷体" panose="02010600040101010101" pitchFamily="2" charset="-122"/>
                          <a:cs typeface="Times New Roman" panose="02020603050405020304"/>
                        </a:rPr>
                        <a:t> </a:t>
                      </a:r>
                      <a:r>
                        <a:rPr lang="en-US" sz="2000" b="1" kern="100" dirty="0">
                          <a:solidFill>
                            <a:schemeClr val="tx1"/>
                          </a:solidFill>
                          <a:latin typeface="华文楷体" panose="02010600040101010101" pitchFamily="2" charset="-122"/>
                          <a:ea typeface="华文楷体" panose="02010600040101010101" pitchFamily="2" charset="-122"/>
                          <a:cs typeface="Times New Roman" panose="02020603050405020304"/>
                        </a:rPr>
                        <a:t>2                                   </a:t>
                      </a:r>
                      <a:endParaRPr lang="zh-CN" sz="2000" b="1" kern="100" dirty="0">
                        <a:solidFill>
                          <a:schemeClr val="tx1"/>
                        </a:solidFill>
                        <a:latin typeface="华文楷体" panose="02010600040101010101" pitchFamily="2" charset="-122"/>
                        <a:ea typeface="华文楷体" panose="02010600040101010101" pitchFamily="2" charset="-122"/>
                        <a:cs typeface="Times New Roman" panose="02020603050405020304"/>
                      </a:endParaRPr>
                    </a:p>
                    <a:p>
                      <a:pPr algn="just">
                        <a:spcAft>
                          <a:spcPts val="0"/>
                        </a:spcAft>
                      </a:pPr>
                      <a:r>
                        <a:rPr lang="en-US" altLang="zh-CN" sz="2000" b="1" kern="100" dirty="0" smtClean="0">
                          <a:solidFill>
                            <a:schemeClr val="tx1"/>
                          </a:solidFill>
                          <a:latin typeface="华文楷体" panose="02010600040101010101" pitchFamily="2" charset="-122"/>
                          <a:ea typeface="华文楷体" panose="02010600040101010101" pitchFamily="2" charset="-122"/>
                          <a:cs typeface="Times New Roman" panose="02020603050405020304"/>
                        </a:rPr>
                        <a:t> </a:t>
                      </a:r>
                      <a:r>
                        <a:rPr lang="zh-CN" sz="2000" b="1" kern="100" dirty="0" smtClean="0">
                          <a:solidFill>
                            <a:schemeClr val="tx1"/>
                          </a:solidFill>
                          <a:latin typeface="华文楷体" panose="02010600040101010101" pitchFamily="2" charset="-122"/>
                          <a:ea typeface="华文楷体" panose="02010600040101010101" pitchFamily="2" charset="-122"/>
                          <a:cs typeface="Times New Roman" panose="02020603050405020304"/>
                        </a:rPr>
                        <a:t>贷：资金</a:t>
                      </a:r>
                      <a:r>
                        <a:rPr lang="zh-CN" sz="2000" b="1" kern="100" dirty="0">
                          <a:solidFill>
                            <a:schemeClr val="tx1"/>
                          </a:solidFill>
                          <a:latin typeface="华文楷体" panose="02010600040101010101" pitchFamily="2" charset="-122"/>
                          <a:ea typeface="华文楷体" panose="02010600040101010101" pitchFamily="2" charset="-122"/>
                          <a:cs typeface="Times New Roman" panose="02020603050405020304"/>
                        </a:rPr>
                        <a:t>结存</a:t>
                      </a:r>
                      <a:r>
                        <a:rPr lang="en-US" sz="2000" b="1" kern="100" dirty="0">
                          <a:solidFill>
                            <a:schemeClr val="tx1"/>
                          </a:solidFill>
                          <a:latin typeface="华文楷体" panose="02010600040101010101" pitchFamily="2" charset="-122"/>
                          <a:ea typeface="华文楷体" panose="02010600040101010101" pitchFamily="2" charset="-122"/>
                          <a:cs typeface="Times New Roman" panose="02020603050405020304"/>
                        </a:rPr>
                        <a:t> </a:t>
                      </a:r>
                      <a:r>
                        <a:rPr lang="en-US" sz="2000" b="1" kern="100" dirty="0" smtClean="0">
                          <a:solidFill>
                            <a:schemeClr val="tx1"/>
                          </a:solidFill>
                          <a:latin typeface="华文楷体" panose="02010600040101010101" pitchFamily="2" charset="-122"/>
                          <a:ea typeface="华文楷体" panose="02010600040101010101" pitchFamily="2" charset="-122"/>
                          <a:cs typeface="Times New Roman" panose="02020603050405020304"/>
                        </a:rPr>
                        <a:t> </a:t>
                      </a:r>
                      <a:r>
                        <a:rPr lang="en-US" altLang="zh-CN" sz="2000" b="1" kern="100" dirty="0" smtClean="0">
                          <a:solidFill>
                            <a:schemeClr val="tx1"/>
                          </a:solidFill>
                          <a:latin typeface="华文楷体" panose="02010600040101010101" pitchFamily="2" charset="-122"/>
                          <a:ea typeface="华文楷体" panose="02010600040101010101" pitchFamily="2" charset="-122"/>
                          <a:cs typeface="Times New Roman" panose="02020603050405020304"/>
                        </a:rPr>
                        <a:t>2</a:t>
                      </a:r>
                      <a:r>
                        <a:rPr lang="en-US" sz="2000" b="1" kern="100" dirty="0" smtClean="0">
                          <a:solidFill>
                            <a:schemeClr val="tx1"/>
                          </a:solidFill>
                          <a:latin typeface="华文楷体" panose="02010600040101010101" pitchFamily="2" charset="-122"/>
                          <a:ea typeface="华文楷体" panose="02010600040101010101" pitchFamily="2" charset="-122"/>
                          <a:cs typeface="Times New Roman" panose="02020603050405020304"/>
                        </a:rPr>
                        <a:t>      </a:t>
                      </a:r>
                      <a:endParaRPr lang="zh-CN" sz="2000" b="1" kern="100" dirty="0">
                        <a:solidFill>
                          <a:schemeClr val="tx1"/>
                        </a:solidFill>
                        <a:latin typeface="华文楷体" panose="02010600040101010101" pitchFamily="2" charset="-122"/>
                        <a:ea typeface="华文楷体" panose="02010600040101010101" pitchFamily="2" charset="-122"/>
                        <a:cs typeface="Times New Roman" panose="02020603050405020304"/>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40509">
                <a:tc vMerge="1">
                  <a:tcPr/>
                </a:tc>
                <a:tc>
                  <a:txBody>
                    <a:bodyPr/>
                    <a:lstStyle/>
                    <a:p>
                      <a:pPr algn="just">
                        <a:spcAft>
                          <a:spcPts val="0"/>
                        </a:spcAft>
                      </a:pPr>
                      <a:r>
                        <a:rPr lang="zh-CN" sz="2000" b="1" kern="100" dirty="0" smtClean="0">
                          <a:solidFill>
                            <a:schemeClr val="tx1"/>
                          </a:solidFill>
                          <a:latin typeface="华文楷体" panose="02010600040101010101" pitchFamily="2" charset="-122"/>
                          <a:ea typeface="华文楷体" panose="02010600040101010101" pitchFamily="2" charset="-122"/>
                          <a:cs typeface="Times New Roman" panose="02020603050405020304"/>
                        </a:rPr>
                        <a:t>借</a:t>
                      </a:r>
                      <a:r>
                        <a:rPr lang="zh-CN" sz="2000" b="1" kern="100" dirty="0">
                          <a:solidFill>
                            <a:schemeClr val="tx1"/>
                          </a:solidFill>
                          <a:latin typeface="华文楷体" panose="02010600040101010101" pitchFamily="2" charset="-122"/>
                          <a:ea typeface="华文楷体" panose="02010600040101010101" pitchFamily="2" charset="-122"/>
                          <a:cs typeface="Times New Roman" panose="02020603050405020304"/>
                        </a:rPr>
                        <a:t>：资产处置费用</a:t>
                      </a:r>
                      <a:r>
                        <a:rPr lang="en-US" sz="2000" b="1" kern="100" dirty="0">
                          <a:solidFill>
                            <a:schemeClr val="tx1"/>
                          </a:solidFill>
                          <a:latin typeface="华文楷体" panose="02010600040101010101" pitchFamily="2" charset="-122"/>
                          <a:ea typeface="华文楷体" panose="02010600040101010101" pitchFamily="2" charset="-122"/>
                          <a:cs typeface="Times New Roman" panose="02020603050405020304"/>
                        </a:rPr>
                        <a:t>   </a:t>
                      </a:r>
                      <a:r>
                        <a:rPr lang="en-US" sz="2000" b="1" kern="100" dirty="0" smtClean="0">
                          <a:solidFill>
                            <a:schemeClr val="tx1"/>
                          </a:solidFill>
                          <a:latin typeface="华文楷体" panose="02010600040101010101" pitchFamily="2" charset="-122"/>
                          <a:ea typeface="华文楷体" panose="02010600040101010101" pitchFamily="2" charset="-122"/>
                          <a:cs typeface="Times New Roman" panose="02020603050405020304"/>
                        </a:rPr>
                        <a:t>         2</a:t>
                      </a:r>
                      <a:endParaRPr lang="zh-CN" sz="2000" b="1" kern="100" dirty="0">
                        <a:solidFill>
                          <a:schemeClr val="tx1"/>
                        </a:solidFill>
                        <a:latin typeface="华文楷体" panose="02010600040101010101" pitchFamily="2" charset="-122"/>
                        <a:ea typeface="华文楷体" panose="02010600040101010101" pitchFamily="2" charset="-122"/>
                        <a:cs typeface="Times New Roman" panose="02020603050405020304"/>
                      </a:endParaRPr>
                    </a:p>
                    <a:p>
                      <a:pPr algn="just">
                        <a:spcAft>
                          <a:spcPts val="0"/>
                        </a:spcAft>
                      </a:pPr>
                      <a:r>
                        <a:rPr lang="en-US" sz="2000" b="1" kern="100" dirty="0">
                          <a:solidFill>
                            <a:schemeClr val="tx1"/>
                          </a:solidFill>
                          <a:latin typeface="华文楷体" panose="02010600040101010101" pitchFamily="2" charset="-122"/>
                          <a:ea typeface="华文楷体" panose="02010600040101010101" pitchFamily="2" charset="-122"/>
                          <a:cs typeface="Times New Roman" panose="02020603050405020304"/>
                        </a:rPr>
                        <a:t> </a:t>
                      </a:r>
                      <a:r>
                        <a:rPr lang="en-US" sz="2000" b="1" kern="100" dirty="0" smtClean="0">
                          <a:solidFill>
                            <a:schemeClr val="tx1"/>
                          </a:solidFill>
                          <a:latin typeface="华文楷体" panose="02010600040101010101" pitchFamily="2" charset="-122"/>
                          <a:ea typeface="华文楷体" panose="02010600040101010101" pitchFamily="2" charset="-122"/>
                          <a:cs typeface="Times New Roman" panose="02020603050405020304"/>
                        </a:rPr>
                        <a:t>   </a:t>
                      </a:r>
                      <a:r>
                        <a:rPr lang="zh-CN" sz="2000" b="1" kern="100" dirty="0" smtClean="0">
                          <a:solidFill>
                            <a:schemeClr val="tx1"/>
                          </a:solidFill>
                          <a:latin typeface="华文楷体" panose="02010600040101010101" pitchFamily="2" charset="-122"/>
                          <a:ea typeface="华文楷体" panose="02010600040101010101" pitchFamily="2" charset="-122"/>
                          <a:cs typeface="Times New Roman" panose="02020603050405020304"/>
                        </a:rPr>
                        <a:t>贷</a:t>
                      </a:r>
                      <a:r>
                        <a:rPr lang="zh-CN" sz="2000" b="1" kern="100" dirty="0">
                          <a:solidFill>
                            <a:schemeClr val="tx1"/>
                          </a:solidFill>
                          <a:latin typeface="华文楷体" panose="02010600040101010101" pitchFamily="2" charset="-122"/>
                          <a:ea typeface="华文楷体" panose="02010600040101010101" pitchFamily="2" charset="-122"/>
                          <a:cs typeface="Times New Roman" panose="02020603050405020304"/>
                        </a:rPr>
                        <a:t>：银行存款</a:t>
                      </a:r>
                      <a:r>
                        <a:rPr lang="en-US" sz="2000" b="1" kern="100" dirty="0">
                          <a:solidFill>
                            <a:schemeClr val="tx1"/>
                          </a:solidFill>
                          <a:latin typeface="华文楷体" panose="02010600040101010101" pitchFamily="2" charset="-122"/>
                          <a:ea typeface="华文楷体" panose="02010600040101010101" pitchFamily="2" charset="-122"/>
                          <a:cs typeface="Times New Roman" panose="02020603050405020304"/>
                        </a:rPr>
                        <a:t>        </a:t>
                      </a:r>
                      <a:r>
                        <a:rPr lang="en-US" sz="2000" b="1" kern="100" dirty="0" smtClean="0">
                          <a:solidFill>
                            <a:schemeClr val="tx1"/>
                          </a:solidFill>
                          <a:latin typeface="华文楷体" panose="02010600040101010101" pitchFamily="2" charset="-122"/>
                          <a:ea typeface="华文楷体" panose="02010600040101010101" pitchFamily="2" charset="-122"/>
                          <a:cs typeface="Times New Roman" panose="02020603050405020304"/>
                        </a:rPr>
                        <a:t>         </a:t>
                      </a:r>
                      <a:r>
                        <a:rPr lang="en-US" sz="2000" b="1" kern="100" dirty="0">
                          <a:solidFill>
                            <a:schemeClr val="tx1"/>
                          </a:solidFill>
                          <a:latin typeface="华文楷体" panose="02010600040101010101" pitchFamily="2" charset="-122"/>
                          <a:ea typeface="华文楷体" panose="02010600040101010101" pitchFamily="2" charset="-122"/>
                          <a:cs typeface="Times New Roman" panose="02020603050405020304"/>
                        </a:rPr>
                        <a:t>2</a:t>
                      </a:r>
                      <a:endParaRPr lang="zh-CN" sz="2000" b="1" kern="100" dirty="0">
                        <a:solidFill>
                          <a:schemeClr val="tx1"/>
                        </a:solidFill>
                        <a:latin typeface="华文楷体" panose="02010600040101010101" pitchFamily="2" charset="-122"/>
                        <a:ea typeface="华文楷体" panose="02010600040101010101" pitchFamily="2" charset="-122"/>
                        <a:cs typeface="Times New Roman" panose="02020603050405020304"/>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cPr/>
                </a:tc>
              </a:tr>
              <a:tr h="1071419">
                <a:tc rowSpan="2">
                  <a:txBody>
                    <a:bodyPr/>
                    <a:lstStyle/>
                    <a:p>
                      <a:pPr algn="just">
                        <a:spcAft>
                          <a:spcPts val="0"/>
                        </a:spcAft>
                      </a:pPr>
                      <a:endParaRPr lang="en-US" altLang="zh-CN" sz="2000" b="1" kern="100" dirty="0" smtClean="0">
                        <a:solidFill>
                          <a:schemeClr val="tx1"/>
                        </a:solidFill>
                        <a:latin typeface="华文楷体" panose="02010600040101010101" pitchFamily="2" charset="-122"/>
                        <a:ea typeface="华文楷体" panose="02010600040101010101" pitchFamily="2" charset="-122"/>
                        <a:cs typeface="Times New Roman" panose="02020603050405020304"/>
                      </a:endParaRPr>
                    </a:p>
                    <a:p>
                      <a:pPr algn="just">
                        <a:spcAft>
                          <a:spcPts val="0"/>
                        </a:spcAft>
                      </a:pPr>
                      <a:r>
                        <a:rPr lang="zh-CN" sz="2000" b="1" kern="100" dirty="0" smtClean="0">
                          <a:solidFill>
                            <a:schemeClr val="tx1"/>
                          </a:solidFill>
                          <a:latin typeface="华文楷体" panose="02010600040101010101" pitchFamily="2" charset="-122"/>
                          <a:ea typeface="华文楷体" panose="02010600040101010101" pitchFamily="2" charset="-122"/>
                          <a:cs typeface="Times New Roman" panose="02020603050405020304"/>
                        </a:rPr>
                        <a:t>某</a:t>
                      </a:r>
                      <a:r>
                        <a:rPr lang="zh-CN" sz="2000" b="1" kern="100" dirty="0">
                          <a:solidFill>
                            <a:schemeClr val="tx1"/>
                          </a:solidFill>
                          <a:latin typeface="华文楷体" panose="02010600040101010101" pitchFamily="2" charset="-122"/>
                          <a:ea typeface="华文楷体" panose="02010600040101010101" pitchFamily="2" charset="-122"/>
                          <a:cs typeface="Times New Roman" panose="02020603050405020304"/>
                        </a:rPr>
                        <a:t>单位经财政部门批准一项固定资产</a:t>
                      </a:r>
                      <a:r>
                        <a:rPr lang="zh-CN" sz="2000" b="1" kern="100" dirty="0">
                          <a:solidFill>
                            <a:srgbClr val="FFFF00"/>
                          </a:solidFill>
                          <a:latin typeface="华文楷体" panose="02010600040101010101" pitchFamily="2" charset="-122"/>
                          <a:ea typeface="华文楷体" panose="02010600040101010101" pitchFamily="2" charset="-122"/>
                          <a:cs typeface="Times New Roman" panose="02020603050405020304"/>
                        </a:rPr>
                        <a:t>出售</a:t>
                      </a:r>
                      <a:r>
                        <a:rPr lang="zh-CN" sz="2000" b="1" kern="100" dirty="0">
                          <a:solidFill>
                            <a:schemeClr val="tx1"/>
                          </a:solidFill>
                          <a:latin typeface="华文楷体" panose="02010600040101010101" pitchFamily="2" charset="-122"/>
                          <a:ea typeface="华文楷体" panose="02010600040101010101" pitchFamily="2" charset="-122"/>
                          <a:cs typeface="Times New Roman" panose="02020603050405020304"/>
                        </a:rPr>
                        <a:t>，原值</a:t>
                      </a:r>
                      <a:r>
                        <a:rPr lang="en-US" sz="2000" b="1" kern="100" dirty="0">
                          <a:solidFill>
                            <a:schemeClr val="tx1"/>
                          </a:solidFill>
                          <a:latin typeface="华文楷体" panose="02010600040101010101" pitchFamily="2" charset="-122"/>
                          <a:ea typeface="华文楷体" panose="02010600040101010101" pitchFamily="2" charset="-122"/>
                          <a:cs typeface="Times New Roman" panose="02020603050405020304"/>
                        </a:rPr>
                        <a:t>200</a:t>
                      </a:r>
                      <a:r>
                        <a:rPr lang="zh-CN" sz="2000" b="1" kern="100" dirty="0">
                          <a:solidFill>
                            <a:schemeClr val="tx1"/>
                          </a:solidFill>
                          <a:latin typeface="华文楷体" panose="02010600040101010101" pitchFamily="2" charset="-122"/>
                          <a:ea typeface="华文楷体" panose="02010600040101010101" pitchFamily="2" charset="-122"/>
                          <a:cs typeface="Times New Roman" panose="02020603050405020304"/>
                        </a:rPr>
                        <a:t>万元，折旧</a:t>
                      </a:r>
                      <a:r>
                        <a:rPr lang="en-US" sz="2000" b="1" kern="100" dirty="0">
                          <a:solidFill>
                            <a:schemeClr val="tx1"/>
                          </a:solidFill>
                          <a:latin typeface="华文楷体" panose="02010600040101010101" pitchFamily="2" charset="-122"/>
                          <a:ea typeface="华文楷体" panose="02010600040101010101" pitchFamily="2" charset="-122"/>
                          <a:cs typeface="Times New Roman" panose="02020603050405020304"/>
                        </a:rPr>
                        <a:t>180</a:t>
                      </a:r>
                      <a:r>
                        <a:rPr lang="zh-CN" sz="2000" b="1" kern="100" dirty="0">
                          <a:solidFill>
                            <a:schemeClr val="tx1"/>
                          </a:solidFill>
                          <a:latin typeface="华文楷体" panose="02010600040101010101" pitchFamily="2" charset="-122"/>
                          <a:ea typeface="华文楷体" panose="02010600040101010101" pitchFamily="2" charset="-122"/>
                          <a:cs typeface="Times New Roman" panose="02020603050405020304"/>
                        </a:rPr>
                        <a:t>万元，清理收入</a:t>
                      </a:r>
                      <a:r>
                        <a:rPr lang="en-US" sz="2000" b="1" kern="100" dirty="0" smtClean="0">
                          <a:solidFill>
                            <a:schemeClr val="tx1"/>
                          </a:solidFill>
                          <a:latin typeface="华文楷体" panose="02010600040101010101" pitchFamily="2" charset="-122"/>
                          <a:ea typeface="华文楷体" panose="02010600040101010101" pitchFamily="2" charset="-122"/>
                          <a:cs typeface="Times New Roman" panose="02020603050405020304"/>
                        </a:rPr>
                        <a:t>3</a:t>
                      </a:r>
                      <a:r>
                        <a:rPr lang="zh-CN" altLang="en-US" sz="2000" b="1" kern="100" dirty="0" smtClean="0">
                          <a:solidFill>
                            <a:schemeClr val="tx1"/>
                          </a:solidFill>
                          <a:latin typeface="华文楷体" panose="02010600040101010101" pitchFamily="2" charset="-122"/>
                          <a:ea typeface="华文楷体" panose="02010600040101010101" pitchFamily="2" charset="-122"/>
                          <a:cs typeface="Times New Roman" panose="02020603050405020304"/>
                        </a:rPr>
                        <a:t>万元</a:t>
                      </a:r>
                      <a:r>
                        <a:rPr lang="zh-CN" sz="2000" b="1" kern="100" dirty="0" smtClean="0">
                          <a:solidFill>
                            <a:schemeClr val="tx1"/>
                          </a:solidFill>
                          <a:latin typeface="华文楷体" panose="02010600040101010101" pitchFamily="2" charset="-122"/>
                          <a:ea typeface="华文楷体" panose="02010600040101010101" pitchFamily="2" charset="-122"/>
                          <a:cs typeface="Times New Roman" panose="02020603050405020304"/>
                        </a:rPr>
                        <a:t>，</a:t>
                      </a:r>
                      <a:r>
                        <a:rPr lang="zh-CN" sz="2000" b="1" kern="100" dirty="0">
                          <a:solidFill>
                            <a:schemeClr val="tx1"/>
                          </a:solidFill>
                          <a:latin typeface="华文楷体" panose="02010600040101010101" pitchFamily="2" charset="-122"/>
                          <a:ea typeface="华文楷体" panose="02010600040101010101" pitchFamily="2" charset="-122"/>
                          <a:cs typeface="Times New Roman" panose="02020603050405020304"/>
                        </a:rPr>
                        <a:t>清理费用</a:t>
                      </a:r>
                      <a:r>
                        <a:rPr lang="en-US" sz="2000" b="1" kern="100" dirty="0">
                          <a:solidFill>
                            <a:schemeClr val="tx1"/>
                          </a:solidFill>
                          <a:latin typeface="华文楷体" panose="02010600040101010101" pitchFamily="2" charset="-122"/>
                          <a:ea typeface="华文楷体" panose="02010600040101010101" pitchFamily="2" charset="-122"/>
                          <a:cs typeface="Times New Roman" panose="02020603050405020304"/>
                        </a:rPr>
                        <a:t>2</a:t>
                      </a:r>
                      <a:r>
                        <a:rPr lang="zh-CN" sz="2000" b="1" kern="100" dirty="0">
                          <a:solidFill>
                            <a:schemeClr val="tx1"/>
                          </a:solidFill>
                          <a:latin typeface="华文楷体" panose="02010600040101010101" pitchFamily="2" charset="-122"/>
                          <a:ea typeface="华文楷体" panose="02010600040101010101" pitchFamily="2" charset="-122"/>
                          <a:cs typeface="Times New Roman" panose="02020603050405020304"/>
                        </a:rPr>
                        <a:t>万元，均以银行存款收付</a:t>
                      </a:r>
                      <a:endParaRPr lang="zh-CN" sz="2000" kern="100" dirty="0">
                        <a:solidFill>
                          <a:schemeClr val="tx1"/>
                        </a:solidFill>
                        <a:latin typeface="华文楷体" panose="02010600040101010101" pitchFamily="2" charset="-122"/>
                        <a:ea typeface="华文楷体" panose="02010600040101010101" pitchFamily="2" charset="-122"/>
                        <a:cs typeface="Times New Roman" panose="02020603050405020304"/>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zh-CN" sz="2000" b="1" kern="100" dirty="0">
                          <a:solidFill>
                            <a:schemeClr val="tx1"/>
                          </a:solidFill>
                          <a:latin typeface="华文楷体" panose="02010600040101010101" pitchFamily="2" charset="-122"/>
                          <a:ea typeface="华文楷体" panose="02010600040101010101" pitchFamily="2" charset="-122"/>
                          <a:cs typeface="Times New Roman" panose="02020603050405020304"/>
                        </a:rPr>
                        <a:t>借：固定资产累计折旧</a:t>
                      </a:r>
                      <a:r>
                        <a:rPr lang="en-US" sz="2000" b="1" kern="100" dirty="0">
                          <a:solidFill>
                            <a:schemeClr val="tx1"/>
                          </a:solidFill>
                          <a:latin typeface="华文楷体" panose="02010600040101010101" pitchFamily="2" charset="-122"/>
                          <a:ea typeface="华文楷体" panose="02010600040101010101" pitchFamily="2" charset="-122"/>
                          <a:cs typeface="Times New Roman" panose="02020603050405020304"/>
                        </a:rPr>
                        <a:t>  </a:t>
                      </a:r>
                      <a:r>
                        <a:rPr lang="en-US" sz="2000" b="1" kern="100" dirty="0" smtClean="0">
                          <a:solidFill>
                            <a:schemeClr val="tx1"/>
                          </a:solidFill>
                          <a:latin typeface="华文楷体" panose="02010600040101010101" pitchFamily="2" charset="-122"/>
                          <a:ea typeface="华文楷体" panose="02010600040101010101" pitchFamily="2" charset="-122"/>
                          <a:cs typeface="Times New Roman" panose="02020603050405020304"/>
                        </a:rPr>
                        <a:t>  180</a:t>
                      </a:r>
                      <a:endParaRPr lang="zh-CN" sz="2000" b="1" kern="100" dirty="0">
                        <a:solidFill>
                          <a:schemeClr val="tx1"/>
                        </a:solidFill>
                        <a:latin typeface="华文楷体" panose="02010600040101010101" pitchFamily="2" charset="-122"/>
                        <a:ea typeface="华文楷体" panose="02010600040101010101" pitchFamily="2" charset="-122"/>
                        <a:cs typeface="Times New Roman" panose="02020603050405020304"/>
                      </a:endParaRPr>
                    </a:p>
                    <a:p>
                      <a:pPr indent="266700" algn="just">
                        <a:spcAft>
                          <a:spcPts val="0"/>
                        </a:spcAft>
                      </a:pPr>
                      <a:r>
                        <a:rPr lang="en-US" altLang="zh-CN" sz="2000" b="1" kern="100" dirty="0" smtClean="0">
                          <a:solidFill>
                            <a:schemeClr val="tx1"/>
                          </a:solidFill>
                          <a:latin typeface="华文楷体" panose="02010600040101010101" pitchFamily="2" charset="-122"/>
                          <a:ea typeface="华文楷体" panose="02010600040101010101" pitchFamily="2" charset="-122"/>
                          <a:cs typeface="Times New Roman" panose="02020603050405020304"/>
                        </a:rPr>
                        <a:t>    </a:t>
                      </a:r>
                      <a:r>
                        <a:rPr lang="zh-CN" sz="2000" b="1" kern="100" dirty="0" smtClean="0">
                          <a:solidFill>
                            <a:schemeClr val="tx1"/>
                          </a:solidFill>
                          <a:latin typeface="华文楷体" panose="02010600040101010101" pitchFamily="2" charset="-122"/>
                          <a:ea typeface="华文楷体" panose="02010600040101010101" pitchFamily="2" charset="-122"/>
                          <a:cs typeface="Times New Roman" panose="02020603050405020304"/>
                        </a:rPr>
                        <a:t>资产</a:t>
                      </a:r>
                      <a:r>
                        <a:rPr lang="zh-CN" sz="2000" b="1" kern="100" dirty="0">
                          <a:solidFill>
                            <a:schemeClr val="tx1"/>
                          </a:solidFill>
                          <a:latin typeface="华文楷体" panose="02010600040101010101" pitchFamily="2" charset="-122"/>
                          <a:ea typeface="华文楷体" panose="02010600040101010101" pitchFamily="2" charset="-122"/>
                          <a:cs typeface="Times New Roman" panose="02020603050405020304"/>
                        </a:rPr>
                        <a:t>处置费用</a:t>
                      </a:r>
                      <a:r>
                        <a:rPr lang="en-US" sz="2000" b="1" kern="100" dirty="0">
                          <a:solidFill>
                            <a:schemeClr val="tx1"/>
                          </a:solidFill>
                          <a:latin typeface="华文楷体" panose="02010600040101010101" pitchFamily="2" charset="-122"/>
                          <a:ea typeface="华文楷体" panose="02010600040101010101" pitchFamily="2" charset="-122"/>
                          <a:cs typeface="Times New Roman" panose="02020603050405020304"/>
                        </a:rPr>
                        <a:t>   </a:t>
                      </a:r>
                      <a:r>
                        <a:rPr lang="en-US" sz="2000" b="1" kern="100" dirty="0" smtClean="0">
                          <a:solidFill>
                            <a:schemeClr val="tx1"/>
                          </a:solidFill>
                          <a:latin typeface="华文楷体" panose="02010600040101010101" pitchFamily="2" charset="-122"/>
                          <a:ea typeface="华文楷体" panose="02010600040101010101" pitchFamily="2" charset="-122"/>
                          <a:cs typeface="Times New Roman" panose="02020603050405020304"/>
                        </a:rPr>
                        <a:t>          20     </a:t>
                      </a:r>
                      <a:endParaRPr lang="zh-CN" sz="2000" b="1" kern="100" dirty="0">
                        <a:solidFill>
                          <a:schemeClr val="tx1"/>
                        </a:solidFill>
                        <a:latin typeface="华文楷体" panose="02010600040101010101" pitchFamily="2" charset="-122"/>
                        <a:ea typeface="华文楷体" panose="02010600040101010101" pitchFamily="2" charset="-122"/>
                        <a:cs typeface="Times New Roman" panose="02020603050405020304"/>
                      </a:endParaRPr>
                    </a:p>
                    <a:p>
                      <a:pPr indent="133350" algn="just">
                        <a:spcAft>
                          <a:spcPts val="0"/>
                        </a:spcAft>
                      </a:pPr>
                      <a:r>
                        <a:rPr lang="zh-CN" sz="2000" b="1" kern="100" dirty="0">
                          <a:solidFill>
                            <a:schemeClr val="tx1"/>
                          </a:solidFill>
                          <a:latin typeface="华文楷体" panose="02010600040101010101" pitchFamily="2" charset="-122"/>
                          <a:ea typeface="华文楷体" panose="02010600040101010101" pitchFamily="2" charset="-122"/>
                          <a:cs typeface="Times New Roman" panose="02020603050405020304"/>
                        </a:rPr>
                        <a:t>贷：固定资产</a:t>
                      </a:r>
                      <a:r>
                        <a:rPr lang="en-US" sz="2000" b="1" kern="100" dirty="0">
                          <a:solidFill>
                            <a:schemeClr val="tx1"/>
                          </a:solidFill>
                          <a:latin typeface="华文楷体" panose="02010600040101010101" pitchFamily="2" charset="-122"/>
                          <a:ea typeface="华文楷体" panose="02010600040101010101" pitchFamily="2" charset="-122"/>
                          <a:cs typeface="Times New Roman" panose="02020603050405020304"/>
                        </a:rPr>
                        <a:t>       </a:t>
                      </a:r>
                      <a:r>
                        <a:rPr lang="en-US" sz="2000" b="1" kern="100" dirty="0" smtClean="0">
                          <a:solidFill>
                            <a:schemeClr val="tx1"/>
                          </a:solidFill>
                          <a:latin typeface="华文楷体" panose="02010600040101010101" pitchFamily="2" charset="-122"/>
                          <a:ea typeface="华文楷体" panose="02010600040101010101" pitchFamily="2" charset="-122"/>
                          <a:cs typeface="Times New Roman" panose="02020603050405020304"/>
                        </a:rPr>
                        <a:t>          200</a:t>
                      </a:r>
                      <a:endParaRPr lang="zh-CN" sz="2000" b="1" kern="100" dirty="0">
                        <a:solidFill>
                          <a:schemeClr val="tx1"/>
                        </a:solidFill>
                        <a:latin typeface="华文楷体" panose="02010600040101010101" pitchFamily="2" charset="-122"/>
                        <a:ea typeface="华文楷体" panose="02010600040101010101" pitchFamily="2" charset="-122"/>
                        <a:cs typeface="Times New Roman" panose="02020603050405020304"/>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just">
                        <a:spcAft>
                          <a:spcPts val="0"/>
                        </a:spcAft>
                      </a:pPr>
                      <a:endParaRPr lang="en-US" altLang="zh-CN" sz="2000" b="1" kern="100" dirty="0" smtClean="0">
                        <a:solidFill>
                          <a:schemeClr val="tx1"/>
                        </a:solidFill>
                        <a:latin typeface="华文楷体" panose="02010600040101010101" pitchFamily="2" charset="-122"/>
                        <a:ea typeface="华文楷体" panose="02010600040101010101" pitchFamily="2" charset="-122"/>
                        <a:cs typeface="Times New Roman" panose="02020603050405020304"/>
                      </a:endParaRPr>
                    </a:p>
                    <a:p>
                      <a:pPr algn="just">
                        <a:spcAft>
                          <a:spcPts val="0"/>
                        </a:spcAft>
                      </a:pPr>
                      <a:endParaRPr lang="en-US" altLang="zh-CN" sz="2000" b="1" kern="100" dirty="0" smtClean="0">
                        <a:solidFill>
                          <a:schemeClr val="tx1"/>
                        </a:solidFill>
                        <a:latin typeface="华文楷体" panose="02010600040101010101" pitchFamily="2" charset="-122"/>
                        <a:ea typeface="华文楷体" panose="02010600040101010101" pitchFamily="2" charset="-122"/>
                        <a:cs typeface="Times New Roman" panose="02020603050405020304"/>
                      </a:endParaRPr>
                    </a:p>
                    <a:p>
                      <a:pPr algn="just">
                        <a:spcAft>
                          <a:spcPts val="0"/>
                        </a:spcAft>
                      </a:pPr>
                      <a:r>
                        <a:rPr lang="en-US" altLang="zh-CN" sz="2000" b="1" kern="100" dirty="0" smtClean="0">
                          <a:solidFill>
                            <a:schemeClr val="tx1"/>
                          </a:solidFill>
                          <a:latin typeface="华文楷体" panose="02010600040101010101" pitchFamily="2" charset="-122"/>
                          <a:ea typeface="华文楷体" panose="02010600040101010101" pitchFamily="2" charset="-122"/>
                          <a:cs typeface="Times New Roman" panose="02020603050405020304"/>
                        </a:rPr>
                        <a:t>  </a:t>
                      </a:r>
                      <a:r>
                        <a:rPr lang="zh-CN" sz="2000" b="1" kern="100" dirty="0" smtClean="0">
                          <a:solidFill>
                            <a:schemeClr val="tx1"/>
                          </a:solidFill>
                          <a:latin typeface="华文楷体" panose="02010600040101010101" pitchFamily="2" charset="-122"/>
                          <a:ea typeface="华文楷体" panose="02010600040101010101" pitchFamily="2" charset="-122"/>
                          <a:cs typeface="Times New Roman" panose="02020603050405020304"/>
                        </a:rPr>
                        <a:t>不</a:t>
                      </a:r>
                      <a:r>
                        <a:rPr lang="zh-CN" sz="2000" b="1" kern="100" dirty="0">
                          <a:solidFill>
                            <a:schemeClr val="tx1"/>
                          </a:solidFill>
                          <a:latin typeface="华文楷体" panose="02010600040101010101" pitchFamily="2" charset="-122"/>
                          <a:ea typeface="华文楷体" panose="02010600040101010101" pitchFamily="2" charset="-122"/>
                          <a:cs typeface="Times New Roman" panose="02020603050405020304"/>
                        </a:rPr>
                        <a:t>作账务处理</a:t>
                      </a:r>
                      <a:endParaRPr lang="zh-CN" sz="2000" b="1" kern="100" dirty="0">
                        <a:solidFill>
                          <a:schemeClr val="tx1"/>
                        </a:solidFill>
                        <a:latin typeface="华文楷体" panose="02010600040101010101" pitchFamily="2" charset="-122"/>
                        <a:ea typeface="华文楷体" panose="02010600040101010101" pitchFamily="2" charset="-122"/>
                        <a:cs typeface="Times New Roman" panose="02020603050405020304"/>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25236">
                <a:tc vMerge="1">
                  <a:tcPr/>
                </a:tc>
                <a:tc>
                  <a:txBody>
                    <a:bodyPr/>
                    <a:lstStyle/>
                    <a:p>
                      <a:pPr algn="just">
                        <a:spcAft>
                          <a:spcPts val="0"/>
                        </a:spcAft>
                      </a:pPr>
                      <a:r>
                        <a:rPr lang="zh-CN" sz="2000" b="1" kern="100" dirty="0" smtClean="0">
                          <a:solidFill>
                            <a:schemeClr val="tx1"/>
                          </a:solidFill>
                          <a:latin typeface="华文楷体" panose="02010600040101010101" pitchFamily="2" charset="-122"/>
                          <a:ea typeface="华文楷体" panose="02010600040101010101" pitchFamily="2" charset="-122"/>
                          <a:cs typeface="Times New Roman" panose="02020603050405020304"/>
                        </a:rPr>
                        <a:t>借</a:t>
                      </a:r>
                      <a:r>
                        <a:rPr lang="zh-CN" sz="2000" b="1" kern="100" dirty="0">
                          <a:solidFill>
                            <a:schemeClr val="tx1"/>
                          </a:solidFill>
                          <a:latin typeface="华文楷体" panose="02010600040101010101" pitchFamily="2" charset="-122"/>
                          <a:ea typeface="华文楷体" panose="02010600040101010101" pitchFamily="2" charset="-122"/>
                          <a:cs typeface="Times New Roman" panose="02020603050405020304"/>
                        </a:rPr>
                        <a:t>：银行存款</a:t>
                      </a:r>
                      <a:r>
                        <a:rPr lang="en-US" sz="2000" b="1" kern="100" dirty="0">
                          <a:solidFill>
                            <a:schemeClr val="tx1"/>
                          </a:solidFill>
                          <a:latin typeface="华文楷体" panose="02010600040101010101" pitchFamily="2" charset="-122"/>
                          <a:ea typeface="华文楷体" panose="02010600040101010101" pitchFamily="2" charset="-122"/>
                          <a:cs typeface="Times New Roman" panose="02020603050405020304"/>
                        </a:rPr>
                        <a:t>    </a:t>
                      </a:r>
                      <a:r>
                        <a:rPr lang="en-US" sz="2000" b="1" kern="100" dirty="0" smtClean="0">
                          <a:solidFill>
                            <a:schemeClr val="tx1"/>
                          </a:solidFill>
                          <a:latin typeface="华文楷体" panose="02010600040101010101" pitchFamily="2" charset="-122"/>
                          <a:ea typeface="华文楷体" panose="02010600040101010101" pitchFamily="2" charset="-122"/>
                          <a:cs typeface="Times New Roman" panose="02020603050405020304"/>
                        </a:rPr>
                        <a:t>                  3</a:t>
                      </a:r>
                      <a:endParaRPr lang="zh-CN" sz="2000" b="1" kern="100" dirty="0">
                        <a:solidFill>
                          <a:schemeClr val="tx1"/>
                        </a:solidFill>
                        <a:latin typeface="华文楷体" panose="02010600040101010101" pitchFamily="2" charset="-122"/>
                        <a:ea typeface="华文楷体" panose="02010600040101010101" pitchFamily="2" charset="-122"/>
                        <a:cs typeface="Times New Roman" panose="02020603050405020304"/>
                      </a:endParaRPr>
                    </a:p>
                    <a:p>
                      <a:pPr algn="just">
                        <a:spcAft>
                          <a:spcPts val="0"/>
                        </a:spcAft>
                      </a:pPr>
                      <a:r>
                        <a:rPr lang="en-US" altLang="zh-CN" sz="2000" b="1" kern="100" dirty="0" smtClean="0">
                          <a:solidFill>
                            <a:schemeClr val="tx1"/>
                          </a:solidFill>
                          <a:latin typeface="华文楷体" panose="02010600040101010101" pitchFamily="2" charset="-122"/>
                          <a:ea typeface="华文楷体" panose="02010600040101010101" pitchFamily="2" charset="-122"/>
                          <a:cs typeface="Times New Roman" panose="02020603050405020304"/>
                        </a:rPr>
                        <a:t>  </a:t>
                      </a:r>
                      <a:r>
                        <a:rPr lang="zh-CN" sz="2000" b="1" kern="100" dirty="0" smtClean="0">
                          <a:solidFill>
                            <a:schemeClr val="tx1"/>
                          </a:solidFill>
                          <a:latin typeface="华文楷体" panose="02010600040101010101" pitchFamily="2" charset="-122"/>
                          <a:ea typeface="华文楷体" panose="02010600040101010101" pitchFamily="2" charset="-122"/>
                          <a:cs typeface="Times New Roman" panose="02020603050405020304"/>
                        </a:rPr>
                        <a:t>贷：银行</a:t>
                      </a:r>
                      <a:r>
                        <a:rPr lang="zh-CN" sz="2000" b="1" kern="100" dirty="0">
                          <a:solidFill>
                            <a:schemeClr val="tx1"/>
                          </a:solidFill>
                          <a:latin typeface="华文楷体" panose="02010600040101010101" pitchFamily="2" charset="-122"/>
                          <a:ea typeface="华文楷体" panose="02010600040101010101" pitchFamily="2" charset="-122"/>
                          <a:cs typeface="Times New Roman" panose="02020603050405020304"/>
                        </a:rPr>
                        <a:t>存款</a:t>
                      </a:r>
                      <a:r>
                        <a:rPr lang="en-US" sz="2000" b="1" kern="100" dirty="0">
                          <a:solidFill>
                            <a:schemeClr val="tx1"/>
                          </a:solidFill>
                          <a:latin typeface="华文楷体" panose="02010600040101010101" pitchFamily="2" charset="-122"/>
                          <a:ea typeface="华文楷体" panose="02010600040101010101" pitchFamily="2" charset="-122"/>
                          <a:cs typeface="Times New Roman" panose="02020603050405020304"/>
                        </a:rPr>
                        <a:t>     </a:t>
                      </a:r>
                      <a:r>
                        <a:rPr lang="en-US" sz="2000" b="1" kern="100" dirty="0" smtClean="0">
                          <a:solidFill>
                            <a:schemeClr val="tx1"/>
                          </a:solidFill>
                          <a:latin typeface="华文楷体" panose="02010600040101010101" pitchFamily="2" charset="-122"/>
                          <a:ea typeface="华文楷体" panose="02010600040101010101" pitchFamily="2" charset="-122"/>
                          <a:cs typeface="Times New Roman" panose="02020603050405020304"/>
                        </a:rPr>
                        <a:t>               2</a:t>
                      </a:r>
                      <a:endParaRPr lang="zh-CN" sz="2000" b="1" kern="100" dirty="0">
                        <a:solidFill>
                          <a:schemeClr val="tx1"/>
                        </a:solidFill>
                        <a:latin typeface="华文楷体" panose="02010600040101010101" pitchFamily="2" charset="-122"/>
                        <a:ea typeface="华文楷体" panose="02010600040101010101" pitchFamily="2" charset="-122"/>
                        <a:cs typeface="Times New Roman" panose="02020603050405020304"/>
                      </a:endParaRPr>
                    </a:p>
                    <a:p>
                      <a:pPr algn="just">
                        <a:spcAft>
                          <a:spcPts val="0"/>
                        </a:spcAft>
                      </a:pPr>
                      <a:r>
                        <a:rPr lang="en-US" sz="2000" b="1" kern="100" dirty="0">
                          <a:solidFill>
                            <a:schemeClr val="tx1"/>
                          </a:solidFill>
                          <a:latin typeface="华文楷体" panose="02010600040101010101" pitchFamily="2" charset="-122"/>
                          <a:ea typeface="华文楷体" panose="02010600040101010101" pitchFamily="2" charset="-122"/>
                          <a:cs typeface="Times New Roman" panose="02020603050405020304"/>
                        </a:rPr>
                        <a:t>    </a:t>
                      </a:r>
                      <a:r>
                        <a:rPr lang="en-US" sz="2000" b="1" kern="100" dirty="0" smtClean="0">
                          <a:solidFill>
                            <a:schemeClr val="tx1"/>
                          </a:solidFill>
                          <a:latin typeface="华文楷体" panose="02010600040101010101" pitchFamily="2" charset="-122"/>
                          <a:ea typeface="华文楷体" panose="02010600040101010101" pitchFamily="2" charset="-122"/>
                          <a:cs typeface="Times New Roman" panose="02020603050405020304"/>
                        </a:rPr>
                        <a:t>      </a:t>
                      </a:r>
                      <a:r>
                        <a:rPr lang="zh-CN" sz="2000" b="1" kern="100" dirty="0" smtClean="0">
                          <a:solidFill>
                            <a:srgbClr val="FFFF00"/>
                          </a:solidFill>
                          <a:latin typeface="华文楷体" panose="02010600040101010101" pitchFamily="2" charset="-122"/>
                          <a:ea typeface="华文楷体" panose="02010600040101010101" pitchFamily="2" charset="-122"/>
                          <a:cs typeface="Times New Roman" panose="02020603050405020304"/>
                        </a:rPr>
                        <a:t>应</a:t>
                      </a:r>
                      <a:r>
                        <a:rPr lang="zh-CN" sz="2000" b="1" kern="100" dirty="0">
                          <a:solidFill>
                            <a:srgbClr val="FFFF00"/>
                          </a:solidFill>
                          <a:latin typeface="华文楷体" panose="02010600040101010101" pitchFamily="2" charset="-122"/>
                          <a:ea typeface="华文楷体" panose="02010600040101010101" pitchFamily="2" charset="-122"/>
                          <a:cs typeface="Times New Roman" panose="02020603050405020304"/>
                        </a:rPr>
                        <a:t>缴财政款</a:t>
                      </a:r>
                      <a:r>
                        <a:rPr lang="en-US" sz="2000" b="1" kern="100" dirty="0">
                          <a:solidFill>
                            <a:srgbClr val="FFFF00"/>
                          </a:solidFill>
                          <a:latin typeface="华文楷体" panose="02010600040101010101" pitchFamily="2" charset="-122"/>
                          <a:ea typeface="华文楷体" panose="02010600040101010101" pitchFamily="2" charset="-122"/>
                          <a:cs typeface="Times New Roman" panose="02020603050405020304"/>
                        </a:rPr>
                        <a:t>  </a:t>
                      </a:r>
                      <a:r>
                        <a:rPr lang="en-US" sz="2000" b="1" kern="100" dirty="0" smtClean="0">
                          <a:solidFill>
                            <a:srgbClr val="FFFF00"/>
                          </a:solidFill>
                          <a:latin typeface="华文楷体" panose="02010600040101010101" pitchFamily="2" charset="-122"/>
                          <a:ea typeface="华文楷体" panose="02010600040101010101" pitchFamily="2" charset="-122"/>
                          <a:cs typeface="Times New Roman" panose="02020603050405020304"/>
                        </a:rPr>
                        <a:t>              1 </a:t>
                      </a:r>
                      <a:endParaRPr lang="zh-CN" sz="2000" b="1" kern="100" dirty="0">
                        <a:solidFill>
                          <a:srgbClr val="FFFF00"/>
                        </a:solidFill>
                        <a:latin typeface="华文楷体" panose="02010600040101010101" pitchFamily="2" charset="-122"/>
                        <a:ea typeface="华文楷体" panose="02010600040101010101" pitchFamily="2" charset="-122"/>
                        <a:cs typeface="Times New Roman" panose="02020603050405020304"/>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cPr/>
                </a:tc>
              </a:tr>
            </a:tbl>
          </a:graphicData>
        </a:graphic>
      </p:graphicFrame>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58285" y="2348880"/>
            <a:ext cx="5629737" cy="41044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defRPr/>
            </a:pPr>
            <a:r>
              <a:rPr lang="zh-CN" altLang="en-US" sz="2000" b="1" u="sng" dirty="0">
                <a:solidFill>
                  <a:srgbClr val="FFFF00"/>
                </a:solidFill>
                <a:latin typeface="+mn-ea"/>
              </a:rPr>
              <a:t>财  务 会  计</a:t>
            </a:r>
            <a:endParaRPr lang="zh-CN" altLang="en-US" sz="2000" b="1" u="sng" dirty="0">
              <a:solidFill>
                <a:srgbClr val="FFFF00"/>
              </a:solidFill>
              <a:latin typeface="+mn-ea"/>
            </a:endParaRPr>
          </a:p>
          <a:p>
            <a:pPr>
              <a:lnSpc>
                <a:spcPct val="150000"/>
              </a:lnSpc>
            </a:pPr>
            <a:r>
              <a:rPr lang="en-US" altLang="zh-CN" dirty="0">
                <a:latin typeface="+mn-ea"/>
              </a:rPr>
              <a:t>  </a:t>
            </a:r>
            <a:r>
              <a:rPr lang="zh-CN" altLang="zh-CN" dirty="0">
                <a:latin typeface="+mn-ea"/>
              </a:rPr>
              <a:t>（</a:t>
            </a:r>
            <a:r>
              <a:rPr lang="en-US" altLang="zh-CN" dirty="0">
                <a:latin typeface="+mn-ea"/>
              </a:rPr>
              <a:t>1</a:t>
            </a:r>
            <a:r>
              <a:rPr lang="zh-CN" altLang="zh-CN" dirty="0">
                <a:latin typeface="+mn-ea"/>
              </a:rPr>
              <a:t>）报经批准处置</a:t>
            </a:r>
            <a:endParaRPr lang="zh-CN" altLang="zh-CN" dirty="0">
              <a:latin typeface="+mn-ea"/>
            </a:endParaRPr>
          </a:p>
          <a:p>
            <a:pPr>
              <a:lnSpc>
                <a:spcPct val="150000"/>
              </a:lnSpc>
            </a:pPr>
            <a:r>
              <a:rPr lang="en-US" altLang="zh-CN" dirty="0" smtClean="0">
                <a:latin typeface="+mn-ea"/>
              </a:rPr>
              <a:t>   </a:t>
            </a:r>
            <a:r>
              <a:rPr lang="zh-CN" altLang="zh-CN" dirty="0" smtClean="0">
                <a:latin typeface="+mn-ea"/>
              </a:rPr>
              <a:t>借</a:t>
            </a:r>
            <a:r>
              <a:rPr lang="zh-CN" altLang="zh-CN" dirty="0">
                <a:latin typeface="+mn-ea"/>
              </a:rPr>
              <a:t>：资产处置费用—</a:t>
            </a:r>
            <a:r>
              <a:rPr lang="zh-CN" altLang="zh-CN" dirty="0" smtClean="0">
                <a:latin typeface="+mn-ea"/>
              </a:rPr>
              <a:t>固定资产</a:t>
            </a:r>
            <a:r>
              <a:rPr lang="en-US" altLang="zh-CN" dirty="0" smtClean="0">
                <a:latin typeface="+mn-ea"/>
              </a:rPr>
              <a:t>  </a:t>
            </a:r>
            <a:r>
              <a:rPr lang="en-US" altLang="zh-CN" b="1" dirty="0" smtClean="0">
                <a:solidFill>
                  <a:srgbClr val="14DA43"/>
                </a:solidFill>
                <a:latin typeface="+mn-ea"/>
              </a:rPr>
              <a:t>100 000</a:t>
            </a:r>
            <a:endParaRPr lang="zh-CN" altLang="zh-CN" b="1" dirty="0">
              <a:solidFill>
                <a:srgbClr val="14DA43"/>
              </a:solidFill>
              <a:latin typeface="+mn-ea"/>
            </a:endParaRPr>
          </a:p>
          <a:p>
            <a:pPr>
              <a:lnSpc>
                <a:spcPct val="150000"/>
              </a:lnSpc>
            </a:pPr>
            <a:r>
              <a:rPr lang="en-US" altLang="zh-CN" dirty="0" smtClean="0">
                <a:latin typeface="+mn-ea"/>
              </a:rPr>
              <a:t>   </a:t>
            </a:r>
            <a:r>
              <a:rPr lang="zh-CN" altLang="zh-CN" dirty="0" smtClean="0">
                <a:latin typeface="+mn-ea"/>
              </a:rPr>
              <a:t>固定资产</a:t>
            </a:r>
            <a:r>
              <a:rPr lang="zh-CN" altLang="zh-CN" dirty="0">
                <a:latin typeface="+mn-ea"/>
              </a:rPr>
              <a:t>累计折旧—专用</a:t>
            </a:r>
            <a:r>
              <a:rPr lang="zh-CN" altLang="zh-CN" dirty="0" smtClean="0">
                <a:latin typeface="+mn-ea"/>
              </a:rPr>
              <a:t>设备</a:t>
            </a:r>
            <a:r>
              <a:rPr lang="en-US" altLang="zh-CN" dirty="0" smtClean="0">
                <a:latin typeface="+mn-ea"/>
              </a:rPr>
              <a:t>  900 000</a:t>
            </a:r>
            <a:endParaRPr lang="zh-CN" altLang="zh-CN" dirty="0">
              <a:latin typeface="+mn-ea"/>
            </a:endParaRPr>
          </a:p>
          <a:p>
            <a:pPr>
              <a:lnSpc>
                <a:spcPct val="150000"/>
              </a:lnSpc>
            </a:pPr>
            <a:r>
              <a:rPr lang="en-US" altLang="zh-CN" dirty="0" smtClean="0">
                <a:latin typeface="+mn-ea"/>
              </a:rPr>
              <a:t>   </a:t>
            </a:r>
            <a:r>
              <a:rPr lang="zh-CN" altLang="zh-CN" dirty="0" smtClean="0">
                <a:latin typeface="+mn-ea"/>
              </a:rPr>
              <a:t>贷</a:t>
            </a:r>
            <a:r>
              <a:rPr lang="zh-CN" altLang="zh-CN" dirty="0">
                <a:latin typeface="+mn-ea"/>
              </a:rPr>
              <a:t>：固定资产—专用</a:t>
            </a:r>
            <a:r>
              <a:rPr lang="zh-CN" altLang="zh-CN" dirty="0" smtClean="0">
                <a:latin typeface="+mn-ea"/>
              </a:rPr>
              <a:t>设备</a:t>
            </a:r>
            <a:r>
              <a:rPr lang="en-US" altLang="zh-CN" dirty="0" smtClean="0">
                <a:latin typeface="+mn-ea"/>
              </a:rPr>
              <a:t>      1 000 000</a:t>
            </a:r>
            <a:endParaRPr lang="zh-CN" altLang="zh-CN" dirty="0">
              <a:latin typeface="+mn-ea"/>
            </a:endParaRPr>
          </a:p>
          <a:p>
            <a:pPr>
              <a:lnSpc>
                <a:spcPct val="150000"/>
              </a:lnSpc>
            </a:pPr>
            <a:r>
              <a:rPr lang="zh-CN" altLang="zh-CN" dirty="0" smtClean="0">
                <a:latin typeface="+mn-ea"/>
              </a:rPr>
              <a:t>（</a:t>
            </a:r>
            <a:r>
              <a:rPr lang="en-US" altLang="zh-CN" dirty="0">
                <a:latin typeface="+mn-ea"/>
              </a:rPr>
              <a:t>2</a:t>
            </a:r>
            <a:r>
              <a:rPr lang="zh-CN" altLang="zh-CN" dirty="0">
                <a:latin typeface="+mn-ea"/>
              </a:rPr>
              <a:t>）取得变价收入，支付处置费用</a:t>
            </a:r>
            <a:endParaRPr lang="zh-CN" altLang="zh-CN" dirty="0">
              <a:latin typeface="+mn-ea"/>
            </a:endParaRPr>
          </a:p>
          <a:p>
            <a:pPr>
              <a:lnSpc>
                <a:spcPct val="150000"/>
              </a:lnSpc>
            </a:pPr>
            <a:r>
              <a:rPr lang="en-US" altLang="zh-CN" dirty="0" smtClean="0">
                <a:latin typeface="+mn-ea"/>
              </a:rPr>
              <a:t>   </a:t>
            </a:r>
            <a:r>
              <a:rPr lang="zh-CN" altLang="zh-CN" dirty="0" smtClean="0">
                <a:latin typeface="+mn-ea"/>
              </a:rPr>
              <a:t>借</a:t>
            </a:r>
            <a:r>
              <a:rPr lang="zh-CN" altLang="zh-CN" dirty="0">
                <a:latin typeface="+mn-ea"/>
              </a:rPr>
              <a:t>： 银行存款</a:t>
            </a:r>
            <a:r>
              <a:rPr lang="en-US" altLang="zh-CN" dirty="0">
                <a:latin typeface="+mn-ea"/>
              </a:rPr>
              <a:t>   </a:t>
            </a:r>
            <a:r>
              <a:rPr lang="en-US" altLang="zh-CN" dirty="0" smtClean="0">
                <a:latin typeface="+mn-ea"/>
              </a:rPr>
              <a:t>                 20 000</a:t>
            </a:r>
            <a:endParaRPr lang="zh-CN" altLang="zh-CN" dirty="0">
              <a:latin typeface="+mn-ea"/>
            </a:endParaRPr>
          </a:p>
          <a:p>
            <a:pPr>
              <a:lnSpc>
                <a:spcPct val="150000"/>
              </a:lnSpc>
            </a:pPr>
            <a:r>
              <a:rPr lang="en-US" altLang="zh-CN" dirty="0" smtClean="0">
                <a:latin typeface="+mn-ea"/>
              </a:rPr>
              <a:t>          </a:t>
            </a:r>
            <a:r>
              <a:rPr lang="zh-CN" altLang="zh-CN" dirty="0" smtClean="0">
                <a:latin typeface="+mn-ea"/>
              </a:rPr>
              <a:t>资产</a:t>
            </a:r>
            <a:r>
              <a:rPr lang="zh-CN" altLang="zh-CN" dirty="0">
                <a:latin typeface="+mn-ea"/>
              </a:rPr>
              <a:t>处置费用—固定资产</a:t>
            </a:r>
            <a:r>
              <a:rPr lang="en-US" altLang="zh-CN" dirty="0">
                <a:latin typeface="+mn-ea"/>
              </a:rPr>
              <a:t>    </a:t>
            </a:r>
            <a:r>
              <a:rPr lang="en-US" altLang="zh-CN" dirty="0" smtClean="0">
                <a:solidFill>
                  <a:srgbClr val="14DA43"/>
                </a:solidFill>
                <a:latin typeface="+mn-ea"/>
              </a:rPr>
              <a:t>30 000</a:t>
            </a:r>
            <a:endParaRPr lang="zh-CN" altLang="zh-CN" dirty="0">
              <a:solidFill>
                <a:srgbClr val="14DA43"/>
              </a:solidFill>
              <a:latin typeface="+mn-ea"/>
            </a:endParaRPr>
          </a:p>
          <a:p>
            <a:pPr>
              <a:lnSpc>
                <a:spcPct val="150000"/>
              </a:lnSpc>
            </a:pPr>
            <a:r>
              <a:rPr lang="en-US" altLang="zh-CN" dirty="0" smtClean="0">
                <a:latin typeface="+mn-ea"/>
              </a:rPr>
              <a:t>          </a:t>
            </a:r>
            <a:r>
              <a:rPr lang="zh-CN" altLang="zh-CN" dirty="0" smtClean="0">
                <a:latin typeface="+mn-ea"/>
              </a:rPr>
              <a:t>贷</a:t>
            </a:r>
            <a:r>
              <a:rPr lang="zh-CN" altLang="zh-CN" dirty="0">
                <a:latin typeface="+mn-ea"/>
              </a:rPr>
              <a:t>：银行</a:t>
            </a:r>
            <a:r>
              <a:rPr lang="zh-CN" altLang="zh-CN" dirty="0" smtClean="0">
                <a:latin typeface="+mn-ea"/>
              </a:rPr>
              <a:t>存款</a:t>
            </a:r>
            <a:r>
              <a:rPr lang="en-US" altLang="zh-CN" dirty="0" smtClean="0">
                <a:latin typeface="+mn-ea"/>
              </a:rPr>
              <a:t>             50 000</a:t>
            </a:r>
            <a:endParaRPr lang="zh-CN" altLang="zh-CN" dirty="0">
              <a:latin typeface="+mn-ea"/>
            </a:endParaRPr>
          </a:p>
        </p:txBody>
      </p:sp>
      <p:sp>
        <p:nvSpPr>
          <p:cNvPr id="6" name="矩形 5"/>
          <p:cNvSpPr/>
          <p:nvPr/>
        </p:nvSpPr>
        <p:spPr>
          <a:xfrm>
            <a:off x="658285" y="765175"/>
            <a:ext cx="10655300" cy="150182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lnSpc>
                <a:spcPct val="130000"/>
              </a:lnSpc>
              <a:defRPr/>
            </a:pPr>
            <a:r>
              <a:rPr lang="en-US" altLang="zh-CN" sz="2400" b="1" dirty="0">
                <a:latin typeface="+mn-ea"/>
              </a:rPr>
              <a:t>[</a:t>
            </a:r>
            <a:r>
              <a:rPr lang="zh-CN" altLang="zh-CN" sz="2400" b="1" dirty="0" smtClean="0">
                <a:latin typeface="+mn-ea"/>
              </a:rPr>
              <a:t>例</a:t>
            </a:r>
            <a:r>
              <a:rPr lang="en-US" altLang="zh-CN" sz="2400" b="1" dirty="0" smtClean="0">
                <a:latin typeface="+mn-ea"/>
              </a:rPr>
              <a:t>13]</a:t>
            </a:r>
            <a:r>
              <a:rPr lang="en-US" altLang="zh-CN" sz="2400" dirty="0" smtClean="0">
                <a:latin typeface="+mn-ea"/>
              </a:rPr>
              <a:t>   2019</a:t>
            </a:r>
            <a:r>
              <a:rPr lang="zh-CN" altLang="zh-CN" sz="2400" dirty="0">
                <a:latin typeface="+mn-ea"/>
              </a:rPr>
              <a:t>年</a:t>
            </a:r>
            <a:r>
              <a:rPr lang="en-US" altLang="zh-CN" sz="2400" dirty="0">
                <a:latin typeface="+mn-ea"/>
              </a:rPr>
              <a:t>7</a:t>
            </a:r>
            <a:r>
              <a:rPr lang="zh-CN" altLang="zh-CN" sz="2400" dirty="0">
                <a:latin typeface="+mn-ea"/>
              </a:rPr>
              <a:t>月，某大学按照规定报经批准处置实验设备</a:t>
            </a:r>
            <a:r>
              <a:rPr lang="en-US" altLang="zh-CN" sz="2400" dirty="0">
                <a:latin typeface="+mn-ea"/>
              </a:rPr>
              <a:t>100</a:t>
            </a:r>
            <a:r>
              <a:rPr lang="zh-CN" altLang="zh-CN" sz="2400" dirty="0">
                <a:latin typeface="+mn-ea"/>
              </a:rPr>
              <a:t>万元，该项设备</a:t>
            </a:r>
            <a:r>
              <a:rPr lang="zh-CN" altLang="zh-CN" sz="2400" dirty="0" smtClean="0">
                <a:latin typeface="+mn-ea"/>
              </a:rPr>
              <a:t>已折旧</a:t>
            </a:r>
            <a:r>
              <a:rPr lang="en-US" altLang="zh-CN" sz="2400" dirty="0">
                <a:latin typeface="+mn-ea"/>
              </a:rPr>
              <a:t>90</a:t>
            </a:r>
            <a:r>
              <a:rPr lang="zh-CN" altLang="zh-CN" sz="2400" dirty="0">
                <a:latin typeface="+mn-ea"/>
              </a:rPr>
              <a:t>万元，处置过程中取得变价收入</a:t>
            </a:r>
            <a:r>
              <a:rPr lang="en-US" altLang="zh-CN" sz="2400" dirty="0">
                <a:latin typeface="+mn-ea"/>
              </a:rPr>
              <a:t>2</a:t>
            </a:r>
            <a:r>
              <a:rPr lang="zh-CN" altLang="zh-CN" sz="2400" dirty="0">
                <a:latin typeface="+mn-ea"/>
              </a:rPr>
              <a:t>万元，发生</a:t>
            </a:r>
            <a:r>
              <a:rPr lang="zh-CN" altLang="zh-CN" sz="2400" dirty="0" smtClean="0">
                <a:latin typeface="+mn-ea"/>
              </a:rPr>
              <a:t>拆除、评估</a:t>
            </a:r>
            <a:r>
              <a:rPr lang="zh-CN" altLang="en-US" sz="2400" dirty="0" smtClean="0">
                <a:latin typeface="+mn-ea"/>
              </a:rPr>
              <a:t>及</a:t>
            </a:r>
            <a:r>
              <a:rPr lang="zh-CN" altLang="zh-CN" sz="2400" dirty="0" smtClean="0">
                <a:latin typeface="+mn-ea"/>
              </a:rPr>
              <a:t>运输费</a:t>
            </a:r>
            <a:r>
              <a:rPr lang="zh-CN" altLang="zh-CN" sz="2400" dirty="0">
                <a:latin typeface="+mn-ea"/>
              </a:rPr>
              <a:t>用</a:t>
            </a:r>
            <a:r>
              <a:rPr lang="en-US" altLang="zh-CN" sz="2400" dirty="0">
                <a:latin typeface="+mn-ea"/>
              </a:rPr>
              <a:t>5</a:t>
            </a:r>
            <a:r>
              <a:rPr lang="zh-CN" altLang="zh-CN" sz="2400" dirty="0">
                <a:latin typeface="+mn-ea"/>
              </a:rPr>
              <a:t>万元。</a:t>
            </a:r>
            <a:endParaRPr lang="zh-CN" altLang="en-US" sz="2400" dirty="0">
              <a:latin typeface="+mn-ea"/>
            </a:endParaRPr>
          </a:p>
        </p:txBody>
      </p:sp>
      <p:sp>
        <p:nvSpPr>
          <p:cNvPr id="7" name="Rectangle 2"/>
          <p:cNvSpPr>
            <a:spLocks noGrp="1" noRot="1" noChangeArrowheads="1"/>
          </p:cNvSpPr>
          <p:nvPr>
            <p:ph type="title"/>
          </p:nvPr>
        </p:nvSpPr>
        <p:spPr>
          <a:xfrm>
            <a:off x="1391477" y="178472"/>
            <a:ext cx="9025467" cy="504825"/>
          </a:xfrm>
        </p:spPr>
        <p:txBody>
          <a:bodyPr rtlCol="0">
            <a:normAutofit fontScale="90000"/>
          </a:bodyPr>
          <a:lstStyle/>
          <a:p>
            <a:pPr algn="ctr" eaLnBrk="1" fontAlgn="auto" hangingPunct="1">
              <a:spcAft>
                <a:spcPts val="0"/>
              </a:spcAft>
              <a:defRPr/>
            </a:pPr>
            <a:r>
              <a:rPr lang="zh-CN" altLang="en-US" sz="3100" dirty="0">
                <a:solidFill>
                  <a:srgbClr val="FFFF00"/>
                </a:solidFill>
                <a:latin typeface="华文楷体" panose="02010600040101010101" pitchFamily="2" charset="-122"/>
                <a:ea typeface="华文楷体" panose="02010600040101010101" pitchFamily="2" charset="-122"/>
              </a:rPr>
              <a:t>（三）资产处置费用</a:t>
            </a:r>
            <a:r>
              <a:rPr lang="zh-CN" altLang="en-US" sz="3200" dirty="0" smtClean="0">
                <a:solidFill>
                  <a:srgbClr val="FFFF00"/>
                </a:solidFill>
                <a:latin typeface="华文楷体" panose="02010600040101010101" pitchFamily="2" charset="-122"/>
                <a:ea typeface="华文楷体" panose="02010600040101010101" pitchFamily="2" charset="-122"/>
              </a:rPr>
              <a:t>举例</a:t>
            </a:r>
            <a:endParaRPr lang="zh-CN" altLang="en-US" sz="3200" dirty="0" smtClean="0">
              <a:solidFill>
                <a:srgbClr val="FFFF00"/>
              </a:solidFill>
              <a:latin typeface="华文楷体" panose="02010600040101010101" pitchFamily="2" charset="-122"/>
              <a:ea typeface="华文楷体" panose="02010600040101010101" pitchFamily="2" charset="-122"/>
            </a:endParaRPr>
          </a:p>
        </p:txBody>
      </p:sp>
      <p:sp>
        <p:nvSpPr>
          <p:cNvPr id="5" name="矩形 4"/>
          <p:cNvSpPr/>
          <p:nvPr/>
        </p:nvSpPr>
        <p:spPr>
          <a:xfrm>
            <a:off x="6480044" y="2348880"/>
            <a:ext cx="4833541" cy="410445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defRPr/>
            </a:pPr>
            <a:r>
              <a:rPr lang="zh-CN" altLang="en-US" sz="2000" b="1" u="sng" dirty="0">
                <a:solidFill>
                  <a:srgbClr val="FFFF00"/>
                </a:solidFill>
                <a:latin typeface="+mn-ea"/>
              </a:rPr>
              <a:t>预  算 会 计</a:t>
            </a:r>
            <a:endParaRPr lang="en-US" altLang="zh-CN" sz="2000" b="1" u="sng" dirty="0">
              <a:solidFill>
                <a:srgbClr val="FFFF00"/>
              </a:solidFill>
              <a:latin typeface="+mn-ea"/>
            </a:endParaRPr>
          </a:p>
          <a:p>
            <a:pPr>
              <a:lnSpc>
                <a:spcPct val="150000"/>
              </a:lnSpc>
            </a:pPr>
            <a:r>
              <a:rPr lang="en-US" altLang="zh-CN" dirty="0" smtClean="0">
                <a:latin typeface="+mn-ea"/>
              </a:rPr>
              <a:t>  (1)</a:t>
            </a:r>
            <a:r>
              <a:rPr lang="zh-CN" altLang="zh-CN" dirty="0" smtClean="0">
                <a:latin typeface="+mn-ea"/>
              </a:rPr>
              <a:t>报经批准处置</a:t>
            </a:r>
            <a:endParaRPr lang="en-US" altLang="zh-CN" dirty="0" smtClean="0">
              <a:latin typeface="+mn-ea"/>
            </a:endParaRPr>
          </a:p>
          <a:p>
            <a:r>
              <a:rPr lang="en-US" altLang="zh-CN" b="1" dirty="0" smtClean="0">
                <a:latin typeface="+mn-ea"/>
              </a:rPr>
              <a:t>           </a:t>
            </a:r>
            <a:r>
              <a:rPr lang="zh-CN" altLang="zh-CN" b="1" dirty="0" smtClean="0">
                <a:latin typeface="+mn-ea"/>
              </a:rPr>
              <a:t>不作</a:t>
            </a:r>
            <a:r>
              <a:rPr lang="zh-CN" altLang="en-US" b="1" dirty="0" smtClean="0">
                <a:latin typeface="+mn-ea"/>
              </a:rPr>
              <a:t>账务</a:t>
            </a:r>
            <a:r>
              <a:rPr lang="zh-CN" altLang="zh-CN" b="1" dirty="0" smtClean="0">
                <a:latin typeface="+mn-ea"/>
              </a:rPr>
              <a:t>处理</a:t>
            </a:r>
            <a:endParaRPr lang="en-US" altLang="zh-CN" b="1" dirty="0" smtClean="0">
              <a:latin typeface="+mn-ea"/>
            </a:endParaRPr>
          </a:p>
          <a:p>
            <a:pPr>
              <a:lnSpc>
                <a:spcPct val="150000"/>
              </a:lnSpc>
            </a:pPr>
            <a:r>
              <a:rPr lang="en-US" altLang="zh-CN" dirty="0" smtClean="0">
                <a:latin typeface="+mn-ea"/>
              </a:rPr>
              <a:t>  (2)</a:t>
            </a:r>
            <a:r>
              <a:rPr lang="zh-CN" altLang="zh-CN" dirty="0" smtClean="0">
                <a:latin typeface="+mn-ea"/>
              </a:rPr>
              <a:t>取得</a:t>
            </a:r>
            <a:r>
              <a:rPr lang="zh-CN" altLang="zh-CN" dirty="0">
                <a:latin typeface="+mn-ea"/>
              </a:rPr>
              <a:t>变价收入</a:t>
            </a:r>
            <a:r>
              <a:rPr lang="zh-CN" altLang="zh-CN" dirty="0" smtClean="0">
                <a:latin typeface="+mn-ea"/>
              </a:rPr>
              <a:t>，支付</a:t>
            </a:r>
            <a:r>
              <a:rPr lang="zh-CN" altLang="zh-CN" dirty="0">
                <a:latin typeface="+mn-ea"/>
              </a:rPr>
              <a:t>处置</a:t>
            </a:r>
            <a:r>
              <a:rPr lang="zh-CN" altLang="zh-CN" dirty="0" smtClean="0">
                <a:latin typeface="+mn-ea"/>
              </a:rPr>
              <a:t>费用</a:t>
            </a:r>
            <a:endParaRPr lang="en-US" altLang="zh-CN" dirty="0" smtClean="0">
              <a:latin typeface="+mn-ea"/>
            </a:endParaRPr>
          </a:p>
          <a:p>
            <a:pPr>
              <a:lnSpc>
                <a:spcPct val="150000"/>
              </a:lnSpc>
            </a:pPr>
            <a:r>
              <a:rPr lang="en-US" altLang="zh-CN" dirty="0" smtClean="0">
                <a:latin typeface="+mn-ea"/>
              </a:rPr>
              <a:t>  </a:t>
            </a:r>
            <a:r>
              <a:rPr lang="zh-CN" altLang="zh-CN" dirty="0" smtClean="0">
                <a:latin typeface="+mn-ea"/>
              </a:rPr>
              <a:t>借</a:t>
            </a:r>
            <a:r>
              <a:rPr lang="zh-CN" altLang="zh-CN" dirty="0">
                <a:latin typeface="+mn-ea"/>
              </a:rPr>
              <a:t>：其他支出—资产处置费用—其他资金支出（资产管理处</a:t>
            </a:r>
            <a:r>
              <a:rPr lang="en-US" altLang="zh-CN" dirty="0">
                <a:latin typeface="+mn-ea"/>
              </a:rPr>
              <a:t>  </a:t>
            </a:r>
            <a:r>
              <a:rPr lang="zh-CN" altLang="zh-CN" dirty="0">
                <a:latin typeface="+mn-ea"/>
              </a:rPr>
              <a:t>资产处置费用</a:t>
            </a:r>
            <a:r>
              <a:rPr lang="zh-CN" altLang="zh-CN" dirty="0" smtClean="0">
                <a:latin typeface="+mn-ea"/>
              </a:rPr>
              <a:t>）</a:t>
            </a:r>
            <a:r>
              <a:rPr lang="en-US" altLang="zh-CN" dirty="0" smtClean="0">
                <a:latin typeface="+mn-ea"/>
              </a:rPr>
              <a:t> </a:t>
            </a:r>
            <a:r>
              <a:rPr lang="zh-CN" altLang="zh-CN" dirty="0" smtClean="0">
                <a:latin typeface="+mn-ea"/>
              </a:rPr>
              <a:t> </a:t>
            </a:r>
            <a:r>
              <a:rPr lang="en-US" altLang="zh-CN" dirty="0">
                <a:latin typeface="+mn-ea"/>
              </a:rPr>
              <a:t>30 000 </a:t>
            </a:r>
            <a:endParaRPr lang="zh-CN" altLang="zh-CN" dirty="0">
              <a:latin typeface="+mn-ea"/>
            </a:endParaRPr>
          </a:p>
          <a:p>
            <a:pPr>
              <a:lnSpc>
                <a:spcPct val="150000"/>
              </a:lnSpc>
            </a:pPr>
            <a:r>
              <a:rPr lang="en-US" altLang="zh-CN" dirty="0" smtClean="0">
                <a:latin typeface="+mn-ea"/>
              </a:rPr>
              <a:t>   </a:t>
            </a:r>
            <a:r>
              <a:rPr lang="zh-CN" altLang="zh-CN" dirty="0" smtClean="0">
                <a:latin typeface="+mn-ea"/>
              </a:rPr>
              <a:t>贷</a:t>
            </a:r>
            <a:r>
              <a:rPr lang="zh-CN" altLang="zh-CN" dirty="0">
                <a:latin typeface="+mn-ea"/>
              </a:rPr>
              <a:t>：资金结存—货币</a:t>
            </a:r>
            <a:r>
              <a:rPr lang="zh-CN" altLang="zh-CN" dirty="0" smtClean="0">
                <a:latin typeface="+mn-ea"/>
              </a:rPr>
              <a:t>资金</a:t>
            </a:r>
            <a:r>
              <a:rPr lang="en-US" altLang="zh-CN" dirty="0" smtClean="0">
                <a:latin typeface="+mn-ea"/>
              </a:rPr>
              <a:t>       30 </a:t>
            </a:r>
            <a:r>
              <a:rPr lang="en-US" altLang="zh-CN" dirty="0">
                <a:latin typeface="+mn-ea"/>
              </a:rPr>
              <a:t>000</a:t>
            </a:r>
            <a:endParaRPr lang="zh-CN" altLang="zh-CN" dirty="0">
              <a:latin typeface="+mn-ea"/>
            </a:endParaRPr>
          </a:p>
          <a:p>
            <a:pPr>
              <a:lnSpc>
                <a:spcPct val="150000"/>
              </a:lnSpc>
            </a:pPr>
            <a:endParaRPr lang="zh-CN" altLang="zh-CN" dirty="0">
              <a:latin typeface="+mn-ea"/>
            </a:endParaRPr>
          </a:p>
        </p:txBody>
      </p:sp>
      <p:sp>
        <p:nvSpPr>
          <p:cNvPr id="8" name="灯片编号占位符 7"/>
          <p:cNvSpPr>
            <a:spLocks noGrp="1"/>
          </p:cNvSpPr>
          <p:nvPr>
            <p:ph type="sldNum" sz="quarter" idx="12"/>
          </p:nvPr>
        </p:nvSpPr>
        <p:spPr/>
        <p:txBody>
          <a:bodyPr/>
          <a:lstStyle/>
          <a:p>
            <a:pPr>
              <a:defRPr/>
            </a:pPr>
            <a:fld id="{4DDAE490-1FB0-48DC-8698-AB0A09F32C84}" type="slidenum">
              <a:rPr lang="en-US" altLang="zh-CN" smtClean="0"/>
            </a:fld>
            <a:endParaRPr lang="en-US" altLang="zh-CN"/>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4546" name="Rectangle 2"/>
          <p:cNvSpPr>
            <a:spLocks noGrp="1" noRot="1" noChangeArrowheads="1"/>
          </p:cNvSpPr>
          <p:nvPr>
            <p:ph type="title"/>
          </p:nvPr>
        </p:nvSpPr>
        <p:spPr>
          <a:xfrm>
            <a:off x="1102785" y="333375"/>
            <a:ext cx="10576983" cy="503238"/>
          </a:xfrm>
        </p:spPr>
        <p:txBody>
          <a:bodyPr rtlCol="0">
            <a:normAutofit fontScale="90000"/>
          </a:bodyPr>
          <a:lstStyle/>
          <a:p>
            <a:pPr algn="ctr" eaLnBrk="1" fontAlgn="auto" hangingPunct="1">
              <a:spcAft>
                <a:spcPts val="0"/>
              </a:spcAft>
              <a:defRPr/>
            </a:pPr>
            <a:r>
              <a:rPr lang="zh-CN" altLang="en-US" sz="3200" dirty="0" smtClean="0">
                <a:solidFill>
                  <a:srgbClr val="FFFF00"/>
                </a:solidFill>
                <a:latin typeface="华文楷体" panose="02010600040101010101" pitchFamily="2" charset="-122"/>
                <a:ea typeface="华文楷体" panose="02010600040101010101" pitchFamily="2" charset="-122"/>
              </a:rPr>
              <a:t>（四）其他费用</a:t>
            </a:r>
            <a:endParaRPr lang="zh-CN" altLang="en-US" sz="4000" dirty="0" smtClean="0">
              <a:solidFill>
                <a:srgbClr val="FFFF00"/>
              </a:solidFill>
              <a:latin typeface="华文楷体" panose="02010600040101010101" pitchFamily="2" charset="-122"/>
              <a:ea typeface="华文楷体" panose="02010600040101010101" pitchFamily="2" charset="-122"/>
            </a:endParaRPr>
          </a:p>
        </p:txBody>
      </p:sp>
      <p:sp>
        <p:nvSpPr>
          <p:cNvPr id="114691" name="Rectangle 3"/>
          <p:cNvSpPr>
            <a:spLocks noGrp="1" noChangeArrowheads="1"/>
          </p:cNvSpPr>
          <p:nvPr>
            <p:ph sz="quarter" idx="13"/>
          </p:nvPr>
        </p:nvSpPr>
        <p:spPr>
          <a:xfrm>
            <a:off x="992759" y="980728"/>
            <a:ext cx="10657416" cy="5041230"/>
          </a:xfrm>
        </p:spPr>
        <p:txBody>
          <a:bodyPr/>
          <a:lstStyle/>
          <a:p>
            <a:pPr eaLnBrk="1" hangingPunct="1">
              <a:buClr>
                <a:schemeClr val="tx1"/>
              </a:buClr>
              <a:buFont typeface="Wingdings" panose="05000000000000000000" pitchFamily="2" charset="2"/>
              <a:buChar char="u"/>
            </a:pPr>
            <a:r>
              <a:rPr lang="zh-CN" altLang="en-US" sz="2400" b="1" dirty="0" smtClean="0">
                <a:solidFill>
                  <a:srgbClr val="FFFF00"/>
                </a:solidFill>
                <a:latin typeface="华文楷体" panose="02010600040101010101" pitchFamily="2" charset="-122"/>
                <a:ea typeface="华文楷体" panose="02010600040101010101" pitchFamily="2" charset="-122"/>
              </a:rPr>
              <a:t>核算内容</a:t>
            </a:r>
            <a:endParaRPr lang="zh-CN" altLang="en-US" sz="2400" b="1" dirty="0" smtClean="0">
              <a:solidFill>
                <a:srgbClr val="FFFF00"/>
              </a:solidFill>
              <a:latin typeface="华文楷体" panose="02010600040101010101" pitchFamily="2" charset="-122"/>
              <a:ea typeface="华文楷体" panose="02010600040101010101" pitchFamily="2" charset="-122"/>
            </a:endParaRPr>
          </a:p>
          <a:p>
            <a:pPr lvl="1" eaLnBrk="1" hangingPunct="1">
              <a:lnSpc>
                <a:spcPts val="3200"/>
              </a:lnSpc>
              <a:buClr>
                <a:schemeClr val="tx1"/>
              </a:buClr>
              <a:buFont typeface="Wingdings" panose="05000000000000000000" pitchFamily="2" charset="2"/>
              <a:buChar char="Ø"/>
            </a:pPr>
            <a:r>
              <a:rPr lang="zh-CN" altLang="zh-CN" sz="2400" dirty="0" smtClean="0">
                <a:latin typeface="华文楷体" panose="02010600040101010101" pitchFamily="2" charset="-122"/>
                <a:ea typeface="华文楷体" panose="02010600040101010101" pitchFamily="2" charset="-122"/>
              </a:rPr>
              <a:t>利息费用、坏账损失、罚没支出、现金资产捐赠支出以及</a:t>
            </a:r>
            <a:r>
              <a:rPr lang="zh-CN" altLang="zh-CN" sz="2400" dirty="0" smtClean="0">
                <a:solidFill>
                  <a:srgbClr val="00FF00"/>
                </a:solidFill>
                <a:latin typeface="华文楷体" panose="02010600040101010101" pitchFamily="2" charset="-122"/>
                <a:ea typeface="华文楷体" panose="02010600040101010101" pitchFamily="2" charset="-122"/>
              </a:rPr>
              <a:t>相关税费、运输费</a:t>
            </a:r>
            <a:r>
              <a:rPr lang="zh-CN" altLang="zh-CN" sz="2400" dirty="0" smtClean="0">
                <a:latin typeface="华文楷体" panose="02010600040101010101" pitchFamily="2" charset="-122"/>
                <a:ea typeface="华文楷体" panose="02010600040101010101" pitchFamily="2" charset="-122"/>
              </a:rPr>
              <a:t>等。</a:t>
            </a:r>
            <a:r>
              <a:rPr lang="en-US" altLang="zh-CN" sz="3600" dirty="0" smtClean="0">
                <a:latin typeface="华文楷体" panose="02010600040101010101" pitchFamily="2" charset="-122"/>
                <a:ea typeface="华文楷体" panose="02010600040101010101" pitchFamily="2" charset="-122"/>
              </a:rPr>
              <a:t>     </a:t>
            </a:r>
            <a:endParaRPr lang="en-US" altLang="zh-CN" sz="3600" dirty="0" smtClean="0">
              <a:latin typeface="华文楷体" panose="02010600040101010101" pitchFamily="2" charset="-122"/>
              <a:ea typeface="华文楷体" panose="02010600040101010101" pitchFamily="2" charset="-122"/>
            </a:endParaRPr>
          </a:p>
          <a:p>
            <a:pPr eaLnBrk="1" hangingPunct="1">
              <a:lnSpc>
                <a:spcPts val="3200"/>
              </a:lnSpc>
              <a:buClr>
                <a:schemeClr val="tx1"/>
              </a:buClr>
              <a:buFont typeface="Wingdings" panose="05000000000000000000" pitchFamily="2" charset="2"/>
              <a:buChar char="l"/>
            </a:pPr>
            <a:r>
              <a:rPr lang="zh-CN" altLang="en-US" sz="2400" b="1" dirty="0" smtClean="0">
                <a:solidFill>
                  <a:srgbClr val="00FF00"/>
                </a:solidFill>
                <a:latin typeface="华文楷体" panose="02010600040101010101" pitchFamily="2" charset="-122"/>
                <a:ea typeface="华文楷体" panose="02010600040101010101" pitchFamily="2" charset="-122"/>
              </a:rPr>
              <a:t>相关税费、运输费等</a:t>
            </a:r>
            <a:endParaRPr lang="en-US" altLang="zh-CN" sz="2400" b="1" dirty="0" smtClean="0">
              <a:solidFill>
                <a:srgbClr val="00FF00"/>
              </a:solidFill>
              <a:latin typeface="华文楷体" panose="02010600040101010101" pitchFamily="2" charset="-122"/>
              <a:ea typeface="华文楷体" panose="02010600040101010101" pitchFamily="2" charset="-122"/>
            </a:endParaRPr>
          </a:p>
          <a:p>
            <a:pPr lvl="1" eaLnBrk="1" hangingPunct="1">
              <a:lnSpc>
                <a:spcPts val="3200"/>
              </a:lnSpc>
              <a:buClr>
                <a:schemeClr val="tx1"/>
              </a:buClr>
              <a:buFont typeface="Wingdings" panose="05000000000000000000" pitchFamily="2" charset="2"/>
              <a:buChar char="Ø"/>
            </a:pPr>
            <a:r>
              <a:rPr lang="zh-CN" altLang="en-US" sz="2400" dirty="0" smtClean="0">
                <a:latin typeface="华文楷体" panose="02010600040101010101" pitchFamily="2" charset="-122"/>
                <a:ea typeface="华文楷体" panose="02010600040101010101" pitchFamily="2" charset="-122"/>
              </a:rPr>
              <a:t>一般情况下，计入</a:t>
            </a:r>
            <a:r>
              <a:rPr lang="zh-CN" altLang="en-US" sz="2400" dirty="0" smtClean="0">
                <a:solidFill>
                  <a:srgbClr val="00FF00"/>
                </a:solidFill>
                <a:latin typeface="华文楷体" panose="02010600040101010101" pitchFamily="2" charset="-122"/>
                <a:ea typeface="华文楷体" panose="02010600040101010101" pitchFamily="2" charset="-122"/>
              </a:rPr>
              <a:t>资产成本</a:t>
            </a:r>
            <a:endParaRPr lang="en-US" altLang="zh-CN" sz="2400" dirty="0" smtClean="0">
              <a:solidFill>
                <a:srgbClr val="00FF00"/>
              </a:solidFill>
              <a:latin typeface="华文楷体" panose="02010600040101010101" pitchFamily="2" charset="-122"/>
              <a:ea typeface="华文楷体" panose="02010600040101010101" pitchFamily="2" charset="-122"/>
            </a:endParaRPr>
          </a:p>
          <a:p>
            <a:pPr lvl="1" eaLnBrk="1" hangingPunct="1">
              <a:lnSpc>
                <a:spcPts val="3200"/>
              </a:lnSpc>
              <a:buClr>
                <a:schemeClr val="tx1"/>
              </a:buClr>
              <a:buFont typeface="Wingdings" panose="05000000000000000000" pitchFamily="2" charset="2"/>
              <a:buChar char="Ø"/>
            </a:pPr>
            <a:r>
              <a:rPr lang="zh-CN" altLang="en-US" sz="2400" dirty="0" smtClean="0">
                <a:latin typeface="华文楷体" panose="02010600040101010101" pitchFamily="2" charset="-122"/>
                <a:ea typeface="华文楷体" panose="02010600040101010101" pitchFamily="2" charset="-122"/>
              </a:rPr>
              <a:t>接受捐赠</a:t>
            </a:r>
            <a:r>
              <a:rPr lang="en-US" altLang="zh-CN" sz="2400" dirty="0" smtClean="0">
                <a:latin typeface="华文楷体" panose="02010600040101010101" pitchFamily="2" charset="-122"/>
                <a:ea typeface="华文楷体" panose="02010600040101010101" pitchFamily="2" charset="-122"/>
              </a:rPr>
              <a:t>/</a:t>
            </a:r>
            <a:r>
              <a:rPr lang="zh-CN" altLang="zh-CN" sz="2400" dirty="0" smtClean="0">
                <a:latin typeface="华文楷体" panose="02010600040101010101" pitchFamily="2" charset="-122"/>
                <a:ea typeface="华文楷体" panose="02010600040101010101" pitchFamily="2" charset="-122"/>
              </a:rPr>
              <a:t>无偿调入以</a:t>
            </a:r>
            <a:r>
              <a:rPr lang="zh-CN" altLang="zh-CN" sz="2400" u="sng" dirty="0" smtClean="0">
                <a:latin typeface="华文楷体" panose="02010600040101010101" pitchFamily="2" charset="-122"/>
                <a:ea typeface="华文楷体" panose="02010600040101010101" pitchFamily="2" charset="-122"/>
              </a:rPr>
              <a:t>名义金额计量</a:t>
            </a:r>
            <a:r>
              <a:rPr lang="zh-CN" altLang="zh-CN" sz="2400" dirty="0" smtClean="0">
                <a:latin typeface="华文楷体" panose="02010600040101010101" pitchFamily="2" charset="-122"/>
                <a:ea typeface="华文楷体" panose="02010600040101010101" pitchFamily="2" charset="-122"/>
              </a:rPr>
              <a:t>的资产，以及</a:t>
            </a:r>
            <a:r>
              <a:rPr lang="zh-CN" altLang="zh-CN" sz="2400" u="sng" dirty="0" smtClean="0">
                <a:latin typeface="华文楷体" panose="02010600040101010101" pitchFamily="2" charset="-122"/>
                <a:ea typeface="华文楷体" panose="02010600040101010101" pitchFamily="2" charset="-122"/>
              </a:rPr>
              <a:t>成本无法可靠取得</a:t>
            </a:r>
            <a:r>
              <a:rPr lang="zh-CN" altLang="zh-CN" sz="2400" dirty="0" smtClean="0">
                <a:latin typeface="华文楷体" panose="02010600040101010101" pitchFamily="2" charset="-122"/>
                <a:ea typeface="华文楷体" panose="02010600040101010101" pitchFamily="2" charset="-122"/>
              </a:rPr>
              <a:t>的公共基础设施等发生的相关税费、运输费等</a:t>
            </a:r>
            <a:r>
              <a:rPr lang="zh-CN" altLang="en-US" sz="2400" dirty="0" smtClean="0">
                <a:latin typeface="华文楷体" panose="02010600040101010101" pitchFamily="2" charset="-122"/>
                <a:ea typeface="华文楷体" panose="02010600040101010101" pitchFamily="2" charset="-122"/>
              </a:rPr>
              <a:t>，计入</a:t>
            </a:r>
            <a:r>
              <a:rPr lang="zh-CN" altLang="en-US" sz="2400" dirty="0" smtClean="0">
                <a:solidFill>
                  <a:srgbClr val="00FF00"/>
                </a:solidFill>
                <a:latin typeface="华文楷体" panose="02010600040101010101" pitchFamily="2" charset="-122"/>
                <a:ea typeface="华文楷体" panose="02010600040101010101" pitchFamily="2" charset="-122"/>
              </a:rPr>
              <a:t>其他费用</a:t>
            </a:r>
            <a:endParaRPr lang="zh-CN" altLang="en-US" sz="2400" dirty="0" smtClean="0">
              <a:solidFill>
                <a:srgbClr val="00FF00"/>
              </a:solidFill>
              <a:latin typeface="华文楷体" panose="02010600040101010101" pitchFamily="2" charset="-122"/>
              <a:ea typeface="华文楷体" panose="02010600040101010101" pitchFamily="2" charset="-122"/>
            </a:endParaRPr>
          </a:p>
          <a:p>
            <a:pPr lvl="1">
              <a:lnSpc>
                <a:spcPts val="3200"/>
              </a:lnSpc>
              <a:buClr>
                <a:schemeClr val="tx1"/>
              </a:buClr>
              <a:buFont typeface="Wingdings" panose="05000000000000000000" pitchFamily="2" charset="2"/>
              <a:buChar char="Ø"/>
            </a:pPr>
            <a:r>
              <a:rPr lang="zh-CN" altLang="en-US" sz="2400" dirty="0" smtClean="0">
                <a:latin typeface="华文楷体" panose="02010600040101010101" pitchFamily="2" charset="-122"/>
                <a:ea typeface="华文楷体" panose="02010600040101010101" pitchFamily="2" charset="-122"/>
              </a:rPr>
              <a:t>单位发生的</a:t>
            </a:r>
            <a:r>
              <a:rPr lang="zh-CN" altLang="en-US" sz="2400" u="sng" dirty="0" smtClean="0">
                <a:latin typeface="华文楷体" panose="02010600040101010101" pitchFamily="2" charset="-122"/>
                <a:ea typeface="华文楷体" panose="02010600040101010101" pitchFamily="2" charset="-122"/>
              </a:rPr>
              <a:t>与受托代理资产相关</a:t>
            </a:r>
            <a:r>
              <a:rPr lang="zh-CN" altLang="en-US" sz="2400" dirty="0" smtClean="0">
                <a:latin typeface="华文楷体" panose="02010600040101010101" pitchFamily="2" charset="-122"/>
                <a:ea typeface="华文楷体" panose="02010600040101010101" pitchFamily="2" charset="-122"/>
              </a:rPr>
              <a:t>的税费、运输费、保管费等，计入</a:t>
            </a:r>
            <a:r>
              <a:rPr lang="zh-CN" altLang="en-US" sz="2400" dirty="0" smtClean="0">
                <a:solidFill>
                  <a:srgbClr val="00FF00"/>
                </a:solidFill>
                <a:latin typeface="华文楷体" panose="02010600040101010101" pitchFamily="2" charset="-122"/>
                <a:ea typeface="华文楷体" panose="02010600040101010101" pitchFamily="2" charset="-122"/>
              </a:rPr>
              <a:t>其他费用</a:t>
            </a:r>
            <a:r>
              <a:rPr lang="zh-CN" altLang="en-US" sz="2400" dirty="0" smtClean="0">
                <a:latin typeface="华文楷体" panose="02010600040101010101" pitchFamily="2" charset="-122"/>
                <a:ea typeface="华文楷体" panose="02010600040101010101" pitchFamily="2" charset="-122"/>
              </a:rPr>
              <a:t>。</a:t>
            </a:r>
            <a:endParaRPr lang="en-US" altLang="zh-CN" sz="4000" dirty="0" smtClean="0">
              <a:latin typeface="华文楷体" panose="02010600040101010101" pitchFamily="2" charset="-122"/>
              <a:ea typeface="华文楷体" panose="02010600040101010101" pitchFamily="2" charset="-122"/>
            </a:endParaRPr>
          </a:p>
        </p:txBody>
      </p:sp>
      <p:sp>
        <p:nvSpPr>
          <p:cNvPr id="4" name="灯片编号占位符 3"/>
          <p:cNvSpPr>
            <a:spLocks noGrp="1"/>
          </p:cNvSpPr>
          <p:nvPr>
            <p:ph type="sldNum" sz="quarter" idx="12"/>
          </p:nvPr>
        </p:nvSpPr>
        <p:spPr/>
        <p:txBody>
          <a:bodyPr/>
          <a:lstStyle/>
          <a:p>
            <a:fld id="{BC1CF76B-D1F8-4017-AACD-912803F43726}" type="slidenum">
              <a:rPr lang="en-US" smtClean="0"/>
            </a:fld>
            <a:endParaRPr lang="en-US"/>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3"/>
          <p:cNvSpPr/>
          <p:nvPr/>
        </p:nvSpPr>
        <p:spPr>
          <a:xfrm>
            <a:off x="1337733" y="1730375"/>
            <a:ext cx="10864851" cy="1812925"/>
          </a:xfrm>
          <a:custGeom>
            <a:avLst/>
            <a:gdLst>
              <a:gd name="connsiteX0" fmla="*/ 0 w 8148828"/>
              <a:gd name="connsiteY0" fmla="*/ 0 h 2286000"/>
              <a:gd name="connsiteX1" fmla="*/ 8148828 w 8148828"/>
              <a:gd name="connsiteY1" fmla="*/ 0 h 2286000"/>
              <a:gd name="connsiteX2" fmla="*/ 8148828 w 8148828"/>
              <a:gd name="connsiteY2" fmla="*/ 2286000 h 2286000"/>
              <a:gd name="connsiteX3" fmla="*/ 0 w 8148828"/>
              <a:gd name="connsiteY3" fmla="*/ 2286000 h 2286000"/>
              <a:gd name="connsiteX4" fmla="*/ 0 w 8148828"/>
              <a:gd name="connsiteY4" fmla="*/ 0 h 22860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8148828" h="2286000">
                <a:moveTo>
                  <a:pt x="0" y="0"/>
                </a:moveTo>
                <a:lnTo>
                  <a:pt x="8148828" y="0"/>
                </a:lnTo>
                <a:lnTo>
                  <a:pt x="8148828" y="2286000"/>
                </a:lnTo>
                <a:lnTo>
                  <a:pt x="0" y="2286000"/>
                </a:lnTo>
                <a:lnTo>
                  <a:pt x="0" y="0"/>
                </a:lnTo>
              </a:path>
            </a:pathLst>
          </a:custGeom>
          <a:solidFill>
            <a:srgbClr val="CFCFC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defRPr/>
            </a:pPr>
            <a:r>
              <a:rPr lang="zh-CN" altLang="en-US" sz="6000" noProof="1">
                <a:solidFill>
                  <a:schemeClr val="bg1"/>
                </a:solidFill>
                <a:ea typeface="微软雅黑" panose="020B0503020204020204" pitchFamily="34" charset="-122"/>
              </a:rPr>
              <a:t>  </a:t>
            </a:r>
            <a:r>
              <a:rPr lang="zh-CN" altLang="en-US" sz="6000" noProof="1" smtClean="0">
                <a:solidFill>
                  <a:schemeClr val="bg1"/>
                </a:solidFill>
                <a:ea typeface="微软雅黑" panose="020B0503020204020204" pitchFamily="34" charset="-122"/>
              </a:rPr>
              <a:t>   第四部分 </a:t>
            </a:r>
            <a:r>
              <a:rPr lang="en-US" altLang="zh-CN" sz="6000" dirty="0">
                <a:solidFill>
                  <a:schemeClr val="bg1"/>
                </a:solidFill>
                <a:latin typeface="Microsoft Sans Serif" panose="020B0604020202020204" pitchFamily="34" charset="0"/>
              </a:rPr>
              <a:t>· </a:t>
            </a:r>
            <a:r>
              <a:rPr lang="zh-CN" altLang="en-US" sz="6000" dirty="0" smtClean="0">
                <a:solidFill>
                  <a:schemeClr val="bg1"/>
                </a:solidFill>
                <a:latin typeface="Microsoft Sans Serif" panose="020B0604020202020204" pitchFamily="34" charset="0"/>
              </a:rPr>
              <a:t>净资产</a:t>
            </a:r>
            <a:endParaRPr lang="zh-CN" altLang="en-US" sz="6000" noProof="1">
              <a:solidFill>
                <a:schemeClr val="bg1"/>
              </a:solidFill>
              <a:ea typeface="微软雅黑" panose="020B0503020204020204" pitchFamily="34" charset="-122"/>
            </a:endParaRPr>
          </a:p>
        </p:txBody>
      </p:sp>
      <p:sp>
        <p:nvSpPr>
          <p:cNvPr id="16" name="Freeform 3"/>
          <p:cNvSpPr/>
          <p:nvPr/>
        </p:nvSpPr>
        <p:spPr>
          <a:xfrm>
            <a:off x="2117" y="1724025"/>
            <a:ext cx="1112307" cy="1819275"/>
          </a:xfrm>
          <a:custGeom>
            <a:avLst/>
            <a:gdLst>
              <a:gd name="connsiteX0" fmla="*/ 0 w 355091"/>
              <a:gd name="connsiteY0" fmla="*/ 0 h 2286000"/>
              <a:gd name="connsiteX1" fmla="*/ 355091 w 355091"/>
              <a:gd name="connsiteY1" fmla="*/ 0 h 2286000"/>
              <a:gd name="connsiteX2" fmla="*/ 355091 w 355091"/>
              <a:gd name="connsiteY2" fmla="*/ 2286000 h 2286000"/>
              <a:gd name="connsiteX3" fmla="*/ 0 w 355091"/>
              <a:gd name="connsiteY3" fmla="*/ 2286000 h 2286000"/>
              <a:gd name="connsiteX4" fmla="*/ 0 w 355091"/>
              <a:gd name="connsiteY4" fmla="*/ 0 h 2286000"/>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355091" h="2286000">
                <a:moveTo>
                  <a:pt x="0" y="0"/>
                </a:moveTo>
                <a:lnTo>
                  <a:pt x="355091" y="0"/>
                </a:lnTo>
                <a:lnTo>
                  <a:pt x="355091" y="2286000"/>
                </a:lnTo>
                <a:lnTo>
                  <a:pt x="0" y="2286000"/>
                </a:lnTo>
                <a:lnTo>
                  <a:pt x="0" y="0"/>
                </a:lnTo>
              </a:path>
            </a:pathLst>
          </a:custGeom>
          <a:solidFill>
            <a:srgbClr val="CFCFCF">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ea typeface="微软雅黑" panose="020B0503020204020204" pitchFamily="34" charset="-122"/>
            </a:endParaRPr>
          </a:p>
        </p:txBody>
      </p:sp>
      <p:sp>
        <p:nvSpPr>
          <p:cNvPr id="17" name="Freeform 3"/>
          <p:cNvSpPr/>
          <p:nvPr/>
        </p:nvSpPr>
        <p:spPr>
          <a:xfrm>
            <a:off x="1114424" y="1730375"/>
            <a:ext cx="1476375" cy="1813554"/>
          </a:xfrm>
          <a:custGeom>
            <a:avLst/>
            <a:gdLst>
              <a:gd name="connsiteX0" fmla="*/ 0 w 635508"/>
              <a:gd name="connsiteY0" fmla="*/ 0 h 2519172"/>
              <a:gd name="connsiteX1" fmla="*/ 635507 w 635508"/>
              <a:gd name="connsiteY1" fmla="*/ 0 h 2519172"/>
              <a:gd name="connsiteX2" fmla="*/ 635507 w 635508"/>
              <a:gd name="connsiteY2" fmla="*/ 2519172 h 2519172"/>
              <a:gd name="connsiteX3" fmla="*/ 0 w 635508"/>
              <a:gd name="connsiteY3" fmla="*/ 2519172 h 2519172"/>
              <a:gd name="connsiteX4" fmla="*/ 0 w 635508"/>
              <a:gd name="connsiteY4" fmla="*/ 0 h 2519172"/>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35508" h="2519172">
                <a:moveTo>
                  <a:pt x="0" y="0"/>
                </a:moveTo>
                <a:lnTo>
                  <a:pt x="635507" y="0"/>
                </a:lnTo>
                <a:lnTo>
                  <a:pt x="635507" y="2519172"/>
                </a:lnTo>
                <a:lnTo>
                  <a:pt x="0" y="2519172"/>
                </a:lnTo>
                <a:lnTo>
                  <a:pt x="0" y="0"/>
                </a:lnTo>
              </a:path>
            </a:pathLst>
          </a:custGeom>
          <a:solidFill>
            <a:srgbClr val="FF9200">
              <a:alpha val="100000"/>
            </a:srgbClr>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defRPr/>
            </a:pPr>
            <a:endParaRPr lang="zh-CN" altLang="en-US" noProof="1">
              <a:ea typeface="微软雅黑" panose="020B0503020204020204" pitchFamily="34" charset="-122"/>
            </a:endParaRPr>
          </a:p>
        </p:txBody>
      </p:sp>
      <p:sp>
        <p:nvSpPr>
          <p:cNvPr id="4" name="灯片编号占位符 3"/>
          <p:cNvSpPr>
            <a:spLocks noGrp="1"/>
          </p:cNvSpPr>
          <p:nvPr>
            <p:ph type="sldNum" sz="quarter" idx="12"/>
          </p:nvPr>
        </p:nvSpPr>
        <p:spPr/>
        <p:txBody>
          <a:bodyPr/>
          <a:lstStyle/>
          <a:p>
            <a:fld id="{BC1CF76B-D1F8-4017-AACD-912803F43726}" type="slidenum">
              <a:rPr lang="en-US" smtClean="0"/>
            </a:fld>
            <a:endParaRPr lang="en-US"/>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标题 1"/>
          <p:cNvSpPr>
            <a:spLocks noGrp="1"/>
          </p:cNvSpPr>
          <p:nvPr>
            <p:ph type="title"/>
          </p:nvPr>
        </p:nvSpPr>
        <p:spPr>
          <a:xfrm>
            <a:off x="1678517" y="274638"/>
            <a:ext cx="9903883" cy="1143000"/>
          </a:xfrm>
        </p:spPr>
        <p:txBody>
          <a:bodyPr/>
          <a:lstStyle/>
          <a:p>
            <a:pPr algn="ctr"/>
            <a:r>
              <a:rPr lang="zh-CN" altLang="en-US" dirty="0">
                <a:solidFill>
                  <a:srgbClr val="FFFF00"/>
                </a:solidFill>
                <a:latin typeface="华文楷体" panose="02010600040101010101" pitchFamily="2" charset="-122"/>
                <a:ea typeface="华文楷体" panose="02010600040101010101" pitchFamily="2" charset="-122"/>
              </a:rPr>
              <a:t>一</a:t>
            </a:r>
            <a:r>
              <a:rPr lang="zh-CN" altLang="en-US" dirty="0" smtClean="0">
                <a:solidFill>
                  <a:srgbClr val="FFFF00"/>
                </a:solidFill>
                <a:latin typeface="华文楷体" panose="02010600040101010101" pitchFamily="2" charset="-122"/>
                <a:ea typeface="华文楷体" panose="02010600040101010101" pitchFamily="2" charset="-122"/>
              </a:rPr>
              <a:t>、相关政策及</a:t>
            </a:r>
            <a:r>
              <a:rPr lang="zh-CN" altLang="en-US" dirty="0">
                <a:solidFill>
                  <a:srgbClr val="FFFF00"/>
                </a:solidFill>
                <a:latin typeface="华文楷体" panose="02010600040101010101" pitchFamily="2" charset="-122"/>
                <a:ea typeface="华文楷体" panose="02010600040101010101" pitchFamily="2" charset="-122"/>
              </a:rPr>
              <a:t>管理</a:t>
            </a:r>
            <a:r>
              <a:rPr lang="zh-CN" altLang="en-US" dirty="0" smtClean="0">
                <a:solidFill>
                  <a:srgbClr val="FFFF00"/>
                </a:solidFill>
                <a:latin typeface="华文楷体" panose="02010600040101010101" pitchFamily="2" charset="-122"/>
                <a:ea typeface="华文楷体" panose="02010600040101010101" pitchFamily="2" charset="-122"/>
              </a:rPr>
              <a:t>要求</a:t>
            </a:r>
            <a:endParaRPr lang="zh-CN" altLang="en-US" dirty="0" smtClean="0">
              <a:solidFill>
                <a:srgbClr val="FFFF00"/>
              </a:solidFill>
              <a:latin typeface="华文楷体" panose="02010600040101010101" pitchFamily="2" charset="-122"/>
              <a:ea typeface="华文楷体" panose="02010600040101010101" pitchFamily="2" charset="-122"/>
            </a:endParaRPr>
          </a:p>
        </p:txBody>
      </p:sp>
      <p:sp>
        <p:nvSpPr>
          <p:cNvPr id="117764" name="灯片编号占位符 4"/>
          <p:cNvSpPr>
            <a:spLocks noGrp="1"/>
          </p:cNvSpPr>
          <p:nvPr>
            <p:ph type="sldNum" sz="quarter" idx="12"/>
          </p:nvPr>
        </p:nvSpPr>
        <p:spPr bwMode="auto">
          <a:xfrm>
            <a:off x="4165600" y="6248400"/>
            <a:ext cx="38608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ndara" panose="020E0502030303020204" pitchFamily="34" charset="0"/>
                <a:ea typeface="华文楷体" panose="0201060004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ndara" panose="020E0502030303020204" pitchFamily="34" charset="0"/>
                <a:ea typeface="华文楷体" panose="0201060004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ndara" panose="020E0502030303020204" pitchFamily="34" charset="0"/>
                <a:ea typeface="华文楷体" panose="0201060004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9pPr>
          </a:lstStyle>
          <a:p>
            <a:pPr algn="ctr">
              <a:lnSpc>
                <a:spcPct val="100000"/>
              </a:lnSpc>
              <a:spcBef>
                <a:spcPct val="0"/>
              </a:spcBef>
              <a:buFontTx/>
              <a:buNone/>
            </a:pPr>
            <a:fld id="{FCBBAD9D-4496-4AF8-92C9-7E8A02D56776}" type="slidenum">
              <a:rPr lang="zh-CN" altLang="en-US" sz="1200" smtClean="0">
                <a:latin typeface="Arial" panose="020B0604020202020204" pitchFamily="34" charset="0"/>
                <a:ea typeface="宋体" panose="02010600030101010101" pitchFamily="2" charset="-122"/>
              </a:rPr>
            </a:fld>
            <a:endParaRPr lang="en-US" altLang="zh-CN" sz="1200" smtClean="0">
              <a:latin typeface="Arial" panose="020B0604020202020204" pitchFamily="34" charset="0"/>
              <a:ea typeface="宋体" panose="02010600030101010101" pitchFamily="2" charset="-122"/>
            </a:endParaRPr>
          </a:p>
        </p:txBody>
      </p:sp>
      <p:sp>
        <p:nvSpPr>
          <p:cNvPr id="2" name="内容占位符 1"/>
          <p:cNvSpPr>
            <a:spLocks noGrp="1"/>
          </p:cNvSpPr>
          <p:nvPr>
            <p:ph sz="quarter" idx="13"/>
          </p:nvPr>
        </p:nvSpPr>
        <p:spPr>
          <a:xfrm>
            <a:off x="932873" y="1517651"/>
            <a:ext cx="10154227" cy="3600450"/>
          </a:xfrm>
        </p:spPr>
        <p:txBody>
          <a:bodyPr>
            <a:normAutofit fontScale="92500" lnSpcReduction="10000"/>
          </a:bodyPr>
          <a:lstStyle/>
          <a:p>
            <a:pPr>
              <a:lnSpc>
                <a:spcPct val="150000"/>
              </a:lnSpc>
              <a:buFont typeface="Wingdings" panose="05000000000000000000" pitchFamily="2" charset="2"/>
              <a:buChar char="u"/>
              <a:defRPr/>
            </a:pPr>
            <a:r>
              <a:rPr lang="en-US" altLang="zh-CN" sz="2800" dirty="0">
                <a:solidFill>
                  <a:srgbClr val="FFFF00"/>
                </a:solidFill>
                <a:latin typeface="华文楷体" panose="02010600040101010101" pitchFamily="2" charset="-122"/>
                <a:ea typeface="华文楷体" panose="02010600040101010101" pitchFamily="2" charset="-122"/>
              </a:rPr>
              <a:t>《</a:t>
            </a:r>
            <a:r>
              <a:rPr lang="zh-CN" altLang="en-US" sz="2800" dirty="0">
                <a:solidFill>
                  <a:srgbClr val="FFFF00"/>
                </a:solidFill>
                <a:latin typeface="华文楷体" panose="02010600040101010101" pitchFamily="2" charset="-122"/>
                <a:ea typeface="华文楷体" panose="02010600040101010101" pitchFamily="2" charset="-122"/>
              </a:rPr>
              <a:t>基本准则</a:t>
            </a:r>
            <a:r>
              <a:rPr lang="en-US" altLang="zh-CN" sz="2800" dirty="0" smtClean="0">
                <a:solidFill>
                  <a:srgbClr val="FFFF00"/>
                </a:solidFill>
                <a:latin typeface="华文楷体" panose="02010600040101010101" pitchFamily="2" charset="-122"/>
                <a:ea typeface="华文楷体" panose="02010600040101010101" pitchFamily="2" charset="-122"/>
              </a:rPr>
              <a:t>》</a:t>
            </a:r>
            <a:endParaRPr lang="en-US" altLang="zh-CN" sz="2800" dirty="0" smtClean="0">
              <a:solidFill>
                <a:srgbClr val="FFFF00"/>
              </a:solidFill>
              <a:latin typeface="华文楷体" panose="02010600040101010101" pitchFamily="2" charset="-122"/>
              <a:ea typeface="华文楷体" panose="02010600040101010101" pitchFamily="2" charset="-122"/>
            </a:endParaRPr>
          </a:p>
          <a:p>
            <a:pPr marL="0" indent="0">
              <a:lnSpc>
                <a:spcPct val="150000"/>
              </a:lnSpc>
              <a:buNone/>
              <a:defRPr/>
            </a:pPr>
            <a:r>
              <a:rPr lang="zh-CN" altLang="zh-CN" sz="2800" dirty="0" smtClean="0">
                <a:latin typeface="华文楷体" panose="02010600040101010101" pitchFamily="2" charset="-122"/>
                <a:ea typeface="华文楷体" panose="02010600040101010101" pitchFamily="2" charset="-122"/>
              </a:rPr>
              <a:t>第三十九</a:t>
            </a:r>
            <a:r>
              <a:rPr lang="zh-CN" altLang="zh-CN" sz="2800" dirty="0">
                <a:latin typeface="华文楷体" panose="02010600040101010101" pitchFamily="2" charset="-122"/>
                <a:ea typeface="华文楷体" panose="02010600040101010101" pitchFamily="2" charset="-122"/>
              </a:rPr>
              <a:t>条</a:t>
            </a:r>
            <a:r>
              <a:rPr lang="en-US" altLang="zh-CN" sz="2800" dirty="0">
                <a:latin typeface="华文楷体" panose="02010600040101010101" pitchFamily="2" charset="-122"/>
                <a:ea typeface="华文楷体" panose="02010600040101010101" pitchFamily="2" charset="-122"/>
              </a:rPr>
              <a:t> </a:t>
            </a:r>
            <a:r>
              <a:rPr lang="zh-CN" altLang="zh-CN" sz="2800" dirty="0" smtClean="0">
                <a:solidFill>
                  <a:srgbClr val="FFFF00"/>
                </a:solidFill>
                <a:latin typeface="华文楷体" panose="02010600040101010101" pitchFamily="2" charset="-122"/>
                <a:ea typeface="华文楷体" panose="02010600040101010101" pitchFamily="2" charset="-122"/>
              </a:rPr>
              <a:t>净资产</a:t>
            </a:r>
            <a:r>
              <a:rPr lang="zh-CN" altLang="en-US" sz="2800" dirty="0" smtClean="0">
                <a:solidFill>
                  <a:srgbClr val="FFFF00"/>
                </a:solidFill>
                <a:latin typeface="华文楷体" panose="02010600040101010101" pitchFamily="2" charset="-122"/>
                <a:ea typeface="华文楷体" panose="02010600040101010101" pitchFamily="2" charset="-122"/>
              </a:rPr>
              <a:t>的定义</a:t>
            </a:r>
            <a:endParaRPr lang="en-US" altLang="zh-CN" sz="2800" dirty="0" smtClean="0">
              <a:solidFill>
                <a:srgbClr val="FFFF00"/>
              </a:solidFill>
              <a:latin typeface="华文楷体" panose="02010600040101010101" pitchFamily="2" charset="-122"/>
              <a:ea typeface="华文楷体" panose="02010600040101010101" pitchFamily="2" charset="-122"/>
            </a:endParaRPr>
          </a:p>
          <a:p>
            <a:pPr>
              <a:lnSpc>
                <a:spcPct val="150000"/>
              </a:lnSpc>
              <a:defRPr/>
            </a:pPr>
            <a:r>
              <a:rPr lang="zh-CN" altLang="zh-CN" sz="2800" dirty="0" smtClean="0">
                <a:latin typeface="华文楷体" panose="02010600040101010101" pitchFamily="2" charset="-122"/>
                <a:ea typeface="华文楷体" panose="02010600040101010101" pitchFamily="2" charset="-122"/>
              </a:rPr>
              <a:t>净资产</a:t>
            </a:r>
            <a:r>
              <a:rPr lang="zh-CN" altLang="zh-CN" sz="2800" dirty="0">
                <a:latin typeface="华文楷体" panose="02010600040101010101" pitchFamily="2" charset="-122"/>
                <a:ea typeface="华文楷体" panose="02010600040101010101" pitchFamily="2" charset="-122"/>
              </a:rPr>
              <a:t>是指政府会计主体资产扣除负债后的净额。</a:t>
            </a:r>
            <a:endParaRPr lang="zh-CN" altLang="zh-CN" sz="2800" dirty="0">
              <a:latin typeface="华文楷体" panose="02010600040101010101" pitchFamily="2" charset="-122"/>
              <a:ea typeface="华文楷体" panose="02010600040101010101" pitchFamily="2" charset="-122"/>
            </a:endParaRPr>
          </a:p>
          <a:p>
            <a:pPr marL="0" indent="0">
              <a:lnSpc>
                <a:spcPct val="150000"/>
              </a:lnSpc>
              <a:buFont typeface="Arial" panose="020B0604020202020204" pitchFamily="34" charset="0"/>
              <a:buNone/>
              <a:defRPr/>
            </a:pPr>
            <a:r>
              <a:rPr lang="zh-CN" altLang="zh-CN" sz="2800" dirty="0" smtClean="0">
                <a:latin typeface="华文楷体" panose="02010600040101010101" pitchFamily="2" charset="-122"/>
                <a:ea typeface="华文楷体" panose="02010600040101010101" pitchFamily="2" charset="-122"/>
              </a:rPr>
              <a:t>第四十</a:t>
            </a:r>
            <a:r>
              <a:rPr lang="zh-CN" altLang="zh-CN" sz="2800" dirty="0">
                <a:latin typeface="华文楷体" panose="02010600040101010101" pitchFamily="2" charset="-122"/>
                <a:ea typeface="华文楷体" panose="02010600040101010101" pitchFamily="2" charset="-122"/>
              </a:rPr>
              <a:t>条</a:t>
            </a:r>
            <a:r>
              <a:rPr lang="en-US" altLang="zh-CN" sz="2800" dirty="0">
                <a:latin typeface="华文楷体" panose="02010600040101010101" pitchFamily="2" charset="-122"/>
                <a:ea typeface="华文楷体" panose="02010600040101010101" pitchFamily="2" charset="-122"/>
              </a:rPr>
              <a:t>  </a:t>
            </a:r>
            <a:r>
              <a:rPr lang="zh-CN" altLang="zh-CN" sz="2800" dirty="0" smtClean="0">
                <a:solidFill>
                  <a:srgbClr val="FFFF00"/>
                </a:solidFill>
                <a:latin typeface="华文楷体" panose="02010600040101010101" pitchFamily="2" charset="-122"/>
                <a:ea typeface="华文楷体" panose="02010600040101010101" pitchFamily="2" charset="-122"/>
              </a:rPr>
              <a:t>净资产的计量</a:t>
            </a:r>
            <a:endParaRPr lang="en-US" altLang="zh-CN" sz="2800" dirty="0" smtClean="0">
              <a:solidFill>
                <a:srgbClr val="FFFF00"/>
              </a:solidFill>
              <a:latin typeface="华文楷体" panose="02010600040101010101" pitchFamily="2" charset="-122"/>
              <a:ea typeface="华文楷体" panose="02010600040101010101" pitchFamily="2" charset="-122"/>
            </a:endParaRPr>
          </a:p>
          <a:p>
            <a:pPr>
              <a:lnSpc>
                <a:spcPct val="150000"/>
              </a:lnSpc>
              <a:defRPr/>
            </a:pPr>
            <a:r>
              <a:rPr lang="zh-CN" altLang="zh-CN" sz="2800" dirty="0" smtClean="0">
                <a:latin typeface="华文楷体" panose="02010600040101010101" pitchFamily="2" charset="-122"/>
                <a:ea typeface="华文楷体" panose="02010600040101010101" pitchFamily="2" charset="-122"/>
              </a:rPr>
              <a:t>净资产</a:t>
            </a:r>
            <a:r>
              <a:rPr lang="zh-CN" altLang="zh-CN" sz="2800" dirty="0">
                <a:latin typeface="华文楷体" panose="02010600040101010101" pitchFamily="2" charset="-122"/>
                <a:ea typeface="华文楷体" panose="02010600040101010101" pitchFamily="2" charset="-122"/>
              </a:rPr>
              <a:t>金额取决于资产和负债的计量。</a:t>
            </a:r>
            <a:r>
              <a:rPr lang="en-US" altLang="zh-CN" sz="2800" dirty="0">
                <a:latin typeface="华文楷体" panose="02010600040101010101" pitchFamily="2" charset="-122"/>
                <a:ea typeface="华文楷体" panose="02010600040101010101" pitchFamily="2" charset="-122"/>
              </a:rPr>
              <a:t> </a:t>
            </a:r>
            <a:endParaRPr lang="en-US" altLang="zh-CN" sz="4000" dirty="0" smtClean="0">
              <a:latin typeface="华文楷体" panose="02010600040101010101" pitchFamily="2" charset="-122"/>
              <a:ea typeface="华文楷体" panose="02010600040101010101" pitchFamily="2" charset="-122"/>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标题 1"/>
          <p:cNvSpPr>
            <a:spLocks noGrp="1"/>
          </p:cNvSpPr>
          <p:nvPr>
            <p:ph type="title"/>
          </p:nvPr>
        </p:nvSpPr>
        <p:spPr>
          <a:xfrm>
            <a:off x="1144058" y="338138"/>
            <a:ext cx="9903883" cy="854075"/>
          </a:xfrm>
        </p:spPr>
        <p:txBody>
          <a:bodyPr/>
          <a:lstStyle/>
          <a:p>
            <a:pPr algn="ctr">
              <a:defRPr/>
            </a:pPr>
            <a:r>
              <a:rPr lang="zh-CN" altLang="en-US" dirty="0" smtClean="0">
                <a:solidFill>
                  <a:srgbClr val="FFFF00"/>
                </a:solidFill>
                <a:latin typeface="华文楷体" panose="02010600040101010101" pitchFamily="2" charset="-122"/>
                <a:ea typeface="华文楷体" panose="02010600040101010101" pitchFamily="2" charset="-122"/>
              </a:rPr>
              <a:t>一、相关政策及</a:t>
            </a:r>
            <a:r>
              <a:rPr lang="zh-CN" altLang="en-US" dirty="0">
                <a:solidFill>
                  <a:srgbClr val="FFFF00"/>
                </a:solidFill>
                <a:latin typeface="华文楷体" panose="02010600040101010101" pitchFamily="2" charset="-122"/>
                <a:ea typeface="华文楷体" panose="02010600040101010101" pitchFamily="2" charset="-122"/>
              </a:rPr>
              <a:t>管理</a:t>
            </a:r>
            <a:r>
              <a:rPr lang="zh-CN" altLang="en-US" dirty="0" smtClean="0">
                <a:solidFill>
                  <a:srgbClr val="FFFF00"/>
                </a:solidFill>
                <a:latin typeface="华文楷体" panose="02010600040101010101" pitchFamily="2" charset="-122"/>
                <a:ea typeface="华文楷体" panose="02010600040101010101" pitchFamily="2" charset="-122"/>
              </a:rPr>
              <a:t>要求</a:t>
            </a:r>
            <a:endParaRPr lang="zh-CN" altLang="en-US" dirty="0">
              <a:solidFill>
                <a:srgbClr val="FFFF00"/>
              </a:solidFill>
              <a:latin typeface="华文楷体" panose="02010600040101010101" pitchFamily="2" charset="-122"/>
              <a:ea typeface="华文楷体" panose="02010600040101010101" pitchFamily="2" charset="-122"/>
            </a:endParaRPr>
          </a:p>
        </p:txBody>
      </p:sp>
      <p:sp>
        <p:nvSpPr>
          <p:cNvPr id="15364" name="灯片编号占位符 4"/>
          <p:cNvSpPr>
            <a:spLocks noGrp="1"/>
          </p:cNvSpPr>
          <p:nvPr>
            <p:ph type="sldNum" sz="quarter" idx="12"/>
          </p:nvPr>
        </p:nvSpPr>
        <p:spPr bwMode="auto">
          <a:xfrm>
            <a:off x="4165600" y="6248400"/>
            <a:ext cx="38608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ndara" panose="020E0502030303020204" pitchFamily="34" charset="0"/>
                <a:ea typeface="华文楷体" panose="0201060004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ndara" panose="020E0502030303020204" pitchFamily="34" charset="0"/>
                <a:ea typeface="华文楷体" panose="0201060004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ndara" panose="020E0502030303020204" pitchFamily="34" charset="0"/>
                <a:ea typeface="华文楷体" panose="0201060004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9pPr>
          </a:lstStyle>
          <a:p>
            <a:pPr algn="ctr">
              <a:lnSpc>
                <a:spcPct val="100000"/>
              </a:lnSpc>
              <a:spcBef>
                <a:spcPct val="0"/>
              </a:spcBef>
              <a:buFontTx/>
              <a:buNone/>
            </a:pPr>
            <a:fld id="{2EA08762-D288-4B75-A157-BE0B56D3F1BF}" type="slidenum">
              <a:rPr lang="zh-CN" altLang="en-US" sz="1200" smtClean="0">
                <a:latin typeface="Arial" panose="020B0604020202020204" pitchFamily="34" charset="0"/>
                <a:ea typeface="宋体" panose="02010600030101010101" pitchFamily="2" charset="-122"/>
              </a:rPr>
            </a:fld>
            <a:endParaRPr lang="en-US" altLang="zh-CN" sz="1200" smtClean="0">
              <a:latin typeface="Arial" panose="020B0604020202020204" pitchFamily="34" charset="0"/>
              <a:ea typeface="宋体" panose="02010600030101010101" pitchFamily="2" charset="-122"/>
            </a:endParaRPr>
          </a:p>
        </p:txBody>
      </p:sp>
      <p:sp>
        <p:nvSpPr>
          <p:cNvPr id="2" name="内容占位符 1"/>
          <p:cNvSpPr>
            <a:spLocks noGrp="1"/>
          </p:cNvSpPr>
          <p:nvPr>
            <p:ph sz="quarter" idx="13"/>
          </p:nvPr>
        </p:nvSpPr>
        <p:spPr>
          <a:xfrm>
            <a:off x="857252" y="1341438"/>
            <a:ext cx="9755330" cy="4608512"/>
          </a:xfrm>
        </p:spPr>
        <p:txBody>
          <a:bodyPr>
            <a:normAutofit/>
          </a:bodyPr>
          <a:lstStyle/>
          <a:p>
            <a:pPr>
              <a:buClr>
                <a:srgbClr val="FFFF00"/>
              </a:buClr>
              <a:buFont typeface="Wingdings" panose="05000000000000000000" pitchFamily="2" charset="2"/>
              <a:buChar char="u"/>
              <a:defRPr/>
            </a:pPr>
            <a:r>
              <a:rPr lang="zh-CN" altLang="en-US" sz="2400" dirty="0" smtClean="0">
                <a:solidFill>
                  <a:srgbClr val="FFFF00"/>
                </a:solidFill>
                <a:latin typeface="华文楷体" panose="02010600040101010101" pitchFamily="2" charset="-122"/>
                <a:ea typeface="华文楷体" panose="02010600040101010101" pitchFamily="2" charset="-122"/>
              </a:rPr>
              <a:t>特征及管理</a:t>
            </a:r>
            <a:r>
              <a:rPr lang="zh-CN" altLang="en-US" sz="2400" dirty="0">
                <a:solidFill>
                  <a:srgbClr val="FFFF00"/>
                </a:solidFill>
                <a:latin typeface="华文楷体" panose="02010600040101010101" pitchFamily="2" charset="-122"/>
                <a:ea typeface="华文楷体" panose="02010600040101010101" pitchFamily="2" charset="-122"/>
              </a:rPr>
              <a:t>要求</a:t>
            </a:r>
            <a:r>
              <a:rPr lang="zh-CN" altLang="zh-CN" sz="2400" dirty="0">
                <a:latin typeface="华文楷体" panose="02010600040101010101" pitchFamily="2" charset="-122"/>
                <a:ea typeface="华文楷体" panose="02010600040101010101" pitchFamily="2" charset="-122"/>
              </a:rPr>
              <a:t>　</a:t>
            </a:r>
            <a:endParaRPr lang="en-US" altLang="zh-CN" sz="2400" dirty="0" smtClean="0">
              <a:latin typeface="华文楷体" panose="02010600040101010101" pitchFamily="2" charset="-122"/>
              <a:ea typeface="华文楷体" panose="02010600040101010101" pitchFamily="2" charset="-122"/>
            </a:endParaRPr>
          </a:p>
          <a:p>
            <a:pPr>
              <a:buClr>
                <a:srgbClr val="FFFF00"/>
              </a:buClr>
              <a:buFont typeface="Wingdings" panose="05000000000000000000" pitchFamily="2" charset="2"/>
              <a:buChar char="l"/>
              <a:defRPr/>
            </a:pPr>
            <a:r>
              <a:rPr lang="zh-CN" altLang="zh-CN" sz="2400" dirty="0">
                <a:latin typeface="华文楷体" panose="02010600040101010101" pitchFamily="2" charset="-122"/>
                <a:ea typeface="华文楷体" panose="02010600040101010101" pitchFamily="2" charset="-122"/>
              </a:rPr>
              <a:t>净资产是一个总体概念，即不区分财政拨款还是非财政拨款，也不区分项目完成还是未完成</a:t>
            </a:r>
            <a:r>
              <a:rPr lang="zh-CN" altLang="zh-CN" sz="2400" dirty="0" smtClean="0">
                <a:latin typeface="华文楷体" panose="02010600040101010101" pitchFamily="2" charset="-122"/>
                <a:ea typeface="华文楷体" panose="02010600040101010101" pitchFamily="2" charset="-122"/>
              </a:rPr>
              <a:t>。</a:t>
            </a:r>
            <a:endParaRPr lang="en-US" altLang="zh-CN" sz="2400" dirty="0" smtClean="0">
              <a:latin typeface="华文楷体" panose="02010600040101010101" pitchFamily="2" charset="-122"/>
              <a:ea typeface="华文楷体" panose="02010600040101010101" pitchFamily="2" charset="-122"/>
            </a:endParaRPr>
          </a:p>
          <a:p>
            <a:pPr>
              <a:buFont typeface="Wingdings" panose="05000000000000000000" pitchFamily="2" charset="2"/>
              <a:buChar char="l"/>
            </a:pPr>
            <a:r>
              <a:rPr lang="zh-CN" altLang="zh-CN" sz="2400" dirty="0" smtClean="0">
                <a:latin typeface="华文楷体" panose="02010600040101010101" pitchFamily="2" charset="-122"/>
                <a:ea typeface="华文楷体" panose="02010600040101010101" pitchFamily="2" charset="-122"/>
              </a:rPr>
              <a:t>加强</a:t>
            </a:r>
            <a:r>
              <a:rPr lang="zh-CN" altLang="zh-CN" sz="2400" dirty="0">
                <a:latin typeface="华文楷体" panose="02010600040101010101" pitchFamily="2" charset="-122"/>
                <a:ea typeface="华文楷体" panose="02010600040101010101" pitchFamily="2" charset="-122"/>
              </a:rPr>
              <a:t>自身的净资产管理理念，不断完善净资产保值增值机制。</a:t>
            </a:r>
            <a:endParaRPr lang="zh-CN" altLang="zh-CN" sz="2400" dirty="0">
              <a:latin typeface="华文楷体" panose="02010600040101010101" pitchFamily="2" charset="-122"/>
              <a:ea typeface="华文楷体" panose="02010600040101010101" pitchFamily="2" charset="-122"/>
            </a:endParaRPr>
          </a:p>
          <a:p>
            <a:pPr>
              <a:buFont typeface="Wingdings" panose="05000000000000000000" pitchFamily="2" charset="2"/>
              <a:buChar char="l"/>
            </a:pPr>
            <a:r>
              <a:rPr lang="zh-CN" altLang="zh-CN" sz="2400" dirty="0" smtClean="0">
                <a:latin typeface="华文楷体" panose="02010600040101010101" pitchFamily="2" charset="-122"/>
                <a:ea typeface="华文楷体" panose="02010600040101010101" pitchFamily="2" charset="-122"/>
              </a:rPr>
              <a:t>每</a:t>
            </a:r>
            <a:r>
              <a:rPr lang="zh-CN" altLang="zh-CN" sz="2400" dirty="0">
                <a:latin typeface="华文楷体" panose="02010600040101010101" pitchFamily="2" charset="-122"/>
                <a:ea typeface="华文楷体" panose="02010600040101010101" pitchFamily="2" charset="-122"/>
              </a:rPr>
              <a:t>一项</a:t>
            </a:r>
            <a:r>
              <a:rPr lang="zh-CN" altLang="zh-CN" sz="2400" dirty="0" smtClean="0">
                <a:latin typeface="华文楷体" panose="02010600040101010101" pitchFamily="2" charset="-122"/>
                <a:ea typeface="华文楷体" panose="02010600040101010101" pitchFamily="2" charset="-122"/>
              </a:rPr>
              <a:t>净资产都有特定</a:t>
            </a:r>
            <a:r>
              <a:rPr lang="zh-CN" altLang="zh-CN" sz="2400" dirty="0">
                <a:latin typeface="华文楷体" panose="02010600040101010101" pitchFamily="2" charset="-122"/>
                <a:ea typeface="华文楷体" panose="02010600040101010101" pitchFamily="2" charset="-122"/>
              </a:rPr>
              <a:t>的来源渠道，应当按规定的</a:t>
            </a:r>
            <a:r>
              <a:rPr lang="zh-CN" altLang="zh-CN" sz="2400" dirty="0" smtClean="0">
                <a:latin typeface="华文楷体" panose="02010600040101010101" pitchFamily="2" charset="-122"/>
                <a:ea typeface="华文楷体" panose="02010600040101010101" pitchFamily="2" charset="-122"/>
              </a:rPr>
              <a:t>用途使用</a:t>
            </a:r>
            <a:r>
              <a:rPr lang="zh-CN" altLang="zh-CN" sz="2400" dirty="0">
                <a:latin typeface="华文楷体" panose="02010600040101010101" pitchFamily="2" charset="-122"/>
                <a:ea typeface="华文楷体" panose="02010600040101010101" pitchFamily="2" charset="-122"/>
              </a:rPr>
              <a:t>，不可以随意支配。</a:t>
            </a:r>
            <a:endParaRPr lang="zh-CN" altLang="zh-CN" sz="2400" dirty="0">
              <a:latin typeface="华文楷体" panose="02010600040101010101" pitchFamily="2" charset="-122"/>
              <a:ea typeface="华文楷体" panose="02010600040101010101" pitchFamily="2" charset="-122"/>
            </a:endParaRPr>
          </a:p>
          <a:p>
            <a:pPr>
              <a:buClr>
                <a:srgbClr val="FFFF00"/>
              </a:buClr>
              <a:buFont typeface="Wingdings" panose="05000000000000000000" pitchFamily="2" charset="2"/>
              <a:buChar char="u"/>
              <a:defRPr/>
            </a:pPr>
            <a:endParaRPr lang="zh-CN" altLang="en-US" sz="2400" dirty="0">
              <a:latin typeface="华文楷体" panose="02010600040101010101" pitchFamily="2" charset="-122"/>
              <a:ea typeface="华文楷体" panose="02010600040101010101" pitchFamily="2"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标题 1"/>
          <p:cNvSpPr>
            <a:spLocks noGrp="1"/>
          </p:cNvSpPr>
          <p:nvPr>
            <p:ph type="title"/>
          </p:nvPr>
        </p:nvSpPr>
        <p:spPr>
          <a:xfrm>
            <a:off x="1144058" y="301194"/>
            <a:ext cx="9903883" cy="854075"/>
          </a:xfrm>
        </p:spPr>
        <p:txBody>
          <a:bodyPr/>
          <a:lstStyle/>
          <a:p>
            <a:pPr algn="ctr">
              <a:defRPr/>
            </a:pPr>
            <a:r>
              <a:rPr lang="zh-CN" altLang="en-US" sz="3600" dirty="0" smtClean="0">
                <a:solidFill>
                  <a:srgbClr val="FFFF00"/>
                </a:solidFill>
                <a:latin typeface="华文楷体" panose="02010600040101010101" pitchFamily="2" charset="-122"/>
                <a:ea typeface="华文楷体" panose="02010600040101010101" pitchFamily="2" charset="-122"/>
              </a:rPr>
              <a:t>一、相关政策及</a:t>
            </a:r>
            <a:r>
              <a:rPr lang="zh-CN" altLang="en-US" sz="3600" dirty="0">
                <a:solidFill>
                  <a:srgbClr val="FFFF00"/>
                </a:solidFill>
                <a:latin typeface="华文楷体" panose="02010600040101010101" pitchFamily="2" charset="-122"/>
                <a:ea typeface="华文楷体" panose="02010600040101010101" pitchFamily="2" charset="-122"/>
              </a:rPr>
              <a:t>管理</a:t>
            </a:r>
            <a:r>
              <a:rPr lang="zh-CN" altLang="en-US" sz="3600" dirty="0" smtClean="0">
                <a:solidFill>
                  <a:srgbClr val="FFFF00"/>
                </a:solidFill>
                <a:latin typeface="华文楷体" panose="02010600040101010101" pitchFamily="2" charset="-122"/>
                <a:ea typeface="华文楷体" panose="02010600040101010101" pitchFamily="2" charset="-122"/>
              </a:rPr>
              <a:t>要求</a:t>
            </a:r>
            <a:endParaRPr lang="zh-CN" altLang="en-US" sz="3600" dirty="0">
              <a:solidFill>
                <a:srgbClr val="FFFF00"/>
              </a:solidFill>
              <a:latin typeface="华文楷体" panose="02010600040101010101" pitchFamily="2" charset="-122"/>
              <a:ea typeface="华文楷体" panose="02010600040101010101" pitchFamily="2" charset="-122"/>
            </a:endParaRPr>
          </a:p>
        </p:txBody>
      </p:sp>
      <p:sp>
        <p:nvSpPr>
          <p:cNvPr id="15364" name="灯片编号占位符 4"/>
          <p:cNvSpPr>
            <a:spLocks noGrp="1"/>
          </p:cNvSpPr>
          <p:nvPr>
            <p:ph type="sldNum" sz="quarter" idx="12"/>
          </p:nvPr>
        </p:nvSpPr>
        <p:spPr bwMode="auto">
          <a:xfrm>
            <a:off x="4165600" y="6248400"/>
            <a:ext cx="38608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ndara" panose="020E0502030303020204" pitchFamily="34" charset="0"/>
                <a:ea typeface="华文楷体" panose="0201060004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ndara" panose="020E0502030303020204" pitchFamily="34" charset="0"/>
                <a:ea typeface="华文楷体" panose="0201060004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ndara" panose="020E0502030303020204" pitchFamily="34" charset="0"/>
                <a:ea typeface="华文楷体" panose="0201060004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9pPr>
          </a:lstStyle>
          <a:p>
            <a:pPr algn="ctr">
              <a:lnSpc>
                <a:spcPct val="100000"/>
              </a:lnSpc>
              <a:spcBef>
                <a:spcPct val="0"/>
              </a:spcBef>
              <a:buFontTx/>
              <a:buNone/>
            </a:pPr>
            <a:fld id="{2EA08762-D288-4B75-A157-BE0B56D3F1BF}" type="slidenum">
              <a:rPr lang="zh-CN" altLang="en-US" sz="1200" smtClean="0">
                <a:latin typeface="Arial" panose="020B0604020202020204" pitchFamily="34" charset="0"/>
                <a:ea typeface="宋体" panose="02010600030101010101" pitchFamily="2" charset="-122"/>
              </a:rPr>
            </a:fld>
            <a:endParaRPr lang="en-US" altLang="zh-CN" sz="1200" smtClean="0">
              <a:latin typeface="Arial" panose="020B0604020202020204" pitchFamily="34" charset="0"/>
              <a:ea typeface="宋体" panose="02010600030101010101" pitchFamily="2" charset="-122"/>
            </a:endParaRPr>
          </a:p>
        </p:txBody>
      </p:sp>
      <p:sp>
        <p:nvSpPr>
          <p:cNvPr id="2" name="内容占位符 1"/>
          <p:cNvSpPr>
            <a:spLocks noGrp="1"/>
          </p:cNvSpPr>
          <p:nvPr>
            <p:ph sz="quarter" idx="13"/>
          </p:nvPr>
        </p:nvSpPr>
        <p:spPr>
          <a:xfrm>
            <a:off x="838778" y="1192213"/>
            <a:ext cx="10725149" cy="4608512"/>
          </a:xfrm>
        </p:spPr>
        <p:txBody>
          <a:bodyPr>
            <a:normAutofit/>
          </a:bodyPr>
          <a:lstStyle/>
          <a:p>
            <a:pPr>
              <a:buClr>
                <a:srgbClr val="FFFF00"/>
              </a:buClr>
              <a:buFont typeface="Wingdings" panose="05000000000000000000" pitchFamily="2" charset="2"/>
              <a:buChar char="u"/>
              <a:defRPr/>
            </a:pPr>
            <a:r>
              <a:rPr lang="zh-CN" altLang="en-US" sz="2800" dirty="0" smtClean="0">
                <a:solidFill>
                  <a:srgbClr val="FFFF00"/>
                </a:solidFill>
                <a:latin typeface="华文楷体" panose="02010600040101010101" pitchFamily="2" charset="-122"/>
                <a:ea typeface="华文楷体" panose="02010600040101010101" pitchFamily="2" charset="-122"/>
              </a:rPr>
              <a:t>管理</a:t>
            </a:r>
            <a:r>
              <a:rPr lang="zh-CN" altLang="en-US" sz="2800" dirty="0">
                <a:solidFill>
                  <a:srgbClr val="FFFF00"/>
                </a:solidFill>
                <a:latin typeface="华文楷体" panose="02010600040101010101" pitchFamily="2" charset="-122"/>
                <a:ea typeface="华文楷体" panose="02010600040101010101" pitchFamily="2" charset="-122"/>
              </a:rPr>
              <a:t>要求</a:t>
            </a:r>
            <a:r>
              <a:rPr lang="zh-CN" altLang="zh-CN" sz="2800" dirty="0">
                <a:latin typeface="华文楷体" panose="02010600040101010101" pitchFamily="2" charset="-122"/>
                <a:ea typeface="华文楷体" panose="02010600040101010101" pitchFamily="2" charset="-122"/>
              </a:rPr>
              <a:t>　</a:t>
            </a:r>
            <a:endParaRPr lang="en-US" altLang="zh-CN" sz="2800" dirty="0" smtClean="0">
              <a:latin typeface="华文楷体" panose="02010600040101010101" pitchFamily="2" charset="-122"/>
              <a:ea typeface="华文楷体" panose="02010600040101010101" pitchFamily="2" charset="-122"/>
            </a:endParaRPr>
          </a:p>
          <a:p>
            <a:pPr>
              <a:buClr>
                <a:schemeClr val="tx1"/>
              </a:buClr>
              <a:buFont typeface="Wingdings" panose="05000000000000000000" pitchFamily="2" charset="2"/>
              <a:buChar char="Ø"/>
            </a:pPr>
            <a:r>
              <a:rPr lang="zh-CN" altLang="zh-CN" sz="2800" dirty="0" smtClean="0">
                <a:latin typeface="华文楷体" panose="02010600040101010101" pitchFamily="2" charset="-122"/>
                <a:ea typeface="华文楷体" panose="02010600040101010101" pitchFamily="2" charset="-122"/>
              </a:rPr>
              <a:t>分类</a:t>
            </a:r>
            <a:r>
              <a:rPr lang="zh-CN" altLang="zh-CN" sz="2800" dirty="0">
                <a:latin typeface="华文楷体" panose="02010600040101010101" pitchFamily="2" charset="-122"/>
                <a:ea typeface="华文楷体" panose="02010600040101010101" pitchFamily="2" charset="-122"/>
              </a:rPr>
              <a:t>管理，及时</a:t>
            </a:r>
            <a:r>
              <a:rPr lang="zh-CN" altLang="zh-CN" sz="2800" dirty="0" smtClean="0">
                <a:latin typeface="华文楷体" panose="02010600040101010101" pitchFamily="2" charset="-122"/>
                <a:ea typeface="华文楷体" panose="02010600040101010101" pitchFamily="2" charset="-122"/>
              </a:rPr>
              <a:t>清理，</a:t>
            </a:r>
            <a:r>
              <a:rPr lang="zh-CN" altLang="en-US" sz="2800" dirty="0" smtClean="0">
                <a:latin typeface="华文楷体" panose="02010600040101010101" pitchFamily="2" charset="-122"/>
                <a:ea typeface="华文楷体" panose="02010600040101010101" pitchFamily="2" charset="-122"/>
              </a:rPr>
              <a:t>按</a:t>
            </a:r>
            <a:r>
              <a:rPr lang="zh-CN" altLang="zh-CN" sz="2800" dirty="0" smtClean="0">
                <a:latin typeface="华文楷体" panose="02010600040101010101" pitchFamily="2" charset="-122"/>
                <a:ea typeface="华文楷体" panose="02010600040101010101" pitchFamily="2" charset="-122"/>
              </a:rPr>
              <a:t>期归还。</a:t>
            </a:r>
            <a:endParaRPr lang="en-US" altLang="zh-CN" sz="2800" dirty="0" smtClean="0">
              <a:latin typeface="华文楷体" panose="02010600040101010101" pitchFamily="2" charset="-122"/>
              <a:ea typeface="华文楷体" panose="02010600040101010101" pitchFamily="2" charset="-122"/>
            </a:endParaRPr>
          </a:p>
          <a:p>
            <a:pPr lvl="1"/>
            <a:r>
              <a:rPr lang="zh-CN" altLang="zh-CN" sz="2400" dirty="0" smtClean="0">
                <a:latin typeface="华文楷体" panose="02010600040101010101" pitchFamily="2" charset="-122"/>
                <a:ea typeface="华文楷体" panose="02010600040101010101" pitchFamily="2" charset="-122"/>
              </a:rPr>
              <a:t>对于</a:t>
            </a:r>
            <a:r>
              <a:rPr lang="zh-CN" altLang="zh-CN" sz="2400" dirty="0">
                <a:solidFill>
                  <a:srgbClr val="00FF00"/>
                </a:solidFill>
                <a:latin typeface="华文楷体" panose="02010600040101010101" pitchFamily="2" charset="-122"/>
                <a:ea typeface="华文楷体" panose="02010600040101010101" pitchFamily="2" charset="-122"/>
              </a:rPr>
              <a:t>应交增值税</a:t>
            </a:r>
            <a:r>
              <a:rPr lang="zh-CN" altLang="zh-CN" sz="2400" dirty="0">
                <a:latin typeface="华文楷体" panose="02010600040101010101" pitchFamily="2" charset="-122"/>
                <a:ea typeface="华文楷体" panose="02010600040101010101" pitchFamily="2" charset="-122"/>
              </a:rPr>
              <a:t>，要合理调控，积极准备资金，保证按规定缴纳</a:t>
            </a:r>
            <a:r>
              <a:rPr lang="zh-CN" altLang="zh-CN" sz="2400" dirty="0" smtClean="0">
                <a:latin typeface="华文楷体" panose="02010600040101010101" pitchFamily="2" charset="-122"/>
                <a:ea typeface="华文楷体" panose="02010600040101010101" pitchFamily="2" charset="-122"/>
              </a:rPr>
              <a:t>；</a:t>
            </a:r>
            <a:endParaRPr lang="en-US" altLang="zh-CN" sz="2400" dirty="0" smtClean="0">
              <a:latin typeface="华文楷体" panose="02010600040101010101" pitchFamily="2" charset="-122"/>
              <a:ea typeface="华文楷体" panose="02010600040101010101" pitchFamily="2" charset="-122"/>
            </a:endParaRPr>
          </a:p>
          <a:p>
            <a:pPr lvl="1"/>
            <a:r>
              <a:rPr lang="zh-CN" altLang="zh-CN" sz="2400" dirty="0" smtClean="0">
                <a:latin typeface="华文楷体" panose="02010600040101010101" pitchFamily="2" charset="-122"/>
                <a:ea typeface="华文楷体" panose="02010600040101010101" pitchFamily="2" charset="-122"/>
              </a:rPr>
              <a:t>对于</a:t>
            </a:r>
            <a:r>
              <a:rPr lang="zh-CN" altLang="zh-CN" sz="2400" dirty="0">
                <a:solidFill>
                  <a:srgbClr val="00FF00"/>
                </a:solidFill>
                <a:latin typeface="华文楷体" panose="02010600040101010101" pitchFamily="2" charset="-122"/>
                <a:ea typeface="华文楷体" panose="02010600040101010101" pitchFamily="2" charset="-122"/>
              </a:rPr>
              <a:t>应缴款项</a:t>
            </a:r>
            <a:r>
              <a:rPr lang="zh-CN" altLang="zh-CN" sz="2400" dirty="0">
                <a:latin typeface="华文楷体" panose="02010600040101010101" pitchFamily="2" charset="-122"/>
                <a:ea typeface="华文楷体" panose="02010600040101010101" pitchFamily="2" charset="-122"/>
              </a:rPr>
              <a:t>，应当严格按照国家相关规定执行，及时、足额上缴，不得无故拖欠截留和坐收坐支</a:t>
            </a:r>
            <a:r>
              <a:rPr lang="zh-CN" altLang="zh-CN" sz="2400" dirty="0" smtClean="0">
                <a:latin typeface="华文楷体" panose="02010600040101010101" pitchFamily="2" charset="-122"/>
                <a:ea typeface="华文楷体" panose="02010600040101010101" pitchFamily="2" charset="-122"/>
              </a:rPr>
              <a:t>；</a:t>
            </a:r>
            <a:endParaRPr lang="en-US" altLang="zh-CN" sz="2400" dirty="0" smtClean="0">
              <a:latin typeface="华文楷体" panose="02010600040101010101" pitchFamily="2" charset="-122"/>
              <a:ea typeface="华文楷体" panose="02010600040101010101" pitchFamily="2" charset="-122"/>
            </a:endParaRPr>
          </a:p>
          <a:p>
            <a:pPr lvl="1"/>
            <a:r>
              <a:rPr lang="zh-CN" altLang="zh-CN" sz="2400" dirty="0" smtClean="0">
                <a:latin typeface="华文楷体" panose="02010600040101010101" pitchFamily="2" charset="-122"/>
                <a:ea typeface="华文楷体" panose="02010600040101010101" pitchFamily="2" charset="-122"/>
              </a:rPr>
              <a:t>对于</a:t>
            </a:r>
            <a:r>
              <a:rPr lang="zh-CN" altLang="zh-CN" sz="2400" dirty="0" smtClean="0">
                <a:solidFill>
                  <a:srgbClr val="00FF00"/>
                </a:solidFill>
                <a:latin typeface="华文楷体" panose="02010600040101010101" pitchFamily="2" charset="-122"/>
                <a:ea typeface="华文楷体" panose="02010600040101010101" pitchFamily="2" charset="-122"/>
              </a:rPr>
              <a:t>借款</a:t>
            </a:r>
            <a:r>
              <a:rPr lang="zh-CN" altLang="zh-CN" sz="2400" dirty="0">
                <a:latin typeface="华文楷体" panose="02010600040101010101" pitchFamily="2" charset="-122"/>
                <a:ea typeface="华文楷体" panose="02010600040101010101" pitchFamily="2" charset="-122"/>
              </a:rPr>
              <a:t>，学校应按照国家有关法律法规，向</a:t>
            </a:r>
            <a:r>
              <a:rPr lang="zh-CN" altLang="zh-CN" sz="2400" dirty="0">
                <a:solidFill>
                  <a:srgbClr val="00FF00"/>
                </a:solidFill>
                <a:latin typeface="华文楷体" panose="02010600040101010101" pitchFamily="2" charset="-122"/>
                <a:ea typeface="华文楷体" panose="02010600040101010101" pitchFamily="2" charset="-122"/>
              </a:rPr>
              <a:t>银行</a:t>
            </a:r>
            <a:r>
              <a:rPr lang="zh-CN" altLang="zh-CN" sz="2400" dirty="0">
                <a:latin typeface="华文楷体" panose="02010600040101010101" pitchFamily="2" charset="-122"/>
                <a:ea typeface="华文楷体" panose="02010600040101010101" pitchFamily="2" charset="-122"/>
              </a:rPr>
              <a:t>和非银行</a:t>
            </a:r>
            <a:r>
              <a:rPr lang="zh-CN" altLang="zh-CN" sz="2400" dirty="0">
                <a:solidFill>
                  <a:srgbClr val="00FF00"/>
                </a:solidFill>
                <a:latin typeface="华文楷体" panose="02010600040101010101" pitchFamily="2" charset="-122"/>
                <a:ea typeface="华文楷体" panose="02010600040101010101" pitchFamily="2" charset="-122"/>
              </a:rPr>
              <a:t>金融机构</a:t>
            </a:r>
            <a:r>
              <a:rPr lang="zh-CN" altLang="zh-CN" sz="2400" dirty="0">
                <a:latin typeface="华文楷体" panose="02010600040101010101" pitchFamily="2" charset="-122"/>
                <a:ea typeface="华文楷体" panose="02010600040101010101" pitchFamily="2" charset="-122"/>
              </a:rPr>
              <a:t>借款，并且应严格控制和管理，保证按时偿还。</a:t>
            </a:r>
            <a:endParaRPr lang="zh-CN" altLang="zh-CN" sz="2400" dirty="0">
              <a:latin typeface="华文楷体" panose="02010600040101010101" pitchFamily="2" charset="-122"/>
              <a:ea typeface="华文楷体" panose="02010600040101010101" pitchFamily="2" charset="-122"/>
            </a:endParaRPr>
          </a:p>
          <a:p>
            <a:pPr>
              <a:buClr>
                <a:schemeClr val="tx1"/>
              </a:buClr>
              <a:buFont typeface="Wingdings" panose="05000000000000000000" pitchFamily="2" charset="2"/>
              <a:buChar char="Ø"/>
            </a:pPr>
            <a:r>
              <a:rPr lang="zh-CN" altLang="zh-CN" sz="2800" dirty="0" smtClean="0">
                <a:latin typeface="华文楷体" panose="02010600040101010101" pitchFamily="2" charset="-122"/>
                <a:ea typeface="华文楷体" panose="02010600040101010101" pitchFamily="2" charset="-122"/>
              </a:rPr>
              <a:t>高等学校</a:t>
            </a:r>
            <a:r>
              <a:rPr lang="zh-CN" altLang="zh-CN" sz="2800" dirty="0">
                <a:latin typeface="华文楷体" panose="02010600040101010101" pitchFamily="2" charset="-122"/>
                <a:ea typeface="华文楷体" panose="02010600040101010101" pitchFamily="2" charset="-122"/>
              </a:rPr>
              <a:t>应当建立健全财务风险控制机制，规范和加强借入款项管理，严格执行审批程序，不得违反规定举借债务和提供担保。</a:t>
            </a:r>
            <a:endParaRPr lang="zh-CN" altLang="zh-CN" sz="2800" dirty="0">
              <a:latin typeface="华文楷体" panose="02010600040101010101" pitchFamily="2" charset="-122"/>
              <a:ea typeface="华文楷体" panose="02010600040101010101" pitchFamily="2" charset="-122"/>
            </a:endParaRPr>
          </a:p>
          <a:p>
            <a:pPr marL="0" indent="0">
              <a:buClr>
                <a:srgbClr val="FFFF00"/>
              </a:buClr>
              <a:buNone/>
              <a:defRPr/>
            </a:pPr>
            <a:endParaRPr lang="zh-CN" altLang="zh-CN" sz="2400" dirty="0">
              <a:latin typeface="华文楷体" panose="02010600040101010101" pitchFamily="2" charset="-122"/>
              <a:ea typeface="华文楷体" panose="02010600040101010101" pitchFamily="2" charset="-122"/>
            </a:endParaRPr>
          </a:p>
          <a:p>
            <a:pPr marL="0" indent="0">
              <a:buFont typeface="Arial" panose="020B0604020202020204" pitchFamily="34" charset="0"/>
              <a:buNone/>
              <a:defRPr/>
            </a:pPr>
            <a:endParaRPr lang="zh-CN" altLang="en-US" sz="2400" dirty="0">
              <a:latin typeface="华文楷体" panose="02010600040101010101" pitchFamily="2" charset="-122"/>
              <a:ea typeface="华文楷体" panose="02010600040101010101" pitchFamily="2" charset="-122"/>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5786438" y="1809735"/>
            <a:ext cx="5590149" cy="396043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nSpc>
                <a:spcPct val="150000"/>
              </a:lnSpc>
            </a:pPr>
            <a:endParaRPr lang="zh-CN" altLang="zh-CN" dirty="0"/>
          </a:p>
        </p:txBody>
      </p:sp>
      <p:sp>
        <p:nvSpPr>
          <p:cNvPr id="118786" name="标题 1"/>
          <p:cNvSpPr>
            <a:spLocks noGrp="1"/>
          </p:cNvSpPr>
          <p:nvPr>
            <p:ph type="title" idx="4294967295"/>
          </p:nvPr>
        </p:nvSpPr>
        <p:spPr>
          <a:xfrm>
            <a:off x="2014538" y="701675"/>
            <a:ext cx="10177462" cy="855663"/>
          </a:xfrm>
        </p:spPr>
        <p:txBody>
          <a:bodyPr/>
          <a:lstStyle/>
          <a:p>
            <a:pPr>
              <a:lnSpc>
                <a:spcPct val="130000"/>
              </a:lnSpc>
            </a:pPr>
            <a:r>
              <a:rPr lang="zh-CN" altLang="en-US" smtClean="0">
                <a:solidFill>
                  <a:srgbClr val="FFFF00"/>
                </a:solidFill>
                <a:latin typeface="华文楷体" panose="02010600040101010101" pitchFamily="2" charset="-122"/>
                <a:ea typeface="华文楷体" panose="02010600040101010101" pitchFamily="2" charset="-122"/>
              </a:rPr>
              <a:t>二、科目设置</a:t>
            </a:r>
            <a:endParaRPr lang="zh-CN" altLang="en-US" smtClean="0">
              <a:solidFill>
                <a:srgbClr val="FFFF00"/>
              </a:solidFill>
              <a:latin typeface="华文楷体" panose="02010600040101010101" pitchFamily="2" charset="-122"/>
              <a:ea typeface="华文楷体" panose="02010600040101010101" pitchFamily="2" charset="-122"/>
            </a:endParaRPr>
          </a:p>
        </p:txBody>
      </p:sp>
      <p:sp>
        <p:nvSpPr>
          <p:cNvPr id="118787" name="内容占位符 2"/>
          <p:cNvSpPr>
            <a:spLocks noGrp="1"/>
          </p:cNvSpPr>
          <p:nvPr>
            <p:ph idx="4294967295"/>
          </p:nvPr>
        </p:nvSpPr>
        <p:spPr>
          <a:xfrm>
            <a:off x="5904475" y="2087269"/>
            <a:ext cx="5472112" cy="3960812"/>
          </a:xfrm>
        </p:spPr>
        <p:txBody>
          <a:bodyPr/>
          <a:lstStyle/>
          <a:p>
            <a:pPr eaLnBrk="1" hangingPunct="1">
              <a:buClr>
                <a:schemeClr val="tx1"/>
              </a:buClr>
            </a:pPr>
            <a:r>
              <a:rPr lang="zh-CN" altLang="en-US" sz="2400" dirty="0" smtClean="0">
                <a:latin typeface="华文楷体" panose="02010600040101010101" pitchFamily="2" charset="-122"/>
                <a:ea typeface="华文楷体" panose="02010600040101010101" pitchFamily="2" charset="-122"/>
              </a:rPr>
              <a:t>净资产类科目共计</a:t>
            </a:r>
            <a:r>
              <a:rPr lang="en-US" altLang="zh-CN" sz="2400" dirty="0" smtClean="0">
                <a:latin typeface="华文楷体" panose="02010600040101010101" pitchFamily="2" charset="-122"/>
                <a:ea typeface="华文楷体" panose="02010600040101010101" pitchFamily="2" charset="-122"/>
              </a:rPr>
              <a:t>7</a:t>
            </a:r>
            <a:r>
              <a:rPr lang="zh-CN" altLang="en-US" sz="2400" dirty="0" smtClean="0">
                <a:latin typeface="华文楷体" panose="02010600040101010101" pitchFamily="2" charset="-122"/>
                <a:ea typeface="华文楷体" panose="02010600040101010101" pitchFamily="2" charset="-122"/>
              </a:rPr>
              <a:t>个</a:t>
            </a:r>
            <a:endParaRPr lang="en-US" altLang="zh-CN" sz="2400" dirty="0" smtClean="0">
              <a:latin typeface="华文楷体" panose="02010600040101010101" pitchFamily="2" charset="-122"/>
              <a:ea typeface="华文楷体" panose="02010600040101010101" pitchFamily="2" charset="-122"/>
            </a:endParaRPr>
          </a:p>
          <a:p>
            <a:pPr eaLnBrk="1" hangingPunct="1">
              <a:buClr>
                <a:schemeClr val="tx1"/>
              </a:buClr>
            </a:pPr>
            <a:r>
              <a:rPr lang="zh-CN" altLang="en-US" sz="2400" dirty="0" smtClean="0">
                <a:latin typeface="华文楷体" panose="02010600040101010101" pitchFamily="2" charset="-122"/>
                <a:ea typeface="华文楷体" panose="02010600040101010101" pitchFamily="2" charset="-122"/>
              </a:rPr>
              <a:t>新增科目</a:t>
            </a:r>
            <a:r>
              <a:rPr lang="en-US" altLang="zh-CN" sz="2400" dirty="0" smtClean="0">
                <a:latin typeface="华文楷体" panose="02010600040101010101" pitchFamily="2" charset="-122"/>
                <a:ea typeface="华文楷体" panose="02010600040101010101" pitchFamily="2" charset="-122"/>
              </a:rPr>
              <a:t>6</a:t>
            </a:r>
            <a:r>
              <a:rPr lang="zh-CN" altLang="en-US" sz="2400" dirty="0" smtClean="0">
                <a:latin typeface="华文楷体" panose="02010600040101010101" pitchFamily="2" charset="-122"/>
                <a:ea typeface="华文楷体" panose="02010600040101010101" pitchFamily="2" charset="-122"/>
              </a:rPr>
              <a:t>个</a:t>
            </a:r>
            <a:endParaRPr lang="en-US" altLang="zh-CN" sz="2400" dirty="0" smtClean="0">
              <a:latin typeface="华文楷体" panose="02010600040101010101" pitchFamily="2" charset="-122"/>
              <a:ea typeface="华文楷体" panose="02010600040101010101" pitchFamily="2" charset="-122"/>
            </a:endParaRPr>
          </a:p>
          <a:p>
            <a:pPr eaLnBrk="1" hangingPunct="1">
              <a:buClr>
                <a:schemeClr val="tx1"/>
              </a:buClr>
            </a:pPr>
            <a:r>
              <a:rPr lang="zh-CN" altLang="en-US" sz="2400" dirty="0" smtClean="0">
                <a:latin typeface="华文楷体" panose="02010600040101010101" pitchFamily="2" charset="-122"/>
                <a:ea typeface="华文楷体" panose="02010600040101010101" pitchFamily="2" charset="-122"/>
              </a:rPr>
              <a:t>保留科目</a:t>
            </a:r>
            <a:r>
              <a:rPr lang="en-US" altLang="zh-CN" sz="2400" dirty="0" smtClean="0">
                <a:latin typeface="华文楷体" panose="02010600040101010101" pitchFamily="2" charset="-122"/>
                <a:ea typeface="华文楷体" panose="02010600040101010101" pitchFamily="2" charset="-122"/>
              </a:rPr>
              <a:t>1</a:t>
            </a:r>
            <a:r>
              <a:rPr lang="zh-CN" altLang="en-US" sz="2400" dirty="0" smtClean="0">
                <a:latin typeface="华文楷体" panose="02010600040101010101" pitchFamily="2" charset="-122"/>
                <a:ea typeface="华文楷体" panose="02010600040101010101" pitchFamily="2" charset="-122"/>
              </a:rPr>
              <a:t>个</a:t>
            </a:r>
            <a:endParaRPr lang="en-US" altLang="zh-CN" sz="2400" dirty="0" smtClean="0">
              <a:latin typeface="华文楷体" panose="02010600040101010101" pitchFamily="2" charset="-122"/>
              <a:ea typeface="华文楷体" panose="02010600040101010101" pitchFamily="2" charset="-122"/>
            </a:endParaRPr>
          </a:p>
          <a:p>
            <a:pPr>
              <a:buClr>
                <a:schemeClr val="tx1"/>
              </a:buClr>
              <a:buFont typeface="Wingdings" panose="05000000000000000000" pitchFamily="2" charset="2"/>
              <a:buChar char="Ø"/>
            </a:pPr>
            <a:r>
              <a:rPr lang="zh-CN" altLang="zh-CN" sz="2400" dirty="0" smtClean="0">
                <a:latin typeface="华文楷体" panose="02010600040101010101" pitchFamily="2" charset="-122"/>
                <a:ea typeface="华文楷体" panose="02010600040101010101" pitchFamily="2" charset="-122"/>
              </a:rPr>
              <a:t>累计</a:t>
            </a:r>
            <a:r>
              <a:rPr lang="zh-CN" altLang="zh-CN" sz="2400" dirty="0">
                <a:latin typeface="华文楷体" panose="02010600040101010101" pitchFamily="2" charset="-122"/>
                <a:ea typeface="华文楷体" panose="02010600040101010101" pitchFamily="2" charset="-122"/>
              </a:rPr>
              <a:t>盈余、专用基金和权益法</a:t>
            </a:r>
            <a:r>
              <a:rPr lang="zh-CN" altLang="zh-CN" sz="2400" dirty="0" smtClean="0">
                <a:latin typeface="华文楷体" panose="02010600040101010101" pitchFamily="2" charset="-122"/>
                <a:ea typeface="华文楷体" panose="02010600040101010101" pitchFamily="2" charset="-122"/>
              </a:rPr>
              <a:t>调整</a:t>
            </a:r>
            <a:r>
              <a:rPr lang="zh-CN" altLang="en-US" sz="2400" dirty="0" smtClean="0">
                <a:latin typeface="华文楷体" panose="02010600040101010101" pitchFamily="2" charset="-122"/>
                <a:ea typeface="华文楷体" panose="02010600040101010101" pitchFamily="2" charset="-122"/>
              </a:rPr>
              <a:t>，</a:t>
            </a:r>
            <a:r>
              <a:rPr lang="zh-CN" altLang="zh-CN" sz="2400" dirty="0" smtClean="0">
                <a:solidFill>
                  <a:srgbClr val="FFFF00"/>
                </a:solidFill>
                <a:latin typeface="华文楷体" panose="02010600040101010101" pitchFamily="2" charset="-122"/>
                <a:ea typeface="华文楷体" panose="02010600040101010101" pitchFamily="2" charset="-122"/>
              </a:rPr>
              <a:t>年末有余额</a:t>
            </a:r>
            <a:r>
              <a:rPr lang="zh-CN" altLang="zh-CN" sz="2400" dirty="0" smtClean="0">
                <a:latin typeface="华文楷体" panose="02010600040101010101" pitchFamily="2" charset="-122"/>
                <a:ea typeface="华文楷体" panose="02010600040101010101" pitchFamily="2" charset="-122"/>
              </a:rPr>
              <a:t>，其他</a:t>
            </a:r>
            <a:r>
              <a:rPr lang="zh-CN" altLang="zh-CN" sz="2400" dirty="0" smtClean="0">
                <a:solidFill>
                  <a:srgbClr val="FFFF00"/>
                </a:solidFill>
                <a:latin typeface="华文楷体" panose="02010600040101010101" pitchFamily="2" charset="-122"/>
                <a:ea typeface="华文楷体" panose="02010600040101010101" pitchFamily="2" charset="-122"/>
              </a:rPr>
              <a:t>年末</a:t>
            </a:r>
            <a:r>
              <a:rPr lang="zh-CN" altLang="zh-CN" sz="2400" dirty="0">
                <a:solidFill>
                  <a:srgbClr val="FFFF00"/>
                </a:solidFill>
                <a:latin typeface="华文楷体" panose="02010600040101010101" pitchFamily="2" charset="-122"/>
                <a:ea typeface="华文楷体" panose="02010600040101010101" pitchFamily="2" charset="-122"/>
              </a:rPr>
              <a:t>无余额</a:t>
            </a:r>
            <a:r>
              <a:rPr lang="zh-CN" altLang="zh-CN" sz="2400" dirty="0" smtClean="0">
                <a:latin typeface="华文楷体" panose="02010600040101010101" pitchFamily="2" charset="-122"/>
                <a:ea typeface="华文楷体" panose="02010600040101010101" pitchFamily="2" charset="-122"/>
              </a:rPr>
              <a:t>；</a:t>
            </a:r>
            <a:endParaRPr lang="en-US" altLang="zh-CN" sz="2400" dirty="0" smtClean="0">
              <a:latin typeface="华文楷体" panose="02010600040101010101" pitchFamily="2" charset="-122"/>
              <a:ea typeface="华文楷体" panose="02010600040101010101" pitchFamily="2" charset="-122"/>
            </a:endParaRPr>
          </a:p>
          <a:p>
            <a:pPr>
              <a:buClr>
                <a:schemeClr val="tx1"/>
              </a:buClr>
              <a:buFont typeface="Wingdings" panose="05000000000000000000" pitchFamily="2" charset="2"/>
              <a:buChar char="Ø"/>
            </a:pPr>
            <a:r>
              <a:rPr lang="zh-CN" altLang="zh-CN" sz="2400" dirty="0">
                <a:latin typeface="华文楷体" panose="02010600040101010101" pitchFamily="2" charset="-122"/>
                <a:ea typeface="华文楷体" panose="02010600040101010101" pitchFamily="2" charset="-122"/>
              </a:rPr>
              <a:t>本期盈余和无偿调拨</a:t>
            </a:r>
            <a:r>
              <a:rPr lang="zh-CN" altLang="zh-CN" sz="2400" dirty="0" smtClean="0">
                <a:latin typeface="华文楷体" panose="02010600040101010101" pitchFamily="2" charset="-122"/>
                <a:ea typeface="华文楷体" panose="02010600040101010101" pitchFamily="2" charset="-122"/>
              </a:rPr>
              <a:t>净资产</a:t>
            </a:r>
            <a:r>
              <a:rPr lang="zh-CN" altLang="en-US" sz="2400" dirty="0" smtClean="0">
                <a:latin typeface="华文楷体" panose="02010600040101010101" pitchFamily="2" charset="-122"/>
                <a:ea typeface="华文楷体" panose="02010600040101010101" pitchFamily="2" charset="-122"/>
              </a:rPr>
              <a:t>，</a:t>
            </a:r>
            <a:r>
              <a:rPr lang="zh-CN" altLang="zh-CN" sz="2400" dirty="0" smtClean="0">
                <a:solidFill>
                  <a:srgbClr val="FFFF00"/>
                </a:solidFill>
                <a:latin typeface="华文楷体" panose="02010600040101010101" pitchFamily="2" charset="-122"/>
                <a:ea typeface="华文楷体" panose="02010600040101010101" pitchFamily="2" charset="-122"/>
              </a:rPr>
              <a:t>月末有余额</a:t>
            </a:r>
            <a:r>
              <a:rPr lang="zh-CN" altLang="en-US" sz="2400" dirty="0" smtClean="0">
                <a:solidFill>
                  <a:srgbClr val="FFFF00"/>
                </a:solidFill>
                <a:latin typeface="华文楷体" panose="02010600040101010101" pitchFamily="2" charset="-122"/>
                <a:ea typeface="华文楷体" panose="02010600040101010101" pitchFamily="2" charset="-122"/>
              </a:rPr>
              <a:t>，</a:t>
            </a:r>
            <a:r>
              <a:rPr lang="zh-CN" altLang="zh-CN" sz="2400" dirty="0" smtClean="0">
                <a:solidFill>
                  <a:srgbClr val="FFFF00"/>
                </a:solidFill>
                <a:latin typeface="华文楷体" panose="02010600040101010101" pitchFamily="2" charset="-122"/>
                <a:ea typeface="华文楷体" panose="02010600040101010101" pitchFamily="2" charset="-122"/>
              </a:rPr>
              <a:t>年末无余额</a:t>
            </a:r>
            <a:r>
              <a:rPr lang="zh-CN" altLang="en-US" sz="2400" dirty="0" smtClean="0">
                <a:solidFill>
                  <a:srgbClr val="FFFF00"/>
                </a:solidFill>
                <a:latin typeface="华文楷体" panose="02010600040101010101" pitchFamily="2" charset="-122"/>
                <a:ea typeface="华文楷体" panose="02010600040101010101" pitchFamily="2" charset="-122"/>
              </a:rPr>
              <a:t>。</a:t>
            </a:r>
            <a:endParaRPr lang="zh-CN" altLang="en-US" sz="2400" dirty="0" smtClean="0">
              <a:latin typeface="华文楷体" panose="02010600040101010101" pitchFamily="2" charset="-122"/>
              <a:ea typeface="华文楷体" panose="02010600040101010101" pitchFamily="2" charset="-122"/>
            </a:endParaRPr>
          </a:p>
        </p:txBody>
      </p:sp>
      <p:sp>
        <p:nvSpPr>
          <p:cNvPr id="4" name="日期占位符 3"/>
          <p:cNvSpPr txBox="1">
            <a:spLocks noGrp="1"/>
          </p:cNvSpPr>
          <p:nvPr/>
        </p:nvSpPr>
        <p:spPr bwMode="auto">
          <a:xfrm>
            <a:off x="609600" y="6251575"/>
            <a:ext cx="2844800" cy="476250"/>
          </a:xfrm>
          <a:prstGeom prst="rect">
            <a:avLst/>
          </a:prstGeom>
          <a:noFill/>
        </p:spPr>
        <p:txBody>
          <a:bodyPr anchor="b"/>
          <a:lstStyle/>
          <a:p>
            <a:pPr eaLnBrk="1" hangingPunct="1">
              <a:defRPr/>
            </a:pPr>
            <a:fld id="{37A87535-CAFA-4C9A-8420-CB33D2644968}" type="datetime1">
              <a:rPr lang="zh-CN" altLang="en-US" sz="1200">
                <a:latin typeface="Arial" panose="020B0604020202020204" pitchFamily="34" charset="0"/>
                <a:ea typeface="+mn-ea"/>
              </a:rPr>
            </a:fld>
            <a:endParaRPr lang="zh-CN" altLang="en-US" sz="1200">
              <a:latin typeface="Arial" panose="020B0604020202020204" pitchFamily="34" charset="0"/>
              <a:ea typeface="+mn-ea"/>
            </a:endParaRPr>
          </a:p>
        </p:txBody>
      </p:sp>
      <p:sp>
        <p:nvSpPr>
          <p:cNvPr id="118789" name="灯片编号占位符 4"/>
          <p:cNvSpPr txBox="1">
            <a:spLocks noGrp="1"/>
          </p:cNvSpPr>
          <p:nvPr/>
        </p:nvSpPr>
        <p:spPr bwMode="auto">
          <a:xfrm>
            <a:off x="4165600" y="6248400"/>
            <a:ext cx="3860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90000"/>
              </a:lnSpc>
              <a:spcBef>
                <a:spcPts val="1000"/>
              </a:spcBef>
              <a:buFont typeface="Arial" panose="020B0604020202020204" pitchFamily="34" charset="0"/>
              <a:buChar char="•"/>
              <a:defRPr sz="2800">
                <a:solidFill>
                  <a:schemeClr val="tx1"/>
                </a:solidFill>
                <a:latin typeface="Candara" panose="020E0502030303020204" pitchFamily="34" charset="0"/>
                <a:ea typeface="华文楷体" panose="0201060004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ndara" panose="020E0502030303020204" pitchFamily="34" charset="0"/>
                <a:ea typeface="华文楷体" panose="0201060004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ndara" panose="020E0502030303020204" pitchFamily="34" charset="0"/>
                <a:ea typeface="华文楷体" panose="0201060004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9pPr>
          </a:lstStyle>
          <a:p>
            <a:pPr algn="ctr" eaLnBrk="1" hangingPunct="1">
              <a:lnSpc>
                <a:spcPct val="100000"/>
              </a:lnSpc>
              <a:spcBef>
                <a:spcPct val="0"/>
              </a:spcBef>
              <a:buFontTx/>
              <a:buNone/>
            </a:pPr>
            <a:fld id="{BCEC8D92-9851-4B35-BFEF-7BAEE0C436C9}" type="slidenum">
              <a:rPr lang="zh-CN" altLang="en-US" sz="1200">
                <a:latin typeface="Arial" panose="020B0604020202020204" pitchFamily="34" charset="0"/>
                <a:ea typeface="宋体" panose="02010600030101010101" pitchFamily="2" charset="-122"/>
              </a:rPr>
            </a:fld>
            <a:endParaRPr lang="en-US" altLang="zh-CN" sz="1200">
              <a:latin typeface="Arial" panose="020B0604020202020204" pitchFamily="34" charset="0"/>
              <a:ea typeface="宋体" panose="02010600030101010101" pitchFamily="2" charset="-122"/>
            </a:endParaRPr>
          </a:p>
        </p:txBody>
      </p:sp>
      <p:graphicFrame>
        <p:nvGraphicFramePr>
          <p:cNvPr id="6" name="Group 39"/>
          <p:cNvGraphicFramePr>
            <a:graphicFrameLocks noGrp="1"/>
          </p:cNvGraphicFramePr>
          <p:nvPr/>
        </p:nvGraphicFramePr>
        <p:xfrm>
          <a:off x="1199458" y="1809736"/>
          <a:ext cx="4512500" cy="3960437"/>
        </p:xfrm>
        <a:graphic>
          <a:graphicData uri="http://schemas.openxmlformats.org/drawingml/2006/table">
            <a:tbl>
              <a:tblPr/>
              <a:tblGrid>
                <a:gridCol w="946417"/>
                <a:gridCol w="3566083"/>
              </a:tblGrid>
              <a:tr h="565917">
                <a:tc>
                  <a:txBody>
                    <a:bodyPr/>
                    <a:lstStyle>
                      <a:lvl1pPr>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ea typeface="宋体" panose="02010600030101010101" pitchFamily="2" charset="-122"/>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400" b="1" i="0" u="none" strike="noStrike" cap="none" normalizeH="0" baseline="0" dirty="0" smtClean="0">
                          <a:ln>
                            <a:noFill/>
                          </a:ln>
                          <a:solidFill>
                            <a:schemeClr val="tx1"/>
                          </a:solidFill>
                          <a:effectLst/>
                          <a:latin typeface="华文楷体" panose="02010600040101010101" pitchFamily="2" charset="-122"/>
                          <a:ea typeface="华文楷体" panose="02010600040101010101" pitchFamily="2" charset="-122"/>
                        </a:rPr>
                        <a:t>1</a:t>
                      </a:r>
                      <a:endParaRPr kumimoji="0" lang="en-US" altLang="zh-CN" sz="2400" b="1" i="0" u="none" strike="noStrike" cap="none" normalizeH="0" baseline="0" dirty="0" smtClean="0">
                        <a:ln>
                          <a:noFill/>
                        </a:ln>
                        <a:solidFill>
                          <a:schemeClr val="tx1"/>
                        </a:solidFill>
                        <a:effectLst/>
                        <a:latin typeface="华文楷体" panose="02010600040101010101" pitchFamily="2" charset="-122"/>
                        <a:ea typeface="华文楷体" panose="02010600040101010101" pitchFamily="2" charset="-122"/>
                      </a:endParaRPr>
                    </a:p>
                  </a:txBody>
                  <a:tcPr marL="12703" marR="12703" marT="952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ea typeface="宋体" panose="02010600030101010101" pitchFamily="2" charset="-122"/>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smtClean="0">
                          <a:ln>
                            <a:noFill/>
                          </a:ln>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rPr>
                        <a:t>累计盈余</a:t>
                      </a:r>
                      <a:endParaRPr kumimoji="0" lang="zh-CN" altLang="zh-CN" sz="2400" b="1" i="0" u="none" strike="noStrike" cap="none" normalizeH="0" baseline="0" dirty="0" smtClean="0">
                        <a:ln>
                          <a:noFill/>
                        </a:ln>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endParaRPr>
                    </a:p>
                  </a:txBody>
                  <a:tcPr marL="91459" marR="91459"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917">
                <a:tc>
                  <a:txBody>
                    <a:bodyPr/>
                    <a:lstStyle>
                      <a:lvl1pPr>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ea typeface="宋体" panose="02010600030101010101" pitchFamily="2" charset="-122"/>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400" b="1" i="0" u="none" strike="noStrike" cap="none" normalizeH="0" baseline="0" dirty="0" smtClean="0">
                          <a:ln>
                            <a:noFill/>
                          </a:ln>
                          <a:solidFill>
                            <a:schemeClr val="tx1"/>
                          </a:solidFill>
                          <a:effectLst/>
                          <a:latin typeface="华文楷体" panose="02010600040101010101" pitchFamily="2" charset="-122"/>
                          <a:ea typeface="华文楷体" panose="02010600040101010101" pitchFamily="2" charset="-122"/>
                        </a:rPr>
                        <a:t>2</a:t>
                      </a:r>
                      <a:endParaRPr kumimoji="0" lang="en-US" altLang="zh-CN" sz="2400" b="1" i="0" u="none" strike="noStrike" cap="none" normalizeH="0" baseline="0" dirty="0" smtClean="0">
                        <a:ln>
                          <a:noFill/>
                        </a:ln>
                        <a:solidFill>
                          <a:schemeClr val="tx1"/>
                        </a:solidFill>
                        <a:effectLst/>
                        <a:latin typeface="华文楷体" panose="02010600040101010101" pitchFamily="2" charset="-122"/>
                        <a:ea typeface="华文楷体" panose="02010600040101010101" pitchFamily="2" charset="-122"/>
                      </a:endParaRPr>
                    </a:p>
                  </a:txBody>
                  <a:tcPr marL="12703" marR="12703" marT="952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ea typeface="宋体" panose="02010600030101010101" pitchFamily="2" charset="-122"/>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smtClean="0">
                          <a:ln>
                            <a:noFill/>
                          </a:ln>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rPr>
                        <a:t>专用基金</a:t>
                      </a:r>
                      <a:r>
                        <a:rPr kumimoji="0" lang="en-US" altLang="zh-CN" sz="2400" b="1" i="0" u="none" strike="noStrike" cap="none" normalizeH="0" baseline="0" dirty="0" smtClean="0">
                          <a:ln>
                            <a:noFill/>
                          </a:ln>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rPr>
                        <a:t>              </a:t>
                      </a:r>
                      <a:endParaRPr kumimoji="0" lang="zh-CN" altLang="zh-CN" sz="2400" b="1" i="0" u="none" strike="noStrike" cap="none" normalizeH="0" baseline="0" dirty="0" smtClean="0">
                        <a:ln>
                          <a:noFill/>
                        </a:ln>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endParaRPr>
                    </a:p>
                  </a:txBody>
                  <a:tcPr marL="91459" marR="91459"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4935">
                <a:tc>
                  <a:txBody>
                    <a:bodyPr/>
                    <a:lstStyle>
                      <a:lvl1pPr>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ea typeface="宋体" panose="02010600030101010101" pitchFamily="2" charset="-122"/>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400" b="1" i="0" u="none" strike="noStrike" cap="none" normalizeH="0" baseline="0" smtClean="0">
                          <a:ln>
                            <a:noFill/>
                          </a:ln>
                          <a:solidFill>
                            <a:schemeClr val="tx1"/>
                          </a:solidFill>
                          <a:effectLst/>
                          <a:latin typeface="华文楷体" panose="02010600040101010101" pitchFamily="2" charset="-122"/>
                          <a:ea typeface="华文楷体" panose="02010600040101010101" pitchFamily="2" charset="-122"/>
                        </a:rPr>
                        <a:t>3</a:t>
                      </a:r>
                      <a:endParaRPr kumimoji="0" lang="en-US" altLang="zh-CN" sz="2400" b="1" i="0" u="none" strike="noStrike" cap="none" normalizeH="0" baseline="0" smtClean="0">
                        <a:ln>
                          <a:noFill/>
                        </a:ln>
                        <a:solidFill>
                          <a:schemeClr val="tx1"/>
                        </a:solidFill>
                        <a:effectLst/>
                        <a:latin typeface="华文楷体" panose="02010600040101010101" pitchFamily="2" charset="-122"/>
                        <a:ea typeface="华文楷体" panose="02010600040101010101" pitchFamily="2" charset="-122"/>
                      </a:endParaRPr>
                    </a:p>
                  </a:txBody>
                  <a:tcPr marL="12703" marR="12703" marT="952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ea typeface="宋体" panose="02010600030101010101" pitchFamily="2" charset="-122"/>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smtClean="0">
                          <a:ln>
                            <a:noFill/>
                          </a:ln>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rPr>
                        <a:t>权益法调整</a:t>
                      </a:r>
                      <a:endParaRPr kumimoji="0" lang="zh-CN" altLang="zh-CN" sz="2400" b="1" i="0" u="none" strike="noStrike" cap="none" normalizeH="0" baseline="0" dirty="0" smtClean="0">
                        <a:ln>
                          <a:noFill/>
                        </a:ln>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endParaRPr>
                    </a:p>
                  </a:txBody>
                  <a:tcPr marL="91459" marR="91459"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917">
                <a:tc>
                  <a:txBody>
                    <a:bodyPr/>
                    <a:lstStyle>
                      <a:lvl1pPr>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ea typeface="宋体" panose="02010600030101010101" pitchFamily="2" charset="-122"/>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400" b="1" i="0" u="none" strike="noStrike" cap="none" normalizeH="0" baseline="0" smtClean="0">
                          <a:ln>
                            <a:noFill/>
                          </a:ln>
                          <a:solidFill>
                            <a:schemeClr val="tx1"/>
                          </a:solidFill>
                          <a:effectLst/>
                          <a:latin typeface="华文楷体" panose="02010600040101010101" pitchFamily="2" charset="-122"/>
                          <a:ea typeface="华文楷体" panose="02010600040101010101" pitchFamily="2" charset="-122"/>
                        </a:rPr>
                        <a:t>4</a:t>
                      </a:r>
                      <a:endParaRPr kumimoji="0" lang="en-US" altLang="zh-CN" sz="2400" b="1" i="0" u="none" strike="noStrike" cap="none" normalizeH="0" baseline="0" smtClean="0">
                        <a:ln>
                          <a:noFill/>
                        </a:ln>
                        <a:solidFill>
                          <a:schemeClr val="tx1"/>
                        </a:solidFill>
                        <a:effectLst/>
                        <a:latin typeface="华文楷体" panose="02010600040101010101" pitchFamily="2" charset="-122"/>
                        <a:ea typeface="华文楷体" panose="02010600040101010101" pitchFamily="2" charset="-122"/>
                      </a:endParaRPr>
                    </a:p>
                  </a:txBody>
                  <a:tcPr marL="12703" marR="12703" marT="952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ea typeface="宋体" panose="02010600030101010101" pitchFamily="2" charset="-122"/>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smtClean="0">
                          <a:ln>
                            <a:noFill/>
                          </a:ln>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rPr>
                        <a:t>本期盈余</a:t>
                      </a:r>
                      <a:endParaRPr kumimoji="0" lang="zh-CN" altLang="zh-CN" sz="2400" b="1" i="0" u="none" strike="noStrike" cap="none" normalizeH="0" baseline="0" dirty="0" smtClean="0">
                        <a:ln>
                          <a:noFill/>
                        </a:ln>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endParaRPr>
                    </a:p>
                  </a:txBody>
                  <a:tcPr marL="91459" marR="91459"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917">
                <a:tc>
                  <a:txBody>
                    <a:bodyPr/>
                    <a:lstStyle>
                      <a:lvl1pPr>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ea typeface="宋体" panose="02010600030101010101" pitchFamily="2" charset="-122"/>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400" b="1" i="0" u="none" strike="noStrike" cap="none" normalizeH="0" baseline="0" smtClean="0">
                          <a:ln>
                            <a:noFill/>
                          </a:ln>
                          <a:solidFill>
                            <a:schemeClr val="tx1"/>
                          </a:solidFill>
                          <a:effectLst/>
                          <a:latin typeface="华文楷体" panose="02010600040101010101" pitchFamily="2" charset="-122"/>
                          <a:ea typeface="华文楷体" panose="02010600040101010101" pitchFamily="2" charset="-122"/>
                        </a:rPr>
                        <a:t>5</a:t>
                      </a:r>
                      <a:endParaRPr kumimoji="0" lang="en-US" altLang="zh-CN" sz="2400" b="1" i="0" u="none" strike="noStrike" cap="none" normalizeH="0" baseline="0" smtClean="0">
                        <a:ln>
                          <a:noFill/>
                        </a:ln>
                        <a:solidFill>
                          <a:schemeClr val="tx1"/>
                        </a:solidFill>
                        <a:effectLst/>
                        <a:latin typeface="华文楷体" panose="02010600040101010101" pitchFamily="2" charset="-122"/>
                        <a:ea typeface="华文楷体" panose="02010600040101010101" pitchFamily="2" charset="-122"/>
                      </a:endParaRPr>
                    </a:p>
                  </a:txBody>
                  <a:tcPr marL="12703" marR="12703" marT="952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ea typeface="宋体" panose="02010600030101010101" pitchFamily="2" charset="-122"/>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2400" b="1" i="0" u="none" strike="noStrike" cap="none" normalizeH="0" baseline="0" dirty="0" smtClean="0">
                          <a:ln>
                            <a:noFill/>
                          </a:ln>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rPr>
                        <a:t>本年盈余分配</a:t>
                      </a:r>
                      <a:endParaRPr kumimoji="0" lang="zh-CN" altLang="zh-CN" sz="2400" b="1" i="0" u="none" strike="noStrike" cap="none" normalizeH="0" baseline="0" dirty="0" smtClean="0">
                        <a:ln>
                          <a:noFill/>
                        </a:ln>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endParaRPr>
                    </a:p>
                  </a:txBody>
                  <a:tcPr marL="91459" marR="91459"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917">
                <a:tc>
                  <a:txBody>
                    <a:bodyPr/>
                    <a:lstStyle>
                      <a:lvl1pPr>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ea typeface="宋体" panose="02010600030101010101" pitchFamily="2" charset="-122"/>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400" b="1" i="0" u="none" strike="noStrike" cap="none" normalizeH="0" baseline="0" smtClean="0">
                          <a:ln>
                            <a:noFill/>
                          </a:ln>
                          <a:solidFill>
                            <a:schemeClr val="tx1"/>
                          </a:solidFill>
                          <a:effectLst/>
                          <a:latin typeface="华文楷体" panose="02010600040101010101" pitchFamily="2" charset="-122"/>
                          <a:ea typeface="华文楷体" panose="02010600040101010101" pitchFamily="2" charset="-122"/>
                        </a:rPr>
                        <a:t>6</a:t>
                      </a:r>
                      <a:endParaRPr kumimoji="0" lang="en-US" altLang="zh-CN" sz="2400" b="1" i="0" u="none" strike="noStrike" cap="none" normalizeH="0" baseline="0" smtClean="0">
                        <a:ln>
                          <a:noFill/>
                        </a:ln>
                        <a:solidFill>
                          <a:schemeClr val="tx1"/>
                        </a:solidFill>
                        <a:effectLst/>
                        <a:latin typeface="华文楷体" panose="02010600040101010101" pitchFamily="2" charset="-122"/>
                        <a:ea typeface="华文楷体" panose="02010600040101010101" pitchFamily="2" charset="-122"/>
                      </a:endParaRPr>
                    </a:p>
                  </a:txBody>
                  <a:tcPr marL="12703" marR="12703" marT="952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ea typeface="宋体" panose="02010600030101010101" pitchFamily="2" charset="-122"/>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smtClean="0">
                          <a:ln>
                            <a:noFill/>
                          </a:ln>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rPr>
                        <a:t>无偿调拨净资产</a:t>
                      </a:r>
                      <a:endParaRPr kumimoji="0" lang="zh-CN" altLang="zh-CN" sz="2400" b="1" i="0" u="none" strike="noStrike" cap="none" normalizeH="0" baseline="0" dirty="0" smtClean="0">
                        <a:ln>
                          <a:noFill/>
                        </a:ln>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endParaRPr>
                    </a:p>
                  </a:txBody>
                  <a:tcPr marL="91459" marR="91459"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917">
                <a:tc>
                  <a:txBody>
                    <a:bodyPr/>
                    <a:lstStyle>
                      <a:lvl1pPr>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ea typeface="宋体" panose="02010600030101010101" pitchFamily="2" charset="-122"/>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400" b="1" i="0" u="none" strike="noStrike" cap="none" normalizeH="0" baseline="0" smtClean="0">
                          <a:ln>
                            <a:noFill/>
                          </a:ln>
                          <a:solidFill>
                            <a:schemeClr val="tx1"/>
                          </a:solidFill>
                          <a:effectLst/>
                          <a:latin typeface="华文楷体" panose="02010600040101010101" pitchFamily="2" charset="-122"/>
                          <a:ea typeface="华文楷体" panose="02010600040101010101" pitchFamily="2" charset="-122"/>
                        </a:rPr>
                        <a:t>7</a:t>
                      </a:r>
                      <a:endParaRPr kumimoji="0" lang="en-US" altLang="zh-CN" sz="2400" b="1" i="0" u="none" strike="noStrike" cap="none" normalizeH="0" baseline="0" smtClean="0">
                        <a:ln>
                          <a:noFill/>
                        </a:ln>
                        <a:solidFill>
                          <a:schemeClr val="tx1"/>
                        </a:solidFill>
                        <a:effectLst/>
                        <a:latin typeface="华文楷体" panose="02010600040101010101" pitchFamily="2" charset="-122"/>
                        <a:ea typeface="华文楷体" panose="02010600040101010101" pitchFamily="2" charset="-122"/>
                      </a:endParaRPr>
                    </a:p>
                  </a:txBody>
                  <a:tcPr marL="12703" marR="12703" marT="952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ea typeface="宋体" panose="02010600030101010101" pitchFamily="2" charset="-122"/>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400" b="1" i="0" u="none" strike="noStrike" cap="none" normalizeH="0" baseline="0" dirty="0" smtClean="0">
                          <a:ln>
                            <a:noFill/>
                          </a:ln>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rPr>
                        <a:t>以前年度盈余</a:t>
                      </a:r>
                      <a:r>
                        <a:rPr kumimoji="0" lang="zh-CN" altLang="zh-CN" sz="2400" b="1" i="0" u="none" strike="noStrike" cap="none" normalizeH="0" baseline="0" dirty="0" smtClean="0">
                          <a:ln>
                            <a:noFill/>
                          </a:ln>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rPr>
                        <a:t>调整</a:t>
                      </a:r>
                      <a:endParaRPr kumimoji="0" lang="zh-CN" altLang="zh-CN" sz="2400" b="1" i="0" u="none" strike="noStrike" cap="none" normalizeH="0" baseline="0" dirty="0" smtClean="0">
                        <a:ln>
                          <a:noFill/>
                        </a:ln>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endParaRPr>
                    </a:p>
                  </a:txBody>
                  <a:tcPr marL="91459" marR="91459"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灯片编号占位符 4"/>
          <p:cNvSpPr>
            <a:spLocks noGrp="1"/>
          </p:cNvSpPr>
          <p:nvPr>
            <p:ph type="sldNum" sz="quarter" idx="12"/>
          </p:nvPr>
        </p:nvSpPr>
        <p:spPr/>
        <p:txBody>
          <a:bodyPr/>
          <a:lstStyle/>
          <a:p>
            <a:fld id="{BC1CF76B-D1F8-4017-AACD-912803F43726}" type="slidenum">
              <a:rPr lang="en-US" smtClean="0"/>
            </a:fld>
            <a:endParaRPr lang="en-US"/>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标题 1"/>
          <p:cNvSpPr>
            <a:spLocks noGrp="1"/>
          </p:cNvSpPr>
          <p:nvPr>
            <p:ph type="title"/>
          </p:nvPr>
        </p:nvSpPr>
        <p:spPr>
          <a:xfrm>
            <a:off x="838441" y="260649"/>
            <a:ext cx="10515600" cy="1068089"/>
          </a:xfrm>
        </p:spPr>
        <p:txBody>
          <a:bodyPr/>
          <a:lstStyle/>
          <a:p>
            <a:pPr algn="ctr" eaLnBrk="1" hangingPunct="1"/>
            <a:r>
              <a:rPr lang="zh-CN" altLang="zh-CN" sz="3600" dirty="0" smtClean="0">
                <a:solidFill>
                  <a:srgbClr val="FFFF00"/>
                </a:solidFill>
                <a:latin typeface="华文楷体" panose="02010600040101010101" pitchFamily="2" charset="-122"/>
                <a:ea typeface="华文楷体" panose="02010600040101010101" pitchFamily="2" charset="-122"/>
              </a:rPr>
              <a:t>入账原则</a:t>
            </a:r>
            <a:endParaRPr lang="zh-CN" altLang="en-US" sz="3600" dirty="0" smtClean="0">
              <a:solidFill>
                <a:srgbClr val="FFFF00"/>
              </a:solidFill>
              <a:latin typeface="华文楷体" panose="02010600040101010101" pitchFamily="2" charset="-122"/>
              <a:ea typeface="华文楷体" panose="02010600040101010101" pitchFamily="2" charset="-122"/>
            </a:endParaRPr>
          </a:p>
        </p:txBody>
      </p:sp>
      <p:sp>
        <p:nvSpPr>
          <p:cNvPr id="120835" name="内容占位符 2"/>
          <p:cNvSpPr>
            <a:spLocks noGrp="1"/>
          </p:cNvSpPr>
          <p:nvPr>
            <p:ph sz="quarter" idx="13"/>
          </p:nvPr>
        </p:nvSpPr>
        <p:spPr>
          <a:xfrm>
            <a:off x="1144554" y="1412776"/>
            <a:ext cx="10204407" cy="4824536"/>
          </a:xfrm>
        </p:spPr>
        <p:txBody>
          <a:bodyPr>
            <a:normAutofit/>
          </a:bodyPr>
          <a:lstStyle/>
          <a:p>
            <a:pPr eaLnBrk="1" hangingPunct="1">
              <a:lnSpc>
                <a:spcPct val="150000"/>
              </a:lnSpc>
              <a:buFont typeface="Wingdings" panose="05000000000000000000" pitchFamily="2" charset="2"/>
              <a:buChar char="Ø"/>
            </a:pPr>
            <a:r>
              <a:rPr lang="zh-CN" altLang="zh-CN" sz="2400" dirty="0" smtClean="0">
                <a:latin typeface="华文楷体" panose="02010600040101010101" pitchFamily="2" charset="-122"/>
                <a:ea typeface="华文楷体" panose="02010600040101010101" pitchFamily="2" charset="-122"/>
              </a:rPr>
              <a:t>一般只考虑财务会计的有关账务处理</a:t>
            </a:r>
            <a:r>
              <a:rPr lang="zh-CN" altLang="en-US" sz="2400" dirty="0" smtClean="0">
                <a:latin typeface="华文楷体" panose="02010600040101010101" pitchFamily="2" charset="-122"/>
                <a:ea typeface="华文楷体" panose="02010600040101010101" pitchFamily="2" charset="-122"/>
              </a:rPr>
              <a:t>；</a:t>
            </a:r>
            <a:endParaRPr lang="en-US" altLang="zh-CN" sz="2400" dirty="0" smtClean="0">
              <a:latin typeface="华文楷体" panose="02010600040101010101" pitchFamily="2" charset="-122"/>
              <a:ea typeface="华文楷体" panose="02010600040101010101" pitchFamily="2" charset="-122"/>
            </a:endParaRPr>
          </a:p>
          <a:p>
            <a:pPr eaLnBrk="1" hangingPunct="1">
              <a:lnSpc>
                <a:spcPct val="150000"/>
              </a:lnSpc>
              <a:buFont typeface="Wingdings" panose="05000000000000000000" pitchFamily="2" charset="2"/>
              <a:buChar char="Ø"/>
            </a:pPr>
            <a:r>
              <a:rPr lang="zh-CN" altLang="zh-CN" sz="2400" dirty="0" smtClean="0">
                <a:latin typeface="华文楷体" panose="02010600040101010101" pitchFamily="2" charset="-122"/>
                <a:ea typeface="华文楷体" panose="02010600040101010101" pitchFamily="2" charset="-122"/>
              </a:rPr>
              <a:t>从</a:t>
            </a:r>
            <a:r>
              <a:rPr lang="zh-CN" altLang="zh-CN" sz="2400" dirty="0" smtClean="0">
                <a:solidFill>
                  <a:srgbClr val="FFFF00"/>
                </a:solidFill>
                <a:latin typeface="华文楷体" panose="02010600040101010101" pitchFamily="2" charset="-122"/>
                <a:ea typeface="华文楷体" panose="02010600040101010101" pitchFamily="2" charset="-122"/>
              </a:rPr>
              <a:t>本年度非财政拨款结余</a:t>
            </a:r>
            <a:r>
              <a:rPr lang="zh-CN" altLang="zh-CN" sz="2400" dirty="0" smtClean="0">
                <a:latin typeface="华文楷体" panose="02010600040101010101" pitchFamily="2" charset="-122"/>
                <a:ea typeface="华文楷体" panose="02010600040101010101" pitchFamily="2" charset="-122"/>
              </a:rPr>
              <a:t>或</a:t>
            </a:r>
            <a:r>
              <a:rPr lang="zh-CN" altLang="zh-CN" sz="2400" dirty="0" smtClean="0">
                <a:solidFill>
                  <a:srgbClr val="FFFF00"/>
                </a:solidFill>
                <a:latin typeface="华文楷体" panose="02010600040101010101" pitchFamily="2" charset="-122"/>
                <a:ea typeface="华文楷体" panose="02010600040101010101" pitchFamily="2" charset="-122"/>
              </a:rPr>
              <a:t>经营结余</a:t>
            </a:r>
            <a:r>
              <a:rPr lang="zh-CN" altLang="zh-CN" sz="2400" dirty="0" smtClean="0">
                <a:latin typeface="华文楷体" panose="02010600040101010101" pitchFamily="2" charset="-122"/>
                <a:ea typeface="华文楷体" panose="02010600040101010101" pitchFamily="2" charset="-122"/>
              </a:rPr>
              <a:t>中提取专用基金——职工福利基金</a:t>
            </a:r>
            <a:r>
              <a:rPr lang="zh-CN" altLang="en-US" sz="2400" dirty="0" smtClean="0">
                <a:latin typeface="华文楷体" panose="02010600040101010101" pitchFamily="2" charset="-122"/>
                <a:ea typeface="华文楷体" panose="02010600040101010101" pitchFamily="2" charset="-122"/>
              </a:rPr>
              <a:t>、</a:t>
            </a:r>
            <a:r>
              <a:rPr lang="zh-CN" altLang="zh-CN" sz="2400" dirty="0" smtClean="0">
                <a:latin typeface="华文楷体" panose="02010600040101010101" pitchFamily="2" charset="-122"/>
                <a:ea typeface="华文楷体" panose="02010600040101010101" pitchFamily="2" charset="-122"/>
              </a:rPr>
              <a:t>学生奖助基金、留本基金的使用，需考虑编制财务会计分录和预算会计分录。</a:t>
            </a:r>
            <a:endParaRPr lang="en-US" altLang="zh-CN" sz="2400" dirty="0" smtClean="0">
              <a:latin typeface="华文楷体" panose="02010600040101010101" pitchFamily="2" charset="-122"/>
              <a:ea typeface="华文楷体" panose="02010600040101010101" pitchFamily="2" charset="-122"/>
            </a:endParaRPr>
          </a:p>
          <a:p>
            <a:pPr eaLnBrk="1" hangingPunct="1">
              <a:lnSpc>
                <a:spcPct val="150000"/>
              </a:lnSpc>
              <a:buFont typeface="Wingdings" panose="05000000000000000000" pitchFamily="2" charset="2"/>
              <a:buChar char="Ø"/>
            </a:pPr>
            <a:r>
              <a:rPr lang="zh-CN" altLang="zh-CN" sz="2400" dirty="0">
                <a:latin typeface="华文楷体" panose="02010600040101010101" pitchFamily="2" charset="-122"/>
                <a:ea typeface="华文楷体" panose="02010600040101010101" pitchFamily="2" charset="-122"/>
              </a:rPr>
              <a:t>除专用基金和权益法调整外，其他净资产类科目不设置明细</a:t>
            </a:r>
            <a:r>
              <a:rPr lang="zh-CN" altLang="zh-CN" sz="2400" dirty="0" smtClean="0">
                <a:latin typeface="华文楷体" panose="02010600040101010101" pitchFamily="2" charset="-122"/>
                <a:ea typeface="华文楷体" panose="02010600040101010101" pitchFamily="2" charset="-122"/>
              </a:rPr>
              <a:t>科目</a:t>
            </a:r>
            <a:endParaRPr lang="zh-CN" altLang="zh-CN" sz="2400" dirty="0" smtClean="0">
              <a:latin typeface="华文楷体" panose="02010600040101010101" pitchFamily="2" charset="-122"/>
              <a:ea typeface="华文楷体" panose="02010600040101010101" pitchFamily="2" charset="-122"/>
            </a:endParaRPr>
          </a:p>
          <a:p>
            <a:pPr eaLnBrk="1" hangingPunct="1">
              <a:lnSpc>
                <a:spcPct val="150000"/>
              </a:lnSpc>
            </a:pPr>
            <a:endParaRPr lang="zh-CN" altLang="en-US" sz="2400" dirty="0" smtClean="0">
              <a:latin typeface="华文楷体" panose="02010600040101010101" pitchFamily="2" charset="-122"/>
              <a:ea typeface="华文楷体" panose="02010600040101010101" pitchFamily="2" charset="-122"/>
            </a:endParaRPr>
          </a:p>
        </p:txBody>
      </p:sp>
      <p:sp>
        <p:nvSpPr>
          <p:cNvPr id="4" name="灯片编号占位符 3"/>
          <p:cNvSpPr>
            <a:spLocks noGrp="1"/>
          </p:cNvSpPr>
          <p:nvPr>
            <p:ph type="sldNum" sz="quarter" idx="12"/>
          </p:nvPr>
        </p:nvSpPr>
        <p:spPr/>
        <p:txBody>
          <a:bodyPr/>
          <a:lstStyle/>
          <a:p>
            <a:fld id="{BC1CF76B-D1F8-4017-AACD-912803F43726}" type="slidenum">
              <a:rPr lang="en-US" smtClean="0"/>
            </a:fld>
            <a:endParaRPr lang="en-US"/>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标题 1"/>
          <p:cNvSpPr>
            <a:spLocks noGrp="1"/>
          </p:cNvSpPr>
          <p:nvPr>
            <p:ph type="title"/>
          </p:nvPr>
        </p:nvSpPr>
        <p:spPr>
          <a:xfrm>
            <a:off x="933451" y="765176"/>
            <a:ext cx="10515600" cy="1325563"/>
          </a:xfrm>
        </p:spPr>
        <p:txBody>
          <a:bodyPr/>
          <a:lstStyle/>
          <a:p>
            <a:r>
              <a:rPr lang="zh-CN" altLang="en-US" sz="4000" dirty="0" smtClean="0">
                <a:solidFill>
                  <a:srgbClr val="FFFF00"/>
                </a:solidFill>
                <a:latin typeface="华文楷体" panose="02010600040101010101" pitchFamily="2" charset="-122"/>
                <a:ea typeface="华文楷体" panose="02010600040101010101" pitchFamily="2" charset="-122"/>
                <a:sym typeface="+mn-ea"/>
              </a:rPr>
              <a:t>三、</a:t>
            </a:r>
            <a:r>
              <a:rPr lang="zh-CN" altLang="en-US" sz="4000" dirty="0">
                <a:solidFill>
                  <a:srgbClr val="FFFF00"/>
                </a:solidFill>
                <a:latin typeface="华文楷体" panose="02010600040101010101" pitchFamily="2" charset="-122"/>
                <a:ea typeface="华文楷体" panose="02010600040101010101" pitchFamily="2" charset="-122"/>
                <a:sym typeface="+mn-ea"/>
              </a:rPr>
              <a:t>账务处理实务</a:t>
            </a:r>
            <a:endParaRPr lang="zh-CN" altLang="en-US" sz="4000" smtClean="0">
              <a:latin typeface="华文楷体" panose="02010600040101010101" pitchFamily="2" charset="-122"/>
              <a:ea typeface="华文楷体" panose="02010600040101010101" pitchFamily="2" charset="-122"/>
            </a:endParaRPr>
          </a:p>
        </p:txBody>
      </p:sp>
      <p:sp>
        <p:nvSpPr>
          <p:cNvPr id="122883" name="内容占位符 2"/>
          <p:cNvSpPr>
            <a:spLocks noGrp="1"/>
          </p:cNvSpPr>
          <p:nvPr>
            <p:ph sz="quarter" idx="13"/>
          </p:nvPr>
        </p:nvSpPr>
        <p:spPr>
          <a:xfrm>
            <a:off x="1807109" y="2276475"/>
            <a:ext cx="4993216" cy="2324100"/>
          </a:xfrm>
        </p:spPr>
        <p:txBody>
          <a:bodyPr>
            <a:normAutofit/>
          </a:bodyPr>
          <a:lstStyle/>
          <a:p>
            <a:pPr eaLnBrk="1" hangingPunct="1">
              <a:buClr>
                <a:schemeClr val="tx1"/>
              </a:buClr>
              <a:buFont typeface="Wingdings" panose="05000000000000000000" pitchFamily="2" charset="2"/>
              <a:buChar char="ü"/>
            </a:pPr>
            <a:r>
              <a:rPr lang="zh-CN" altLang="zh-CN" sz="2800" dirty="0" smtClean="0">
                <a:latin typeface="华文楷体" panose="02010600040101010101" pitchFamily="2" charset="-122"/>
                <a:ea typeface="华文楷体" panose="02010600040101010101" pitchFamily="2" charset="-122"/>
              </a:rPr>
              <a:t>累计盈余</a:t>
            </a:r>
            <a:endParaRPr lang="zh-CN" altLang="zh-CN" sz="2800" dirty="0" smtClean="0">
              <a:latin typeface="华文楷体" panose="02010600040101010101" pitchFamily="2" charset="-122"/>
              <a:ea typeface="华文楷体" panose="02010600040101010101" pitchFamily="2" charset="-122"/>
            </a:endParaRPr>
          </a:p>
          <a:p>
            <a:pPr eaLnBrk="1" hangingPunct="1">
              <a:buClr>
                <a:schemeClr val="tx1"/>
              </a:buClr>
              <a:buFont typeface="Wingdings" panose="05000000000000000000" pitchFamily="2" charset="2"/>
              <a:buChar char="ü"/>
            </a:pPr>
            <a:r>
              <a:rPr lang="zh-CN" altLang="zh-CN" sz="2800" dirty="0" smtClean="0">
                <a:latin typeface="华文楷体" panose="02010600040101010101" pitchFamily="2" charset="-122"/>
                <a:ea typeface="华文楷体" panose="02010600040101010101" pitchFamily="2" charset="-122"/>
              </a:rPr>
              <a:t>专用基金</a:t>
            </a:r>
            <a:r>
              <a:rPr lang="en-US" altLang="zh-CN" sz="2800" dirty="0" smtClean="0">
                <a:latin typeface="华文楷体" panose="02010600040101010101" pitchFamily="2" charset="-122"/>
                <a:ea typeface="华文楷体" panose="02010600040101010101" pitchFamily="2" charset="-122"/>
              </a:rPr>
              <a:t>              </a:t>
            </a:r>
            <a:endParaRPr lang="zh-CN" altLang="zh-CN" sz="2800" dirty="0" smtClean="0">
              <a:latin typeface="华文楷体" panose="02010600040101010101" pitchFamily="2" charset="-122"/>
              <a:ea typeface="华文楷体" panose="02010600040101010101" pitchFamily="2" charset="-122"/>
            </a:endParaRPr>
          </a:p>
          <a:p>
            <a:pPr eaLnBrk="1" hangingPunct="1">
              <a:buClr>
                <a:schemeClr val="tx1"/>
              </a:buClr>
              <a:buFont typeface="Wingdings" panose="05000000000000000000" pitchFamily="2" charset="2"/>
              <a:buChar char="ü"/>
            </a:pPr>
            <a:r>
              <a:rPr lang="zh-CN" altLang="zh-CN" sz="2800" dirty="0" smtClean="0">
                <a:latin typeface="华文楷体" panose="02010600040101010101" pitchFamily="2" charset="-122"/>
                <a:ea typeface="华文楷体" panose="02010600040101010101" pitchFamily="2" charset="-122"/>
              </a:rPr>
              <a:t>权益法调整</a:t>
            </a:r>
            <a:endParaRPr lang="zh-CN" altLang="zh-CN" sz="2800" dirty="0" smtClean="0">
              <a:latin typeface="华文楷体" panose="02010600040101010101" pitchFamily="2" charset="-122"/>
              <a:ea typeface="华文楷体" panose="02010600040101010101" pitchFamily="2" charset="-122"/>
            </a:endParaRPr>
          </a:p>
          <a:p>
            <a:pPr eaLnBrk="1" hangingPunct="1">
              <a:buClr>
                <a:schemeClr val="tx1"/>
              </a:buClr>
              <a:buFont typeface="Wingdings" panose="05000000000000000000" pitchFamily="2" charset="2"/>
              <a:buChar char="ü"/>
            </a:pPr>
            <a:r>
              <a:rPr lang="zh-CN" altLang="zh-CN" sz="2800" dirty="0" smtClean="0">
                <a:latin typeface="华文楷体" panose="02010600040101010101" pitchFamily="2" charset="-122"/>
                <a:ea typeface="华文楷体" panose="02010600040101010101" pitchFamily="2" charset="-122"/>
              </a:rPr>
              <a:t>本期盈余</a:t>
            </a:r>
            <a:endParaRPr lang="zh-CN" altLang="en-US" sz="2800" dirty="0" smtClean="0">
              <a:latin typeface="华文楷体" panose="02010600040101010101" pitchFamily="2" charset="-122"/>
              <a:ea typeface="华文楷体" panose="02010600040101010101" pitchFamily="2" charset="-122"/>
            </a:endParaRPr>
          </a:p>
        </p:txBody>
      </p:sp>
      <p:sp>
        <p:nvSpPr>
          <p:cNvPr id="4" name="内容占位符 2"/>
          <p:cNvSpPr txBox="1"/>
          <p:nvPr/>
        </p:nvSpPr>
        <p:spPr bwMode="auto">
          <a:xfrm>
            <a:off x="5491139" y="2387602"/>
            <a:ext cx="4993216" cy="239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eaLnBrk="1" hangingPunct="1">
              <a:buFont typeface="Wingdings" panose="05000000000000000000" pitchFamily="2" charset="2"/>
              <a:buChar char="ü"/>
              <a:defRPr/>
            </a:pPr>
            <a:r>
              <a:rPr lang="zh-CN" altLang="zh-CN" dirty="0" smtClean="0">
                <a:latin typeface="华文楷体" panose="02010600040101010101" pitchFamily="2" charset="-122"/>
                <a:ea typeface="华文楷体" panose="02010600040101010101" pitchFamily="2" charset="-122"/>
              </a:rPr>
              <a:t>本年盈余分配</a:t>
            </a:r>
            <a:endParaRPr lang="zh-CN" altLang="zh-CN" dirty="0" smtClean="0">
              <a:latin typeface="华文楷体" panose="02010600040101010101" pitchFamily="2" charset="-122"/>
              <a:ea typeface="华文楷体" panose="02010600040101010101" pitchFamily="2" charset="-122"/>
            </a:endParaRPr>
          </a:p>
          <a:p>
            <a:pPr eaLnBrk="1" hangingPunct="1">
              <a:buFont typeface="Wingdings" panose="05000000000000000000" pitchFamily="2" charset="2"/>
              <a:buChar char="ü"/>
              <a:defRPr/>
            </a:pPr>
            <a:r>
              <a:rPr lang="zh-CN" altLang="zh-CN" dirty="0" smtClean="0">
                <a:latin typeface="华文楷体" panose="02010600040101010101" pitchFamily="2" charset="-122"/>
                <a:ea typeface="华文楷体" panose="02010600040101010101" pitchFamily="2" charset="-122"/>
              </a:rPr>
              <a:t>无偿调拨净资产</a:t>
            </a:r>
            <a:endParaRPr lang="zh-CN" altLang="zh-CN" dirty="0" smtClean="0">
              <a:latin typeface="华文楷体" panose="02010600040101010101" pitchFamily="2" charset="-122"/>
              <a:ea typeface="华文楷体" panose="02010600040101010101" pitchFamily="2" charset="-122"/>
            </a:endParaRPr>
          </a:p>
          <a:p>
            <a:pPr eaLnBrk="1" hangingPunct="1">
              <a:buFont typeface="Wingdings" panose="05000000000000000000" pitchFamily="2" charset="2"/>
              <a:buChar char="ü"/>
              <a:defRPr/>
            </a:pPr>
            <a:r>
              <a:rPr lang="zh-CN" altLang="zh-CN" dirty="0" smtClean="0">
                <a:latin typeface="华文楷体" panose="02010600040101010101" pitchFamily="2" charset="-122"/>
                <a:ea typeface="华文楷体" panose="02010600040101010101" pitchFamily="2" charset="-122"/>
              </a:rPr>
              <a:t>以前年度盈余调整</a:t>
            </a:r>
            <a:endParaRPr lang="zh-CN" altLang="zh-CN" dirty="0" smtClean="0">
              <a:latin typeface="华文楷体" panose="02010600040101010101" pitchFamily="2" charset="-122"/>
              <a:ea typeface="华文楷体" panose="02010600040101010101" pitchFamily="2" charset="-122"/>
            </a:endParaRPr>
          </a:p>
          <a:p>
            <a:pPr marL="0" indent="0">
              <a:buFont typeface="Arial" panose="020B0604020202020204" pitchFamily="34" charset="0"/>
              <a:buNone/>
              <a:defRPr/>
            </a:pPr>
            <a:endParaRPr lang="zh-CN" altLang="en-US" dirty="0" smtClean="0">
              <a:latin typeface="华文楷体" panose="02010600040101010101" pitchFamily="2" charset="-122"/>
              <a:ea typeface="华文楷体" panose="02010600040101010101" pitchFamily="2" charset="-122"/>
            </a:endParaRPr>
          </a:p>
        </p:txBody>
      </p:sp>
      <p:sp>
        <p:nvSpPr>
          <p:cNvPr id="5" name="灯片编号占位符 4"/>
          <p:cNvSpPr>
            <a:spLocks noGrp="1"/>
          </p:cNvSpPr>
          <p:nvPr>
            <p:ph type="sldNum" sz="quarter" idx="12"/>
          </p:nvPr>
        </p:nvSpPr>
        <p:spPr/>
        <p:txBody>
          <a:bodyPr/>
          <a:lstStyle/>
          <a:p>
            <a:fld id="{BC1CF76B-D1F8-4017-AACD-912803F43726}" type="slidenum">
              <a:rPr lang="en-US" smtClean="0"/>
            </a:fld>
            <a:endParaRPr lang="en-US"/>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1"/>
          <a:stretch>
            <a:fillRect/>
          </a:stretch>
        </p:blipFill>
        <p:spPr>
          <a:xfrm>
            <a:off x="1309687" y="504825"/>
            <a:ext cx="9572625" cy="5848350"/>
          </a:xfrm>
          <a:prstGeom prst="rect">
            <a:avLst/>
          </a:prstGeom>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1202" name="Rectangle 2"/>
          <p:cNvSpPr>
            <a:spLocks noGrp="1" noRot="1" noChangeArrowheads="1"/>
          </p:cNvSpPr>
          <p:nvPr>
            <p:ph type="title"/>
          </p:nvPr>
        </p:nvSpPr>
        <p:spPr>
          <a:xfrm>
            <a:off x="1678517" y="333376"/>
            <a:ext cx="9025467" cy="504825"/>
          </a:xfrm>
        </p:spPr>
        <p:txBody>
          <a:bodyPr rtlCol="0">
            <a:normAutofit fontScale="90000"/>
          </a:bodyPr>
          <a:lstStyle/>
          <a:p>
            <a:pPr algn="ctr" eaLnBrk="1" fontAlgn="auto" hangingPunct="1">
              <a:spcAft>
                <a:spcPts val="0"/>
              </a:spcAft>
              <a:defRPr/>
            </a:pPr>
            <a:r>
              <a:rPr lang="zh-CN" altLang="en-US" sz="3200" dirty="0" smtClean="0">
                <a:solidFill>
                  <a:srgbClr val="FFFF00"/>
                </a:solidFill>
                <a:latin typeface="华文楷体" panose="02010600040101010101" pitchFamily="2" charset="-122"/>
                <a:ea typeface="华文楷体" panose="02010600040101010101" pitchFamily="2" charset="-122"/>
              </a:rPr>
              <a:t>（二）本年盈余分配 </a:t>
            </a:r>
            <a:endParaRPr lang="zh-CN" altLang="en-US" sz="3200" dirty="0" smtClean="0">
              <a:solidFill>
                <a:srgbClr val="FFFF00"/>
              </a:solidFill>
              <a:latin typeface="华文楷体" panose="02010600040101010101" pitchFamily="2" charset="-122"/>
              <a:ea typeface="华文楷体" panose="02010600040101010101" pitchFamily="2" charset="-122"/>
            </a:endParaRPr>
          </a:p>
        </p:txBody>
      </p:sp>
      <p:sp>
        <p:nvSpPr>
          <p:cNvPr id="691203" name="Rectangle 3"/>
          <p:cNvSpPr>
            <a:spLocks noGrp="1" noChangeArrowheads="1"/>
          </p:cNvSpPr>
          <p:nvPr>
            <p:ph sz="quarter" idx="13"/>
          </p:nvPr>
        </p:nvSpPr>
        <p:spPr>
          <a:xfrm>
            <a:off x="2217726" y="543715"/>
            <a:ext cx="8251721" cy="995324"/>
          </a:xfrm>
        </p:spPr>
        <p:txBody>
          <a:bodyPr rtlCol="0">
            <a:normAutofit/>
          </a:bodyPr>
          <a:lstStyle/>
          <a:p>
            <a:pPr eaLnBrk="1" fontAlgn="auto" hangingPunct="1">
              <a:spcAft>
                <a:spcPts val="0"/>
              </a:spcAft>
              <a:buFont typeface="Wingdings" panose="05000000000000000000" pitchFamily="2" charset="2"/>
              <a:buChar char="u"/>
              <a:defRPr/>
            </a:pPr>
            <a:r>
              <a:rPr lang="zh-CN" altLang="en-US" sz="2400" b="1" dirty="0">
                <a:solidFill>
                  <a:srgbClr val="FFFF00"/>
                </a:solidFill>
                <a:latin typeface="华文楷体" panose="02010600040101010101" pitchFamily="2" charset="-122"/>
                <a:ea typeface="华文楷体" panose="02010600040101010101" pitchFamily="2" charset="-122"/>
              </a:rPr>
              <a:t>核算内容</a:t>
            </a:r>
            <a:endParaRPr lang="en-US" altLang="zh-CN" sz="2400" b="1" dirty="0">
              <a:solidFill>
                <a:srgbClr val="FFFF00"/>
              </a:solidFill>
              <a:latin typeface="华文楷体" panose="02010600040101010101" pitchFamily="2" charset="-122"/>
              <a:ea typeface="华文楷体" panose="02010600040101010101" pitchFamily="2" charset="-122"/>
            </a:endParaRPr>
          </a:p>
          <a:p>
            <a:pPr eaLnBrk="1" fontAlgn="auto" hangingPunct="1">
              <a:spcAft>
                <a:spcPts val="0"/>
              </a:spcAft>
              <a:buFont typeface="Wingdings" panose="05000000000000000000" pitchFamily="2" charset="2"/>
              <a:buNone/>
              <a:defRPr/>
            </a:pPr>
            <a:r>
              <a:rPr lang="en-US" altLang="zh-CN" sz="2400" b="1" dirty="0">
                <a:latin typeface="华文楷体" panose="02010600040101010101" pitchFamily="2" charset="-122"/>
                <a:ea typeface="华文楷体" panose="02010600040101010101" pitchFamily="2" charset="-122"/>
              </a:rPr>
              <a:t>    </a:t>
            </a:r>
            <a:r>
              <a:rPr lang="en-US" altLang="zh-CN" sz="2000" b="1" dirty="0" smtClean="0">
                <a:latin typeface="华文楷体" panose="02010600040101010101" pitchFamily="2" charset="-122"/>
                <a:ea typeface="华文楷体" panose="02010600040101010101" pitchFamily="2" charset="-122"/>
              </a:rPr>
              <a:t>——</a:t>
            </a:r>
            <a:r>
              <a:rPr lang="zh-CN" altLang="en-US" sz="2400" b="1" dirty="0" smtClean="0">
                <a:latin typeface="华文楷体" panose="02010600040101010101" pitchFamily="2" charset="-122"/>
                <a:ea typeface="华文楷体" panose="02010600040101010101" pitchFamily="2" charset="-122"/>
              </a:rPr>
              <a:t>核算</a:t>
            </a:r>
            <a:r>
              <a:rPr lang="zh-CN" altLang="zh-CN" sz="2400" dirty="0" smtClean="0">
                <a:latin typeface="华文楷体" panose="02010600040101010101" pitchFamily="2" charset="-122"/>
                <a:ea typeface="华文楷体" panose="02010600040101010101" pitchFamily="2" charset="-122"/>
              </a:rPr>
              <a:t>高等学校</a:t>
            </a:r>
            <a:r>
              <a:rPr lang="zh-CN" altLang="zh-CN" sz="2400" dirty="0">
                <a:latin typeface="华文楷体" panose="02010600040101010101" pitchFamily="2" charset="-122"/>
                <a:ea typeface="华文楷体" panose="02010600040101010101" pitchFamily="2" charset="-122"/>
              </a:rPr>
              <a:t>本年度盈余分配的情况和结果</a:t>
            </a:r>
            <a:r>
              <a:rPr lang="zh-CN" altLang="zh-CN" sz="2400" dirty="0" smtClean="0">
                <a:latin typeface="华文楷体" panose="02010600040101010101" pitchFamily="2" charset="-122"/>
                <a:ea typeface="华文楷体" panose="02010600040101010101" pitchFamily="2" charset="-122"/>
              </a:rPr>
              <a:t>。</a:t>
            </a:r>
            <a:endParaRPr lang="en-US" altLang="zh-CN" sz="2400" b="1" u="sng" dirty="0" smtClean="0">
              <a:solidFill>
                <a:srgbClr val="FFFF00"/>
              </a:solidFill>
              <a:latin typeface="华文楷体" panose="02010600040101010101" pitchFamily="2" charset="-122"/>
              <a:ea typeface="华文楷体" panose="02010600040101010101" pitchFamily="2" charset="-122"/>
            </a:endParaRPr>
          </a:p>
        </p:txBody>
      </p:sp>
      <p:pic>
        <p:nvPicPr>
          <p:cNvPr id="4" name="Picture 190" descr="52design"/>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771406" y="5069150"/>
            <a:ext cx="1062171" cy="796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灯片编号占位符 4"/>
          <p:cNvSpPr>
            <a:spLocks noGrp="1"/>
          </p:cNvSpPr>
          <p:nvPr>
            <p:ph type="sldNum" sz="quarter" idx="12"/>
          </p:nvPr>
        </p:nvSpPr>
        <p:spPr/>
        <p:txBody>
          <a:bodyPr/>
          <a:lstStyle/>
          <a:p>
            <a:fld id="{BC1CF76B-D1F8-4017-AACD-912803F43726}" type="slidenum">
              <a:rPr lang="en-US" smtClean="0"/>
            </a:fld>
            <a:endParaRPr lang="en-US"/>
          </a:p>
        </p:txBody>
      </p:sp>
      <p:cxnSp>
        <p:nvCxnSpPr>
          <p:cNvPr id="7" name="直接箭头连接符 6"/>
          <p:cNvCxnSpPr/>
          <p:nvPr/>
        </p:nvCxnSpPr>
        <p:spPr>
          <a:xfrm flipV="1">
            <a:off x="4387882" y="2376790"/>
            <a:ext cx="2218381" cy="1"/>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矩形 8"/>
          <p:cNvSpPr/>
          <p:nvPr/>
        </p:nvSpPr>
        <p:spPr>
          <a:xfrm>
            <a:off x="5173907" y="2007458"/>
            <a:ext cx="646331" cy="369332"/>
          </a:xfrm>
          <a:prstGeom prst="rect">
            <a:avLst/>
          </a:prstGeom>
        </p:spPr>
        <p:txBody>
          <a:bodyPr wrap="none">
            <a:spAutoFit/>
          </a:bodyPr>
          <a:lstStyle/>
          <a:p>
            <a:r>
              <a:rPr lang="zh-CN" altLang="en-US" b="1" dirty="0">
                <a:latin typeface="华文楷体" panose="02010600040101010101" pitchFamily="2" charset="-122"/>
                <a:ea typeface="华文楷体" panose="02010600040101010101" pitchFamily="2" charset="-122"/>
              </a:rPr>
              <a:t>年末</a:t>
            </a:r>
            <a:endParaRPr lang="zh-CN" altLang="en-US" dirty="0"/>
          </a:p>
        </p:txBody>
      </p:sp>
      <p:sp>
        <p:nvSpPr>
          <p:cNvPr id="12" name="矩形 11"/>
          <p:cNvSpPr/>
          <p:nvPr/>
        </p:nvSpPr>
        <p:spPr>
          <a:xfrm>
            <a:off x="6606263" y="2109766"/>
            <a:ext cx="2910416" cy="56356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b="1" dirty="0"/>
              <a:t>本年盈余分配</a:t>
            </a:r>
            <a:endParaRPr lang="zh-CN" altLang="en-US" b="1" dirty="0"/>
          </a:p>
        </p:txBody>
      </p:sp>
      <p:sp>
        <p:nvSpPr>
          <p:cNvPr id="13" name="矩形 12"/>
          <p:cNvSpPr/>
          <p:nvPr/>
        </p:nvSpPr>
        <p:spPr>
          <a:xfrm>
            <a:off x="6397467" y="3946808"/>
            <a:ext cx="1906049" cy="56356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dirty="0">
                <a:latin typeface="华文楷体" panose="02010600040101010101" pitchFamily="2" charset="-122"/>
                <a:ea typeface="华文楷体" panose="02010600040101010101" pitchFamily="2" charset="-122"/>
              </a:rPr>
              <a:t>专用基金</a:t>
            </a:r>
            <a:endParaRPr lang="zh-CN" altLang="en-US" b="1" dirty="0"/>
          </a:p>
        </p:txBody>
      </p:sp>
      <p:sp>
        <p:nvSpPr>
          <p:cNvPr id="14" name="矩形 13"/>
          <p:cNvSpPr/>
          <p:nvPr/>
        </p:nvSpPr>
        <p:spPr>
          <a:xfrm>
            <a:off x="2396443" y="2061251"/>
            <a:ext cx="1906049" cy="56356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b="1" dirty="0"/>
              <a:t>本年</a:t>
            </a:r>
            <a:r>
              <a:rPr lang="zh-CN" altLang="en-US" b="1" dirty="0" smtClean="0"/>
              <a:t>盈余</a:t>
            </a:r>
            <a:endParaRPr lang="zh-CN" altLang="en-US" b="1" dirty="0"/>
          </a:p>
        </p:txBody>
      </p:sp>
      <p:cxnSp>
        <p:nvCxnSpPr>
          <p:cNvPr id="19" name="直接箭头连接符 18"/>
          <p:cNvCxnSpPr/>
          <p:nvPr/>
        </p:nvCxnSpPr>
        <p:spPr>
          <a:xfrm>
            <a:off x="9046420" y="2709048"/>
            <a:ext cx="14453" cy="2250879"/>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7921700" y="5084845"/>
            <a:ext cx="1906049" cy="563562"/>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b="1" dirty="0">
                <a:latin typeface="华文楷体" panose="02010600040101010101" pitchFamily="2" charset="-122"/>
                <a:ea typeface="华文楷体" panose="02010600040101010101" pitchFamily="2" charset="-122"/>
              </a:rPr>
              <a:t>累计盈余</a:t>
            </a:r>
            <a:endParaRPr lang="zh-CN" altLang="en-US" b="1" dirty="0"/>
          </a:p>
        </p:txBody>
      </p:sp>
      <p:cxnSp>
        <p:nvCxnSpPr>
          <p:cNvPr id="17" name="直接箭头连接符 16"/>
          <p:cNvCxnSpPr/>
          <p:nvPr/>
        </p:nvCxnSpPr>
        <p:spPr>
          <a:xfrm>
            <a:off x="7350492" y="2721664"/>
            <a:ext cx="0" cy="110219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1930400" y="3005289"/>
            <a:ext cx="5420092" cy="701731"/>
          </a:xfrm>
          <a:prstGeom prst="rect">
            <a:avLst/>
          </a:prstGeom>
        </p:spPr>
        <p:txBody>
          <a:bodyPr wrap="square">
            <a:spAutoFit/>
          </a:bodyPr>
          <a:lstStyle/>
          <a:p>
            <a:pPr algn="r">
              <a:lnSpc>
                <a:spcPct val="110000"/>
              </a:lnSpc>
              <a:buFont typeface="Wingdings" panose="05000000000000000000" pitchFamily="2" charset="2"/>
              <a:buChar char="Ø"/>
              <a:defRPr/>
            </a:pPr>
            <a:r>
              <a:rPr lang="zh-CN" altLang="en-US" b="1" u="sng" dirty="0">
                <a:solidFill>
                  <a:srgbClr val="00FF00"/>
                </a:solidFill>
                <a:latin typeface="华文楷体" panose="02010600040101010101" pitchFamily="2" charset="-122"/>
                <a:ea typeface="华文楷体" panose="02010600040101010101" pitchFamily="2" charset="-122"/>
              </a:rPr>
              <a:t>年末</a:t>
            </a:r>
            <a:r>
              <a:rPr lang="zh-CN" altLang="en-US" b="1" dirty="0">
                <a:latin typeface="华文楷体" panose="02010600040101010101" pitchFamily="2" charset="-122"/>
                <a:ea typeface="华文楷体" panose="02010600040101010101" pitchFamily="2" charset="-122"/>
              </a:rPr>
              <a:t>按规定从本年度</a:t>
            </a:r>
            <a:r>
              <a:rPr lang="zh-CN" altLang="en-US" b="1" dirty="0">
                <a:solidFill>
                  <a:srgbClr val="00FF00"/>
                </a:solidFill>
                <a:latin typeface="华文楷体" panose="02010600040101010101" pitchFamily="2" charset="-122"/>
                <a:ea typeface="华文楷体" panose="02010600040101010101" pitchFamily="2" charset="-122"/>
              </a:rPr>
              <a:t>非财政拨款结余</a:t>
            </a:r>
            <a:r>
              <a:rPr lang="zh-CN" altLang="en-US" b="1" dirty="0">
                <a:latin typeface="华文楷体" panose="02010600040101010101" pitchFamily="2" charset="-122"/>
                <a:ea typeface="华文楷体" panose="02010600040101010101" pitchFamily="2" charset="-122"/>
              </a:rPr>
              <a:t>或</a:t>
            </a:r>
            <a:r>
              <a:rPr lang="zh-CN" altLang="en-US" b="1" dirty="0">
                <a:solidFill>
                  <a:srgbClr val="00FF00"/>
                </a:solidFill>
                <a:latin typeface="华文楷体" panose="02010600040101010101" pitchFamily="2" charset="-122"/>
                <a:ea typeface="华文楷体" panose="02010600040101010101" pitchFamily="2" charset="-122"/>
              </a:rPr>
              <a:t>经营结余</a:t>
            </a:r>
            <a:r>
              <a:rPr lang="zh-CN" altLang="en-US" b="1" dirty="0">
                <a:latin typeface="华文楷体" panose="02010600040101010101" pitchFamily="2" charset="-122"/>
                <a:ea typeface="华文楷体" panose="02010600040101010101" pitchFamily="2" charset="-122"/>
              </a:rPr>
              <a:t>中提取专用基金的，按照</a:t>
            </a:r>
            <a:r>
              <a:rPr lang="zh-CN" altLang="en-US" b="1" dirty="0">
                <a:solidFill>
                  <a:srgbClr val="00FF00"/>
                </a:solidFill>
                <a:latin typeface="华文楷体" panose="02010600040101010101" pitchFamily="2" charset="-122"/>
                <a:ea typeface="华文楷体" panose="02010600040101010101" pitchFamily="2" charset="-122"/>
              </a:rPr>
              <a:t>预算会计下计算的提取金额</a:t>
            </a:r>
            <a:endParaRPr lang="zh-CN" altLang="en-US" b="1" dirty="0">
              <a:solidFill>
                <a:srgbClr val="00FF00"/>
              </a:solidFill>
              <a:latin typeface="华文楷体" panose="02010600040101010101" pitchFamily="2" charset="-122"/>
              <a:ea typeface="华文楷体" panose="02010600040101010101" pitchFamily="2" charset="-122"/>
            </a:endParaRPr>
          </a:p>
        </p:txBody>
      </p:sp>
      <p:sp>
        <p:nvSpPr>
          <p:cNvPr id="22" name="矩形 21"/>
          <p:cNvSpPr/>
          <p:nvPr/>
        </p:nvSpPr>
        <p:spPr>
          <a:xfrm>
            <a:off x="9060873" y="3227944"/>
            <a:ext cx="1107996" cy="369332"/>
          </a:xfrm>
          <a:prstGeom prst="rect">
            <a:avLst/>
          </a:prstGeom>
        </p:spPr>
        <p:txBody>
          <a:bodyPr wrap="none">
            <a:spAutoFit/>
          </a:bodyPr>
          <a:lstStyle/>
          <a:p>
            <a:r>
              <a:rPr lang="zh-CN" altLang="en-US" b="1" dirty="0">
                <a:latin typeface="华文楷体" panose="02010600040101010101" pitchFamily="2" charset="-122"/>
                <a:ea typeface="华文楷体" panose="02010600040101010101" pitchFamily="2" charset="-122"/>
              </a:rPr>
              <a:t>年末转入</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par>
                                <p:cTn id="19" presetID="10"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par>
                                <p:cTn id="30" presetID="10" presetClass="entr" presetSubtype="0"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500"/>
                                        <p:tgtEl>
                                          <p:spTgt spid="1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animBg="1"/>
      <p:bldP spid="14" grpId="0" animBg="1"/>
      <p:bldP spid="20" grpId="0" animBg="1"/>
      <p:bldP spid="21" grpId="0"/>
      <p:bldP spid="22"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5058" name="Rectangle 2"/>
          <p:cNvSpPr>
            <a:spLocks noGrp="1" noRot="1" noChangeArrowheads="1"/>
          </p:cNvSpPr>
          <p:nvPr>
            <p:ph type="title"/>
          </p:nvPr>
        </p:nvSpPr>
        <p:spPr>
          <a:xfrm>
            <a:off x="1488017" y="188914"/>
            <a:ext cx="9025467" cy="503237"/>
          </a:xfrm>
        </p:spPr>
        <p:txBody>
          <a:bodyPr rtlCol="0">
            <a:normAutofit fontScale="90000"/>
          </a:bodyPr>
          <a:lstStyle/>
          <a:p>
            <a:pPr algn="ctr" eaLnBrk="1" fontAlgn="auto" hangingPunct="1">
              <a:spcAft>
                <a:spcPts val="0"/>
              </a:spcAft>
              <a:defRPr/>
            </a:pPr>
            <a:r>
              <a:rPr lang="zh-CN" altLang="en-US" sz="3200" dirty="0" smtClean="0">
                <a:solidFill>
                  <a:srgbClr val="FFFF00"/>
                </a:solidFill>
                <a:latin typeface="华文楷体" panose="02010600040101010101" pitchFamily="2" charset="-122"/>
                <a:ea typeface="华文楷体" panose="02010600040101010101" pitchFamily="2" charset="-122"/>
              </a:rPr>
              <a:t>（三）专用基金</a:t>
            </a:r>
            <a:endParaRPr lang="zh-CN" altLang="en-US" sz="3200" dirty="0" smtClean="0">
              <a:solidFill>
                <a:srgbClr val="FFFF00"/>
              </a:solidFill>
              <a:latin typeface="华文楷体" panose="02010600040101010101" pitchFamily="2" charset="-122"/>
              <a:ea typeface="华文楷体" panose="02010600040101010101" pitchFamily="2" charset="-122"/>
            </a:endParaRPr>
          </a:p>
        </p:txBody>
      </p:sp>
      <p:sp>
        <p:nvSpPr>
          <p:cNvPr id="138243" name="Rectangle 3"/>
          <p:cNvSpPr>
            <a:spLocks noGrp="1" noChangeArrowheads="1"/>
          </p:cNvSpPr>
          <p:nvPr>
            <p:ph sz="quarter" idx="13"/>
          </p:nvPr>
        </p:nvSpPr>
        <p:spPr>
          <a:xfrm>
            <a:off x="814918" y="765176"/>
            <a:ext cx="10850033" cy="5616153"/>
          </a:xfrm>
        </p:spPr>
        <p:txBody>
          <a:bodyPr>
            <a:normAutofit/>
          </a:bodyPr>
          <a:lstStyle/>
          <a:p>
            <a:pPr marL="0" indent="0" eaLnBrk="1" hangingPunct="1">
              <a:lnSpc>
                <a:spcPct val="150000"/>
              </a:lnSpc>
              <a:buNone/>
            </a:pPr>
            <a:r>
              <a:rPr lang="en-US" altLang="zh-CN" sz="3200" b="1" u="sng" dirty="0" smtClean="0">
                <a:solidFill>
                  <a:srgbClr val="FFFF00"/>
                </a:solidFill>
                <a:latin typeface="华文楷体" panose="02010600040101010101" pitchFamily="2" charset="-122"/>
                <a:ea typeface="华文楷体" panose="02010600040101010101" pitchFamily="2" charset="-122"/>
              </a:rPr>
              <a:t>1.</a:t>
            </a:r>
            <a:r>
              <a:rPr lang="zh-CN" altLang="en-US" sz="3200" b="1" u="sng" dirty="0" smtClean="0">
                <a:solidFill>
                  <a:srgbClr val="FFFF00"/>
                </a:solidFill>
                <a:latin typeface="华文楷体" panose="02010600040101010101" pitchFamily="2" charset="-122"/>
                <a:ea typeface="华文楷体" panose="02010600040101010101" pitchFamily="2" charset="-122"/>
              </a:rPr>
              <a:t>核算内容：</a:t>
            </a:r>
            <a:endParaRPr lang="en-US" altLang="zh-CN" sz="3200" b="1" u="sng" dirty="0" smtClean="0">
              <a:solidFill>
                <a:srgbClr val="FFFF00"/>
              </a:solidFill>
              <a:latin typeface="华文楷体" panose="02010600040101010101" pitchFamily="2" charset="-122"/>
              <a:ea typeface="华文楷体" panose="02010600040101010101" pitchFamily="2" charset="-122"/>
            </a:endParaRPr>
          </a:p>
          <a:p>
            <a:pPr eaLnBrk="1" hangingPunct="1">
              <a:buFont typeface="Wingdings" panose="05000000000000000000" pitchFamily="2" charset="2"/>
              <a:buNone/>
            </a:pPr>
            <a:r>
              <a:rPr lang="en-US" altLang="zh-CN" b="1" dirty="0" smtClean="0">
                <a:latin typeface="华文楷体" panose="02010600040101010101" pitchFamily="2" charset="-122"/>
                <a:ea typeface="华文楷体" panose="02010600040101010101" pitchFamily="2" charset="-122"/>
              </a:rPr>
              <a:t>   </a:t>
            </a:r>
            <a:r>
              <a:rPr lang="zh-CN" altLang="zh-CN" sz="2400" b="1" dirty="0" smtClean="0">
                <a:latin typeface="华文楷体" panose="02010600040101010101" pitchFamily="2" charset="-122"/>
                <a:ea typeface="华文楷体" panose="02010600040101010101" pitchFamily="2" charset="-122"/>
              </a:rPr>
              <a:t>按照规定提取或设置的具有专门用途的净资产，主要包括职工福利基金、学生奖助基金、留本基金</a:t>
            </a:r>
            <a:r>
              <a:rPr lang="zh-CN" altLang="en-US" sz="2400" b="1" dirty="0" smtClean="0">
                <a:latin typeface="华文楷体" panose="02010600040101010101" pitchFamily="2" charset="-122"/>
                <a:ea typeface="华文楷体" panose="02010600040101010101" pitchFamily="2" charset="-122"/>
              </a:rPr>
              <a:t>、</a:t>
            </a:r>
            <a:r>
              <a:rPr lang="zh-CN" altLang="zh-CN" sz="2400" b="1" dirty="0" smtClean="0">
                <a:latin typeface="华文楷体" panose="02010600040101010101" pitchFamily="2" charset="-122"/>
                <a:ea typeface="华文楷体" panose="02010600040101010101" pitchFamily="2" charset="-122"/>
              </a:rPr>
              <a:t>科技成果转换基金等。</a:t>
            </a:r>
            <a:endParaRPr lang="en-US" altLang="zh-CN" sz="2400" b="1" dirty="0" smtClean="0">
              <a:latin typeface="华文楷体" panose="02010600040101010101" pitchFamily="2" charset="-122"/>
              <a:ea typeface="华文楷体" panose="02010600040101010101" pitchFamily="2" charset="-122"/>
            </a:endParaRPr>
          </a:p>
          <a:p>
            <a:pPr lvl="1" eaLnBrk="1" hangingPunct="1">
              <a:buFont typeface="Wingdings" panose="05000000000000000000" pitchFamily="2" charset="2"/>
              <a:buChar char="Ø"/>
            </a:pPr>
            <a:r>
              <a:rPr lang="zh-CN" altLang="zh-CN" sz="2400" b="1" dirty="0" smtClean="0">
                <a:solidFill>
                  <a:srgbClr val="FFFF00"/>
                </a:solidFill>
                <a:latin typeface="华文楷体" panose="02010600040101010101" pitchFamily="2" charset="-122"/>
                <a:ea typeface="华文楷体" panose="02010600040101010101" pitchFamily="2" charset="-122"/>
              </a:rPr>
              <a:t>职工福利基金</a:t>
            </a:r>
            <a:r>
              <a:rPr lang="zh-CN" altLang="en-US" sz="2400" b="1" dirty="0" smtClean="0">
                <a:solidFill>
                  <a:srgbClr val="FFFF00"/>
                </a:solidFill>
                <a:latin typeface="华文楷体" panose="02010600040101010101" pitchFamily="2" charset="-122"/>
                <a:ea typeface="华文楷体" panose="02010600040101010101" pitchFamily="2" charset="-122"/>
              </a:rPr>
              <a:t>：</a:t>
            </a:r>
            <a:r>
              <a:rPr lang="zh-CN" altLang="zh-CN" sz="2400" b="1" dirty="0" smtClean="0">
                <a:latin typeface="华文楷体" panose="02010600040101010101" pitchFamily="2" charset="-122"/>
                <a:ea typeface="华文楷体" panose="02010600040101010101" pitchFamily="2" charset="-122"/>
              </a:rPr>
              <a:t>按照</a:t>
            </a:r>
            <a:r>
              <a:rPr lang="zh-CN" altLang="zh-CN" sz="2400" b="1" u="sng" dirty="0" smtClean="0">
                <a:solidFill>
                  <a:srgbClr val="14DA43"/>
                </a:solidFill>
                <a:latin typeface="华文楷体" panose="02010600040101010101" pitchFamily="2" charset="-122"/>
                <a:ea typeface="华文楷体" panose="02010600040101010101" pitchFamily="2" charset="-122"/>
              </a:rPr>
              <a:t>预算会计下</a:t>
            </a:r>
            <a:r>
              <a:rPr lang="zh-CN" altLang="zh-CN" sz="2400" b="1" dirty="0" smtClean="0">
                <a:latin typeface="华文楷体" panose="02010600040101010101" pitchFamily="2" charset="-122"/>
                <a:ea typeface="华文楷体" panose="02010600040101010101" pitchFamily="2" charset="-122"/>
              </a:rPr>
              <a:t>本年度非财政拨款结余或经营结余的</a:t>
            </a:r>
            <a:r>
              <a:rPr lang="en-US" altLang="zh-CN" sz="2400" b="1" u="sng" dirty="0" smtClean="0">
                <a:solidFill>
                  <a:srgbClr val="14DA43"/>
                </a:solidFill>
                <a:latin typeface="华文楷体" panose="02010600040101010101" pitchFamily="2" charset="-122"/>
                <a:ea typeface="华文楷体" panose="02010600040101010101" pitchFamily="2" charset="-122"/>
              </a:rPr>
              <a:t>40%</a:t>
            </a:r>
            <a:r>
              <a:rPr lang="zh-CN" altLang="zh-CN" sz="2400" b="1" dirty="0" smtClean="0">
                <a:latin typeface="华文楷体" panose="02010600040101010101" pitchFamily="2" charset="-122"/>
                <a:ea typeface="华文楷体" panose="02010600040101010101" pitchFamily="2" charset="-122"/>
              </a:rPr>
              <a:t>确定。用于学校职工的集体福利设施、集体福利待遇等的资金。</a:t>
            </a:r>
            <a:endParaRPr lang="en-US" altLang="zh-CN" sz="2400" b="1" dirty="0" smtClean="0">
              <a:latin typeface="华文楷体" panose="02010600040101010101" pitchFamily="2" charset="-122"/>
              <a:ea typeface="华文楷体" panose="02010600040101010101" pitchFamily="2" charset="-122"/>
            </a:endParaRPr>
          </a:p>
          <a:p>
            <a:pPr lvl="1" eaLnBrk="1" hangingPunct="1">
              <a:buFont typeface="Wingdings" panose="05000000000000000000" pitchFamily="2" charset="2"/>
              <a:buChar char="Ø"/>
            </a:pPr>
            <a:r>
              <a:rPr lang="zh-CN" altLang="zh-CN" sz="2400" b="1" dirty="0" smtClean="0">
                <a:solidFill>
                  <a:srgbClr val="FFFF00"/>
                </a:solidFill>
                <a:latin typeface="华文楷体" panose="02010600040101010101" pitchFamily="2" charset="-122"/>
                <a:ea typeface="华文楷体" panose="02010600040101010101" pitchFamily="2" charset="-122"/>
              </a:rPr>
              <a:t>学生奖助基金</a:t>
            </a:r>
            <a:r>
              <a:rPr lang="zh-CN" altLang="en-US" sz="2400" b="1" dirty="0" smtClean="0">
                <a:latin typeface="华文楷体" panose="02010600040101010101" pitchFamily="2" charset="-122"/>
                <a:ea typeface="华文楷体" panose="02010600040101010101" pitchFamily="2" charset="-122"/>
              </a:rPr>
              <a:t>：按</a:t>
            </a:r>
            <a:r>
              <a:rPr lang="zh-CN" altLang="zh-CN" sz="2400" b="1" u="sng" dirty="0" smtClean="0">
                <a:solidFill>
                  <a:srgbClr val="14DA43"/>
                </a:solidFill>
                <a:latin typeface="华文楷体" panose="02010600040101010101" pitchFamily="2" charset="-122"/>
                <a:ea typeface="华文楷体" panose="02010600040101010101" pitchFamily="2" charset="-122"/>
              </a:rPr>
              <a:t>事业预算收入</a:t>
            </a:r>
            <a:r>
              <a:rPr lang="zh-CN" altLang="en-US" sz="2400" b="1" dirty="0" smtClean="0">
                <a:latin typeface="华文楷体" panose="02010600040101010101" pitchFamily="2" charset="-122"/>
                <a:ea typeface="华文楷体" panose="02010600040101010101" pitchFamily="2" charset="-122"/>
              </a:rPr>
              <a:t>的</a:t>
            </a:r>
            <a:r>
              <a:rPr lang="en-US" altLang="zh-CN" sz="2400" b="1" u="sng" dirty="0" smtClean="0">
                <a:solidFill>
                  <a:srgbClr val="14DA43"/>
                </a:solidFill>
                <a:latin typeface="华文楷体" panose="02010600040101010101" pitchFamily="2" charset="-122"/>
                <a:ea typeface="华文楷体" panose="02010600040101010101" pitchFamily="2" charset="-122"/>
              </a:rPr>
              <a:t>5%</a:t>
            </a:r>
            <a:r>
              <a:rPr lang="zh-CN" altLang="zh-CN" sz="2400" b="1" dirty="0" smtClean="0">
                <a:latin typeface="华文楷体" panose="02010600040101010101" pitchFamily="2" charset="-122"/>
                <a:ea typeface="华文楷体" panose="02010600040101010101" pitchFamily="2" charset="-122"/>
              </a:rPr>
              <a:t>足额提取</a:t>
            </a:r>
            <a:r>
              <a:rPr lang="zh-CN" altLang="en-US" sz="2400" b="1" dirty="0" smtClean="0">
                <a:latin typeface="华文楷体" panose="02010600040101010101" pitchFamily="2" charset="-122"/>
                <a:ea typeface="华文楷体" panose="02010600040101010101" pitchFamily="2" charset="-122"/>
              </a:rPr>
              <a:t>。</a:t>
            </a:r>
            <a:r>
              <a:rPr lang="zh-CN" altLang="zh-CN" sz="2400" b="1" dirty="0" smtClean="0">
                <a:latin typeface="华文楷体" panose="02010600040101010101" pitchFamily="2" charset="-122"/>
                <a:ea typeface="华文楷体" panose="02010600040101010101" pitchFamily="2" charset="-122"/>
              </a:rPr>
              <a:t>用于学费减免、勤工助学、校内无息借款、校内奖助学金</a:t>
            </a:r>
            <a:r>
              <a:rPr lang="zh-CN" altLang="en-US" sz="2400" b="1" dirty="0" smtClean="0">
                <a:latin typeface="华文楷体" panose="02010600040101010101" pitchFamily="2" charset="-122"/>
                <a:ea typeface="华文楷体" panose="02010600040101010101" pitchFamily="2" charset="-122"/>
              </a:rPr>
              <a:t>等</a:t>
            </a:r>
            <a:r>
              <a:rPr lang="zh-CN" altLang="zh-CN" sz="2400" b="1" dirty="0" smtClean="0">
                <a:latin typeface="华文楷体" panose="02010600040101010101" pitchFamily="2" charset="-122"/>
                <a:ea typeface="华文楷体" panose="02010600040101010101" pitchFamily="2" charset="-122"/>
              </a:rPr>
              <a:t>。</a:t>
            </a:r>
            <a:endParaRPr lang="en-US" altLang="zh-CN" sz="2400" b="1" dirty="0" smtClean="0">
              <a:latin typeface="华文楷体" panose="02010600040101010101" pitchFamily="2" charset="-122"/>
              <a:ea typeface="华文楷体" panose="02010600040101010101" pitchFamily="2" charset="-122"/>
            </a:endParaRPr>
          </a:p>
          <a:p>
            <a:pPr lvl="1" eaLnBrk="1" hangingPunct="1">
              <a:buFont typeface="Wingdings" panose="05000000000000000000" pitchFamily="2" charset="2"/>
              <a:buChar char="Ø"/>
            </a:pPr>
            <a:r>
              <a:rPr lang="zh-CN" altLang="zh-CN" sz="2400" b="1" dirty="0" smtClean="0">
                <a:solidFill>
                  <a:srgbClr val="FFFF00"/>
                </a:solidFill>
                <a:latin typeface="华文楷体" panose="02010600040101010101" pitchFamily="2" charset="-122"/>
                <a:ea typeface="华文楷体" panose="02010600040101010101" pitchFamily="2" charset="-122"/>
              </a:rPr>
              <a:t>留本基金</a:t>
            </a:r>
            <a:r>
              <a:rPr lang="zh-CN" altLang="en-US" sz="2400" b="1" dirty="0" smtClean="0">
                <a:solidFill>
                  <a:srgbClr val="FFFF00"/>
                </a:solidFill>
                <a:latin typeface="华文楷体" panose="02010600040101010101" pitchFamily="2" charset="-122"/>
                <a:ea typeface="华文楷体" panose="02010600040101010101" pitchFamily="2" charset="-122"/>
              </a:rPr>
              <a:t>：</a:t>
            </a:r>
            <a:r>
              <a:rPr lang="zh-CN" altLang="zh-CN" sz="2400" b="1" dirty="0" smtClean="0">
                <a:latin typeface="华文楷体" panose="02010600040101010101" pitchFamily="2" charset="-122"/>
                <a:ea typeface="华文楷体" panose="02010600040101010101" pitchFamily="2" charset="-122"/>
              </a:rPr>
              <a:t>核算高等学校使用捐赠资金建立的具有永久性保留本金或在一定时期内保留本金的限定性基金。</a:t>
            </a:r>
            <a:endParaRPr lang="zh-CN" altLang="zh-CN" sz="2400" b="1" dirty="0" smtClean="0">
              <a:latin typeface="华文楷体" panose="02010600040101010101" pitchFamily="2" charset="-122"/>
              <a:ea typeface="华文楷体" panose="02010600040101010101" pitchFamily="2" charset="-122"/>
            </a:endParaRPr>
          </a:p>
          <a:p>
            <a:pPr lvl="1" eaLnBrk="1" hangingPunct="1">
              <a:buFont typeface="Wingdings" panose="05000000000000000000" pitchFamily="2" charset="2"/>
              <a:buChar char="Ø"/>
            </a:pPr>
            <a:r>
              <a:rPr lang="zh-CN" altLang="zh-CN" sz="2400" b="1" dirty="0" smtClean="0">
                <a:solidFill>
                  <a:srgbClr val="FFFF00"/>
                </a:solidFill>
                <a:latin typeface="华文楷体" panose="02010600040101010101" pitchFamily="2" charset="-122"/>
                <a:ea typeface="华文楷体" panose="02010600040101010101" pitchFamily="2" charset="-122"/>
              </a:rPr>
              <a:t>其他基金</a:t>
            </a:r>
            <a:endParaRPr lang="en-US" altLang="zh-CN" sz="2400" b="1" dirty="0" smtClean="0">
              <a:solidFill>
                <a:srgbClr val="FFFF00"/>
              </a:solidFill>
              <a:latin typeface="华文楷体" panose="02010600040101010101" pitchFamily="2" charset="-122"/>
              <a:ea typeface="华文楷体" panose="02010600040101010101" pitchFamily="2" charset="-122"/>
            </a:endParaRPr>
          </a:p>
        </p:txBody>
      </p:sp>
      <p:sp>
        <p:nvSpPr>
          <p:cNvPr id="4" name="灯片编号占位符 3"/>
          <p:cNvSpPr>
            <a:spLocks noGrp="1"/>
          </p:cNvSpPr>
          <p:nvPr>
            <p:ph type="sldNum" sz="quarter" idx="12"/>
          </p:nvPr>
        </p:nvSpPr>
        <p:spPr/>
        <p:txBody>
          <a:bodyPr/>
          <a:lstStyle/>
          <a:p>
            <a:fld id="{BC1CF76B-D1F8-4017-AACD-912803F43726}" type="slidenum">
              <a:rPr lang="en-US" smtClean="0"/>
            </a:fld>
            <a:endParaRPr lang="en-US"/>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a:stretch>
            <a:fillRect/>
          </a:stretch>
        </p:blipFill>
        <p:spPr>
          <a:xfrm>
            <a:off x="133350" y="242887"/>
            <a:ext cx="11925300" cy="6372225"/>
          </a:xfrm>
          <a:prstGeom prst="rect">
            <a:avLst/>
          </a:prstGeom>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658286" y="2132856"/>
            <a:ext cx="5629737" cy="10801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defRPr/>
            </a:pPr>
            <a:r>
              <a:rPr lang="zh-CN" altLang="en-US" sz="2000" b="1" u="sng" dirty="0">
                <a:solidFill>
                  <a:srgbClr val="FFFF00"/>
                </a:solidFill>
                <a:latin typeface="华文楷体" panose="02010600040101010101" pitchFamily="2" charset="-122"/>
                <a:ea typeface="华文楷体" panose="02010600040101010101" pitchFamily="2" charset="-122"/>
              </a:rPr>
              <a:t>财  务 会  计</a:t>
            </a:r>
            <a:endParaRPr lang="zh-CN" altLang="en-US" sz="2000" b="1" u="sng" dirty="0">
              <a:solidFill>
                <a:srgbClr val="FFFF00"/>
              </a:solidFill>
              <a:latin typeface="华文楷体" panose="02010600040101010101" pitchFamily="2" charset="-122"/>
              <a:ea typeface="华文楷体" panose="02010600040101010101" pitchFamily="2" charset="-122"/>
            </a:endParaRPr>
          </a:p>
          <a:p>
            <a:r>
              <a:rPr lang="zh-CN" altLang="zh-CN" dirty="0">
                <a:latin typeface="华文楷体" panose="02010600040101010101" pitchFamily="2" charset="-122"/>
                <a:ea typeface="华文楷体" panose="02010600040101010101" pitchFamily="2" charset="-122"/>
              </a:rPr>
              <a:t>借：本年盈余分配</a:t>
            </a:r>
            <a:r>
              <a:rPr lang="en-US" altLang="zh-CN" dirty="0">
                <a:latin typeface="华文楷体" panose="02010600040101010101" pitchFamily="2" charset="-122"/>
                <a:ea typeface="华文楷体" panose="02010600040101010101" pitchFamily="2" charset="-122"/>
              </a:rPr>
              <a:t>                  200 000</a:t>
            </a:r>
            <a:endParaRPr lang="zh-CN" altLang="zh-CN" dirty="0">
              <a:latin typeface="华文楷体" panose="02010600040101010101" pitchFamily="2" charset="-122"/>
              <a:ea typeface="华文楷体" panose="02010600040101010101" pitchFamily="2" charset="-122"/>
            </a:endParaRPr>
          </a:p>
          <a:p>
            <a:r>
              <a:rPr lang="en-US" altLang="zh-CN" dirty="0">
                <a:latin typeface="华文楷体" panose="02010600040101010101" pitchFamily="2" charset="-122"/>
                <a:ea typeface="华文楷体" panose="02010600040101010101" pitchFamily="2" charset="-122"/>
              </a:rPr>
              <a:t> </a:t>
            </a:r>
            <a:r>
              <a:rPr lang="zh-CN" altLang="zh-CN" dirty="0" smtClean="0">
                <a:latin typeface="华文楷体" panose="02010600040101010101" pitchFamily="2" charset="-122"/>
                <a:ea typeface="华文楷体" panose="02010600040101010101" pitchFamily="2" charset="-122"/>
              </a:rPr>
              <a:t>贷</a:t>
            </a:r>
            <a:r>
              <a:rPr lang="zh-CN" altLang="zh-CN" dirty="0">
                <a:latin typeface="华文楷体" panose="02010600040101010101" pitchFamily="2" charset="-122"/>
                <a:ea typeface="华文楷体" panose="02010600040101010101" pitchFamily="2" charset="-122"/>
              </a:rPr>
              <a:t>：专用基金</a:t>
            </a:r>
            <a:r>
              <a:rPr lang="zh-CN" altLang="zh-CN" dirty="0" smtClean="0">
                <a:latin typeface="华文楷体" panose="02010600040101010101" pitchFamily="2" charset="-122"/>
                <a:ea typeface="华文楷体" panose="02010600040101010101" pitchFamily="2" charset="-122"/>
              </a:rPr>
              <a:t>—职工</a:t>
            </a:r>
            <a:r>
              <a:rPr lang="zh-CN" altLang="zh-CN" dirty="0">
                <a:latin typeface="华文楷体" panose="02010600040101010101" pitchFamily="2" charset="-122"/>
                <a:ea typeface="华文楷体" panose="02010600040101010101" pitchFamily="2" charset="-122"/>
              </a:rPr>
              <a:t>福利基金</a:t>
            </a:r>
            <a:r>
              <a:rPr lang="en-US" altLang="zh-CN" dirty="0">
                <a:latin typeface="华文楷体" panose="02010600040101010101" pitchFamily="2" charset="-122"/>
                <a:ea typeface="华文楷体" panose="02010600040101010101" pitchFamily="2" charset="-122"/>
              </a:rPr>
              <a:t> </a:t>
            </a:r>
            <a:r>
              <a:rPr lang="en-US" altLang="zh-CN" dirty="0" smtClean="0">
                <a:latin typeface="华文楷体" panose="02010600040101010101" pitchFamily="2" charset="-122"/>
                <a:ea typeface="华文楷体" panose="02010600040101010101" pitchFamily="2" charset="-122"/>
              </a:rPr>
              <a:t>      200 </a:t>
            </a:r>
            <a:r>
              <a:rPr lang="en-US" altLang="zh-CN" dirty="0">
                <a:latin typeface="华文楷体" panose="02010600040101010101" pitchFamily="2" charset="-122"/>
                <a:ea typeface="华文楷体" panose="02010600040101010101" pitchFamily="2" charset="-122"/>
              </a:rPr>
              <a:t>000</a:t>
            </a:r>
            <a:endParaRPr lang="zh-CN" altLang="zh-CN" dirty="0">
              <a:latin typeface="华文楷体" panose="02010600040101010101" pitchFamily="2" charset="-122"/>
              <a:ea typeface="华文楷体" panose="02010600040101010101" pitchFamily="2" charset="-122"/>
            </a:endParaRPr>
          </a:p>
        </p:txBody>
      </p:sp>
      <p:sp>
        <p:nvSpPr>
          <p:cNvPr id="6" name="矩形 5"/>
          <p:cNvSpPr/>
          <p:nvPr/>
        </p:nvSpPr>
        <p:spPr>
          <a:xfrm>
            <a:off x="658286" y="1016552"/>
            <a:ext cx="10655300" cy="101248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lnSpc>
                <a:spcPct val="130000"/>
              </a:lnSpc>
              <a:defRPr/>
            </a:pPr>
            <a:r>
              <a:rPr lang="en-US" altLang="zh-CN" sz="2400" b="1" dirty="0">
                <a:latin typeface="华文楷体" panose="02010600040101010101" pitchFamily="2" charset="-122"/>
                <a:ea typeface="华文楷体" panose="02010600040101010101" pitchFamily="2" charset="-122"/>
              </a:rPr>
              <a:t>[</a:t>
            </a:r>
            <a:r>
              <a:rPr lang="zh-CN" altLang="zh-CN" sz="2400" b="1" dirty="0" smtClean="0">
                <a:latin typeface="华文楷体" panose="02010600040101010101" pitchFamily="2" charset="-122"/>
                <a:ea typeface="华文楷体" panose="02010600040101010101" pitchFamily="2" charset="-122"/>
              </a:rPr>
              <a:t>例</a:t>
            </a:r>
            <a:r>
              <a:rPr lang="en-US" altLang="zh-CN" sz="2400" b="1" dirty="0" smtClean="0">
                <a:latin typeface="华文楷体" panose="02010600040101010101" pitchFamily="2" charset="-122"/>
                <a:ea typeface="华文楷体" panose="02010600040101010101" pitchFamily="2" charset="-122"/>
              </a:rPr>
              <a:t>14]</a:t>
            </a:r>
            <a:r>
              <a:rPr lang="zh-CN" altLang="zh-CN" sz="2400" dirty="0">
                <a:latin typeface="华文楷体" panose="02010600040101010101" pitchFamily="2" charset="-122"/>
                <a:ea typeface="华文楷体" panose="02010600040101010101" pitchFamily="2" charset="-122"/>
              </a:rPr>
              <a:t>年末，学校其他结余</a:t>
            </a:r>
            <a:r>
              <a:rPr lang="en-US" altLang="zh-CN" sz="2400" dirty="0">
                <a:latin typeface="华文楷体" panose="02010600040101010101" pitchFamily="2" charset="-122"/>
                <a:ea typeface="华文楷体" panose="02010600040101010101" pitchFamily="2" charset="-122"/>
              </a:rPr>
              <a:t>40</a:t>
            </a:r>
            <a:r>
              <a:rPr lang="zh-CN" altLang="zh-CN" sz="2400" dirty="0">
                <a:latin typeface="华文楷体" panose="02010600040101010101" pitchFamily="2" charset="-122"/>
                <a:ea typeface="华文楷体" panose="02010600040101010101" pitchFamily="2" charset="-122"/>
              </a:rPr>
              <a:t>万元</a:t>
            </a:r>
            <a:r>
              <a:rPr lang="en-US" altLang="zh-CN" sz="2400" dirty="0">
                <a:latin typeface="华文楷体" panose="02010600040101010101" pitchFamily="2" charset="-122"/>
                <a:ea typeface="华文楷体" panose="02010600040101010101" pitchFamily="2" charset="-122"/>
              </a:rPr>
              <a:t>,</a:t>
            </a:r>
            <a:r>
              <a:rPr lang="zh-CN" altLang="zh-CN" sz="2400" dirty="0">
                <a:latin typeface="华文楷体" panose="02010600040101010101" pitchFamily="2" charset="-122"/>
                <a:ea typeface="华文楷体" panose="02010600040101010101" pitchFamily="2" charset="-122"/>
              </a:rPr>
              <a:t>经营结余</a:t>
            </a:r>
            <a:r>
              <a:rPr lang="en-US" altLang="zh-CN" sz="2400" dirty="0">
                <a:latin typeface="华文楷体" panose="02010600040101010101" pitchFamily="2" charset="-122"/>
                <a:ea typeface="华文楷体" panose="02010600040101010101" pitchFamily="2" charset="-122"/>
              </a:rPr>
              <a:t>10</a:t>
            </a:r>
            <a:r>
              <a:rPr lang="zh-CN" altLang="zh-CN" sz="2400" dirty="0">
                <a:latin typeface="华文楷体" panose="02010600040101010101" pitchFamily="2" charset="-122"/>
                <a:ea typeface="华文楷体" panose="02010600040101010101" pitchFamily="2" charset="-122"/>
              </a:rPr>
              <a:t>万元，按</a:t>
            </a:r>
            <a:r>
              <a:rPr lang="en-US" altLang="zh-CN" sz="2400" dirty="0">
                <a:latin typeface="华文楷体" panose="02010600040101010101" pitchFamily="2" charset="-122"/>
                <a:ea typeface="华文楷体" panose="02010600040101010101" pitchFamily="2" charset="-122"/>
              </a:rPr>
              <a:t>40</a:t>
            </a:r>
            <a:r>
              <a:rPr lang="zh-CN" altLang="zh-CN" sz="2400" dirty="0">
                <a:latin typeface="华文楷体" panose="02010600040101010101" pitchFamily="2" charset="-122"/>
                <a:ea typeface="华文楷体" panose="02010600040101010101" pitchFamily="2" charset="-122"/>
              </a:rPr>
              <a:t>％提取职工福利基金</a:t>
            </a:r>
            <a:r>
              <a:rPr lang="en-US" altLang="zh-CN" sz="2400" dirty="0">
                <a:latin typeface="华文楷体" panose="02010600040101010101" pitchFamily="2" charset="-122"/>
                <a:ea typeface="华文楷体" panose="02010600040101010101" pitchFamily="2" charset="-122"/>
              </a:rPr>
              <a:t>20</a:t>
            </a:r>
            <a:r>
              <a:rPr lang="zh-CN" altLang="zh-CN" sz="2400" dirty="0">
                <a:latin typeface="华文楷体" panose="02010600040101010101" pitchFamily="2" charset="-122"/>
                <a:ea typeface="华文楷体" panose="02010600040101010101" pitchFamily="2" charset="-122"/>
              </a:rPr>
              <a:t>万元。</a:t>
            </a:r>
            <a:endParaRPr lang="zh-CN" altLang="en-US" sz="2400" dirty="0">
              <a:latin typeface="华文楷体" panose="02010600040101010101" pitchFamily="2" charset="-122"/>
              <a:ea typeface="华文楷体" panose="02010600040101010101" pitchFamily="2" charset="-122"/>
            </a:endParaRPr>
          </a:p>
        </p:txBody>
      </p:sp>
      <p:sp>
        <p:nvSpPr>
          <p:cNvPr id="7" name="Rectangle 2"/>
          <p:cNvSpPr>
            <a:spLocks noGrp="1" noRot="1" noChangeArrowheads="1"/>
          </p:cNvSpPr>
          <p:nvPr>
            <p:ph type="title"/>
          </p:nvPr>
        </p:nvSpPr>
        <p:spPr>
          <a:xfrm>
            <a:off x="1391477" y="331887"/>
            <a:ext cx="9025467" cy="504825"/>
          </a:xfrm>
        </p:spPr>
        <p:txBody>
          <a:bodyPr rtlCol="0">
            <a:normAutofit fontScale="90000"/>
          </a:bodyPr>
          <a:lstStyle/>
          <a:p>
            <a:pPr algn="ctr" eaLnBrk="1" fontAlgn="auto" hangingPunct="1">
              <a:spcAft>
                <a:spcPts val="0"/>
              </a:spcAft>
              <a:defRPr/>
            </a:pPr>
            <a:r>
              <a:rPr lang="zh-CN" altLang="en-US" sz="2900" dirty="0">
                <a:solidFill>
                  <a:srgbClr val="FFFF00"/>
                </a:solidFill>
                <a:latin typeface="华文楷体" panose="02010600040101010101" pitchFamily="2" charset="-122"/>
                <a:ea typeface="华文楷体" panose="02010600040101010101" pitchFamily="2" charset="-122"/>
              </a:rPr>
              <a:t>（三）专用基金</a:t>
            </a:r>
            <a:r>
              <a:rPr lang="zh-CN" altLang="zh-CN" sz="2900" dirty="0">
                <a:solidFill>
                  <a:srgbClr val="FFFF00"/>
                </a:solidFill>
                <a:latin typeface="华文楷体" panose="02010600040101010101" pitchFamily="2" charset="-122"/>
                <a:ea typeface="华文楷体" panose="02010600040101010101" pitchFamily="2" charset="-122"/>
              </a:rPr>
              <a:t>—职工福利基金</a:t>
            </a:r>
            <a:r>
              <a:rPr lang="zh-CN" altLang="en-US" sz="2900" dirty="0">
                <a:solidFill>
                  <a:srgbClr val="FFFF00"/>
                </a:solidFill>
                <a:latin typeface="华文楷体" panose="02010600040101010101" pitchFamily="2" charset="-122"/>
                <a:ea typeface="华文楷体" panose="02010600040101010101" pitchFamily="2" charset="-122"/>
              </a:rPr>
              <a:t>举例</a:t>
            </a:r>
            <a:endParaRPr lang="zh-CN" altLang="en-US" sz="2900" dirty="0">
              <a:solidFill>
                <a:srgbClr val="FFFF00"/>
              </a:solidFill>
              <a:latin typeface="华文楷体" panose="02010600040101010101" pitchFamily="2" charset="-122"/>
              <a:ea typeface="华文楷体" panose="02010600040101010101" pitchFamily="2" charset="-122"/>
            </a:endParaRPr>
          </a:p>
        </p:txBody>
      </p:sp>
      <p:sp>
        <p:nvSpPr>
          <p:cNvPr id="5" name="矩形 4"/>
          <p:cNvSpPr/>
          <p:nvPr/>
        </p:nvSpPr>
        <p:spPr>
          <a:xfrm>
            <a:off x="6453840" y="2132856"/>
            <a:ext cx="4833541" cy="108012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defRPr/>
            </a:pPr>
            <a:r>
              <a:rPr lang="zh-CN" altLang="en-US" sz="2000" b="1" u="sng" dirty="0">
                <a:solidFill>
                  <a:srgbClr val="FFFF00"/>
                </a:solidFill>
                <a:latin typeface="华文楷体" panose="02010600040101010101" pitchFamily="2" charset="-122"/>
                <a:ea typeface="华文楷体" panose="02010600040101010101" pitchFamily="2" charset="-122"/>
              </a:rPr>
              <a:t>预  算 会 计</a:t>
            </a:r>
            <a:endParaRPr lang="en-US" altLang="zh-CN" sz="2000" b="1" u="sng" dirty="0">
              <a:solidFill>
                <a:srgbClr val="FFFF00"/>
              </a:solidFill>
              <a:latin typeface="华文楷体" panose="02010600040101010101" pitchFamily="2" charset="-122"/>
              <a:ea typeface="华文楷体" panose="02010600040101010101" pitchFamily="2" charset="-122"/>
            </a:endParaRPr>
          </a:p>
          <a:p>
            <a:r>
              <a:rPr lang="zh-CN" altLang="zh-CN" dirty="0">
                <a:latin typeface="华文楷体" panose="02010600040101010101" pitchFamily="2" charset="-122"/>
                <a:ea typeface="华文楷体" panose="02010600040101010101" pitchFamily="2" charset="-122"/>
              </a:rPr>
              <a:t>借：非财政拨款结余</a:t>
            </a:r>
            <a:r>
              <a:rPr lang="zh-CN" altLang="zh-CN" dirty="0" smtClean="0">
                <a:latin typeface="华文楷体" panose="02010600040101010101" pitchFamily="2" charset="-122"/>
                <a:ea typeface="华文楷体" panose="02010600040101010101" pitchFamily="2" charset="-122"/>
              </a:rPr>
              <a:t>分配</a:t>
            </a:r>
            <a:r>
              <a:rPr lang="en-US" altLang="zh-CN" dirty="0" smtClean="0">
                <a:latin typeface="华文楷体" panose="02010600040101010101" pitchFamily="2" charset="-122"/>
                <a:ea typeface="华文楷体" panose="02010600040101010101" pitchFamily="2" charset="-122"/>
              </a:rPr>
              <a:t>        200 </a:t>
            </a:r>
            <a:r>
              <a:rPr lang="en-US" altLang="zh-CN" dirty="0">
                <a:latin typeface="华文楷体" panose="02010600040101010101" pitchFamily="2" charset="-122"/>
                <a:ea typeface="华文楷体" panose="02010600040101010101" pitchFamily="2" charset="-122"/>
              </a:rPr>
              <a:t>000</a:t>
            </a:r>
            <a:endParaRPr lang="zh-CN" altLang="zh-CN" dirty="0">
              <a:latin typeface="华文楷体" panose="02010600040101010101" pitchFamily="2" charset="-122"/>
              <a:ea typeface="华文楷体" panose="02010600040101010101" pitchFamily="2" charset="-122"/>
            </a:endParaRPr>
          </a:p>
          <a:p>
            <a:r>
              <a:rPr lang="en-US" altLang="zh-CN" dirty="0" smtClean="0">
                <a:latin typeface="华文楷体" panose="02010600040101010101" pitchFamily="2" charset="-122"/>
                <a:ea typeface="华文楷体" panose="02010600040101010101" pitchFamily="2" charset="-122"/>
              </a:rPr>
              <a:t>   </a:t>
            </a:r>
            <a:r>
              <a:rPr lang="zh-CN" altLang="zh-CN" dirty="0" smtClean="0">
                <a:latin typeface="华文楷体" panose="02010600040101010101" pitchFamily="2" charset="-122"/>
                <a:ea typeface="华文楷体" panose="02010600040101010101" pitchFamily="2" charset="-122"/>
              </a:rPr>
              <a:t>贷</a:t>
            </a:r>
            <a:r>
              <a:rPr lang="zh-CN" altLang="zh-CN" dirty="0">
                <a:latin typeface="华文楷体" panose="02010600040101010101" pitchFamily="2" charset="-122"/>
                <a:ea typeface="华文楷体" panose="02010600040101010101" pitchFamily="2" charset="-122"/>
              </a:rPr>
              <a:t>：专用结余</a:t>
            </a:r>
            <a:r>
              <a:rPr lang="en-US" altLang="zh-CN" dirty="0">
                <a:latin typeface="华文楷体" panose="02010600040101010101" pitchFamily="2" charset="-122"/>
                <a:ea typeface="华文楷体" panose="02010600040101010101" pitchFamily="2" charset="-122"/>
              </a:rPr>
              <a:t>         </a:t>
            </a:r>
            <a:r>
              <a:rPr lang="en-US" altLang="zh-CN" dirty="0" smtClean="0">
                <a:latin typeface="华文楷体" panose="02010600040101010101" pitchFamily="2" charset="-122"/>
                <a:ea typeface="华文楷体" panose="02010600040101010101" pitchFamily="2" charset="-122"/>
              </a:rPr>
              <a:t>      </a:t>
            </a:r>
            <a:r>
              <a:rPr lang="en-US" altLang="zh-CN" dirty="0">
                <a:latin typeface="华文楷体" panose="02010600040101010101" pitchFamily="2" charset="-122"/>
                <a:ea typeface="华文楷体" panose="02010600040101010101" pitchFamily="2" charset="-122"/>
              </a:rPr>
              <a:t>200 </a:t>
            </a:r>
            <a:r>
              <a:rPr lang="en-US" altLang="zh-CN" dirty="0" smtClean="0">
                <a:latin typeface="华文楷体" panose="02010600040101010101" pitchFamily="2" charset="-122"/>
                <a:ea typeface="华文楷体" panose="02010600040101010101" pitchFamily="2" charset="-122"/>
              </a:rPr>
              <a:t>000</a:t>
            </a:r>
            <a:endParaRPr lang="zh-CN" altLang="zh-CN" dirty="0">
              <a:latin typeface="华文楷体" panose="02010600040101010101" pitchFamily="2" charset="-122"/>
              <a:ea typeface="华文楷体" panose="02010600040101010101" pitchFamily="2" charset="-122"/>
            </a:endParaRPr>
          </a:p>
        </p:txBody>
      </p:sp>
      <p:sp>
        <p:nvSpPr>
          <p:cNvPr id="8" name="矩形 7"/>
          <p:cNvSpPr/>
          <p:nvPr/>
        </p:nvSpPr>
        <p:spPr>
          <a:xfrm>
            <a:off x="623393" y="4058508"/>
            <a:ext cx="5629737" cy="174675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defRPr/>
            </a:pPr>
            <a:r>
              <a:rPr lang="zh-CN" altLang="en-US" sz="2000" b="1" u="sng" dirty="0">
                <a:solidFill>
                  <a:srgbClr val="FFFF00"/>
                </a:solidFill>
                <a:latin typeface="华文楷体" panose="02010600040101010101" pitchFamily="2" charset="-122"/>
                <a:ea typeface="华文楷体" panose="02010600040101010101" pitchFamily="2" charset="-122"/>
              </a:rPr>
              <a:t>财  务 会  计</a:t>
            </a:r>
            <a:endParaRPr lang="zh-CN" altLang="en-US" sz="2000" b="1" u="sng" dirty="0">
              <a:solidFill>
                <a:srgbClr val="FFFF00"/>
              </a:solidFill>
              <a:latin typeface="华文楷体" panose="02010600040101010101" pitchFamily="2" charset="-122"/>
              <a:ea typeface="华文楷体" panose="02010600040101010101" pitchFamily="2" charset="-122"/>
            </a:endParaRPr>
          </a:p>
          <a:p>
            <a:r>
              <a:rPr lang="zh-CN" altLang="zh-CN" dirty="0">
                <a:latin typeface="华文楷体" panose="02010600040101010101" pitchFamily="2" charset="-122"/>
                <a:ea typeface="华文楷体" panose="02010600040101010101" pitchFamily="2" charset="-122"/>
              </a:rPr>
              <a:t>借：固定资产 </a:t>
            </a:r>
            <a:r>
              <a:rPr lang="en-US" altLang="zh-CN" dirty="0">
                <a:latin typeface="华文楷体" panose="02010600040101010101" pitchFamily="2" charset="-122"/>
                <a:ea typeface="华文楷体" panose="02010600040101010101" pitchFamily="2" charset="-122"/>
              </a:rPr>
              <a:t>        </a:t>
            </a:r>
            <a:r>
              <a:rPr lang="en-US" altLang="zh-CN" dirty="0" smtClean="0">
                <a:latin typeface="华文楷体" panose="02010600040101010101" pitchFamily="2" charset="-122"/>
                <a:ea typeface="华文楷体" panose="02010600040101010101" pitchFamily="2" charset="-122"/>
              </a:rPr>
              <a:t>                               30 </a:t>
            </a:r>
            <a:r>
              <a:rPr lang="en-US" altLang="zh-CN" dirty="0">
                <a:latin typeface="华文楷体" panose="02010600040101010101" pitchFamily="2" charset="-122"/>
                <a:ea typeface="华文楷体" panose="02010600040101010101" pitchFamily="2" charset="-122"/>
              </a:rPr>
              <a:t>000</a:t>
            </a:r>
            <a:endParaRPr lang="zh-CN" altLang="zh-CN" dirty="0">
              <a:latin typeface="华文楷体" panose="02010600040101010101" pitchFamily="2" charset="-122"/>
              <a:ea typeface="华文楷体" panose="02010600040101010101" pitchFamily="2" charset="-122"/>
            </a:endParaRPr>
          </a:p>
          <a:p>
            <a:r>
              <a:rPr lang="en-US" altLang="zh-CN" dirty="0" smtClean="0">
                <a:latin typeface="华文楷体" panose="02010600040101010101" pitchFamily="2" charset="-122"/>
                <a:ea typeface="华文楷体" panose="02010600040101010101" pitchFamily="2" charset="-122"/>
              </a:rPr>
              <a:t>     </a:t>
            </a:r>
            <a:r>
              <a:rPr lang="zh-CN" altLang="zh-CN" dirty="0" smtClean="0">
                <a:latin typeface="华文楷体" panose="02010600040101010101" pitchFamily="2" charset="-122"/>
                <a:ea typeface="华文楷体" panose="02010600040101010101" pitchFamily="2" charset="-122"/>
              </a:rPr>
              <a:t>贷</a:t>
            </a:r>
            <a:r>
              <a:rPr lang="zh-CN" altLang="zh-CN" dirty="0">
                <a:latin typeface="华文楷体" panose="02010600040101010101" pitchFamily="2" charset="-122"/>
                <a:ea typeface="华文楷体" panose="02010600040101010101" pitchFamily="2" charset="-122"/>
              </a:rPr>
              <a:t>：银行存款</a:t>
            </a:r>
            <a:r>
              <a:rPr lang="en-US" altLang="zh-CN" dirty="0">
                <a:latin typeface="华文楷体" panose="02010600040101010101" pitchFamily="2" charset="-122"/>
                <a:ea typeface="华文楷体" panose="02010600040101010101" pitchFamily="2" charset="-122"/>
              </a:rPr>
              <a:t>          </a:t>
            </a:r>
            <a:r>
              <a:rPr lang="en-US" altLang="zh-CN" dirty="0" smtClean="0">
                <a:latin typeface="华文楷体" panose="02010600040101010101" pitchFamily="2" charset="-122"/>
                <a:ea typeface="华文楷体" panose="02010600040101010101" pitchFamily="2" charset="-122"/>
              </a:rPr>
              <a:t>                         30 </a:t>
            </a:r>
            <a:r>
              <a:rPr lang="en-US" altLang="zh-CN" dirty="0">
                <a:latin typeface="华文楷体" panose="02010600040101010101" pitchFamily="2" charset="-122"/>
                <a:ea typeface="华文楷体" panose="02010600040101010101" pitchFamily="2" charset="-122"/>
              </a:rPr>
              <a:t>000</a:t>
            </a:r>
            <a:endParaRPr lang="zh-CN" altLang="zh-CN" dirty="0">
              <a:latin typeface="华文楷体" panose="02010600040101010101" pitchFamily="2" charset="-122"/>
              <a:ea typeface="华文楷体" panose="02010600040101010101" pitchFamily="2" charset="-122"/>
            </a:endParaRPr>
          </a:p>
          <a:p>
            <a:r>
              <a:rPr lang="zh-CN" altLang="zh-CN" dirty="0">
                <a:latin typeface="华文楷体" panose="02010600040101010101" pitchFamily="2" charset="-122"/>
                <a:ea typeface="华文楷体" panose="02010600040101010101" pitchFamily="2" charset="-122"/>
              </a:rPr>
              <a:t>借：专用基金</a:t>
            </a:r>
            <a:r>
              <a:rPr lang="en-US" altLang="zh-CN" dirty="0">
                <a:latin typeface="华文楷体" panose="02010600040101010101" pitchFamily="2" charset="-122"/>
                <a:ea typeface="华文楷体" panose="02010600040101010101" pitchFamily="2" charset="-122"/>
              </a:rPr>
              <a:t>——</a:t>
            </a:r>
            <a:r>
              <a:rPr lang="zh-CN" altLang="zh-CN" dirty="0">
                <a:latin typeface="华文楷体" panose="02010600040101010101" pitchFamily="2" charset="-122"/>
                <a:ea typeface="华文楷体" panose="02010600040101010101" pitchFamily="2" charset="-122"/>
              </a:rPr>
              <a:t>职工福利基金 </a:t>
            </a:r>
            <a:r>
              <a:rPr lang="en-US" altLang="zh-CN" dirty="0" smtClean="0">
                <a:latin typeface="华文楷体" panose="02010600040101010101" pitchFamily="2" charset="-122"/>
                <a:ea typeface="华文楷体" panose="02010600040101010101" pitchFamily="2" charset="-122"/>
              </a:rPr>
              <a:t>       30 </a:t>
            </a:r>
            <a:r>
              <a:rPr lang="en-US" altLang="zh-CN" dirty="0">
                <a:latin typeface="华文楷体" panose="02010600040101010101" pitchFamily="2" charset="-122"/>
                <a:ea typeface="华文楷体" panose="02010600040101010101" pitchFamily="2" charset="-122"/>
              </a:rPr>
              <a:t>000</a:t>
            </a:r>
            <a:endParaRPr lang="zh-CN" altLang="zh-CN" dirty="0">
              <a:latin typeface="华文楷体" panose="02010600040101010101" pitchFamily="2" charset="-122"/>
              <a:ea typeface="华文楷体" panose="02010600040101010101" pitchFamily="2" charset="-122"/>
            </a:endParaRPr>
          </a:p>
          <a:p>
            <a:r>
              <a:rPr lang="en-US" altLang="zh-CN" dirty="0" smtClean="0">
                <a:latin typeface="华文楷体" panose="02010600040101010101" pitchFamily="2" charset="-122"/>
                <a:ea typeface="华文楷体" panose="02010600040101010101" pitchFamily="2" charset="-122"/>
              </a:rPr>
              <a:t>      </a:t>
            </a:r>
            <a:r>
              <a:rPr lang="zh-CN" altLang="zh-CN" dirty="0" smtClean="0">
                <a:latin typeface="华文楷体" panose="02010600040101010101" pitchFamily="2" charset="-122"/>
                <a:ea typeface="华文楷体" panose="02010600040101010101" pitchFamily="2" charset="-122"/>
              </a:rPr>
              <a:t>贷</a:t>
            </a:r>
            <a:r>
              <a:rPr lang="zh-CN" altLang="zh-CN" dirty="0">
                <a:latin typeface="华文楷体" panose="02010600040101010101" pitchFamily="2" charset="-122"/>
                <a:ea typeface="华文楷体" panose="02010600040101010101" pitchFamily="2" charset="-122"/>
              </a:rPr>
              <a:t>：累计盈余</a:t>
            </a:r>
            <a:r>
              <a:rPr lang="en-US" altLang="zh-CN" dirty="0">
                <a:latin typeface="华文楷体" panose="02010600040101010101" pitchFamily="2" charset="-122"/>
                <a:ea typeface="华文楷体" panose="02010600040101010101" pitchFamily="2" charset="-122"/>
              </a:rPr>
              <a:t> </a:t>
            </a:r>
            <a:r>
              <a:rPr lang="en-US" altLang="zh-CN" dirty="0" smtClean="0">
                <a:latin typeface="华文楷体" panose="02010600040101010101" pitchFamily="2" charset="-122"/>
                <a:ea typeface="华文楷体" panose="02010600040101010101" pitchFamily="2" charset="-122"/>
              </a:rPr>
              <a:t>                                  30 </a:t>
            </a:r>
            <a:r>
              <a:rPr lang="en-US" altLang="zh-CN" dirty="0">
                <a:latin typeface="华文楷体" panose="02010600040101010101" pitchFamily="2" charset="-122"/>
                <a:ea typeface="华文楷体" panose="02010600040101010101" pitchFamily="2" charset="-122"/>
              </a:rPr>
              <a:t>000</a:t>
            </a:r>
            <a:endParaRPr lang="zh-CN" altLang="zh-CN" dirty="0">
              <a:latin typeface="华文楷体" panose="02010600040101010101" pitchFamily="2" charset="-122"/>
              <a:ea typeface="华文楷体" panose="02010600040101010101" pitchFamily="2" charset="-122"/>
            </a:endParaRPr>
          </a:p>
        </p:txBody>
      </p:sp>
      <p:sp>
        <p:nvSpPr>
          <p:cNvPr id="9" name="矩形 8"/>
          <p:cNvSpPr/>
          <p:nvPr/>
        </p:nvSpPr>
        <p:spPr>
          <a:xfrm>
            <a:off x="623393" y="3392815"/>
            <a:ext cx="10655300" cy="54024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lnSpc>
                <a:spcPct val="130000"/>
              </a:lnSpc>
              <a:defRPr/>
            </a:pPr>
            <a:r>
              <a:rPr lang="en-US" altLang="zh-CN" sz="2400" b="1" dirty="0">
                <a:latin typeface="华文楷体" panose="02010600040101010101" pitchFamily="2" charset="-122"/>
                <a:ea typeface="华文楷体" panose="02010600040101010101" pitchFamily="2" charset="-122"/>
              </a:rPr>
              <a:t>[</a:t>
            </a:r>
            <a:r>
              <a:rPr lang="zh-CN" altLang="zh-CN" sz="2400" b="1" dirty="0" smtClean="0">
                <a:latin typeface="华文楷体" panose="02010600040101010101" pitchFamily="2" charset="-122"/>
                <a:ea typeface="华文楷体" panose="02010600040101010101" pitchFamily="2" charset="-122"/>
              </a:rPr>
              <a:t>例</a:t>
            </a:r>
            <a:r>
              <a:rPr lang="en-US" altLang="zh-CN" sz="2400" b="1" dirty="0" smtClean="0">
                <a:latin typeface="华文楷体" panose="02010600040101010101" pitchFamily="2" charset="-122"/>
                <a:ea typeface="华文楷体" panose="02010600040101010101" pitchFamily="2" charset="-122"/>
              </a:rPr>
              <a:t>15]</a:t>
            </a:r>
            <a:r>
              <a:rPr lang="zh-CN" altLang="zh-CN" sz="2400" dirty="0">
                <a:latin typeface="华文楷体" panose="02010600040101010101" pitchFamily="2" charset="-122"/>
                <a:ea typeface="华文楷体" panose="02010600040101010101" pitchFamily="2" charset="-122"/>
              </a:rPr>
              <a:t>学校使用职工福利基金，转账支付健身</a:t>
            </a:r>
            <a:r>
              <a:rPr lang="zh-CN" altLang="zh-CN" sz="2400" dirty="0" smtClean="0">
                <a:latin typeface="华文楷体" panose="02010600040101010101" pitchFamily="2" charset="-122"/>
                <a:ea typeface="华文楷体" panose="02010600040101010101" pitchFamily="2" charset="-122"/>
              </a:rPr>
              <a:t>器材</a:t>
            </a:r>
            <a:r>
              <a:rPr lang="en-US" altLang="zh-CN" sz="2400" dirty="0" smtClean="0">
                <a:latin typeface="华文楷体" panose="02010600040101010101" pitchFamily="2" charset="-122"/>
                <a:ea typeface="华文楷体" panose="02010600040101010101" pitchFamily="2" charset="-122"/>
              </a:rPr>
              <a:t>3</a:t>
            </a:r>
            <a:r>
              <a:rPr lang="zh-CN" altLang="zh-CN" sz="2400" dirty="0">
                <a:latin typeface="华文楷体" panose="02010600040101010101" pitchFamily="2" charset="-122"/>
                <a:ea typeface="华文楷体" panose="02010600040101010101" pitchFamily="2" charset="-122"/>
              </a:rPr>
              <a:t>万元。</a:t>
            </a:r>
            <a:endParaRPr lang="zh-CN" altLang="en-US" sz="2400" dirty="0">
              <a:latin typeface="华文楷体" panose="02010600040101010101" pitchFamily="2" charset="-122"/>
              <a:ea typeface="华文楷体" panose="02010600040101010101" pitchFamily="2" charset="-122"/>
            </a:endParaRPr>
          </a:p>
        </p:txBody>
      </p:sp>
      <p:sp>
        <p:nvSpPr>
          <p:cNvPr id="10" name="矩形 9"/>
          <p:cNvSpPr/>
          <p:nvPr/>
        </p:nvSpPr>
        <p:spPr>
          <a:xfrm>
            <a:off x="6418947" y="4058508"/>
            <a:ext cx="4833541" cy="174675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150000"/>
              </a:lnSpc>
              <a:defRPr/>
            </a:pPr>
            <a:r>
              <a:rPr lang="zh-CN" altLang="en-US" sz="2000" b="1" u="sng" dirty="0">
                <a:solidFill>
                  <a:srgbClr val="FFFF00"/>
                </a:solidFill>
                <a:latin typeface="华文楷体" panose="02010600040101010101" pitchFamily="2" charset="-122"/>
                <a:ea typeface="华文楷体" panose="02010600040101010101" pitchFamily="2" charset="-122"/>
              </a:rPr>
              <a:t>预  算 会 计</a:t>
            </a:r>
            <a:endParaRPr lang="en-US" altLang="zh-CN" sz="2000" b="1" u="sng" dirty="0">
              <a:solidFill>
                <a:srgbClr val="FFFF00"/>
              </a:solidFill>
              <a:latin typeface="华文楷体" panose="02010600040101010101" pitchFamily="2" charset="-122"/>
              <a:ea typeface="华文楷体" panose="02010600040101010101" pitchFamily="2" charset="-122"/>
            </a:endParaRPr>
          </a:p>
          <a:p>
            <a:r>
              <a:rPr lang="zh-CN" altLang="zh-CN" dirty="0" smtClean="0">
                <a:latin typeface="华文楷体" panose="02010600040101010101" pitchFamily="2" charset="-122"/>
                <a:ea typeface="华文楷体" panose="02010600040101010101" pitchFamily="2" charset="-122"/>
              </a:rPr>
              <a:t>借</a:t>
            </a:r>
            <a:r>
              <a:rPr lang="zh-CN" altLang="zh-CN" dirty="0">
                <a:latin typeface="华文楷体" panose="02010600040101010101" pitchFamily="2" charset="-122"/>
                <a:ea typeface="华文楷体" panose="02010600040101010101" pitchFamily="2" charset="-122"/>
              </a:rPr>
              <a:t>：专用结余</a:t>
            </a:r>
            <a:r>
              <a:rPr lang="en-US" altLang="zh-CN" dirty="0">
                <a:latin typeface="华文楷体" panose="02010600040101010101" pitchFamily="2" charset="-122"/>
                <a:ea typeface="华文楷体" panose="02010600040101010101" pitchFamily="2" charset="-122"/>
              </a:rPr>
              <a:t>  </a:t>
            </a:r>
            <a:r>
              <a:rPr lang="en-US" altLang="zh-CN" dirty="0" smtClean="0">
                <a:latin typeface="华文楷体" panose="02010600040101010101" pitchFamily="2" charset="-122"/>
                <a:ea typeface="华文楷体" panose="02010600040101010101" pitchFamily="2" charset="-122"/>
              </a:rPr>
              <a:t>                 30 </a:t>
            </a:r>
            <a:r>
              <a:rPr lang="en-US" altLang="zh-CN" dirty="0">
                <a:latin typeface="华文楷体" panose="02010600040101010101" pitchFamily="2" charset="-122"/>
                <a:ea typeface="华文楷体" panose="02010600040101010101" pitchFamily="2" charset="-122"/>
              </a:rPr>
              <a:t>000</a:t>
            </a:r>
            <a:endParaRPr lang="zh-CN" altLang="zh-CN" dirty="0">
              <a:latin typeface="华文楷体" panose="02010600040101010101" pitchFamily="2" charset="-122"/>
              <a:ea typeface="华文楷体" panose="02010600040101010101" pitchFamily="2" charset="-122"/>
            </a:endParaRPr>
          </a:p>
          <a:p>
            <a:r>
              <a:rPr lang="zh-CN" altLang="zh-CN" dirty="0">
                <a:latin typeface="华文楷体" panose="02010600040101010101" pitchFamily="2" charset="-122"/>
                <a:ea typeface="华文楷体" panose="02010600040101010101" pitchFamily="2" charset="-122"/>
              </a:rPr>
              <a:t>贷：资金结存</a:t>
            </a:r>
            <a:r>
              <a:rPr lang="zh-CN" altLang="zh-CN" dirty="0" smtClean="0">
                <a:latin typeface="华文楷体" panose="02010600040101010101" pitchFamily="2" charset="-122"/>
                <a:ea typeface="华文楷体" panose="02010600040101010101" pitchFamily="2" charset="-122"/>
              </a:rPr>
              <a:t>—货币</a:t>
            </a:r>
            <a:r>
              <a:rPr lang="zh-CN" altLang="zh-CN" dirty="0">
                <a:latin typeface="华文楷体" panose="02010600040101010101" pitchFamily="2" charset="-122"/>
                <a:ea typeface="华文楷体" panose="02010600040101010101" pitchFamily="2" charset="-122"/>
              </a:rPr>
              <a:t>资金 </a:t>
            </a:r>
            <a:r>
              <a:rPr lang="en-US" altLang="zh-CN" dirty="0" smtClean="0">
                <a:latin typeface="华文楷体" panose="02010600040101010101" pitchFamily="2" charset="-122"/>
                <a:ea typeface="华文楷体" panose="02010600040101010101" pitchFamily="2" charset="-122"/>
              </a:rPr>
              <a:t>        30 </a:t>
            </a:r>
            <a:r>
              <a:rPr lang="en-US" altLang="zh-CN" dirty="0">
                <a:latin typeface="华文楷体" panose="02010600040101010101" pitchFamily="2" charset="-122"/>
                <a:ea typeface="华文楷体" panose="02010600040101010101" pitchFamily="2" charset="-122"/>
              </a:rPr>
              <a:t>000 </a:t>
            </a:r>
            <a:endParaRPr lang="zh-CN" altLang="zh-CN" dirty="0">
              <a:latin typeface="华文楷体" panose="02010600040101010101" pitchFamily="2" charset="-122"/>
              <a:ea typeface="华文楷体" panose="02010600040101010101" pitchFamily="2" charset="-122"/>
            </a:endParaRPr>
          </a:p>
        </p:txBody>
      </p:sp>
      <p:sp>
        <p:nvSpPr>
          <p:cNvPr id="11" name="Oval 7">
            <a:hlinkClick r:id="rId1" action="ppaction://hlinksldjump"/>
          </p:cNvPr>
          <p:cNvSpPr>
            <a:spLocks noChangeArrowheads="1"/>
          </p:cNvSpPr>
          <p:nvPr/>
        </p:nvSpPr>
        <p:spPr bwMode="auto">
          <a:xfrm>
            <a:off x="1961477" y="6042008"/>
            <a:ext cx="1719791" cy="556074"/>
          </a:xfrm>
          <a:prstGeom prst="ellipse">
            <a:avLst/>
          </a:prstGeom>
          <a:solidFill>
            <a:srgbClr val="00B0F0"/>
          </a:solidFill>
          <a:ln w="9525">
            <a:solidFill>
              <a:schemeClr val="tx1"/>
            </a:solidFill>
            <a:round/>
          </a:ln>
          <a:effectLst/>
        </p:spPr>
        <p:txBody>
          <a:bodyPr wrap="none" anchor="ctr"/>
          <a:lstStyle/>
          <a:p>
            <a:r>
              <a:rPr lang="zh-CN" altLang="en-US" sz="2000" b="1" dirty="0" smtClean="0">
                <a:solidFill>
                  <a:srgbClr val="FFFF00"/>
                </a:solidFill>
                <a:latin typeface="黑体" panose="02010609060101010101" charset="-122"/>
              </a:rPr>
              <a:t> 双分录</a:t>
            </a:r>
            <a:endParaRPr lang="zh-CN" altLang="en-US" sz="2000" b="1" dirty="0">
              <a:solidFill>
                <a:srgbClr val="FFFF00"/>
              </a:solidFill>
              <a:latin typeface="黑体" panose="02010609060101010101" charset="-122"/>
            </a:endParaRPr>
          </a:p>
        </p:txBody>
      </p:sp>
      <p:cxnSp>
        <p:nvCxnSpPr>
          <p:cNvPr id="12" name="直接箭头连接符 11"/>
          <p:cNvCxnSpPr/>
          <p:nvPr/>
        </p:nvCxnSpPr>
        <p:spPr>
          <a:xfrm flipH="1">
            <a:off x="2827090" y="4576752"/>
            <a:ext cx="368692" cy="1433139"/>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3" name="灯片编号占位符 12"/>
          <p:cNvSpPr>
            <a:spLocks noGrp="1"/>
          </p:cNvSpPr>
          <p:nvPr>
            <p:ph type="sldNum" sz="quarter" idx="12"/>
          </p:nvPr>
        </p:nvSpPr>
        <p:spPr/>
        <p:txBody>
          <a:bodyPr/>
          <a:lstStyle/>
          <a:p>
            <a:pPr>
              <a:defRPr/>
            </a:pPr>
            <a:fld id="{4DDAE490-1FB0-48DC-8698-AB0A09F32C84}" type="slidenum">
              <a:rPr lang="en-US" altLang="zh-CN" smtClean="0"/>
            </a:fld>
            <a:endParaRPr lang="en-US" altLang="zh-C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rrowheads="1"/>
          </p:cNvSpPr>
          <p:nvPr>
            <p:ph type="title"/>
          </p:nvPr>
        </p:nvSpPr>
        <p:spPr>
          <a:xfrm>
            <a:off x="1487488" y="764705"/>
            <a:ext cx="9025467" cy="576263"/>
          </a:xfrm>
        </p:spPr>
        <p:txBody>
          <a:bodyPr>
            <a:normAutofit fontScale="90000"/>
          </a:bodyPr>
          <a:lstStyle/>
          <a:p>
            <a:pPr algn="ctr" eaLnBrk="1" hangingPunct="1"/>
            <a:r>
              <a:rPr lang="zh-CN" altLang="en-US" sz="3200" b="1" dirty="0" smtClean="0">
                <a:solidFill>
                  <a:srgbClr val="FFFF00"/>
                </a:solidFill>
                <a:latin typeface="华文楷体" panose="02010600040101010101" pitchFamily="2" charset="-122"/>
                <a:ea typeface="华文楷体" panose="02010600040101010101" pitchFamily="2" charset="-122"/>
              </a:rPr>
              <a:t>（四）无偿调拨净资产</a:t>
            </a:r>
            <a:endParaRPr lang="zh-CN" altLang="en-US" sz="3200" b="1" dirty="0" smtClean="0">
              <a:solidFill>
                <a:srgbClr val="FFFF00"/>
              </a:solidFill>
              <a:latin typeface="华文楷体" panose="02010600040101010101" pitchFamily="2" charset="-122"/>
              <a:ea typeface="华文楷体" panose="02010600040101010101" pitchFamily="2" charset="-122"/>
            </a:endParaRPr>
          </a:p>
        </p:txBody>
      </p:sp>
      <p:sp>
        <p:nvSpPr>
          <p:cNvPr id="685059" name="Rectangle 3"/>
          <p:cNvSpPr>
            <a:spLocks noGrp="1" noChangeArrowheads="1"/>
          </p:cNvSpPr>
          <p:nvPr>
            <p:ph sz="quarter" idx="13"/>
          </p:nvPr>
        </p:nvSpPr>
        <p:spPr>
          <a:xfrm>
            <a:off x="814919" y="1268413"/>
            <a:ext cx="10329332" cy="5186362"/>
          </a:xfrm>
        </p:spPr>
        <p:txBody>
          <a:bodyPr rtlCol="0">
            <a:normAutofit/>
          </a:bodyPr>
          <a:lstStyle/>
          <a:p>
            <a:pPr eaLnBrk="1" fontAlgn="auto" hangingPunct="1">
              <a:lnSpc>
                <a:spcPct val="150000"/>
              </a:lnSpc>
              <a:spcAft>
                <a:spcPts val="0"/>
              </a:spcAft>
              <a:buFont typeface="Wingdings" panose="05000000000000000000" pitchFamily="2" charset="2"/>
              <a:buChar char="u"/>
              <a:defRPr/>
            </a:pPr>
            <a:r>
              <a:rPr lang="zh-CN" altLang="en-US" sz="3200" b="1" dirty="0" smtClean="0">
                <a:solidFill>
                  <a:srgbClr val="FFFF00"/>
                </a:solidFill>
                <a:latin typeface="华文楷体" panose="02010600040101010101" pitchFamily="2" charset="-122"/>
                <a:ea typeface="华文楷体" panose="02010600040101010101" pitchFamily="2" charset="-122"/>
              </a:rPr>
              <a:t>核算内容</a:t>
            </a:r>
            <a:endParaRPr lang="en-US" altLang="zh-CN" sz="3200" b="1" dirty="0" smtClean="0">
              <a:solidFill>
                <a:srgbClr val="FFFF00"/>
              </a:solidFill>
              <a:latin typeface="华文楷体" panose="02010600040101010101" pitchFamily="2" charset="-122"/>
              <a:ea typeface="华文楷体" panose="02010600040101010101" pitchFamily="2" charset="-122"/>
            </a:endParaRPr>
          </a:p>
          <a:p>
            <a:pPr lvl="1">
              <a:lnSpc>
                <a:spcPct val="150000"/>
              </a:lnSpc>
              <a:spcAft>
                <a:spcPts val="0"/>
              </a:spcAft>
              <a:buClr>
                <a:schemeClr val="tx1"/>
              </a:buClr>
              <a:buFont typeface="Wingdings" panose="05000000000000000000" pitchFamily="2" charset="2"/>
              <a:buChar char="Ø"/>
              <a:defRPr/>
            </a:pPr>
            <a:r>
              <a:rPr lang="zh-CN" altLang="zh-CN" sz="2800" dirty="0" smtClean="0">
                <a:latin typeface="华文楷体" panose="02010600040101010101" pitchFamily="2" charset="-122"/>
                <a:ea typeface="华文楷体" panose="02010600040101010101" pitchFamily="2" charset="-122"/>
              </a:rPr>
              <a:t>核算单位无偿调入或调出非现金资产所引起的的净资产变动金额</a:t>
            </a:r>
            <a:endParaRPr lang="en-US" altLang="zh-CN" sz="2800" dirty="0" smtClean="0">
              <a:latin typeface="华文楷体" panose="02010600040101010101" pitchFamily="2" charset="-122"/>
              <a:ea typeface="华文楷体" panose="02010600040101010101" pitchFamily="2" charset="-122"/>
            </a:endParaRPr>
          </a:p>
          <a:p>
            <a:pPr lvl="1">
              <a:lnSpc>
                <a:spcPct val="150000"/>
              </a:lnSpc>
              <a:spcAft>
                <a:spcPts val="0"/>
              </a:spcAft>
              <a:buClr>
                <a:schemeClr val="tx1"/>
              </a:buClr>
              <a:buFont typeface="Wingdings" panose="05000000000000000000" pitchFamily="2" charset="2"/>
              <a:buChar char="Ø"/>
              <a:defRPr/>
            </a:pPr>
            <a:r>
              <a:rPr lang="zh-CN" altLang="zh-CN" sz="2800" dirty="0" smtClean="0">
                <a:latin typeface="华文楷体" panose="02010600040101010101" pitchFamily="2" charset="-122"/>
                <a:ea typeface="华文楷体" panose="02010600040101010101" pitchFamily="2" charset="-122"/>
              </a:rPr>
              <a:t>无偿</a:t>
            </a:r>
            <a:r>
              <a:rPr lang="zh-CN" altLang="zh-CN" sz="2800" dirty="0">
                <a:latin typeface="华文楷体" panose="02010600040101010101" pitchFamily="2" charset="-122"/>
                <a:ea typeface="华文楷体" panose="02010600040101010101" pitchFamily="2" charset="-122"/>
              </a:rPr>
              <a:t>调拨净资产与捐赠收入、捐赠支出的根本区别在于前者具有强制性、后者具在自愿性、公益性。</a:t>
            </a:r>
            <a:endParaRPr lang="zh-CN" altLang="zh-CN" sz="2800" dirty="0">
              <a:latin typeface="华文楷体" panose="02010600040101010101" pitchFamily="2" charset="-122"/>
              <a:ea typeface="华文楷体" panose="02010600040101010101" pitchFamily="2" charset="-122"/>
            </a:endParaRPr>
          </a:p>
          <a:p>
            <a:pPr eaLnBrk="1" fontAlgn="auto" hangingPunct="1">
              <a:lnSpc>
                <a:spcPct val="150000"/>
              </a:lnSpc>
              <a:spcAft>
                <a:spcPts val="0"/>
              </a:spcAft>
              <a:buFont typeface="Wingdings" panose="05000000000000000000" pitchFamily="2" charset="2"/>
              <a:buChar char="Ø"/>
              <a:defRPr/>
            </a:pPr>
            <a:endParaRPr lang="en-US" altLang="zh-CN" b="1" u="sng" dirty="0" smtClean="0">
              <a:solidFill>
                <a:srgbClr val="FFCCFF"/>
              </a:solidFill>
              <a:latin typeface="华文楷体" panose="02010600040101010101" pitchFamily="2" charset="-122"/>
              <a:ea typeface="华文楷体" panose="02010600040101010101" pitchFamily="2" charset="-122"/>
            </a:endParaRPr>
          </a:p>
        </p:txBody>
      </p:sp>
      <p:sp>
        <p:nvSpPr>
          <p:cNvPr id="4" name="灯片编号占位符 3"/>
          <p:cNvSpPr>
            <a:spLocks noGrp="1"/>
          </p:cNvSpPr>
          <p:nvPr>
            <p:ph type="sldNum" sz="quarter" idx="12"/>
          </p:nvPr>
        </p:nvSpPr>
        <p:spPr/>
        <p:txBody>
          <a:bodyPr/>
          <a:lstStyle/>
          <a:p>
            <a:fld id="{BC1CF76B-D1F8-4017-AACD-912803F43726}" type="slidenum">
              <a:rPr lang="en-US" smtClean="0"/>
            </a:fld>
            <a:endParaRPr lang="en-US"/>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rrowheads="1"/>
          </p:cNvSpPr>
          <p:nvPr>
            <p:ph type="title"/>
          </p:nvPr>
        </p:nvSpPr>
        <p:spPr>
          <a:xfrm>
            <a:off x="1391477" y="548482"/>
            <a:ext cx="9025467" cy="576262"/>
          </a:xfrm>
        </p:spPr>
        <p:txBody>
          <a:bodyPr>
            <a:normAutofit fontScale="90000"/>
          </a:bodyPr>
          <a:lstStyle/>
          <a:p>
            <a:pPr algn="ctr" eaLnBrk="1" hangingPunct="1"/>
            <a:r>
              <a:rPr lang="zh-CN" altLang="en-US" sz="3200" b="1" dirty="0" smtClean="0">
                <a:solidFill>
                  <a:srgbClr val="FFFF00"/>
                </a:solidFill>
                <a:latin typeface="华文楷体" panose="02010600040101010101" pitchFamily="2" charset="-122"/>
                <a:ea typeface="华文楷体" panose="02010600040101010101" pitchFamily="2" charset="-122"/>
              </a:rPr>
              <a:t>（四）无偿调拨净资产</a:t>
            </a:r>
            <a:endParaRPr lang="zh-CN" altLang="en-US" sz="3200" b="1" dirty="0" smtClean="0">
              <a:solidFill>
                <a:srgbClr val="FFFF00"/>
              </a:solidFill>
              <a:latin typeface="华文楷体" panose="02010600040101010101" pitchFamily="2" charset="-122"/>
              <a:ea typeface="华文楷体" panose="02010600040101010101" pitchFamily="2" charset="-122"/>
            </a:endParaRPr>
          </a:p>
        </p:txBody>
      </p:sp>
      <p:sp>
        <p:nvSpPr>
          <p:cNvPr id="130051" name="Rectangle 3"/>
          <p:cNvSpPr>
            <a:spLocks noGrp="1" noChangeArrowheads="1"/>
          </p:cNvSpPr>
          <p:nvPr>
            <p:ph sz="quarter" idx="13"/>
          </p:nvPr>
        </p:nvSpPr>
        <p:spPr>
          <a:xfrm>
            <a:off x="2152073" y="1335640"/>
            <a:ext cx="9512878" cy="5020712"/>
          </a:xfrm>
        </p:spPr>
        <p:txBody>
          <a:bodyPr>
            <a:normAutofit fontScale="92500" lnSpcReduction="10000"/>
          </a:bodyPr>
          <a:lstStyle/>
          <a:p>
            <a:pPr eaLnBrk="1" hangingPunct="1">
              <a:buFont typeface="Wingdings" panose="05000000000000000000" pitchFamily="2" charset="2"/>
              <a:buChar char="Ø"/>
            </a:pPr>
            <a:r>
              <a:rPr lang="zh-CN" altLang="en-US" sz="2400" b="1" dirty="0" smtClean="0">
                <a:solidFill>
                  <a:srgbClr val="FFFF00"/>
                </a:solidFill>
                <a:latin typeface="华文楷体" panose="02010600040101010101" pitchFamily="2" charset="-122"/>
                <a:ea typeface="华文楷体" panose="02010600040101010101" pitchFamily="2" charset="-122"/>
              </a:rPr>
              <a:t>取得无偿调入的资产</a:t>
            </a:r>
            <a:endParaRPr lang="en-US" altLang="zh-CN" sz="2400" b="1" dirty="0" smtClean="0">
              <a:solidFill>
                <a:srgbClr val="FFFF00"/>
              </a:solidFill>
              <a:latin typeface="华文楷体" panose="02010600040101010101" pitchFamily="2" charset="-122"/>
              <a:ea typeface="华文楷体" panose="02010600040101010101" pitchFamily="2" charset="-122"/>
            </a:endParaRPr>
          </a:p>
          <a:p>
            <a:pPr eaLnBrk="1" hangingPunct="1">
              <a:buFont typeface="Wingdings" panose="05000000000000000000" pitchFamily="2" charset="2"/>
              <a:buNone/>
            </a:pPr>
            <a:r>
              <a:rPr lang="en-US" altLang="zh-CN" sz="2400" dirty="0" smtClean="0">
                <a:latin typeface="华文楷体" panose="02010600040101010101" pitchFamily="2" charset="-122"/>
                <a:ea typeface="华文楷体" panose="02010600040101010101" pitchFamily="2" charset="-122"/>
              </a:rPr>
              <a:t>    </a:t>
            </a:r>
            <a:r>
              <a:rPr lang="zh-CN" altLang="zh-CN" sz="2000" dirty="0" smtClean="0">
                <a:latin typeface="华文楷体" panose="02010600040101010101" pitchFamily="2" charset="-122"/>
                <a:ea typeface="华文楷体" panose="02010600040101010101" pitchFamily="2" charset="-122"/>
              </a:rPr>
              <a:t>借：</a:t>
            </a:r>
            <a:r>
              <a:rPr lang="zh-CN" altLang="en-US" sz="2000" dirty="0" smtClean="0">
                <a:latin typeface="华文楷体" panose="02010600040101010101" pitchFamily="2" charset="-122"/>
                <a:ea typeface="华文楷体" panose="02010600040101010101" pitchFamily="2" charset="-122"/>
              </a:rPr>
              <a:t>库存物品</a:t>
            </a:r>
            <a:r>
              <a:rPr lang="en-US" altLang="zh-CN" sz="2000" dirty="0" smtClean="0">
                <a:latin typeface="华文楷体" panose="02010600040101010101" pitchFamily="2" charset="-122"/>
                <a:ea typeface="华文楷体" panose="02010600040101010101" pitchFamily="2" charset="-122"/>
              </a:rPr>
              <a:t>/</a:t>
            </a:r>
            <a:r>
              <a:rPr lang="zh-CN" altLang="en-US" sz="2000" dirty="0" smtClean="0">
                <a:latin typeface="华文楷体" panose="02010600040101010101" pitchFamily="2" charset="-122"/>
                <a:ea typeface="华文楷体" panose="02010600040101010101" pitchFamily="2" charset="-122"/>
              </a:rPr>
              <a:t>长期股权投资</a:t>
            </a:r>
            <a:r>
              <a:rPr lang="en-US" altLang="zh-CN" sz="2000" dirty="0" smtClean="0">
                <a:latin typeface="华文楷体" panose="02010600040101010101" pitchFamily="2" charset="-122"/>
                <a:ea typeface="华文楷体" panose="02010600040101010101" pitchFamily="2" charset="-122"/>
              </a:rPr>
              <a:t>/</a:t>
            </a:r>
            <a:r>
              <a:rPr lang="zh-CN" altLang="en-US" sz="2000" dirty="0" smtClean="0">
                <a:latin typeface="华文楷体" panose="02010600040101010101" pitchFamily="2" charset="-122"/>
                <a:ea typeface="华文楷体" panose="02010600040101010101" pitchFamily="2" charset="-122"/>
              </a:rPr>
              <a:t>固定资产</a:t>
            </a:r>
            <a:r>
              <a:rPr lang="en-US" altLang="zh-CN" sz="2000" dirty="0" smtClean="0">
                <a:latin typeface="华文楷体" panose="02010600040101010101" pitchFamily="2" charset="-122"/>
                <a:ea typeface="华文楷体" panose="02010600040101010101" pitchFamily="2" charset="-122"/>
              </a:rPr>
              <a:t>/</a:t>
            </a:r>
            <a:r>
              <a:rPr lang="zh-CN" altLang="en-US" sz="2000" dirty="0" smtClean="0">
                <a:latin typeface="华文楷体" panose="02010600040101010101" pitchFamily="2" charset="-122"/>
                <a:ea typeface="华文楷体" panose="02010600040101010101" pitchFamily="2" charset="-122"/>
              </a:rPr>
              <a:t>公共基础设施等</a:t>
            </a:r>
            <a:endParaRPr lang="en-US" altLang="zh-CN" sz="2000" dirty="0" smtClean="0">
              <a:latin typeface="华文楷体" panose="02010600040101010101" pitchFamily="2" charset="-122"/>
              <a:ea typeface="华文楷体" panose="02010600040101010101" pitchFamily="2" charset="-122"/>
            </a:endParaRPr>
          </a:p>
          <a:p>
            <a:pPr eaLnBrk="1" hangingPunct="1">
              <a:buFont typeface="Wingdings" panose="05000000000000000000" pitchFamily="2" charset="2"/>
              <a:buNone/>
            </a:pPr>
            <a:r>
              <a:rPr lang="en-US" altLang="zh-CN" sz="2000" dirty="0" smtClean="0">
                <a:latin typeface="华文楷体" panose="02010600040101010101" pitchFamily="2" charset="-122"/>
                <a:ea typeface="华文楷体" panose="02010600040101010101" pitchFamily="2" charset="-122"/>
              </a:rPr>
              <a:t>       </a:t>
            </a:r>
            <a:r>
              <a:rPr lang="zh-CN" altLang="zh-CN" sz="2000" dirty="0" smtClean="0">
                <a:latin typeface="华文楷体" panose="02010600040101010101" pitchFamily="2" charset="-122"/>
                <a:ea typeface="华文楷体" panose="02010600040101010101" pitchFamily="2" charset="-122"/>
              </a:rPr>
              <a:t>贷：</a:t>
            </a:r>
            <a:r>
              <a:rPr lang="zh-CN" altLang="en-US" sz="2000" dirty="0" smtClean="0">
                <a:latin typeface="华文楷体" panose="02010600040101010101" pitchFamily="2" charset="-122"/>
                <a:ea typeface="华文楷体" panose="02010600040101010101" pitchFamily="2" charset="-122"/>
              </a:rPr>
              <a:t>银行存款</a:t>
            </a:r>
            <a:r>
              <a:rPr lang="en-US" altLang="zh-CN" sz="2000" dirty="0" smtClean="0">
                <a:latin typeface="华文楷体" panose="02010600040101010101" pitchFamily="2" charset="-122"/>
                <a:ea typeface="华文楷体" panose="02010600040101010101" pitchFamily="2" charset="-122"/>
              </a:rPr>
              <a:t>/</a:t>
            </a:r>
            <a:r>
              <a:rPr lang="zh-CN" altLang="en-US" sz="2000" dirty="0" smtClean="0">
                <a:latin typeface="华文楷体" panose="02010600040101010101" pitchFamily="2" charset="-122"/>
                <a:ea typeface="华文楷体" panose="02010600040101010101" pitchFamily="2" charset="-122"/>
              </a:rPr>
              <a:t>零余额账户用款额度等</a:t>
            </a:r>
            <a:r>
              <a:rPr lang="en-US" altLang="zh-CN" sz="2000" dirty="0" smtClean="0">
                <a:latin typeface="华文楷体" panose="02010600040101010101" pitchFamily="2" charset="-122"/>
                <a:ea typeface="华文楷体" panose="02010600040101010101" pitchFamily="2" charset="-122"/>
              </a:rPr>
              <a:t>[</a:t>
            </a:r>
            <a:r>
              <a:rPr lang="zh-CN" altLang="en-US" sz="2000" dirty="0" smtClean="0">
                <a:latin typeface="华文楷体" panose="02010600040101010101" pitchFamily="2" charset="-122"/>
                <a:ea typeface="华文楷体" panose="02010600040101010101" pitchFamily="2" charset="-122"/>
              </a:rPr>
              <a:t>相关费用</a:t>
            </a:r>
            <a:r>
              <a:rPr lang="en-US" altLang="zh-CN" sz="2000" dirty="0" smtClean="0">
                <a:latin typeface="华文楷体" panose="02010600040101010101" pitchFamily="2" charset="-122"/>
                <a:ea typeface="华文楷体" panose="02010600040101010101" pitchFamily="2" charset="-122"/>
              </a:rPr>
              <a:t>]</a:t>
            </a:r>
            <a:endParaRPr lang="en-US" altLang="zh-CN" sz="2000" dirty="0" smtClean="0">
              <a:latin typeface="华文楷体" panose="02010600040101010101" pitchFamily="2" charset="-122"/>
              <a:ea typeface="华文楷体" panose="02010600040101010101" pitchFamily="2" charset="-122"/>
            </a:endParaRPr>
          </a:p>
          <a:p>
            <a:pPr eaLnBrk="1" hangingPunct="1">
              <a:buFont typeface="Wingdings" panose="05000000000000000000" pitchFamily="2" charset="2"/>
              <a:buNone/>
            </a:pPr>
            <a:r>
              <a:rPr lang="en-US" altLang="zh-CN" sz="2000" dirty="0" smtClean="0">
                <a:latin typeface="华文楷体" panose="02010600040101010101" pitchFamily="2" charset="-122"/>
                <a:ea typeface="华文楷体" panose="02010600040101010101" pitchFamily="2" charset="-122"/>
              </a:rPr>
              <a:t>               </a:t>
            </a:r>
            <a:r>
              <a:rPr lang="zh-CN" altLang="en-US" sz="2000" dirty="0" smtClean="0">
                <a:latin typeface="华文楷体" panose="02010600040101010101" pitchFamily="2" charset="-122"/>
                <a:ea typeface="华文楷体" panose="02010600040101010101" pitchFamily="2" charset="-122"/>
              </a:rPr>
              <a:t>无偿调拨净资产</a:t>
            </a:r>
            <a:r>
              <a:rPr lang="zh-CN" altLang="zh-CN" sz="2000" dirty="0" smtClean="0">
                <a:latin typeface="华文楷体" panose="02010600040101010101" pitchFamily="2" charset="-122"/>
                <a:ea typeface="华文楷体" panose="02010600040101010101" pitchFamily="2" charset="-122"/>
              </a:rPr>
              <a:t> </a:t>
            </a:r>
            <a:endParaRPr lang="zh-CN" altLang="zh-CN" sz="2000" dirty="0" smtClean="0">
              <a:latin typeface="华文楷体" panose="02010600040101010101" pitchFamily="2" charset="-122"/>
              <a:ea typeface="华文楷体" panose="02010600040101010101" pitchFamily="2" charset="-122"/>
            </a:endParaRPr>
          </a:p>
          <a:p>
            <a:pPr eaLnBrk="1" hangingPunct="1">
              <a:buFont typeface="Wingdings" panose="05000000000000000000" pitchFamily="2" charset="2"/>
              <a:buChar char="Ø"/>
            </a:pPr>
            <a:r>
              <a:rPr lang="en-US" altLang="zh-CN" sz="2000" dirty="0" smtClean="0">
                <a:solidFill>
                  <a:srgbClr val="FFFF00"/>
                </a:solidFill>
                <a:latin typeface="华文楷体" panose="02010600040101010101" pitchFamily="2" charset="-122"/>
                <a:ea typeface="华文楷体" panose="02010600040101010101" pitchFamily="2" charset="-122"/>
              </a:rPr>
              <a:t> </a:t>
            </a:r>
            <a:r>
              <a:rPr lang="zh-CN" altLang="en-US" sz="2400" b="1" dirty="0" smtClean="0">
                <a:solidFill>
                  <a:srgbClr val="FFFF00"/>
                </a:solidFill>
                <a:latin typeface="华文楷体" panose="02010600040101010101" pitchFamily="2" charset="-122"/>
                <a:ea typeface="华文楷体" panose="02010600040101010101" pitchFamily="2" charset="-122"/>
              </a:rPr>
              <a:t>无偿调出资产</a:t>
            </a:r>
            <a:endParaRPr lang="en-US" altLang="zh-CN" sz="2400" b="1" dirty="0" smtClean="0">
              <a:solidFill>
                <a:srgbClr val="FFFF00"/>
              </a:solidFill>
              <a:latin typeface="华文楷体" panose="02010600040101010101" pitchFamily="2" charset="-122"/>
              <a:ea typeface="华文楷体" panose="02010600040101010101" pitchFamily="2" charset="-122"/>
            </a:endParaRPr>
          </a:p>
          <a:p>
            <a:pPr eaLnBrk="1" hangingPunct="1">
              <a:buFont typeface="Wingdings" panose="05000000000000000000" pitchFamily="2" charset="2"/>
              <a:buNone/>
            </a:pPr>
            <a:r>
              <a:rPr lang="en-US" altLang="zh-CN" sz="2400" dirty="0" smtClean="0">
                <a:latin typeface="华文楷体" panose="02010600040101010101" pitchFamily="2" charset="-122"/>
                <a:ea typeface="华文楷体" panose="02010600040101010101" pitchFamily="2" charset="-122"/>
              </a:rPr>
              <a:t>     </a:t>
            </a:r>
            <a:r>
              <a:rPr lang="zh-CN" altLang="en-US" sz="2000" dirty="0" smtClean="0">
                <a:latin typeface="华文楷体" panose="02010600040101010101" pitchFamily="2" charset="-122"/>
                <a:ea typeface="华文楷体" panose="02010600040101010101" pitchFamily="2" charset="-122"/>
              </a:rPr>
              <a:t>借：无偿调拨净资产</a:t>
            </a:r>
            <a:endParaRPr lang="en-US" altLang="zh-CN" sz="2000" dirty="0" smtClean="0">
              <a:latin typeface="华文楷体" panose="02010600040101010101" pitchFamily="2" charset="-122"/>
              <a:ea typeface="华文楷体" panose="02010600040101010101" pitchFamily="2" charset="-122"/>
            </a:endParaRPr>
          </a:p>
          <a:p>
            <a:pPr eaLnBrk="1" hangingPunct="1">
              <a:buFont typeface="Wingdings" panose="05000000000000000000" pitchFamily="2" charset="2"/>
              <a:buNone/>
            </a:pPr>
            <a:r>
              <a:rPr lang="en-US" altLang="zh-CN" sz="2000" dirty="0" smtClean="0">
                <a:latin typeface="华文楷体" panose="02010600040101010101" pitchFamily="2" charset="-122"/>
                <a:ea typeface="华文楷体" panose="02010600040101010101" pitchFamily="2" charset="-122"/>
              </a:rPr>
              <a:t>              </a:t>
            </a:r>
            <a:r>
              <a:rPr lang="zh-CN" altLang="en-US" sz="2000" dirty="0" smtClean="0">
                <a:latin typeface="华文楷体" panose="02010600040101010101" pitchFamily="2" charset="-122"/>
                <a:ea typeface="华文楷体" panose="02010600040101010101" pitchFamily="2" charset="-122"/>
              </a:rPr>
              <a:t>固定资产累计折旧</a:t>
            </a:r>
            <a:r>
              <a:rPr lang="en-US" altLang="zh-CN" sz="2000" dirty="0" smtClean="0">
                <a:latin typeface="华文楷体" panose="02010600040101010101" pitchFamily="2" charset="-122"/>
                <a:ea typeface="华文楷体" panose="02010600040101010101" pitchFamily="2" charset="-122"/>
              </a:rPr>
              <a:t>/</a:t>
            </a:r>
            <a:r>
              <a:rPr lang="zh-CN" altLang="en-US" sz="2000" dirty="0" smtClean="0">
                <a:latin typeface="华文楷体" panose="02010600040101010101" pitchFamily="2" charset="-122"/>
                <a:ea typeface="华文楷体" panose="02010600040101010101" pitchFamily="2" charset="-122"/>
              </a:rPr>
              <a:t>公共基础设施累计折旧（摊销）等</a:t>
            </a:r>
            <a:endParaRPr lang="en-US" altLang="zh-CN" sz="2000" dirty="0" smtClean="0">
              <a:latin typeface="华文楷体" panose="02010600040101010101" pitchFamily="2" charset="-122"/>
              <a:ea typeface="华文楷体" panose="02010600040101010101" pitchFamily="2" charset="-122"/>
            </a:endParaRPr>
          </a:p>
          <a:p>
            <a:pPr eaLnBrk="1" hangingPunct="1">
              <a:buFont typeface="Wingdings" panose="05000000000000000000" pitchFamily="2" charset="2"/>
              <a:buNone/>
            </a:pPr>
            <a:r>
              <a:rPr lang="en-US" altLang="zh-CN" sz="2000" dirty="0" smtClean="0">
                <a:latin typeface="华文楷体" panose="02010600040101010101" pitchFamily="2" charset="-122"/>
                <a:ea typeface="华文楷体" panose="02010600040101010101" pitchFamily="2" charset="-122"/>
              </a:rPr>
              <a:t>        </a:t>
            </a:r>
            <a:r>
              <a:rPr lang="zh-CN" altLang="en-US" sz="2000" dirty="0" smtClean="0">
                <a:latin typeface="华文楷体" panose="02010600040101010101" pitchFamily="2" charset="-122"/>
                <a:ea typeface="华文楷体" panose="02010600040101010101" pitchFamily="2" charset="-122"/>
              </a:rPr>
              <a:t>贷：库存物品</a:t>
            </a:r>
            <a:r>
              <a:rPr lang="en-US" altLang="zh-CN" sz="2000" dirty="0" smtClean="0">
                <a:latin typeface="华文楷体" panose="02010600040101010101" pitchFamily="2" charset="-122"/>
                <a:ea typeface="华文楷体" panose="02010600040101010101" pitchFamily="2" charset="-122"/>
              </a:rPr>
              <a:t>/</a:t>
            </a:r>
            <a:r>
              <a:rPr lang="zh-CN" altLang="en-US" sz="2000" dirty="0" smtClean="0">
                <a:latin typeface="华文楷体" panose="02010600040101010101" pitchFamily="2" charset="-122"/>
                <a:ea typeface="华文楷体" panose="02010600040101010101" pitchFamily="2" charset="-122"/>
              </a:rPr>
              <a:t>长期股权投资</a:t>
            </a:r>
            <a:r>
              <a:rPr lang="en-US" altLang="zh-CN" sz="2000" dirty="0" smtClean="0">
                <a:latin typeface="华文楷体" panose="02010600040101010101" pitchFamily="2" charset="-122"/>
                <a:ea typeface="华文楷体" panose="02010600040101010101" pitchFamily="2" charset="-122"/>
              </a:rPr>
              <a:t>/</a:t>
            </a:r>
            <a:r>
              <a:rPr lang="zh-CN" altLang="en-US" sz="2000" dirty="0" smtClean="0">
                <a:latin typeface="华文楷体" panose="02010600040101010101" pitchFamily="2" charset="-122"/>
                <a:ea typeface="华文楷体" panose="02010600040101010101" pitchFamily="2" charset="-122"/>
              </a:rPr>
              <a:t>固定资产</a:t>
            </a:r>
            <a:r>
              <a:rPr lang="en-US" altLang="zh-CN" sz="2000" dirty="0" smtClean="0">
                <a:latin typeface="华文楷体" panose="02010600040101010101" pitchFamily="2" charset="-122"/>
                <a:ea typeface="华文楷体" panose="02010600040101010101" pitchFamily="2" charset="-122"/>
              </a:rPr>
              <a:t>/</a:t>
            </a:r>
            <a:r>
              <a:rPr lang="zh-CN" altLang="en-US" sz="2000" dirty="0" smtClean="0">
                <a:latin typeface="华文楷体" panose="02010600040101010101" pitchFamily="2" charset="-122"/>
                <a:ea typeface="华文楷体" panose="02010600040101010101" pitchFamily="2" charset="-122"/>
              </a:rPr>
              <a:t>公共基础设施等</a:t>
            </a:r>
            <a:endParaRPr lang="en-US" altLang="zh-CN" sz="2000" dirty="0" smtClean="0">
              <a:latin typeface="华文楷体" panose="02010600040101010101" pitchFamily="2" charset="-122"/>
              <a:ea typeface="华文楷体" panose="02010600040101010101" pitchFamily="2" charset="-122"/>
            </a:endParaRPr>
          </a:p>
          <a:p>
            <a:pPr eaLnBrk="1" hangingPunct="1">
              <a:buFont typeface="Wingdings" panose="05000000000000000000" pitchFamily="2" charset="2"/>
              <a:buNone/>
            </a:pPr>
            <a:r>
              <a:rPr lang="en-US" altLang="zh-CN" sz="2000" dirty="0" smtClean="0">
                <a:latin typeface="华文楷体" panose="02010600040101010101" pitchFamily="2" charset="-122"/>
                <a:ea typeface="华文楷体" panose="02010600040101010101" pitchFamily="2" charset="-122"/>
              </a:rPr>
              <a:t>      </a:t>
            </a:r>
            <a:r>
              <a:rPr lang="zh-CN" altLang="en-US" sz="2000" dirty="0" smtClean="0">
                <a:latin typeface="华文楷体" panose="02010600040101010101" pitchFamily="2" charset="-122"/>
                <a:ea typeface="华文楷体" panose="02010600040101010101" pitchFamily="2" charset="-122"/>
              </a:rPr>
              <a:t>借：资产处置费用</a:t>
            </a:r>
            <a:endParaRPr lang="en-US" altLang="zh-CN" sz="2000" dirty="0" smtClean="0">
              <a:latin typeface="华文楷体" panose="02010600040101010101" pitchFamily="2" charset="-122"/>
              <a:ea typeface="华文楷体" panose="02010600040101010101" pitchFamily="2" charset="-122"/>
            </a:endParaRPr>
          </a:p>
          <a:p>
            <a:pPr eaLnBrk="1" hangingPunct="1">
              <a:buFont typeface="Wingdings" panose="05000000000000000000" pitchFamily="2" charset="2"/>
              <a:buNone/>
            </a:pPr>
            <a:r>
              <a:rPr lang="en-US" altLang="zh-CN" sz="2000" dirty="0" smtClean="0">
                <a:latin typeface="华文楷体" panose="02010600040101010101" pitchFamily="2" charset="-122"/>
                <a:ea typeface="华文楷体" panose="02010600040101010101" pitchFamily="2" charset="-122"/>
              </a:rPr>
              <a:t>         </a:t>
            </a:r>
            <a:r>
              <a:rPr lang="zh-CN" altLang="en-US" sz="2000" dirty="0" smtClean="0">
                <a:latin typeface="华文楷体" panose="02010600040101010101" pitchFamily="2" charset="-122"/>
                <a:ea typeface="华文楷体" panose="02010600040101010101" pitchFamily="2" charset="-122"/>
              </a:rPr>
              <a:t>贷：银行存款</a:t>
            </a:r>
            <a:r>
              <a:rPr lang="en-US" altLang="zh-CN" sz="2000" dirty="0" smtClean="0">
                <a:latin typeface="华文楷体" panose="02010600040101010101" pitchFamily="2" charset="-122"/>
                <a:ea typeface="华文楷体" panose="02010600040101010101" pitchFamily="2" charset="-122"/>
              </a:rPr>
              <a:t>/</a:t>
            </a:r>
            <a:r>
              <a:rPr lang="zh-CN" altLang="en-US" sz="2000" dirty="0" smtClean="0">
                <a:latin typeface="华文楷体" panose="02010600040101010101" pitchFamily="2" charset="-122"/>
                <a:ea typeface="华文楷体" panose="02010600040101010101" pitchFamily="2" charset="-122"/>
              </a:rPr>
              <a:t>零余额账户用款额度等</a:t>
            </a:r>
            <a:r>
              <a:rPr lang="en-US" altLang="zh-CN" sz="2000" dirty="0" smtClean="0">
                <a:latin typeface="华文楷体" panose="02010600040101010101" pitchFamily="2" charset="-122"/>
                <a:ea typeface="华文楷体" panose="02010600040101010101" pitchFamily="2" charset="-122"/>
              </a:rPr>
              <a:t>[</a:t>
            </a:r>
            <a:r>
              <a:rPr lang="zh-CN" altLang="en-US" sz="2000" dirty="0" smtClean="0">
                <a:latin typeface="华文楷体" panose="02010600040101010101" pitchFamily="2" charset="-122"/>
                <a:ea typeface="华文楷体" panose="02010600040101010101" pitchFamily="2" charset="-122"/>
              </a:rPr>
              <a:t>相关费用</a:t>
            </a:r>
            <a:r>
              <a:rPr lang="en-US" altLang="zh-CN" sz="2000" dirty="0" smtClean="0">
                <a:latin typeface="华文楷体" panose="02010600040101010101" pitchFamily="2" charset="-122"/>
                <a:ea typeface="华文楷体" panose="02010600040101010101" pitchFamily="2" charset="-122"/>
              </a:rPr>
              <a:t>]</a:t>
            </a:r>
            <a:endParaRPr lang="en-US" altLang="zh-CN" sz="2000" dirty="0" smtClean="0">
              <a:latin typeface="华文楷体" panose="02010600040101010101" pitchFamily="2" charset="-122"/>
              <a:ea typeface="华文楷体" panose="02010600040101010101" pitchFamily="2" charset="-122"/>
            </a:endParaRPr>
          </a:p>
          <a:p>
            <a:pPr eaLnBrk="1" hangingPunct="1">
              <a:buFont typeface="Wingdings" panose="05000000000000000000" pitchFamily="2" charset="2"/>
              <a:buChar char="Ø"/>
            </a:pPr>
            <a:r>
              <a:rPr lang="zh-CN" altLang="en-US" sz="2400" b="1" u="sng" dirty="0" smtClean="0">
                <a:solidFill>
                  <a:srgbClr val="FFFF00"/>
                </a:solidFill>
                <a:latin typeface="华文楷体" panose="02010600040101010101" pitchFamily="2" charset="-122"/>
                <a:ea typeface="华文楷体" panose="02010600040101010101" pitchFamily="2" charset="-122"/>
              </a:rPr>
              <a:t>年末</a:t>
            </a:r>
            <a:r>
              <a:rPr lang="zh-CN" altLang="en-US" sz="2400" b="1" dirty="0" smtClean="0">
                <a:solidFill>
                  <a:srgbClr val="FFFF00"/>
                </a:solidFill>
                <a:latin typeface="华文楷体" panose="02010600040101010101" pitchFamily="2" charset="-122"/>
                <a:ea typeface="华文楷体" panose="02010600040101010101" pitchFamily="2" charset="-122"/>
              </a:rPr>
              <a:t>结转   </a:t>
            </a:r>
            <a:r>
              <a:rPr lang="en-US" altLang="zh-CN" sz="2000" dirty="0" smtClean="0">
                <a:latin typeface="华文楷体" panose="02010600040101010101" pitchFamily="2" charset="-122"/>
                <a:ea typeface="华文楷体" panose="02010600040101010101" pitchFamily="2" charset="-122"/>
              </a:rPr>
              <a:t> </a:t>
            </a:r>
            <a:r>
              <a:rPr lang="zh-CN" altLang="en-US" sz="2000" dirty="0" smtClean="0">
                <a:latin typeface="华文楷体" panose="02010600040101010101" pitchFamily="2" charset="-122"/>
                <a:ea typeface="华文楷体" panose="02010600040101010101" pitchFamily="2" charset="-122"/>
              </a:rPr>
              <a:t>借或贷：无偿调拨净资产</a:t>
            </a:r>
            <a:endParaRPr lang="en-US" altLang="zh-CN" sz="2000" dirty="0" smtClean="0">
              <a:latin typeface="华文楷体" panose="02010600040101010101" pitchFamily="2" charset="-122"/>
              <a:ea typeface="华文楷体" panose="02010600040101010101" pitchFamily="2" charset="-122"/>
            </a:endParaRPr>
          </a:p>
          <a:p>
            <a:pPr eaLnBrk="1" hangingPunct="1">
              <a:buFont typeface="Wingdings" panose="05000000000000000000" pitchFamily="2" charset="2"/>
              <a:buNone/>
            </a:pPr>
            <a:r>
              <a:rPr lang="zh-CN" altLang="en-US" sz="2000" dirty="0" smtClean="0">
                <a:latin typeface="华文楷体" panose="02010600040101010101" pitchFamily="2" charset="-122"/>
                <a:ea typeface="华文楷体" panose="02010600040101010101" pitchFamily="2" charset="-122"/>
              </a:rPr>
              <a:t>                                    贷或借：累计盈余</a:t>
            </a:r>
            <a:endParaRPr lang="en-US" altLang="zh-CN" sz="2000" dirty="0" smtClean="0">
              <a:latin typeface="华文楷体" panose="02010600040101010101" pitchFamily="2" charset="-122"/>
              <a:ea typeface="华文楷体" panose="02010600040101010101" pitchFamily="2" charset="-122"/>
            </a:endParaRPr>
          </a:p>
          <a:p>
            <a:pPr eaLnBrk="1" hangingPunct="1">
              <a:buFont typeface="Wingdings" panose="05000000000000000000" pitchFamily="2" charset="2"/>
              <a:buNone/>
            </a:pPr>
            <a:endParaRPr lang="zh-CN" altLang="en-US" sz="2400" b="1" dirty="0" smtClean="0">
              <a:latin typeface="华文楷体" panose="02010600040101010101" pitchFamily="2" charset="-122"/>
              <a:ea typeface="华文楷体" panose="02010600040101010101" pitchFamily="2" charset="-122"/>
            </a:endParaRPr>
          </a:p>
        </p:txBody>
      </p:sp>
      <p:sp>
        <p:nvSpPr>
          <p:cNvPr id="4" name="灯片编号占位符 3"/>
          <p:cNvSpPr>
            <a:spLocks noGrp="1"/>
          </p:cNvSpPr>
          <p:nvPr>
            <p:ph type="sldNum" sz="quarter" idx="12"/>
          </p:nvPr>
        </p:nvSpPr>
        <p:spPr/>
        <p:txBody>
          <a:bodyPr/>
          <a:lstStyle/>
          <a:p>
            <a:fld id="{BC1CF76B-D1F8-4017-AACD-912803F43726}" type="slidenum">
              <a:rPr lang="en-US" smtClean="0"/>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标题 1"/>
          <p:cNvSpPr>
            <a:spLocks noGrp="1"/>
          </p:cNvSpPr>
          <p:nvPr>
            <p:ph type="title" idx="4294967295"/>
          </p:nvPr>
        </p:nvSpPr>
        <p:spPr>
          <a:xfrm>
            <a:off x="1781175" y="277495"/>
            <a:ext cx="5567363" cy="1143000"/>
          </a:xfrm>
        </p:spPr>
        <p:txBody>
          <a:bodyPr>
            <a:normAutofit/>
          </a:bodyPr>
          <a:lstStyle/>
          <a:p>
            <a:pPr>
              <a:lnSpc>
                <a:spcPct val="100000"/>
              </a:lnSpc>
            </a:pPr>
            <a:r>
              <a:rPr lang="zh-CN" altLang="en-US" sz="4000" dirty="0" smtClean="0">
                <a:solidFill>
                  <a:srgbClr val="FFFF00"/>
                </a:solidFill>
                <a:latin typeface="华文楷体" panose="02010600040101010101" pitchFamily="2" charset="-122"/>
                <a:ea typeface="华文楷体" panose="02010600040101010101" pitchFamily="2" charset="-122"/>
              </a:rPr>
              <a:t>二、</a:t>
            </a:r>
            <a:r>
              <a:rPr lang="zh-CN" altLang="en-US" sz="4000" dirty="0">
                <a:solidFill>
                  <a:srgbClr val="FFFF00"/>
                </a:solidFill>
                <a:latin typeface="华文楷体" panose="02010600040101010101" pitchFamily="2" charset="-122"/>
                <a:ea typeface="华文楷体" panose="02010600040101010101" pitchFamily="2" charset="-122"/>
                <a:sym typeface="+mn-ea"/>
              </a:rPr>
              <a:t>科目设置</a:t>
            </a:r>
            <a:endParaRPr lang="zh-CN" altLang="en-US" sz="4000" dirty="0" smtClean="0">
              <a:solidFill>
                <a:srgbClr val="FFFF00"/>
              </a:solidFill>
              <a:latin typeface="华文楷体" panose="02010600040101010101" pitchFamily="2" charset="-122"/>
              <a:ea typeface="华文楷体" panose="02010600040101010101" pitchFamily="2" charset="-122"/>
              <a:sym typeface="+mn-ea"/>
            </a:endParaRPr>
          </a:p>
        </p:txBody>
      </p:sp>
      <p:sp>
        <p:nvSpPr>
          <p:cNvPr id="16387" name="内容占位符 2"/>
          <p:cNvSpPr>
            <a:spLocks noGrp="1"/>
          </p:cNvSpPr>
          <p:nvPr>
            <p:ph idx="4294967295"/>
          </p:nvPr>
        </p:nvSpPr>
        <p:spPr>
          <a:xfrm>
            <a:off x="1781175" y="2022316"/>
            <a:ext cx="4608513" cy="2808288"/>
          </a:xfrm>
        </p:spPr>
        <p:txBody>
          <a:bodyPr>
            <a:noAutofit/>
          </a:bodyPr>
          <a:lstStyle/>
          <a:p>
            <a:pPr eaLnBrk="1" hangingPunct="1">
              <a:buFont typeface="Wingdings" panose="05000000000000000000" charset="0"/>
              <a:buChar char="u"/>
            </a:pPr>
            <a:r>
              <a:rPr lang="zh-CN" altLang="en-US" sz="2800" dirty="0" smtClean="0">
                <a:latin typeface="华文楷体" panose="02010600040101010101" pitchFamily="2" charset="-122"/>
                <a:ea typeface="华文楷体" panose="02010600040101010101" pitchFamily="2" charset="-122"/>
              </a:rPr>
              <a:t>负债类科目共计</a:t>
            </a:r>
            <a:r>
              <a:rPr lang="en-US" altLang="zh-CN" sz="2800" dirty="0" smtClean="0">
                <a:latin typeface="华文楷体" panose="02010600040101010101" pitchFamily="2" charset="-122"/>
                <a:ea typeface="华文楷体" panose="02010600040101010101" pitchFamily="2" charset="-122"/>
              </a:rPr>
              <a:t>16</a:t>
            </a:r>
            <a:r>
              <a:rPr lang="zh-CN" altLang="en-US" sz="2800" dirty="0" smtClean="0">
                <a:latin typeface="华文楷体" panose="02010600040101010101" pitchFamily="2" charset="-122"/>
                <a:ea typeface="华文楷体" panose="02010600040101010101" pitchFamily="2" charset="-122"/>
              </a:rPr>
              <a:t>个</a:t>
            </a:r>
            <a:endParaRPr lang="en-US" altLang="zh-CN" sz="2800" dirty="0" smtClean="0">
              <a:latin typeface="华文楷体" panose="02010600040101010101" pitchFamily="2" charset="-122"/>
              <a:ea typeface="华文楷体" panose="02010600040101010101" pitchFamily="2" charset="-122"/>
            </a:endParaRPr>
          </a:p>
          <a:p>
            <a:pPr eaLnBrk="1" hangingPunct="1">
              <a:buFont typeface="Wingdings" panose="05000000000000000000" pitchFamily="2" charset="2"/>
              <a:buChar char="l"/>
            </a:pPr>
            <a:r>
              <a:rPr lang="zh-CN" altLang="en-US" sz="2800" dirty="0" smtClean="0">
                <a:latin typeface="华文楷体" panose="02010600040101010101" pitchFamily="2" charset="-122"/>
                <a:ea typeface="华文楷体" panose="02010600040101010101" pitchFamily="2" charset="-122"/>
              </a:rPr>
              <a:t>修改科目</a:t>
            </a:r>
            <a:r>
              <a:rPr lang="en-US" altLang="zh-CN" sz="2800" dirty="0" smtClean="0">
                <a:latin typeface="华文楷体" panose="02010600040101010101" pitchFamily="2" charset="-122"/>
                <a:ea typeface="华文楷体" panose="02010600040101010101" pitchFamily="2" charset="-122"/>
              </a:rPr>
              <a:t>1</a:t>
            </a:r>
            <a:r>
              <a:rPr lang="zh-CN" altLang="en-US" sz="2800" dirty="0" smtClean="0">
                <a:latin typeface="华文楷体" panose="02010600040101010101" pitchFamily="2" charset="-122"/>
                <a:ea typeface="华文楷体" panose="02010600040101010101" pitchFamily="2" charset="-122"/>
              </a:rPr>
              <a:t>个</a:t>
            </a:r>
            <a:endParaRPr lang="zh-CN" altLang="en-US" sz="2800" dirty="0" smtClean="0">
              <a:latin typeface="华文楷体" panose="02010600040101010101" pitchFamily="2" charset="-122"/>
              <a:ea typeface="华文楷体" panose="02010600040101010101" pitchFamily="2" charset="-122"/>
            </a:endParaRPr>
          </a:p>
          <a:p>
            <a:pPr eaLnBrk="1" hangingPunct="1">
              <a:buFont typeface="Wingdings" panose="05000000000000000000" pitchFamily="2" charset="2"/>
              <a:buChar char="l"/>
            </a:pPr>
            <a:r>
              <a:rPr lang="zh-CN" altLang="en-US" sz="2800" dirty="0" smtClean="0">
                <a:latin typeface="华文楷体" panose="02010600040101010101" pitchFamily="2" charset="-122"/>
                <a:ea typeface="华文楷体" panose="02010600040101010101" pitchFamily="2" charset="-122"/>
                <a:sym typeface="+mn-ea"/>
              </a:rPr>
              <a:t>合并科目</a:t>
            </a:r>
            <a:r>
              <a:rPr lang="en-US" altLang="zh-CN" sz="2800" dirty="0" smtClean="0">
                <a:latin typeface="华文楷体" panose="02010600040101010101" pitchFamily="2" charset="-122"/>
                <a:ea typeface="华文楷体" panose="02010600040101010101" pitchFamily="2" charset="-122"/>
                <a:sym typeface="+mn-ea"/>
              </a:rPr>
              <a:t>1</a:t>
            </a:r>
            <a:r>
              <a:rPr lang="zh-CN" altLang="en-US" sz="2800" dirty="0" smtClean="0">
                <a:latin typeface="华文楷体" panose="02010600040101010101" pitchFamily="2" charset="-122"/>
                <a:ea typeface="华文楷体" panose="02010600040101010101" pitchFamily="2" charset="-122"/>
                <a:sym typeface="+mn-ea"/>
              </a:rPr>
              <a:t>个</a:t>
            </a:r>
            <a:endParaRPr lang="en-US" altLang="zh-CN" sz="2800" dirty="0" smtClean="0">
              <a:latin typeface="华文楷体" panose="02010600040101010101" pitchFamily="2" charset="-122"/>
              <a:ea typeface="华文楷体" panose="02010600040101010101" pitchFamily="2" charset="-122"/>
            </a:endParaRPr>
          </a:p>
          <a:p>
            <a:pPr eaLnBrk="1" hangingPunct="1">
              <a:buFont typeface="Wingdings" panose="05000000000000000000" pitchFamily="2" charset="2"/>
              <a:buChar char="l"/>
            </a:pPr>
            <a:r>
              <a:rPr lang="zh-CN" altLang="en-US" sz="2800" dirty="0" smtClean="0">
                <a:latin typeface="华文楷体" panose="02010600040101010101" pitchFamily="2" charset="-122"/>
                <a:ea typeface="华文楷体" panose="02010600040101010101" pitchFamily="2" charset="-122"/>
                <a:sym typeface="+mn-ea"/>
              </a:rPr>
              <a:t>新增科目</a:t>
            </a:r>
            <a:r>
              <a:rPr lang="en-US" altLang="zh-CN" sz="2800" dirty="0" smtClean="0">
                <a:latin typeface="华文楷体" panose="02010600040101010101" pitchFamily="2" charset="-122"/>
                <a:ea typeface="华文楷体" panose="02010600040101010101" pitchFamily="2" charset="-122"/>
                <a:sym typeface="+mn-ea"/>
              </a:rPr>
              <a:t>4</a:t>
            </a:r>
            <a:r>
              <a:rPr lang="zh-CN" altLang="en-US" sz="2800" dirty="0" smtClean="0">
                <a:latin typeface="华文楷体" panose="02010600040101010101" pitchFamily="2" charset="-122"/>
                <a:ea typeface="华文楷体" panose="02010600040101010101" pitchFamily="2" charset="-122"/>
                <a:sym typeface="+mn-ea"/>
              </a:rPr>
              <a:t>个</a:t>
            </a:r>
            <a:endParaRPr lang="en-US" altLang="zh-CN" sz="2800" dirty="0" smtClean="0">
              <a:latin typeface="华文楷体" panose="02010600040101010101" pitchFamily="2" charset="-122"/>
              <a:ea typeface="华文楷体" panose="02010600040101010101" pitchFamily="2" charset="-122"/>
            </a:endParaRPr>
          </a:p>
          <a:p>
            <a:pPr eaLnBrk="1" hangingPunct="1">
              <a:buFont typeface="Wingdings" panose="05000000000000000000" pitchFamily="2" charset="2"/>
              <a:buChar char="l"/>
            </a:pPr>
            <a:r>
              <a:rPr lang="zh-CN" altLang="en-US" sz="2800" dirty="0" smtClean="0">
                <a:latin typeface="华文楷体" panose="02010600040101010101" pitchFamily="2" charset="-122"/>
                <a:ea typeface="华文楷体" panose="02010600040101010101" pitchFamily="2" charset="-122"/>
              </a:rPr>
              <a:t>保留科目</a:t>
            </a:r>
            <a:r>
              <a:rPr lang="en-US" altLang="zh-CN" sz="2800" dirty="0" smtClean="0">
                <a:latin typeface="华文楷体" panose="02010600040101010101" pitchFamily="2" charset="-122"/>
                <a:ea typeface="华文楷体" panose="02010600040101010101" pitchFamily="2" charset="-122"/>
              </a:rPr>
              <a:t>10</a:t>
            </a:r>
            <a:r>
              <a:rPr lang="zh-CN" altLang="en-US" sz="2800" dirty="0" smtClean="0">
                <a:latin typeface="华文楷体" panose="02010600040101010101" pitchFamily="2" charset="-122"/>
                <a:ea typeface="华文楷体" panose="02010600040101010101" pitchFamily="2" charset="-122"/>
              </a:rPr>
              <a:t>个</a:t>
            </a:r>
            <a:endParaRPr lang="zh-CN" altLang="en-US" sz="2800" dirty="0" smtClean="0">
              <a:latin typeface="华文楷体" panose="02010600040101010101" pitchFamily="2" charset="-122"/>
              <a:ea typeface="华文楷体" panose="02010600040101010101" pitchFamily="2" charset="-122"/>
            </a:endParaRPr>
          </a:p>
        </p:txBody>
      </p:sp>
      <p:sp>
        <p:nvSpPr>
          <p:cNvPr id="4" name="日期占位符 3"/>
          <p:cNvSpPr txBox="1">
            <a:spLocks noGrp="1"/>
          </p:cNvSpPr>
          <p:nvPr/>
        </p:nvSpPr>
        <p:spPr bwMode="auto">
          <a:xfrm>
            <a:off x="609600" y="6251575"/>
            <a:ext cx="2844800" cy="476250"/>
          </a:xfrm>
          <a:prstGeom prst="rect">
            <a:avLst/>
          </a:prstGeom>
          <a:noFill/>
        </p:spPr>
        <p:txBody>
          <a:bodyPr anchor="b"/>
          <a:lstStyle/>
          <a:p>
            <a:pPr eaLnBrk="1" hangingPunct="1">
              <a:defRPr/>
            </a:pPr>
            <a:fld id="{37A87535-CAFA-4C9A-8420-CB33D2644968}" type="datetime1">
              <a:rPr lang="zh-CN" altLang="en-US" sz="1200">
                <a:latin typeface="Arial" panose="020B0604020202020204" pitchFamily="34" charset="0"/>
                <a:ea typeface="+mn-ea"/>
              </a:rPr>
            </a:fld>
            <a:endParaRPr lang="zh-CN" altLang="en-US" sz="1200">
              <a:latin typeface="Arial" panose="020B0604020202020204" pitchFamily="34" charset="0"/>
              <a:ea typeface="+mn-ea"/>
            </a:endParaRPr>
          </a:p>
        </p:txBody>
      </p:sp>
      <p:sp>
        <p:nvSpPr>
          <p:cNvPr id="16389" name="灯片编号占位符 4"/>
          <p:cNvSpPr txBox="1">
            <a:spLocks noGrp="1"/>
          </p:cNvSpPr>
          <p:nvPr/>
        </p:nvSpPr>
        <p:spPr bwMode="auto">
          <a:xfrm>
            <a:off x="4165600" y="6251575"/>
            <a:ext cx="38608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nSpc>
                <a:spcPct val="90000"/>
              </a:lnSpc>
              <a:spcBef>
                <a:spcPts val="1000"/>
              </a:spcBef>
              <a:buFont typeface="Arial" panose="020B0604020202020204" pitchFamily="34" charset="0"/>
              <a:buChar char="•"/>
              <a:defRPr sz="2800">
                <a:solidFill>
                  <a:schemeClr val="tx1"/>
                </a:solidFill>
                <a:latin typeface="Candara" panose="020E0502030303020204" pitchFamily="34" charset="0"/>
                <a:ea typeface="华文楷体" panose="0201060004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ndara" panose="020E0502030303020204" pitchFamily="34" charset="0"/>
                <a:ea typeface="华文楷体" panose="0201060004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ndara" panose="020E0502030303020204" pitchFamily="34" charset="0"/>
                <a:ea typeface="华文楷体" panose="0201060004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ndara" panose="020E0502030303020204" pitchFamily="34" charset="0"/>
                <a:ea typeface="华文楷体" panose="02010600040101010101" pitchFamily="2" charset="-122"/>
              </a:defRPr>
            </a:lvl9pPr>
          </a:lstStyle>
          <a:p>
            <a:pPr algn="ctr" eaLnBrk="1" hangingPunct="1">
              <a:lnSpc>
                <a:spcPct val="100000"/>
              </a:lnSpc>
              <a:spcBef>
                <a:spcPct val="0"/>
              </a:spcBef>
              <a:buFontTx/>
              <a:buNone/>
            </a:pPr>
            <a:fld id="{A59CDD97-FE38-47BE-9FCB-29CF6E6DEAE9}" type="slidenum">
              <a:rPr lang="zh-CN" altLang="en-US" sz="1200">
                <a:latin typeface="Arial" panose="020B0604020202020204" pitchFamily="34" charset="0"/>
                <a:ea typeface="宋体" panose="02010600030101010101" pitchFamily="2" charset="-122"/>
              </a:rPr>
            </a:fld>
            <a:endParaRPr lang="en-US" altLang="zh-CN" sz="1200" dirty="0">
              <a:latin typeface="Arial" panose="020B0604020202020204" pitchFamily="34" charset="0"/>
              <a:ea typeface="宋体" panose="02010600030101010101" pitchFamily="2" charset="-122"/>
            </a:endParaRPr>
          </a:p>
        </p:txBody>
      </p:sp>
      <p:graphicFrame>
        <p:nvGraphicFramePr>
          <p:cNvPr id="6" name="Group 76"/>
          <p:cNvGraphicFramePr>
            <a:graphicFrameLocks noGrp="1"/>
          </p:cNvGraphicFramePr>
          <p:nvPr/>
        </p:nvGraphicFramePr>
        <p:xfrm>
          <a:off x="6287770" y="311150"/>
          <a:ext cx="4219575" cy="6004576"/>
        </p:xfrm>
        <a:graphic>
          <a:graphicData uri="http://schemas.openxmlformats.org/drawingml/2006/table">
            <a:tbl>
              <a:tblPr/>
              <a:tblGrid>
                <a:gridCol w="987425"/>
                <a:gridCol w="3232150"/>
              </a:tblGrid>
              <a:tr h="375285">
                <a:tc>
                  <a:txBody>
                    <a:bodyPr/>
                    <a:lstStyle>
                      <a:lvl1pPr>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ea typeface="宋体" panose="02010600030101010101" pitchFamily="2" charset="-122"/>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400" b="0" i="0" u="none" strike="noStrike" cap="none" normalizeH="0" baseline="0" dirty="0" smtClean="0">
                          <a:ln>
                            <a:noFill/>
                          </a:ln>
                          <a:solidFill>
                            <a:schemeClr val="tx1"/>
                          </a:solidFill>
                          <a:effectLst/>
                          <a:latin typeface="华文楷体" panose="02010600040101010101" pitchFamily="2" charset="-122"/>
                          <a:ea typeface="华文楷体" panose="02010600040101010101" pitchFamily="2" charset="-122"/>
                        </a:rPr>
                        <a:t>1</a:t>
                      </a:r>
                      <a:endParaRPr kumimoji="0" lang="en-US" altLang="zh-CN" sz="2400" b="0" i="0" u="none" strike="noStrike" cap="none" normalizeH="0" baseline="0" dirty="0" smtClean="0">
                        <a:ln>
                          <a:noFill/>
                        </a:ln>
                        <a:solidFill>
                          <a:schemeClr val="tx1"/>
                        </a:solidFill>
                        <a:effectLst/>
                        <a:latin typeface="华文楷体" panose="02010600040101010101" pitchFamily="2" charset="-122"/>
                        <a:ea typeface="华文楷体" panose="02010600040101010101" pitchFamily="2" charset="-122"/>
                      </a:endParaRPr>
                    </a:p>
                  </a:txBody>
                  <a:tcPr marL="12700" marR="12700" marT="952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ea typeface="宋体" panose="02010600030101010101" pitchFamily="2" charset="-122"/>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2400" b="0" i="0" u="none" strike="noStrike" cap="none" normalizeH="0" baseline="0" dirty="0" smtClean="0">
                          <a:ln>
                            <a:noFill/>
                          </a:ln>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rPr>
                        <a:t>短期借款</a:t>
                      </a:r>
                      <a:r>
                        <a:rPr kumimoji="0" lang="en-US" altLang="zh-CN" sz="2400" b="0" i="0" u="none" strike="noStrike" cap="none" normalizeH="0" baseline="0" dirty="0" smtClean="0">
                          <a:ln>
                            <a:noFill/>
                          </a:ln>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rPr>
                        <a:t>                           </a:t>
                      </a:r>
                      <a:endParaRPr kumimoji="0" lang="zh-CN" altLang="zh-CN" sz="2400" b="0" i="0" u="none" strike="noStrike" cap="none" normalizeH="0" baseline="0" dirty="0" smtClean="0">
                        <a:ln>
                          <a:noFill/>
                        </a:ln>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endParaRPr>
                    </a:p>
                  </a:txBody>
                  <a:tcPr marL="85561" marR="8556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5285">
                <a:tc>
                  <a:txBody>
                    <a:bodyPr/>
                    <a:lstStyle>
                      <a:lvl1pPr>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ea typeface="宋体" panose="02010600030101010101" pitchFamily="2" charset="-122"/>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华文楷体" panose="02010600040101010101" pitchFamily="2" charset="-122"/>
                          <a:ea typeface="华文楷体" panose="02010600040101010101" pitchFamily="2" charset="-122"/>
                        </a:rPr>
                        <a:t>2</a:t>
                      </a:r>
                      <a:endParaRPr kumimoji="0" lang="en-US" altLang="zh-CN" sz="2400" b="0" i="0" u="none" strike="noStrike" cap="none" normalizeH="0" baseline="0" smtClean="0">
                        <a:ln>
                          <a:noFill/>
                        </a:ln>
                        <a:solidFill>
                          <a:schemeClr val="tx1"/>
                        </a:solidFill>
                        <a:effectLst/>
                        <a:latin typeface="华文楷体" panose="02010600040101010101" pitchFamily="2" charset="-122"/>
                        <a:ea typeface="华文楷体" panose="02010600040101010101" pitchFamily="2" charset="-122"/>
                      </a:endParaRPr>
                    </a:p>
                  </a:txBody>
                  <a:tcPr marL="12700" marR="12700" marT="952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ea typeface="宋体" panose="02010600030101010101" pitchFamily="2" charset="-122"/>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2400" b="0" i="0" u="none" strike="noStrike" cap="none" normalizeH="0" baseline="0" dirty="0" smtClean="0">
                          <a:ln>
                            <a:noFill/>
                          </a:ln>
                          <a:solidFill>
                            <a:srgbClr val="14DA43"/>
                          </a:solidFill>
                          <a:effectLst/>
                          <a:latin typeface="华文楷体" panose="02010600040101010101" pitchFamily="2" charset="-122"/>
                          <a:ea typeface="华文楷体" panose="02010600040101010101" pitchFamily="2" charset="-122"/>
                          <a:cs typeface="Times New Roman" panose="02020603050405020304" pitchFamily="18" charset="0"/>
                        </a:rPr>
                        <a:t>应</a:t>
                      </a:r>
                      <a:r>
                        <a:rPr kumimoji="0" lang="zh-CN" altLang="en-US" sz="2400" b="0" i="0" u="none" strike="noStrike" cap="none" normalizeH="0" baseline="0" dirty="0" smtClean="0">
                          <a:ln>
                            <a:noFill/>
                          </a:ln>
                          <a:solidFill>
                            <a:srgbClr val="14DA43"/>
                          </a:solidFill>
                          <a:effectLst/>
                          <a:latin typeface="华文楷体" panose="02010600040101010101" pitchFamily="2" charset="-122"/>
                          <a:ea typeface="华文楷体" panose="02010600040101010101" pitchFamily="2" charset="-122"/>
                          <a:cs typeface="Times New Roman" panose="02020603050405020304" pitchFamily="18" charset="0"/>
                        </a:rPr>
                        <a:t>交</a:t>
                      </a:r>
                      <a:r>
                        <a:rPr kumimoji="0" lang="zh-CN" altLang="zh-CN" sz="2400" b="0" i="0" u="none" strike="noStrike" cap="none" normalizeH="0" baseline="0" dirty="0" smtClean="0">
                          <a:ln>
                            <a:noFill/>
                          </a:ln>
                          <a:solidFill>
                            <a:srgbClr val="14DA43"/>
                          </a:solidFill>
                          <a:effectLst/>
                          <a:latin typeface="华文楷体" panose="02010600040101010101" pitchFamily="2" charset="-122"/>
                          <a:ea typeface="华文楷体" panose="02010600040101010101" pitchFamily="2" charset="-122"/>
                          <a:cs typeface="Times New Roman" panose="02020603050405020304" pitchFamily="18" charset="0"/>
                        </a:rPr>
                        <a:t>增值税</a:t>
                      </a:r>
                      <a:endParaRPr kumimoji="0" lang="zh-CN" altLang="zh-CN" sz="2400" b="0" i="0" u="none" strike="noStrike" cap="none" normalizeH="0" baseline="0" dirty="0" smtClean="0">
                        <a:ln>
                          <a:noFill/>
                        </a:ln>
                        <a:solidFill>
                          <a:srgbClr val="14DA43"/>
                        </a:solidFill>
                        <a:effectLst/>
                        <a:latin typeface="华文楷体" panose="02010600040101010101" pitchFamily="2" charset="-122"/>
                        <a:ea typeface="华文楷体" panose="02010600040101010101" pitchFamily="2" charset="-122"/>
                        <a:cs typeface="Times New Roman" panose="02020603050405020304" pitchFamily="18" charset="0"/>
                      </a:endParaRPr>
                    </a:p>
                  </a:txBody>
                  <a:tcPr marL="85561" marR="8556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5285">
                <a:tc>
                  <a:txBody>
                    <a:bodyPr/>
                    <a:lstStyle>
                      <a:lvl1pPr>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ea typeface="宋体" panose="02010600030101010101" pitchFamily="2" charset="-122"/>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华文楷体" panose="02010600040101010101" pitchFamily="2" charset="-122"/>
                          <a:ea typeface="华文楷体" panose="02010600040101010101" pitchFamily="2" charset="-122"/>
                        </a:rPr>
                        <a:t>3</a:t>
                      </a:r>
                      <a:endParaRPr kumimoji="0" lang="en-US" altLang="zh-CN" sz="2400" b="0" i="0" u="none" strike="noStrike" cap="none" normalizeH="0" baseline="0" smtClean="0">
                        <a:ln>
                          <a:noFill/>
                        </a:ln>
                        <a:solidFill>
                          <a:schemeClr val="tx1"/>
                        </a:solidFill>
                        <a:effectLst/>
                        <a:latin typeface="华文楷体" panose="02010600040101010101" pitchFamily="2" charset="-122"/>
                        <a:ea typeface="华文楷体" panose="02010600040101010101" pitchFamily="2" charset="-122"/>
                      </a:endParaRPr>
                    </a:p>
                  </a:txBody>
                  <a:tcPr marL="12700" marR="12700" marT="952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ea typeface="宋体" panose="02010600030101010101" pitchFamily="2" charset="-122"/>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2400" b="0" i="0" u="none" strike="noStrike" cap="none" normalizeH="0" baseline="0" dirty="0" smtClean="0">
                          <a:ln>
                            <a:noFill/>
                          </a:ln>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rPr>
                        <a:t>其他应</a:t>
                      </a:r>
                      <a:r>
                        <a:rPr kumimoji="0" lang="zh-CN" altLang="en-US" sz="2400" b="0" i="0" u="none" strike="noStrike" cap="none" normalizeH="0" baseline="0" dirty="0" smtClean="0">
                          <a:ln>
                            <a:noFill/>
                          </a:ln>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rPr>
                        <a:t>交</a:t>
                      </a:r>
                      <a:r>
                        <a:rPr kumimoji="0" lang="zh-CN" altLang="zh-CN" sz="2400" b="0" i="0" u="none" strike="noStrike" cap="none" normalizeH="0" baseline="0" dirty="0" smtClean="0">
                          <a:ln>
                            <a:noFill/>
                          </a:ln>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rPr>
                        <a:t>税费</a:t>
                      </a:r>
                      <a:endParaRPr kumimoji="0" lang="zh-CN" altLang="zh-CN" sz="2400" b="0" i="0" u="none" strike="noStrike" cap="none" normalizeH="0" baseline="0" dirty="0" smtClean="0">
                        <a:ln>
                          <a:noFill/>
                        </a:ln>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endParaRPr>
                    </a:p>
                  </a:txBody>
                  <a:tcPr marL="85561" marR="8556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5285">
                <a:tc>
                  <a:txBody>
                    <a:bodyPr/>
                    <a:lstStyle>
                      <a:lvl1pPr>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ea typeface="宋体" panose="02010600030101010101" pitchFamily="2" charset="-122"/>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华文楷体" panose="02010600040101010101" pitchFamily="2" charset="-122"/>
                          <a:ea typeface="华文楷体" panose="02010600040101010101" pitchFamily="2" charset="-122"/>
                        </a:rPr>
                        <a:t>4</a:t>
                      </a:r>
                      <a:endParaRPr kumimoji="0" lang="en-US" altLang="zh-CN" sz="2400" b="0" i="0" u="none" strike="noStrike" cap="none" normalizeH="0" baseline="0" smtClean="0">
                        <a:ln>
                          <a:noFill/>
                        </a:ln>
                        <a:solidFill>
                          <a:schemeClr val="tx1"/>
                        </a:solidFill>
                        <a:effectLst/>
                        <a:latin typeface="华文楷体" panose="02010600040101010101" pitchFamily="2" charset="-122"/>
                        <a:ea typeface="华文楷体" panose="02010600040101010101" pitchFamily="2" charset="-122"/>
                      </a:endParaRPr>
                    </a:p>
                  </a:txBody>
                  <a:tcPr marL="12700" marR="12700" marT="952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ea typeface="宋体" panose="02010600030101010101" pitchFamily="2" charset="-122"/>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2400" b="0" i="0" u="none" strike="noStrike" cap="none" normalizeH="0" baseline="0" dirty="0" smtClean="0">
                          <a:ln>
                            <a:noFill/>
                          </a:ln>
                          <a:solidFill>
                            <a:srgbClr val="00B0F0"/>
                          </a:solidFill>
                          <a:effectLst/>
                          <a:latin typeface="华文楷体" panose="02010600040101010101" pitchFamily="2" charset="-122"/>
                          <a:ea typeface="华文楷体" panose="02010600040101010101" pitchFamily="2" charset="-122"/>
                          <a:cs typeface="Times New Roman" panose="02020603050405020304" pitchFamily="18" charset="0"/>
                        </a:rPr>
                        <a:t>应缴</a:t>
                      </a:r>
                      <a:r>
                        <a:rPr kumimoji="0" lang="zh-CN" altLang="en-US" sz="2400" b="0" i="0" u="none" strike="noStrike" cap="none" normalizeH="0" baseline="0" dirty="0" smtClean="0">
                          <a:ln>
                            <a:noFill/>
                          </a:ln>
                          <a:solidFill>
                            <a:srgbClr val="00B0F0"/>
                          </a:solidFill>
                          <a:effectLst/>
                          <a:latin typeface="华文楷体" panose="02010600040101010101" pitchFamily="2" charset="-122"/>
                          <a:ea typeface="华文楷体" panose="02010600040101010101" pitchFamily="2" charset="-122"/>
                          <a:cs typeface="Times New Roman" panose="02020603050405020304" pitchFamily="18" charset="0"/>
                        </a:rPr>
                        <a:t>财政</a:t>
                      </a:r>
                      <a:r>
                        <a:rPr kumimoji="0" lang="zh-CN" altLang="zh-CN" sz="2400" b="0" i="0" u="none" strike="noStrike" cap="none" normalizeH="0" baseline="0" dirty="0" smtClean="0">
                          <a:ln>
                            <a:noFill/>
                          </a:ln>
                          <a:solidFill>
                            <a:srgbClr val="00B0F0"/>
                          </a:solidFill>
                          <a:effectLst/>
                          <a:latin typeface="华文楷体" panose="02010600040101010101" pitchFamily="2" charset="-122"/>
                          <a:ea typeface="华文楷体" panose="02010600040101010101" pitchFamily="2" charset="-122"/>
                          <a:cs typeface="Times New Roman" panose="02020603050405020304" pitchFamily="18" charset="0"/>
                        </a:rPr>
                        <a:t>款</a:t>
                      </a:r>
                      <a:endParaRPr kumimoji="0" lang="zh-CN" altLang="zh-CN" sz="2400" b="0" i="0" u="none" strike="noStrike" cap="none" normalizeH="0" baseline="0" dirty="0" smtClean="0">
                        <a:ln>
                          <a:noFill/>
                        </a:ln>
                        <a:solidFill>
                          <a:srgbClr val="00B0F0"/>
                        </a:solidFill>
                        <a:effectLst/>
                        <a:latin typeface="华文楷体" panose="02010600040101010101" pitchFamily="2" charset="-122"/>
                        <a:ea typeface="华文楷体" panose="02010600040101010101" pitchFamily="2" charset="-122"/>
                        <a:cs typeface="Times New Roman" panose="02020603050405020304" pitchFamily="18" charset="0"/>
                      </a:endParaRPr>
                    </a:p>
                  </a:txBody>
                  <a:tcPr marL="85561" marR="8556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5285">
                <a:tc>
                  <a:txBody>
                    <a:bodyPr/>
                    <a:lstStyle>
                      <a:lvl1pPr>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ea typeface="宋体" panose="02010600030101010101" pitchFamily="2" charset="-122"/>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华文楷体" panose="02010600040101010101" pitchFamily="2" charset="-122"/>
                          <a:ea typeface="华文楷体" panose="02010600040101010101" pitchFamily="2" charset="-122"/>
                        </a:rPr>
                        <a:t>5</a:t>
                      </a:r>
                      <a:endParaRPr kumimoji="0" lang="en-US" altLang="zh-CN" sz="2400" b="0" i="0" u="none" strike="noStrike" cap="none" normalizeH="0" baseline="0" smtClean="0">
                        <a:ln>
                          <a:noFill/>
                        </a:ln>
                        <a:solidFill>
                          <a:schemeClr val="tx1"/>
                        </a:solidFill>
                        <a:effectLst/>
                        <a:latin typeface="华文楷体" panose="02010600040101010101" pitchFamily="2" charset="-122"/>
                        <a:ea typeface="华文楷体" panose="02010600040101010101" pitchFamily="2" charset="-122"/>
                      </a:endParaRPr>
                    </a:p>
                  </a:txBody>
                  <a:tcPr marL="12700" marR="12700" marT="952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ea typeface="宋体" panose="02010600030101010101" pitchFamily="2" charset="-122"/>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2400" b="0" i="0" u="none" strike="noStrike" cap="none" normalizeH="0" baseline="0" dirty="0" smtClean="0">
                          <a:ln>
                            <a:noFill/>
                          </a:ln>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rPr>
                        <a:t>应付职工薪酬</a:t>
                      </a:r>
                      <a:endParaRPr kumimoji="0" lang="zh-CN" altLang="zh-CN" sz="2400" b="0" i="0" u="none" strike="noStrike" cap="none" normalizeH="0" baseline="0" dirty="0" smtClean="0">
                        <a:ln>
                          <a:noFill/>
                        </a:ln>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endParaRPr>
                    </a:p>
                  </a:txBody>
                  <a:tcPr marL="85561" marR="8556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5285">
                <a:tc>
                  <a:txBody>
                    <a:bodyPr/>
                    <a:lstStyle>
                      <a:lvl1pPr>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ea typeface="宋体" panose="02010600030101010101" pitchFamily="2" charset="-122"/>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华文楷体" panose="02010600040101010101" pitchFamily="2" charset="-122"/>
                          <a:ea typeface="华文楷体" panose="02010600040101010101" pitchFamily="2" charset="-122"/>
                        </a:rPr>
                        <a:t>6</a:t>
                      </a:r>
                      <a:endParaRPr kumimoji="0" lang="en-US" altLang="zh-CN" sz="2400" b="0" i="0" u="none" strike="noStrike" cap="none" normalizeH="0" baseline="0" smtClean="0">
                        <a:ln>
                          <a:noFill/>
                        </a:ln>
                        <a:solidFill>
                          <a:schemeClr val="tx1"/>
                        </a:solidFill>
                        <a:effectLst/>
                        <a:latin typeface="华文楷体" panose="02010600040101010101" pitchFamily="2" charset="-122"/>
                        <a:ea typeface="华文楷体" panose="02010600040101010101" pitchFamily="2" charset="-122"/>
                      </a:endParaRPr>
                    </a:p>
                  </a:txBody>
                  <a:tcPr marL="12700" marR="12700" marT="952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ea typeface="宋体" panose="02010600030101010101" pitchFamily="2" charset="-122"/>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2400" b="0" i="0" u="none" strike="noStrike" cap="none" normalizeH="0" baseline="0" dirty="0" smtClean="0">
                          <a:ln>
                            <a:noFill/>
                          </a:ln>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rPr>
                        <a:t>应付票据</a:t>
                      </a:r>
                      <a:r>
                        <a:rPr kumimoji="0" lang="en-US" altLang="zh-CN" sz="2400" b="0" i="0" u="none" strike="noStrike" cap="none" normalizeH="0" baseline="0" dirty="0" smtClean="0">
                          <a:ln>
                            <a:noFill/>
                          </a:ln>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rPr>
                        <a:t>                           </a:t>
                      </a:r>
                      <a:endParaRPr kumimoji="0" lang="zh-CN" altLang="zh-CN" sz="2400" b="0" i="0" u="none" strike="noStrike" cap="none" normalizeH="0" baseline="0" dirty="0" smtClean="0">
                        <a:ln>
                          <a:noFill/>
                        </a:ln>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endParaRPr>
                    </a:p>
                  </a:txBody>
                  <a:tcPr marL="85561" marR="8556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5285">
                <a:tc>
                  <a:txBody>
                    <a:bodyPr/>
                    <a:lstStyle>
                      <a:lvl1pPr>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ea typeface="宋体" panose="02010600030101010101" pitchFamily="2" charset="-122"/>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华文楷体" panose="02010600040101010101" pitchFamily="2" charset="-122"/>
                          <a:ea typeface="华文楷体" panose="02010600040101010101" pitchFamily="2" charset="-122"/>
                        </a:rPr>
                        <a:t>7</a:t>
                      </a:r>
                      <a:endParaRPr kumimoji="0" lang="en-US" altLang="zh-CN" sz="2400" b="0" i="0" u="none" strike="noStrike" cap="none" normalizeH="0" baseline="0" smtClean="0">
                        <a:ln>
                          <a:noFill/>
                        </a:ln>
                        <a:solidFill>
                          <a:schemeClr val="tx1"/>
                        </a:solidFill>
                        <a:effectLst/>
                        <a:latin typeface="华文楷体" panose="02010600040101010101" pitchFamily="2" charset="-122"/>
                        <a:ea typeface="华文楷体" panose="02010600040101010101" pitchFamily="2" charset="-122"/>
                      </a:endParaRPr>
                    </a:p>
                  </a:txBody>
                  <a:tcPr marL="12700" marR="12700" marT="952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ea typeface="宋体" panose="02010600030101010101" pitchFamily="2" charset="-122"/>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2400" b="0" i="0" u="none" strike="noStrike" cap="none" normalizeH="0" baseline="0" smtClean="0">
                          <a:ln>
                            <a:noFill/>
                          </a:ln>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rPr>
                        <a:t>应付账款</a:t>
                      </a:r>
                      <a:endParaRPr kumimoji="0" lang="zh-CN" altLang="zh-CN" sz="2400" b="0" i="0" u="none" strike="noStrike" cap="none" normalizeH="0" baseline="0" smtClean="0">
                        <a:ln>
                          <a:noFill/>
                        </a:ln>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endParaRPr>
                    </a:p>
                  </a:txBody>
                  <a:tcPr marL="85561" marR="8556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5285">
                <a:tc>
                  <a:txBody>
                    <a:bodyPr/>
                    <a:lstStyle>
                      <a:lvl1pPr>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ea typeface="宋体" panose="02010600030101010101" pitchFamily="2" charset="-122"/>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华文楷体" panose="02010600040101010101" pitchFamily="2" charset="-122"/>
                          <a:ea typeface="华文楷体" panose="02010600040101010101" pitchFamily="2" charset="-122"/>
                        </a:rPr>
                        <a:t>8</a:t>
                      </a:r>
                      <a:endParaRPr kumimoji="0" lang="en-US" altLang="zh-CN" sz="2400" b="0" i="0" u="none" strike="noStrike" cap="none" normalizeH="0" baseline="0" smtClean="0">
                        <a:ln>
                          <a:noFill/>
                        </a:ln>
                        <a:solidFill>
                          <a:schemeClr val="tx1"/>
                        </a:solidFill>
                        <a:effectLst/>
                        <a:latin typeface="华文楷体" panose="02010600040101010101" pitchFamily="2" charset="-122"/>
                        <a:ea typeface="华文楷体" panose="02010600040101010101" pitchFamily="2" charset="-122"/>
                      </a:endParaRPr>
                    </a:p>
                  </a:txBody>
                  <a:tcPr marL="12700" marR="12700" marT="952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ea typeface="宋体" panose="02010600030101010101" pitchFamily="2" charset="-122"/>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2400" b="0" i="0" u="none" strike="noStrike" cap="none" normalizeH="0" baseline="0" dirty="0" smtClean="0">
                          <a:ln>
                            <a:noFill/>
                          </a:ln>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rPr>
                        <a:t>应付</a:t>
                      </a:r>
                      <a:r>
                        <a:rPr kumimoji="0" lang="zh-CN" altLang="en-US" sz="2400" b="0" i="0" u="none" strike="noStrike" cap="none" normalizeH="0" baseline="0" dirty="0" smtClean="0">
                          <a:ln>
                            <a:noFill/>
                          </a:ln>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rPr>
                        <a:t>政府补贴</a:t>
                      </a:r>
                      <a:r>
                        <a:rPr kumimoji="0" lang="zh-CN" altLang="zh-CN" sz="2400" b="0" i="0" u="none" strike="noStrike" cap="none" normalizeH="0" baseline="0" dirty="0" smtClean="0">
                          <a:ln>
                            <a:noFill/>
                          </a:ln>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rPr>
                        <a:t>款</a:t>
                      </a:r>
                      <a:r>
                        <a:rPr kumimoji="0" lang="en-US" altLang="zh-CN" sz="2400" b="0" i="0" u="none" strike="noStrike" cap="none" normalizeH="0" baseline="0" dirty="0" smtClean="0">
                          <a:ln>
                            <a:noFill/>
                          </a:ln>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rPr>
                        <a:t>                </a:t>
                      </a:r>
                      <a:endParaRPr kumimoji="0" lang="zh-CN" altLang="zh-CN" sz="2400" b="0" i="0" u="none" strike="noStrike" cap="none" normalizeH="0" baseline="0" dirty="0" smtClean="0">
                        <a:ln>
                          <a:noFill/>
                        </a:ln>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endParaRPr>
                    </a:p>
                  </a:txBody>
                  <a:tcPr marL="85561" marR="8556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5285">
                <a:tc>
                  <a:txBody>
                    <a:bodyPr/>
                    <a:lstStyle>
                      <a:lvl1pPr>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ea typeface="宋体" panose="02010600030101010101" pitchFamily="2" charset="-122"/>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华文楷体" panose="02010600040101010101" pitchFamily="2" charset="-122"/>
                          <a:ea typeface="华文楷体" panose="02010600040101010101" pitchFamily="2" charset="-122"/>
                        </a:rPr>
                        <a:t>9</a:t>
                      </a:r>
                      <a:endParaRPr kumimoji="0" lang="en-US" altLang="zh-CN" sz="2400" b="0" i="0" u="none" strike="noStrike" cap="none" normalizeH="0" baseline="0" smtClean="0">
                        <a:ln>
                          <a:noFill/>
                        </a:ln>
                        <a:solidFill>
                          <a:schemeClr val="tx1"/>
                        </a:solidFill>
                        <a:effectLst/>
                        <a:latin typeface="华文楷体" panose="02010600040101010101" pitchFamily="2" charset="-122"/>
                        <a:ea typeface="华文楷体" panose="02010600040101010101" pitchFamily="2" charset="-122"/>
                      </a:endParaRPr>
                    </a:p>
                  </a:txBody>
                  <a:tcPr marL="12700" marR="12700" marT="952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ea typeface="宋体" panose="02010600030101010101" pitchFamily="2" charset="-122"/>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2400" b="0" i="0" u="none" strike="noStrike" cap="none" normalizeH="0" baseline="0" dirty="0" smtClean="0">
                          <a:ln>
                            <a:noFill/>
                          </a:ln>
                          <a:solidFill>
                            <a:srgbClr val="14DA43"/>
                          </a:solidFill>
                          <a:effectLst/>
                          <a:latin typeface="华文楷体" panose="02010600040101010101" pitchFamily="2" charset="-122"/>
                          <a:ea typeface="华文楷体" panose="02010600040101010101" pitchFamily="2" charset="-122"/>
                          <a:cs typeface="Times New Roman" panose="02020603050405020304" pitchFamily="18" charset="0"/>
                        </a:rPr>
                        <a:t>应付利息</a:t>
                      </a:r>
                      <a:r>
                        <a:rPr kumimoji="0" lang="en-US" altLang="zh-CN" sz="2400" b="0" i="0" u="none" strike="noStrike" cap="none" normalizeH="0" baseline="0" dirty="0" smtClean="0">
                          <a:ln>
                            <a:noFill/>
                          </a:ln>
                          <a:solidFill>
                            <a:srgbClr val="14DA43"/>
                          </a:solidFill>
                          <a:effectLst/>
                          <a:latin typeface="华文楷体" panose="02010600040101010101" pitchFamily="2" charset="-122"/>
                          <a:ea typeface="华文楷体" panose="02010600040101010101" pitchFamily="2" charset="-122"/>
                          <a:cs typeface="Times New Roman" panose="02020603050405020304" pitchFamily="18" charset="0"/>
                        </a:rPr>
                        <a:t>                           </a:t>
                      </a:r>
                      <a:endParaRPr kumimoji="0" lang="zh-CN" altLang="zh-CN" sz="2400" b="0" i="0" u="none" strike="noStrike" cap="none" normalizeH="0" baseline="0" dirty="0" smtClean="0">
                        <a:ln>
                          <a:noFill/>
                        </a:ln>
                        <a:solidFill>
                          <a:srgbClr val="14DA43"/>
                        </a:solidFill>
                        <a:effectLst/>
                        <a:latin typeface="华文楷体" panose="02010600040101010101" pitchFamily="2" charset="-122"/>
                        <a:ea typeface="华文楷体" panose="02010600040101010101" pitchFamily="2" charset="-122"/>
                        <a:cs typeface="Times New Roman" panose="02020603050405020304" pitchFamily="18" charset="0"/>
                      </a:endParaRPr>
                    </a:p>
                  </a:txBody>
                  <a:tcPr marL="85561" marR="8556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5285">
                <a:tc>
                  <a:txBody>
                    <a:bodyPr/>
                    <a:lstStyle>
                      <a:lvl1pPr>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ea typeface="宋体" panose="02010600030101010101" pitchFamily="2" charset="-122"/>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华文楷体" panose="02010600040101010101" pitchFamily="2" charset="-122"/>
                          <a:ea typeface="华文楷体" panose="02010600040101010101" pitchFamily="2" charset="-122"/>
                        </a:rPr>
                        <a:t>10</a:t>
                      </a:r>
                      <a:endParaRPr kumimoji="0" lang="en-US" altLang="zh-CN" sz="2400" b="0" i="0" u="none" strike="noStrike" cap="none" normalizeH="0" baseline="0" smtClean="0">
                        <a:ln>
                          <a:noFill/>
                        </a:ln>
                        <a:solidFill>
                          <a:schemeClr val="tx1"/>
                        </a:solidFill>
                        <a:effectLst/>
                        <a:latin typeface="华文楷体" panose="02010600040101010101" pitchFamily="2" charset="-122"/>
                        <a:ea typeface="华文楷体" panose="02010600040101010101" pitchFamily="2" charset="-122"/>
                      </a:endParaRPr>
                    </a:p>
                  </a:txBody>
                  <a:tcPr marL="12700" marR="12700" marT="952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ea typeface="宋体" panose="02010600030101010101" pitchFamily="2" charset="-122"/>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2400" b="0" i="0" u="none" strike="noStrike" cap="none" normalizeH="0" baseline="0" smtClean="0">
                          <a:ln>
                            <a:noFill/>
                          </a:ln>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rPr>
                        <a:t>预收账款</a:t>
                      </a:r>
                      <a:r>
                        <a:rPr kumimoji="0" lang="en-US" altLang="zh-CN" sz="2400" b="0" i="0" u="none" strike="noStrike" cap="none" normalizeH="0" baseline="0" smtClean="0">
                          <a:ln>
                            <a:noFill/>
                          </a:ln>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rPr>
                        <a:t>                           </a:t>
                      </a:r>
                      <a:endParaRPr kumimoji="0" lang="zh-CN" altLang="zh-CN" sz="2400" b="0" i="0" u="none" strike="noStrike" cap="none" normalizeH="0" baseline="0" smtClean="0">
                        <a:ln>
                          <a:noFill/>
                        </a:ln>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endParaRPr>
                    </a:p>
                  </a:txBody>
                  <a:tcPr marL="85561" marR="8556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5285">
                <a:tc>
                  <a:txBody>
                    <a:bodyPr/>
                    <a:lstStyle>
                      <a:lvl1pPr>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ea typeface="宋体" panose="02010600030101010101" pitchFamily="2" charset="-122"/>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华文楷体" panose="02010600040101010101" pitchFamily="2" charset="-122"/>
                          <a:ea typeface="华文楷体" panose="02010600040101010101" pitchFamily="2" charset="-122"/>
                        </a:rPr>
                        <a:t>11</a:t>
                      </a:r>
                      <a:endParaRPr kumimoji="0" lang="en-US" altLang="zh-CN" sz="2400" b="0" i="0" u="none" strike="noStrike" cap="none" normalizeH="0" baseline="0" smtClean="0">
                        <a:ln>
                          <a:noFill/>
                        </a:ln>
                        <a:solidFill>
                          <a:schemeClr val="tx1"/>
                        </a:solidFill>
                        <a:effectLst/>
                        <a:latin typeface="华文楷体" panose="02010600040101010101" pitchFamily="2" charset="-122"/>
                        <a:ea typeface="华文楷体" panose="02010600040101010101" pitchFamily="2" charset="-122"/>
                      </a:endParaRPr>
                    </a:p>
                  </a:txBody>
                  <a:tcPr marL="12700" marR="12700" marT="952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ea typeface="宋体" panose="02010600030101010101" pitchFamily="2" charset="-122"/>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2400" b="0" i="0" u="none" strike="noStrike" cap="none" normalizeH="0" baseline="0" smtClean="0">
                          <a:ln>
                            <a:noFill/>
                          </a:ln>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rPr>
                        <a:t>其他应付款</a:t>
                      </a:r>
                      <a:endParaRPr kumimoji="0" lang="zh-CN" altLang="zh-CN" sz="2400" b="0" i="0" u="none" strike="noStrike" cap="none" normalizeH="0" baseline="0" smtClean="0">
                        <a:ln>
                          <a:noFill/>
                        </a:ln>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endParaRPr>
                    </a:p>
                  </a:txBody>
                  <a:tcPr marL="85561" marR="8556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5285">
                <a:tc>
                  <a:txBody>
                    <a:bodyPr/>
                    <a:lstStyle>
                      <a:lvl1pPr>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ea typeface="宋体" panose="02010600030101010101" pitchFamily="2" charset="-122"/>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华文楷体" panose="02010600040101010101" pitchFamily="2" charset="-122"/>
                          <a:ea typeface="华文楷体" panose="02010600040101010101" pitchFamily="2" charset="-122"/>
                        </a:rPr>
                        <a:t>12</a:t>
                      </a:r>
                      <a:endParaRPr kumimoji="0" lang="en-US" altLang="zh-CN" sz="2400" b="0" i="0" u="none" strike="noStrike" cap="none" normalizeH="0" baseline="0" smtClean="0">
                        <a:ln>
                          <a:noFill/>
                        </a:ln>
                        <a:solidFill>
                          <a:schemeClr val="tx1"/>
                        </a:solidFill>
                        <a:effectLst/>
                        <a:latin typeface="华文楷体" panose="02010600040101010101" pitchFamily="2" charset="-122"/>
                        <a:ea typeface="华文楷体" panose="02010600040101010101" pitchFamily="2" charset="-122"/>
                      </a:endParaRPr>
                    </a:p>
                  </a:txBody>
                  <a:tcPr marL="12700" marR="12700" marT="952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ea typeface="宋体" panose="02010600030101010101" pitchFamily="2" charset="-122"/>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2400" b="0" i="0" u="none" strike="noStrike" cap="none" normalizeH="0" baseline="0" dirty="0" smtClean="0">
                          <a:ln>
                            <a:noFill/>
                          </a:ln>
                          <a:solidFill>
                            <a:srgbClr val="14DA43"/>
                          </a:solidFill>
                          <a:effectLst/>
                          <a:latin typeface="华文楷体" panose="02010600040101010101" pitchFamily="2" charset="-122"/>
                          <a:ea typeface="华文楷体" panose="02010600040101010101" pitchFamily="2" charset="-122"/>
                          <a:cs typeface="Times New Roman" panose="02020603050405020304" pitchFamily="18" charset="0"/>
                        </a:rPr>
                        <a:t>预提费用</a:t>
                      </a:r>
                      <a:r>
                        <a:rPr kumimoji="0" lang="en-US" altLang="zh-CN" sz="2400" b="0" i="0" u="none" strike="noStrike" cap="none" normalizeH="0" baseline="0" dirty="0" smtClean="0">
                          <a:ln>
                            <a:noFill/>
                          </a:ln>
                          <a:solidFill>
                            <a:srgbClr val="14DA43"/>
                          </a:solidFill>
                          <a:effectLst/>
                          <a:latin typeface="华文楷体" panose="02010600040101010101" pitchFamily="2" charset="-122"/>
                          <a:ea typeface="华文楷体" panose="02010600040101010101" pitchFamily="2" charset="-122"/>
                          <a:cs typeface="Times New Roman" panose="02020603050405020304" pitchFamily="18" charset="0"/>
                        </a:rPr>
                        <a:t>                           </a:t>
                      </a:r>
                      <a:endParaRPr kumimoji="0" lang="zh-CN" altLang="zh-CN" sz="2400" b="0" i="0" u="none" strike="noStrike" cap="none" normalizeH="0" baseline="0" dirty="0" smtClean="0">
                        <a:ln>
                          <a:noFill/>
                        </a:ln>
                        <a:solidFill>
                          <a:srgbClr val="14DA43"/>
                        </a:solidFill>
                        <a:effectLst/>
                        <a:latin typeface="华文楷体" panose="02010600040101010101" pitchFamily="2" charset="-122"/>
                        <a:ea typeface="华文楷体" panose="02010600040101010101" pitchFamily="2" charset="-122"/>
                        <a:cs typeface="Times New Roman" panose="02020603050405020304" pitchFamily="18" charset="0"/>
                      </a:endParaRPr>
                    </a:p>
                  </a:txBody>
                  <a:tcPr marL="85561" marR="8556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5285">
                <a:tc>
                  <a:txBody>
                    <a:bodyPr/>
                    <a:lstStyle>
                      <a:lvl1pPr>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ea typeface="宋体" panose="02010600030101010101" pitchFamily="2" charset="-122"/>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华文楷体" panose="02010600040101010101" pitchFamily="2" charset="-122"/>
                          <a:ea typeface="华文楷体" panose="02010600040101010101" pitchFamily="2" charset="-122"/>
                        </a:rPr>
                        <a:t>13</a:t>
                      </a:r>
                      <a:endParaRPr kumimoji="0" lang="en-US" altLang="zh-CN" sz="2400" b="0" i="0" u="none" strike="noStrike" cap="none" normalizeH="0" baseline="0" smtClean="0">
                        <a:ln>
                          <a:noFill/>
                        </a:ln>
                        <a:solidFill>
                          <a:schemeClr val="tx1"/>
                        </a:solidFill>
                        <a:effectLst/>
                        <a:latin typeface="华文楷体" panose="02010600040101010101" pitchFamily="2" charset="-122"/>
                        <a:ea typeface="华文楷体" panose="02010600040101010101" pitchFamily="2" charset="-122"/>
                      </a:endParaRPr>
                    </a:p>
                  </a:txBody>
                  <a:tcPr marL="12700" marR="12700" marT="952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ea typeface="宋体" panose="02010600030101010101" pitchFamily="2" charset="-122"/>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2400" b="0" i="0" u="none" strike="noStrike" cap="none" normalizeH="0" baseline="0" smtClean="0">
                          <a:ln>
                            <a:noFill/>
                          </a:ln>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rPr>
                        <a:t>长期借款</a:t>
                      </a:r>
                      <a:r>
                        <a:rPr kumimoji="0" lang="en-US" altLang="zh-CN" sz="2400" b="0" i="0" u="none" strike="noStrike" cap="none" normalizeH="0" baseline="0" smtClean="0">
                          <a:ln>
                            <a:noFill/>
                          </a:ln>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rPr>
                        <a:t>                           </a:t>
                      </a:r>
                      <a:endParaRPr kumimoji="0" lang="zh-CN" altLang="zh-CN" sz="2400" b="0" i="0" u="none" strike="noStrike" cap="none" normalizeH="0" baseline="0" smtClean="0">
                        <a:ln>
                          <a:noFill/>
                        </a:ln>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endParaRPr>
                    </a:p>
                  </a:txBody>
                  <a:tcPr marL="85561" marR="8556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5285">
                <a:tc>
                  <a:txBody>
                    <a:bodyPr/>
                    <a:lstStyle>
                      <a:lvl1pPr>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ea typeface="宋体" panose="02010600030101010101" pitchFamily="2" charset="-122"/>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华文楷体" panose="02010600040101010101" pitchFamily="2" charset="-122"/>
                          <a:ea typeface="华文楷体" panose="02010600040101010101" pitchFamily="2" charset="-122"/>
                        </a:rPr>
                        <a:t>14</a:t>
                      </a:r>
                      <a:endParaRPr kumimoji="0" lang="en-US" altLang="zh-CN" sz="2400" b="0" i="0" u="none" strike="noStrike" cap="none" normalizeH="0" baseline="0" smtClean="0">
                        <a:ln>
                          <a:noFill/>
                        </a:ln>
                        <a:solidFill>
                          <a:schemeClr val="tx1"/>
                        </a:solidFill>
                        <a:effectLst/>
                        <a:latin typeface="华文楷体" panose="02010600040101010101" pitchFamily="2" charset="-122"/>
                        <a:ea typeface="华文楷体" panose="02010600040101010101" pitchFamily="2" charset="-122"/>
                      </a:endParaRPr>
                    </a:p>
                  </a:txBody>
                  <a:tcPr marL="12700" marR="12700" marT="952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ea typeface="宋体" panose="02010600030101010101" pitchFamily="2" charset="-122"/>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2400" b="0" i="0" u="none" strike="noStrike" cap="none" normalizeH="0" baseline="0" smtClean="0">
                          <a:ln>
                            <a:noFill/>
                          </a:ln>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rPr>
                        <a:t>长期应付款</a:t>
                      </a:r>
                      <a:endParaRPr kumimoji="0" lang="zh-CN" altLang="zh-CN" sz="2400" b="0" i="0" u="none" strike="noStrike" cap="none" normalizeH="0" baseline="0" smtClean="0">
                        <a:ln>
                          <a:noFill/>
                        </a:ln>
                        <a:solidFill>
                          <a:schemeClr val="tx1"/>
                        </a:solidFill>
                        <a:effectLst/>
                        <a:latin typeface="华文楷体" panose="02010600040101010101" pitchFamily="2" charset="-122"/>
                        <a:ea typeface="华文楷体" panose="02010600040101010101" pitchFamily="2" charset="-122"/>
                        <a:cs typeface="Times New Roman" panose="02020603050405020304" pitchFamily="18" charset="0"/>
                      </a:endParaRPr>
                    </a:p>
                  </a:txBody>
                  <a:tcPr marL="85561" marR="8556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5285">
                <a:tc>
                  <a:txBody>
                    <a:bodyPr/>
                    <a:lstStyle>
                      <a:lvl1pPr>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ea typeface="宋体" panose="02010600030101010101" pitchFamily="2" charset="-122"/>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en-US" altLang="zh-CN" sz="2400" b="0" i="0" u="none" strike="noStrike" cap="none" normalizeH="0" baseline="0" smtClean="0">
                          <a:ln>
                            <a:noFill/>
                          </a:ln>
                          <a:solidFill>
                            <a:schemeClr val="tx1"/>
                          </a:solidFill>
                          <a:effectLst/>
                          <a:latin typeface="华文楷体" panose="02010600040101010101" pitchFamily="2" charset="-122"/>
                          <a:ea typeface="华文楷体" panose="02010600040101010101" pitchFamily="2" charset="-122"/>
                        </a:rPr>
                        <a:t>15</a:t>
                      </a:r>
                      <a:endParaRPr kumimoji="0" lang="en-US" altLang="zh-CN" sz="2400" b="0" i="0" u="none" strike="noStrike" cap="none" normalizeH="0" baseline="0" smtClean="0">
                        <a:ln>
                          <a:noFill/>
                        </a:ln>
                        <a:solidFill>
                          <a:schemeClr val="tx1"/>
                        </a:solidFill>
                        <a:effectLst/>
                        <a:latin typeface="华文楷体" panose="02010600040101010101" pitchFamily="2" charset="-122"/>
                        <a:ea typeface="华文楷体" panose="02010600040101010101" pitchFamily="2" charset="-122"/>
                      </a:endParaRPr>
                    </a:p>
                  </a:txBody>
                  <a:tcPr marL="12700" marR="12700" marT="952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ea typeface="宋体" panose="02010600030101010101" pitchFamily="2" charset="-122"/>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2400" b="0" i="0" u="none" strike="noStrike" cap="none" normalizeH="0" baseline="0" dirty="0" smtClean="0">
                          <a:ln>
                            <a:noFill/>
                          </a:ln>
                          <a:solidFill>
                            <a:srgbClr val="14DA43"/>
                          </a:solidFill>
                          <a:effectLst/>
                          <a:latin typeface="华文楷体" panose="02010600040101010101" pitchFamily="2" charset="-122"/>
                          <a:ea typeface="华文楷体" panose="02010600040101010101" pitchFamily="2" charset="-122"/>
                          <a:cs typeface="Times New Roman" panose="02020603050405020304" pitchFamily="18" charset="0"/>
                        </a:rPr>
                        <a:t>预计负债</a:t>
                      </a:r>
                      <a:r>
                        <a:rPr kumimoji="0" lang="zh-CN" altLang="en-US" sz="2400" b="0" i="0" u="none" strike="noStrike" cap="none" normalizeH="0" baseline="0" dirty="0" smtClean="0">
                          <a:ln>
                            <a:noFill/>
                          </a:ln>
                          <a:solidFill>
                            <a:srgbClr val="14DA43"/>
                          </a:solidFill>
                          <a:effectLst/>
                          <a:latin typeface="华文楷体" panose="02010600040101010101" pitchFamily="2" charset="-122"/>
                          <a:ea typeface="华文楷体" panose="02010600040101010101" pitchFamily="2" charset="-122"/>
                          <a:cs typeface="Times New Roman" panose="02020603050405020304" pitchFamily="18" charset="0"/>
                        </a:rPr>
                        <a:t>                       </a:t>
                      </a:r>
                      <a:endParaRPr kumimoji="0" lang="zh-CN" altLang="zh-CN" sz="2400" b="0" i="0" u="none" strike="noStrike" cap="none" normalizeH="0" baseline="0" dirty="0" smtClean="0">
                        <a:ln>
                          <a:noFill/>
                        </a:ln>
                        <a:solidFill>
                          <a:srgbClr val="14DA43"/>
                        </a:solidFill>
                        <a:effectLst/>
                        <a:latin typeface="华文楷体" panose="02010600040101010101" pitchFamily="2" charset="-122"/>
                        <a:ea typeface="华文楷体" panose="02010600040101010101" pitchFamily="2" charset="-122"/>
                        <a:cs typeface="Times New Roman" panose="02020603050405020304" pitchFamily="18" charset="0"/>
                      </a:endParaRPr>
                    </a:p>
                  </a:txBody>
                  <a:tcPr marL="85561" marR="8556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5285">
                <a:tc>
                  <a:txBody>
                    <a:bodyPr/>
                    <a:lstStyle>
                      <a:lvl1pPr>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ea typeface="宋体" panose="02010600030101010101" pitchFamily="2" charset="-122"/>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9pPr>
                    </a:lstStyle>
                    <a:p>
                      <a:pPr marL="0" marR="0" lvl="0" indent="0" algn="ctr" defTabSz="914400" rtl="0" eaLnBrk="1" fontAlgn="ctr" latinLnBrk="0" hangingPunct="1">
                        <a:lnSpc>
                          <a:spcPct val="100000"/>
                        </a:lnSpc>
                        <a:spcBef>
                          <a:spcPct val="0"/>
                        </a:spcBef>
                        <a:spcAft>
                          <a:spcPct val="0"/>
                        </a:spcAft>
                        <a:buClrTx/>
                        <a:buSzTx/>
                        <a:buFontTx/>
                        <a:buNone/>
                      </a:pPr>
                      <a:r>
                        <a:rPr kumimoji="0" lang="zh-CN" altLang="zh-CN" sz="2400" b="0" i="0" u="none" strike="noStrike" cap="none" normalizeH="0" baseline="0" dirty="0" smtClean="0">
                          <a:ln>
                            <a:noFill/>
                          </a:ln>
                          <a:solidFill>
                            <a:srgbClr val="14DA43"/>
                          </a:solidFill>
                          <a:effectLst/>
                          <a:latin typeface="华文楷体" panose="02010600040101010101" pitchFamily="2" charset="-122"/>
                          <a:ea typeface="华文楷体" panose="02010600040101010101" pitchFamily="2" charset="-122"/>
                          <a:cs typeface="Times New Roman" panose="02020603050405020304" pitchFamily="18" charset="0"/>
                        </a:rPr>
                        <a:t>16</a:t>
                      </a:r>
                      <a:endParaRPr kumimoji="0" lang="zh-CN" altLang="zh-CN" sz="2400" b="0" i="0" u="none" strike="noStrike" cap="none" normalizeH="0" baseline="0" dirty="0" smtClean="0">
                        <a:ln>
                          <a:noFill/>
                        </a:ln>
                        <a:solidFill>
                          <a:srgbClr val="14DA43"/>
                        </a:solidFill>
                        <a:effectLst/>
                        <a:latin typeface="华文楷体" panose="02010600040101010101" pitchFamily="2" charset="-122"/>
                        <a:ea typeface="华文楷体" panose="02010600040101010101" pitchFamily="2" charset="-122"/>
                        <a:cs typeface="Times New Roman" panose="02020603050405020304" pitchFamily="18" charset="0"/>
                      </a:endParaRPr>
                    </a:p>
                  </a:txBody>
                  <a:tcPr marL="12700" marR="12700" marT="9526"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70000"/>
                        <a:buFont typeface="Wingdings" panose="05000000000000000000" pitchFamily="2" charset="2"/>
                        <a:defRPr sz="2800">
                          <a:solidFill>
                            <a:schemeClr val="tx1"/>
                          </a:solidFill>
                          <a:latin typeface="Garamond" panose="02020404030301010803" pitchFamily="18" charset="0"/>
                          <a:ea typeface="宋体" panose="02010600030101010101" pitchFamily="2" charset="-122"/>
                        </a:defRPr>
                      </a:lvl1pPr>
                      <a:lvl2pPr marL="742950" indent="-285750">
                        <a:spcBef>
                          <a:spcPct val="20000"/>
                        </a:spcBef>
                        <a:buClr>
                          <a:schemeClr val="accent2"/>
                        </a:buClr>
                        <a:buSzPct val="70000"/>
                        <a:buFont typeface="Wingdings" panose="05000000000000000000" pitchFamily="2" charset="2"/>
                        <a:defRPr sz="2400">
                          <a:solidFill>
                            <a:schemeClr val="tx1"/>
                          </a:solidFill>
                          <a:latin typeface="Garamond" panose="02020404030301010803" pitchFamily="18" charset="0"/>
                          <a:ea typeface="宋体" panose="02010600030101010101" pitchFamily="2" charset="-122"/>
                        </a:defRPr>
                      </a:lvl2pPr>
                      <a:lvl3pPr marL="1143000" indent="-228600">
                        <a:spcBef>
                          <a:spcPct val="20000"/>
                        </a:spcBef>
                        <a:buClr>
                          <a:schemeClr val="tx2"/>
                        </a:buClr>
                        <a:buSzPct val="70000"/>
                        <a:buFont typeface="Wingdings" panose="05000000000000000000" pitchFamily="2" charset="2"/>
                        <a:defRPr sz="2000">
                          <a:solidFill>
                            <a:schemeClr val="tx1"/>
                          </a:solidFill>
                          <a:latin typeface="Garamond" panose="02020404030301010803" pitchFamily="18"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4pPr>
                      <a:lvl5pPr marL="2057400" indent="-228600">
                        <a:spcBef>
                          <a:spcPct val="20000"/>
                        </a:spcBef>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5pPr>
                      <a:lvl6pPr marL="25146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6pPr>
                      <a:lvl7pPr marL="29718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7pPr>
                      <a:lvl8pPr marL="34290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8pPr>
                      <a:lvl9pPr marL="3886200" indent="-228600" eaLnBrk="0" fontAlgn="base" hangingPunct="0">
                        <a:spcBef>
                          <a:spcPct val="20000"/>
                        </a:spcBef>
                        <a:spcAft>
                          <a:spcPct val="0"/>
                        </a:spcAft>
                        <a:buClr>
                          <a:schemeClr val="hlink"/>
                        </a:buClr>
                        <a:buSzPct val="70000"/>
                        <a:buFont typeface="Wingdings" panose="05000000000000000000" pitchFamily="2" charset="2"/>
                        <a:defRPr>
                          <a:solidFill>
                            <a:schemeClr val="tx1"/>
                          </a:solidFill>
                          <a:latin typeface="Garamond" panose="02020404030301010803" pitchFamily="18"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2400" b="0" i="0" u="none" strike="noStrike" cap="none" normalizeH="0" baseline="0" dirty="0" smtClean="0">
                          <a:ln>
                            <a:noFill/>
                          </a:ln>
                          <a:solidFill>
                            <a:srgbClr val="14DA43"/>
                          </a:solidFill>
                          <a:effectLst/>
                          <a:latin typeface="华文楷体" panose="02010600040101010101" pitchFamily="2" charset="-122"/>
                          <a:ea typeface="华文楷体" panose="02010600040101010101" pitchFamily="2" charset="-122"/>
                          <a:cs typeface="Times New Roman" panose="02020603050405020304" pitchFamily="18" charset="0"/>
                        </a:rPr>
                        <a:t>受托代理负债</a:t>
                      </a:r>
                      <a:endParaRPr kumimoji="0" lang="zh-CN" altLang="zh-CN" sz="2400" b="0" i="0" u="none" strike="noStrike" cap="none" normalizeH="0" baseline="0" dirty="0" smtClean="0">
                        <a:ln>
                          <a:noFill/>
                        </a:ln>
                        <a:solidFill>
                          <a:srgbClr val="14DA43"/>
                        </a:solidFill>
                        <a:effectLst/>
                        <a:latin typeface="华文楷体" panose="02010600040101010101" pitchFamily="2" charset="-122"/>
                        <a:ea typeface="华文楷体" panose="02010600040101010101" pitchFamily="2" charset="-122"/>
                        <a:cs typeface="Times New Roman" panose="02020603050405020304" pitchFamily="18" charset="0"/>
                      </a:endParaRPr>
                    </a:p>
                  </a:txBody>
                  <a:tcPr marL="85561" marR="8556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灯片编号占位符 4"/>
          <p:cNvSpPr>
            <a:spLocks noGrp="1"/>
          </p:cNvSpPr>
          <p:nvPr>
            <p:ph type="sldNum" sz="quarter" idx="12"/>
          </p:nvPr>
        </p:nvSpPr>
        <p:spPr/>
        <p:txBody>
          <a:bodyPr/>
          <a:lstStyle/>
          <a:p>
            <a:fld id="{BC1CF76B-D1F8-4017-AACD-912803F43726}" type="slidenum">
              <a:rPr lang="en-US" smtClean="0"/>
            </a:fld>
            <a:endParaRPr lang="en-US"/>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5058" name="Rectangle 2"/>
          <p:cNvSpPr>
            <a:spLocks noGrp="1" noRot="1" noChangeArrowheads="1"/>
          </p:cNvSpPr>
          <p:nvPr>
            <p:ph type="title"/>
          </p:nvPr>
        </p:nvSpPr>
        <p:spPr>
          <a:xfrm>
            <a:off x="1488017" y="592138"/>
            <a:ext cx="9025467" cy="431800"/>
          </a:xfrm>
        </p:spPr>
        <p:txBody>
          <a:bodyPr rtlCol="0">
            <a:normAutofit fontScale="90000"/>
          </a:bodyPr>
          <a:lstStyle/>
          <a:p>
            <a:pPr algn="ctr" eaLnBrk="1" fontAlgn="auto" hangingPunct="1">
              <a:spcAft>
                <a:spcPts val="0"/>
              </a:spcAft>
              <a:defRPr/>
            </a:pPr>
            <a:r>
              <a:rPr lang="zh-CN" altLang="en-US" sz="3200" b="1" dirty="0" smtClean="0">
                <a:solidFill>
                  <a:srgbClr val="FFFF00"/>
                </a:solidFill>
                <a:latin typeface="华文楷体" panose="02010600040101010101" pitchFamily="2" charset="-122"/>
                <a:ea typeface="华文楷体" panose="02010600040101010101" pitchFamily="2" charset="-122"/>
              </a:rPr>
              <a:t>（五）以前年度盈余调整</a:t>
            </a:r>
            <a:endParaRPr lang="zh-CN" altLang="en-US" sz="3200" b="1" dirty="0" smtClean="0">
              <a:solidFill>
                <a:srgbClr val="FFFF00"/>
              </a:solidFill>
              <a:latin typeface="华文楷体" panose="02010600040101010101" pitchFamily="2" charset="-122"/>
              <a:ea typeface="华文楷体" panose="02010600040101010101" pitchFamily="2" charset="-122"/>
            </a:endParaRPr>
          </a:p>
        </p:txBody>
      </p:sp>
      <p:sp>
        <p:nvSpPr>
          <p:cNvPr id="685059" name="Rectangle 3"/>
          <p:cNvSpPr>
            <a:spLocks noGrp="1" noChangeArrowheads="1"/>
          </p:cNvSpPr>
          <p:nvPr>
            <p:ph sz="quarter" idx="13"/>
          </p:nvPr>
        </p:nvSpPr>
        <p:spPr>
          <a:xfrm>
            <a:off x="719668" y="1052514"/>
            <a:ext cx="10850033" cy="5545137"/>
          </a:xfrm>
        </p:spPr>
        <p:txBody>
          <a:bodyPr rtlCol="0">
            <a:noAutofit/>
          </a:bodyPr>
          <a:lstStyle/>
          <a:p>
            <a:pPr eaLnBrk="1" fontAlgn="auto" hangingPunct="1">
              <a:lnSpc>
                <a:spcPct val="100000"/>
              </a:lnSpc>
              <a:spcAft>
                <a:spcPts val="0"/>
              </a:spcAft>
              <a:buFont typeface="Wingdings" panose="05000000000000000000" pitchFamily="2" charset="2"/>
              <a:buChar char="u"/>
              <a:defRPr/>
            </a:pPr>
            <a:r>
              <a:rPr lang="zh-CN" altLang="en-US" sz="2400" b="1" dirty="0" smtClean="0">
                <a:solidFill>
                  <a:srgbClr val="FFFF00"/>
                </a:solidFill>
                <a:latin typeface="华文楷体" panose="02010600040101010101" pitchFamily="2" charset="-122"/>
                <a:ea typeface="华文楷体" panose="02010600040101010101" pitchFamily="2" charset="-122"/>
              </a:rPr>
              <a:t>核算内容</a:t>
            </a:r>
            <a:endParaRPr lang="en-US" altLang="zh-CN" sz="2400" b="1" dirty="0" smtClean="0">
              <a:solidFill>
                <a:srgbClr val="FFFF00"/>
              </a:solidFill>
              <a:latin typeface="华文楷体" panose="02010600040101010101" pitchFamily="2" charset="-122"/>
              <a:ea typeface="华文楷体" panose="02010600040101010101" pitchFamily="2" charset="-122"/>
            </a:endParaRPr>
          </a:p>
          <a:p>
            <a:pPr indent="0" eaLnBrk="1" fontAlgn="auto" hangingPunct="1">
              <a:lnSpc>
                <a:spcPct val="100000"/>
              </a:lnSpc>
              <a:spcAft>
                <a:spcPts val="0"/>
              </a:spcAft>
              <a:buFont typeface="Wingdings" panose="05000000000000000000" pitchFamily="2" charset="2"/>
              <a:buNone/>
              <a:defRPr/>
            </a:pPr>
            <a:r>
              <a:rPr lang="zh-CN" altLang="zh-CN" sz="2400" dirty="0" smtClean="0">
                <a:latin typeface="华文楷体" panose="02010600040101010101" pitchFamily="2" charset="-122"/>
                <a:ea typeface="华文楷体" panose="02010600040101010101" pitchFamily="2" charset="-122"/>
              </a:rPr>
              <a:t>本年度发生的调整以前年度盈余的事项，包括本年度发生的</a:t>
            </a:r>
            <a:r>
              <a:rPr lang="zh-CN" altLang="zh-CN" sz="2400" dirty="0" smtClean="0">
                <a:solidFill>
                  <a:srgbClr val="00FF00"/>
                </a:solidFill>
                <a:latin typeface="华文楷体" panose="02010600040101010101" pitchFamily="2" charset="-122"/>
                <a:ea typeface="华文楷体" panose="02010600040101010101" pitchFamily="2" charset="-122"/>
              </a:rPr>
              <a:t>重要前期差错更正</a:t>
            </a:r>
            <a:r>
              <a:rPr lang="zh-CN" altLang="zh-CN" sz="2400" dirty="0" smtClean="0">
                <a:latin typeface="华文楷体" panose="02010600040101010101" pitchFamily="2" charset="-122"/>
                <a:ea typeface="华文楷体" panose="02010600040101010101" pitchFamily="2" charset="-122"/>
              </a:rPr>
              <a:t>涉及</a:t>
            </a:r>
            <a:r>
              <a:rPr lang="zh-CN" altLang="zh-CN" sz="2400" dirty="0" smtClean="0">
                <a:solidFill>
                  <a:srgbClr val="00FF00"/>
                </a:solidFill>
                <a:latin typeface="华文楷体" panose="02010600040101010101" pitchFamily="2" charset="-122"/>
                <a:ea typeface="华文楷体" panose="02010600040101010101" pitchFamily="2" charset="-122"/>
              </a:rPr>
              <a:t>调整以前年度盈余</a:t>
            </a:r>
            <a:r>
              <a:rPr lang="zh-CN" altLang="zh-CN" sz="2400" dirty="0" smtClean="0">
                <a:latin typeface="华文楷体" panose="02010600040101010101" pitchFamily="2" charset="-122"/>
                <a:ea typeface="华文楷体" panose="02010600040101010101" pitchFamily="2" charset="-122"/>
              </a:rPr>
              <a:t>的事项</a:t>
            </a:r>
            <a:endParaRPr lang="en-US" altLang="zh-CN" sz="2400" dirty="0" smtClean="0">
              <a:latin typeface="华文楷体" panose="02010600040101010101" pitchFamily="2" charset="-122"/>
              <a:ea typeface="华文楷体" panose="02010600040101010101" pitchFamily="2" charset="-122"/>
            </a:endParaRPr>
          </a:p>
          <a:p>
            <a:pPr lvl="1" eaLnBrk="1" fontAlgn="auto" hangingPunct="1">
              <a:lnSpc>
                <a:spcPct val="100000"/>
              </a:lnSpc>
              <a:spcAft>
                <a:spcPts val="0"/>
              </a:spcAft>
              <a:buFont typeface="Wingdings" panose="05000000000000000000" pitchFamily="2" charset="2"/>
              <a:buChar char="Ø"/>
              <a:defRPr/>
            </a:pPr>
            <a:r>
              <a:rPr lang="zh-CN" altLang="en-US" sz="2400" dirty="0" smtClean="0">
                <a:latin typeface="华文楷体" panose="02010600040101010101" pitchFamily="2" charset="-122"/>
                <a:ea typeface="华文楷体" panose="02010600040101010101" pitchFamily="2" charset="-122"/>
              </a:rPr>
              <a:t>调整增加</a:t>
            </a:r>
            <a:r>
              <a:rPr lang="en-US" altLang="zh-CN" sz="2400" dirty="0" smtClean="0">
                <a:latin typeface="华文楷体" panose="02010600040101010101" pitchFamily="2" charset="-122"/>
                <a:ea typeface="华文楷体" panose="02010600040101010101" pitchFamily="2" charset="-122"/>
              </a:rPr>
              <a:t>/</a:t>
            </a:r>
            <a:r>
              <a:rPr lang="zh-CN" altLang="en-US" sz="2400" dirty="0" smtClean="0">
                <a:latin typeface="华文楷体" panose="02010600040101010101" pitchFamily="2" charset="-122"/>
                <a:ea typeface="华文楷体" panose="02010600040101010101" pitchFamily="2" charset="-122"/>
              </a:rPr>
              <a:t>减少以前年度收入</a:t>
            </a:r>
            <a:r>
              <a:rPr lang="en-US" altLang="zh-CN" sz="2400" dirty="0" smtClean="0">
                <a:latin typeface="华文楷体" panose="02010600040101010101" pitchFamily="2" charset="-122"/>
                <a:ea typeface="华文楷体" panose="02010600040101010101" pitchFamily="2" charset="-122"/>
              </a:rPr>
              <a:t>/</a:t>
            </a:r>
            <a:r>
              <a:rPr lang="zh-CN" altLang="en-US" sz="2400" dirty="0" smtClean="0">
                <a:latin typeface="华文楷体" panose="02010600040101010101" pitchFamily="2" charset="-122"/>
                <a:ea typeface="华文楷体" panose="02010600040101010101" pitchFamily="2" charset="-122"/>
              </a:rPr>
              <a:t>费用：</a:t>
            </a:r>
            <a:endParaRPr lang="en-US" altLang="zh-CN" sz="2400" dirty="0" smtClean="0">
              <a:latin typeface="华文楷体" panose="02010600040101010101" pitchFamily="2" charset="-122"/>
              <a:ea typeface="华文楷体" panose="02010600040101010101" pitchFamily="2" charset="-122"/>
            </a:endParaRPr>
          </a:p>
          <a:p>
            <a:pPr lvl="1" eaLnBrk="1" fontAlgn="auto" hangingPunct="1">
              <a:lnSpc>
                <a:spcPct val="100000"/>
              </a:lnSpc>
              <a:spcAft>
                <a:spcPts val="0"/>
              </a:spcAft>
              <a:buFont typeface="Wingdings" panose="05000000000000000000" pitchFamily="2" charset="2"/>
              <a:buNone/>
              <a:defRPr/>
            </a:pPr>
            <a:r>
              <a:rPr lang="en-US" altLang="zh-CN" sz="2400" dirty="0" smtClean="0">
                <a:latin typeface="华文楷体" panose="02010600040101010101" pitchFamily="2" charset="-122"/>
                <a:ea typeface="华文楷体" panose="02010600040101010101" pitchFamily="2" charset="-122"/>
              </a:rPr>
              <a:t>   </a:t>
            </a:r>
            <a:r>
              <a:rPr lang="zh-CN" altLang="en-US" sz="2400" dirty="0" smtClean="0">
                <a:latin typeface="华文楷体" panose="02010600040101010101" pitchFamily="2" charset="-122"/>
                <a:ea typeface="华文楷体" panose="02010600040101010101" pitchFamily="2" charset="-122"/>
              </a:rPr>
              <a:t>借：有关科目</a:t>
            </a:r>
            <a:r>
              <a:rPr lang="en-US" altLang="zh-CN" sz="2400" dirty="0" smtClean="0">
                <a:latin typeface="华文楷体" panose="02010600040101010101" pitchFamily="2" charset="-122"/>
                <a:ea typeface="华文楷体" panose="02010600040101010101" pitchFamily="2" charset="-122"/>
              </a:rPr>
              <a:t>       </a:t>
            </a:r>
            <a:r>
              <a:rPr lang="zh-CN" altLang="en-US" sz="2400" dirty="0" smtClean="0">
                <a:latin typeface="华文楷体" panose="02010600040101010101" pitchFamily="2" charset="-122"/>
                <a:ea typeface="华文楷体" panose="02010600040101010101" pitchFamily="2" charset="-122"/>
              </a:rPr>
              <a:t>贷：以前年度盈余调整</a:t>
            </a:r>
            <a:endParaRPr lang="en-US" altLang="zh-CN" sz="2400" dirty="0" smtClean="0">
              <a:latin typeface="华文楷体" panose="02010600040101010101" pitchFamily="2" charset="-122"/>
              <a:ea typeface="华文楷体" panose="02010600040101010101" pitchFamily="2" charset="-122"/>
            </a:endParaRPr>
          </a:p>
          <a:p>
            <a:pPr lvl="1" eaLnBrk="1" fontAlgn="auto" hangingPunct="1">
              <a:lnSpc>
                <a:spcPct val="100000"/>
              </a:lnSpc>
              <a:spcAft>
                <a:spcPts val="0"/>
              </a:spcAft>
              <a:buFont typeface="Wingdings" panose="05000000000000000000" pitchFamily="2" charset="2"/>
              <a:buChar char="Ø"/>
              <a:defRPr/>
            </a:pPr>
            <a:r>
              <a:rPr lang="zh-CN" altLang="en-US" sz="2400" dirty="0" smtClean="0">
                <a:latin typeface="华文楷体" panose="02010600040101010101" pitchFamily="2" charset="-122"/>
                <a:ea typeface="华文楷体" panose="02010600040101010101" pitchFamily="2" charset="-122"/>
              </a:rPr>
              <a:t>调整减少</a:t>
            </a:r>
            <a:r>
              <a:rPr lang="en-US" altLang="zh-CN" sz="2400" dirty="0" smtClean="0">
                <a:latin typeface="华文楷体" panose="02010600040101010101" pitchFamily="2" charset="-122"/>
                <a:ea typeface="华文楷体" panose="02010600040101010101" pitchFamily="2" charset="-122"/>
              </a:rPr>
              <a:t>/</a:t>
            </a:r>
            <a:r>
              <a:rPr lang="zh-CN" altLang="en-US" sz="2400" dirty="0" smtClean="0">
                <a:latin typeface="华文楷体" panose="02010600040101010101" pitchFamily="2" charset="-122"/>
                <a:ea typeface="华文楷体" panose="02010600040101010101" pitchFamily="2" charset="-122"/>
              </a:rPr>
              <a:t>增加以前年度收入</a:t>
            </a:r>
            <a:r>
              <a:rPr lang="en-US" altLang="zh-CN" sz="2400" dirty="0" smtClean="0">
                <a:latin typeface="华文楷体" panose="02010600040101010101" pitchFamily="2" charset="-122"/>
                <a:ea typeface="华文楷体" panose="02010600040101010101" pitchFamily="2" charset="-122"/>
              </a:rPr>
              <a:t>/</a:t>
            </a:r>
            <a:r>
              <a:rPr lang="zh-CN" altLang="en-US" sz="2400" dirty="0" smtClean="0">
                <a:latin typeface="华文楷体" panose="02010600040101010101" pitchFamily="2" charset="-122"/>
                <a:ea typeface="华文楷体" panose="02010600040101010101" pitchFamily="2" charset="-122"/>
              </a:rPr>
              <a:t>费用：</a:t>
            </a:r>
            <a:endParaRPr lang="en-US" altLang="zh-CN" sz="2400" dirty="0" smtClean="0">
              <a:latin typeface="华文楷体" panose="02010600040101010101" pitchFamily="2" charset="-122"/>
              <a:ea typeface="华文楷体" panose="02010600040101010101" pitchFamily="2" charset="-122"/>
            </a:endParaRPr>
          </a:p>
          <a:p>
            <a:pPr lvl="1" eaLnBrk="1" fontAlgn="auto" hangingPunct="1">
              <a:lnSpc>
                <a:spcPct val="100000"/>
              </a:lnSpc>
              <a:spcAft>
                <a:spcPts val="0"/>
              </a:spcAft>
              <a:buFont typeface="Wingdings" panose="05000000000000000000" pitchFamily="2" charset="2"/>
              <a:buNone/>
              <a:defRPr/>
            </a:pPr>
            <a:r>
              <a:rPr lang="en-US" altLang="zh-CN" sz="2400" dirty="0" smtClean="0">
                <a:latin typeface="华文楷体" panose="02010600040101010101" pitchFamily="2" charset="-122"/>
                <a:ea typeface="华文楷体" panose="02010600040101010101" pitchFamily="2" charset="-122"/>
              </a:rPr>
              <a:t>   </a:t>
            </a:r>
            <a:r>
              <a:rPr lang="zh-CN" altLang="en-US" sz="2400" dirty="0" smtClean="0">
                <a:latin typeface="华文楷体" panose="02010600040101010101" pitchFamily="2" charset="-122"/>
                <a:ea typeface="华文楷体" panose="02010600040101010101" pitchFamily="2" charset="-122"/>
              </a:rPr>
              <a:t>借：以前年度盈余调整</a:t>
            </a:r>
            <a:r>
              <a:rPr lang="en-US" altLang="zh-CN" sz="2400" dirty="0" smtClean="0">
                <a:latin typeface="华文楷体" panose="02010600040101010101" pitchFamily="2" charset="-122"/>
                <a:ea typeface="华文楷体" panose="02010600040101010101" pitchFamily="2" charset="-122"/>
              </a:rPr>
              <a:t>      </a:t>
            </a:r>
            <a:r>
              <a:rPr lang="zh-CN" altLang="en-US" sz="2400" dirty="0" smtClean="0">
                <a:latin typeface="华文楷体" panose="02010600040101010101" pitchFamily="2" charset="-122"/>
                <a:ea typeface="华文楷体" panose="02010600040101010101" pitchFamily="2" charset="-122"/>
              </a:rPr>
              <a:t>贷：有关科目</a:t>
            </a:r>
            <a:endParaRPr lang="en-US" altLang="zh-CN" sz="2400" dirty="0" smtClean="0">
              <a:latin typeface="华文楷体" panose="02010600040101010101" pitchFamily="2" charset="-122"/>
              <a:ea typeface="华文楷体" panose="02010600040101010101" pitchFamily="2" charset="-122"/>
            </a:endParaRPr>
          </a:p>
          <a:p>
            <a:pPr lvl="1" eaLnBrk="1" fontAlgn="auto" hangingPunct="1">
              <a:lnSpc>
                <a:spcPct val="100000"/>
              </a:lnSpc>
              <a:spcAft>
                <a:spcPts val="0"/>
              </a:spcAft>
              <a:buFont typeface="Wingdings" panose="05000000000000000000" pitchFamily="2" charset="2"/>
              <a:buChar char="Ø"/>
              <a:defRPr/>
            </a:pPr>
            <a:r>
              <a:rPr lang="zh-CN" altLang="en-US" sz="2400" dirty="0" smtClean="0">
                <a:latin typeface="华文楷体" panose="02010600040101010101" pitchFamily="2" charset="-122"/>
                <a:ea typeface="华文楷体" panose="02010600040101010101" pitchFamily="2" charset="-122"/>
              </a:rPr>
              <a:t>盘盈的各种非流动资产报经批准后处理：</a:t>
            </a:r>
            <a:endParaRPr lang="en-US" altLang="zh-CN" sz="2400" dirty="0" smtClean="0">
              <a:latin typeface="华文楷体" panose="02010600040101010101" pitchFamily="2" charset="-122"/>
              <a:ea typeface="华文楷体" panose="02010600040101010101" pitchFamily="2" charset="-122"/>
            </a:endParaRPr>
          </a:p>
          <a:p>
            <a:pPr lvl="1" eaLnBrk="1" fontAlgn="auto" hangingPunct="1">
              <a:lnSpc>
                <a:spcPct val="100000"/>
              </a:lnSpc>
              <a:spcAft>
                <a:spcPts val="0"/>
              </a:spcAft>
              <a:buFont typeface="Wingdings" panose="05000000000000000000" pitchFamily="2" charset="2"/>
              <a:buNone/>
              <a:defRPr/>
            </a:pPr>
            <a:r>
              <a:rPr lang="en-US" altLang="zh-CN" sz="2400" dirty="0" smtClean="0">
                <a:latin typeface="华文楷体" panose="02010600040101010101" pitchFamily="2" charset="-122"/>
                <a:ea typeface="华文楷体" panose="02010600040101010101" pitchFamily="2" charset="-122"/>
              </a:rPr>
              <a:t>   </a:t>
            </a:r>
            <a:r>
              <a:rPr lang="zh-CN" altLang="en-US" sz="2400" dirty="0" smtClean="0">
                <a:latin typeface="华文楷体" panose="02010600040101010101" pitchFamily="2" charset="-122"/>
                <a:ea typeface="华文楷体" panose="02010600040101010101" pitchFamily="2" charset="-122"/>
              </a:rPr>
              <a:t>借：待处理财产损溢</a:t>
            </a:r>
            <a:r>
              <a:rPr lang="en-US" altLang="zh-CN" sz="2400" dirty="0" smtClean="0">
                <a:latin typeface="华文楷体" panose="02010600040101010101" pitchFamily="2" charset="-122"/>
                <a:ea typeface="华文楷体" panose="02010600040101010101" pitchFamily="2" charset="-122"/>
              </a:rPr>
              <a:t>    </a:t>
            </a:r>
            <a:r>
              <a:rPr lang="zh-CN" altLang="en-US" sz="2400" dirty="0" smtClean="0">
                <a:latin typeface="华文楷体" panose="02010600040101010101" pitchFamily="2" charset="-122"/>
                <a:ea typeface="华文楷体" panose="02010600040101010101" pitchFamily="2" charset="-122"/>
              </a:rPr>
              <a:t>贷：以前年度盈余调整</a:t>
            </a:r>
            <a:endParaRPr lang="en-US" altLang="zh-CN" sz="2400" dirty="0" smtClean="0">
              <a:latin typeface="华文楷体" panose="02010600040101010101" pitchFamily="2" charset="-122"/>
              <a:ea typeface="华文楷体" panose="02010600040101010101" pitchFamily="2" charset="-122"/>
            </a:endParaRPr>
          </a:p>
          <a:p>
            <a:pPr lvl="1" eaLnBrk="1" fontAlgn="auto" hangingPunct="1">
              <a:lnSpc>
                <a:spcPct val="100000"/>
              </a:lnSpc>
              <a:spcAft>
                <a:spcPts val="0"/>
              </a:spcAft>
              <a:buFont typeface="Wingdings" panose="05000000000000000000" pitchFamily="2" charset="2"/>
              <a:buChar char="Ø"/>
              <a:defRPr/>
            </a:pPr>
            <a:r>
              <a:rPr lang="zh-CN" altLang="en-US" sz="2400" dirty="0" smtClean="0">
                <a:latin typeface="华文楷体" panose="02010600040101010101" pitchFamily="2" charset="-122"/>
                <a:ea typeface="华文楷体" panose="02010600040101010101" pitchFamily="2" charset="-122"/>
              </a:rPr>
              <a:t>经过上述调整后转入累计盈余</a:t>
            </a:r>
            <a:endParaRPr lang="en-US" altLang="zh-CN" sz="2400" dirty="0" smtClean="0">
              <a:latin typeface="华文楷体" panose="02010600040101010101" pitchFamily="2" charset="-122"/>
              <a:ea typeface="华文楷体" panose="02010600040101010101" pitchFamily="2" charset="-122"/>
            </a:endParaRPr>
          </a:p>
          <a:p>
            <a:pPr lvl="1" eaLnBrk="1" fontAlgn="auto" hangingPunct="1">
              <a:lnSpc>
                <a:spcPct val="100000"/>
              </a:lnSpc>
              <a:spcAft>
                <a:spcPts val="0"/>
              </a:spcAft>
              <a:buFont typeface="Wingdings" panose="05000000000000000000" pitchFamily="2" charset="2"/>
              <a:buNone/>
              <a:defRPr/>
            </a:pPr>
            <a:r>
              <a:rPr lang="en-US" altLang="zh-CN" sz="2400" dirty="0" smtClean="0">
                <a:latin typeface="华文楷体" panose="02010600040101010101" pitchFamily="2" charset="-122"/>
                <a:ea typeface="华文楷体" panose="02010600040101010101" pitchFamily="2" charset="-122"/>
              </a:rPr>
              <a:t>   </a:t>
            </a:r>
            <a:r>
              <a:rPr lang="zh-CN" altLang="en-US" sz="2400" dirty="0" smtClean="0">
                <a:latin typeface="华文楷体" panose="02010600040101010101" pitchFamily="2" charset="-122"/>
                <a:ea typeface="华文楷体" panose="02010600040101010101" pitchFamily="2" charset="-122"/>
              </a:rPr>
              <a:t>借或贷：累计盈余</a:t>
            </a:r>
            <a:r>
              <a:rPr lang="en-US" altLang="zh-CN" sz="2400" dirty="0" smtClean="0">
                <a:latin typeface="华文楷体" panose="02010600040101010101" pitchFamily="2" charset="-122"/>
                <a:ea typeface="华文楷体" panose="02010600040101010101" pitchFamily="2" charset="-122"/>
              </a:rPr>
              <a:t>    </a:t>
            </a:r>
            <a:r>
              <a:rPr lang="zh-CN" altLang="en-US" sz="2400" dirty="0" smtClean="0">
                <a:latin typeface="华文楷体" panose="02010600040101010101" pitchFamily="2" charset="-122"/>
                <a:ea typeface="华文楷体" panose="02010600040101010101" pitchFamily="2" charset="-122"/>
              </a:rPr>
              <a:t>贷或借：以前年度盈余调整</a:t>
            </a:r>
            <a:r>
              <a:rPr lang="en-US" altLang="zh-CN" sz="3200" dirty="0" smtClean="0">
                <a:latin typeface="华文楷体" panose="02010600040101010101" pitchFamily="2" charset="-122"/>
                <a:ea typeface="华文楷体" panose="02010600040101010101" pitchFamily="2" charset="-122"/>
              </a:rPr>
              <a:t>   </a:t>
            </a:r>
            <a:endParaRPr lang="en-US" altLang="zh-CN" sz="3200" dirty="0" smtClean="0">
              <a:latin typeface="华文楷体" panose="02010600040101010101" pitchFamily="2" charset="-122"/>
              <a:ea typeface="华文楷体" panose="02010600040101010101" pitchFamily="2" charset="-122"/>
            </a:endParaRPr>
          </a:p>
        </p:txBody>
      </p:sp>
      <p:sp>
        <p:nvSpPr>
          <p:cNvPr id="4" name="灯片编号占位符 3"/>
          <p:cNvSpPr>
            <a:spLocks noGrp="1"/>
          </p:cNvSpPr>
          <p:nvPr>
            <p:ph type="sldNum" sz="quarter" idx="12"/>
          </p:nvPr>
        </p:nvSpPr>
        <p:spPr/>
        <p:txBody>
          <a:bodyPr/>
          <a:lstStyle/>
          <a:p>
            <a:fld id="{BC1CF76B-D1F8-4017-AACD-912803F43726}" type="slidenum">
              <a:rPr lang="en-US" smtClean="0"/>
            </a:fld>
            <a:endParaRPr lang="en-US"/>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rrowheads="1"/>
          </p:cNvSpPr>
          <p:nvPr>
            <p:ph type="title"/>
          </p:nvPr>
        </p:nvSpPr>
        <p:spPr>
          <a:xfrm>
            <a:off x="1727200" y="548681"/>
            <a:ext cx="9025467" cy="576263"/>
          </a:xfrm>
        </p:spPr>
        <p:txBody>
          <a:bodyPr>
            <a:normAutofit fontScale="90000"/>
          </a:bodyPr>
          <a:lstStyle/>
          <a:p>
            <a:pPr algn="ctr" eaLnBrk="1" hangingPunct="1"/>
            <a:r>
              <a:rPr lang="zh-CN" altLang="en-US" sz="3200" dirty="0" smtClean="0">
                <a:solidFill>
                  <a:srgbClr val="FFFF00"/>
                </a:solidFill>
                <a:latin typeface="华文楷体" panose="02010600040101010101" pitchFamily="2" charset="-122"/>
                <a:ea typeface="华文楷体" panose="02010600040101010101" pitchFamily="2" charset="-122"/>
              </a:rPr>
              <a:t>（六）累计盈余</a:t>
            </a:r>
            <a:endParaRPr lang="zh-CN" altLang="en-US" sz="3200" dirty="0" smtClean="0">
              <a:solidFill>
                <a:srgbClr val="FFFF00"/>
              </a:solidFill>
              <a:latin typeface="华文楷体" panose="02010600040101010101" pitchFamily="2" charset="-122"/>
              <a:ea typeface="华文楷体" panose="02010600040101010101" pitchFamily="2" charset="-122"/>
            </a:endParaRPr>
          </a:p>
        </p:txBody>
      </p:sp>
      <p:sp>
        <p:nvSpPr>
          <p:cNvPr id="134147" name="Rectangle 3"/>
          <p:cNvSpPr>
            <a:spLocks noGrp="1" noChangeArrowheads="1"/>
          </p:cNvSpPr>
          <p:nvPr>
            <p:ph sz="quarter" idx="13"/>
          </p:nvPr>
        </p:nvSpPr>
        <p:spPr>
          <a:xfrm>
            <a:off x="814918" y="1268413"/>
            <a:ext cx="10850033" cy="3816350"/>
          </a:xfrm>
        </p:spPr>
        <p:txBody>
          <a:bodyPr>
            <a:normAutofit/>
          </a:bodyPr>
          <a:lstStyle/>
          <a:p>
            <a:pPr eaLnBrk="1" hangingPunct="1">
              <a:buFont typeface="Wingdings" panose="05000000000000000000" pitchFamily="2" charset="2"/>
              <a:buChar char="u"/>
            </a:pPr>
            <a:r>
              <a:rPr lang="zh-CN" altLang="en-US" sz="2800" b="1" u="sng" dirty="0" smtClean="0">
                <a:solidFill>
                  <a:srgbClr val="FFFF00"/>
                </a:solidFill>
                <a:latin typeface="华文楷体" panose="02010600040101010101" pitchFamily="2" charset="-122"/>
                <a:ea typeface="华文楷体" panose="02010600040101010101" pitchFamily="2" charset="-122"/>
              </a:rPr>
              <a:t>核算内容</a:t>
            </a:r>
            <a:endParaRPr lang="en-US" altLang="zh-CN" sz="2800" b="1" u="sng" dirty="0" smtClean="0">
              <a:solidFill>
                <a:srgbClr val="FFFF00"/>
              </a:solidFill>
              <a:latin typeface="华文楷体" panose="02010600040101010101" pitchFamily="2" charset="-122"/>
              <a:ea typeface="华文楷体" panose="02010600040101010101" pitchFamily="2" charset="-122"/>
            </a:endParaRPr>
          </a:p>
          <a:p>
            <a:pPr lvl="1" eaLnBrk="1" hangingPunct="1">
              <a:lnSpc>
                <a:spcPct val="150000"/>
              </a:lnSpc>
              <a:buFont typeface="Wingdings" panose="05000000000000000000" pitchFamily="2" charset="2"/>
              <a:buChar char="Ø"/>
            </a:pPr>
            <a:r>
              <a:rPr lang="zh-CN" altLang="en-US" sz="2400" dirty="0" smtClean="0">
                <a:latin typeface="华文楷体" panose="02010600040101010101" pitchFamily="2" charset="-122"/>
                <a:ea typeface="华文楷体" panose="02010600040101010101" pitchFamily="2" charset="-122"/>
              </a:rPr>
              <a:t>高等学校</a:t>
            </a:r>
            <a:r>
              <a:rPr lang="zh-CN" altLang="zh-CN" sz="2400" dirty="0" smtClean="0">
                <a:latin typeface="华文楷体" panose="02010600040101010101" pitchFamily="2" charset="-122"/>
                <a:ea typeface="华文楷体" panose="02010600040101010101" pitchFamily="2" charset="-122"/>
              </a:rPr>
              <a:t>历年实现的盈余扣除盈余分配后</a:t>
            </a:r>
            <a:r>
              <a:rPr lang="zh-CN" altLang="zh-CN" sz="2400" dirty="0" smtClean="0">
                <a:solidFill>
                  <a:srgbClr val="00FF00"/>
                </a:solidFill>
                <a:latin typeface="华文楷体" panose="02010600040101010101" pitchFamily="2" charset="-122"/>
                <a:ea typeface="华文楷体" panose="02010600040101010101" pitchFamily="2" charset="-122"/>
              </a:rPr>
              <a:t>滚存</a:t>
            </a:r>
            <a:r>
              <a:rPr lang="zh-CN" altLang="zh-CN" sz="2400" dirty="0" smtClean="0">
                <a:latin typeface="华文楷体" panose="02010600040101010101" pitchFamily="2" charset="-122"/>
                <a:ea typeface="华文楷体" panose="02010600040101010101" pitchFamily="2" charset="-122"/>
              </a:rPr>
              <a:t>的金额，以及因无偿调入调出资产产生的净资产变动额</a:t>
            </a:r>
            <a:r>
              <a:rPr lang="zh-CN" altLang="en-US" sz="2400" dirty="0" smtClean="0">
                <a:latin typeface="华文楷体" panose="02010600040101010101" pitchFamily="2" charset="-122"/>
                <a:ea typeface="华文楷体" panose="02010600040101010101" pitchFamily="2" charset="-122"/>
              </a:rPr>
              <a:t>；</a:t>
            </a:r>
            <a:endParaRPr lang="en-US" altLang="zh-CN" sz="2400" dirty="0" smtClean="0">
              <a:latin typeface="华文楷体" panose="02010600040101010101" pitchFamily="2" charset="-122"/>
              <a:ea typeface="华文楷体" panose="02010600040101010101" pitchFamily="2" charset="-122"/>
            </a:endParaRPr>
          </a:p>
          <a:p>
            <a:pPr lvl="1" eaLnBrk="1" hangingPunct="1">
              <a:lnSpc>
                <a:spcPct val="150000"/>
              </a:lnSpc>
              <a:buFont typeface="Wingdings" panose="05000000000000000000" pitchFamily="2" charset="2"/>
              <a:buChar char="Ø"/>
            </a:pPr>
            <a:r>
              <a:rPr lang="zh-CN" altLang="zh-CN" sz="2400" dirty="0" smtClean="0">
                <a:latin typeface="华文楷体" panose="02010600040101010101" pitchFamily="2" charset="-122"/>
                <a:ea typeface="华文楷体" panose="02010600040101010101" pitchFamily="2" charset="-122"/>
              </a:rPr>
              <a:t>按照规定上缴、缴回、单位间调剂结转结余资金产生的净资产变动额</a:t>
            </a:r>
            <a:r>
              <a:rPr lang="zh-CN" altLang="en-US" sz="2400" dirty="0" smtClean="0">
                <a:latin typeface="华文楷体" panose="02010600040101010101" pitchFamily="2" charset="-122"/>
                <a:ea typeface="华文楷体" panose="02010600040101010101" pitchFamily="2" charset="-122"/>
              </a:rPr>
              <a:t>；</a:t>
            </a:r>
            <a:endParaRPr lang="en-US" altLang="zh-CN" sz="2400" dirty="0" smtClean="0">
              <a:latin typeface="华文楷体" panose="02010600040101010101" pitchFamily="2" charset="-122"/>
              <a:ea typeface="华文楷体" panose="02010600040101010101" pitchFamily="2" charset="-122"/>
            </a:endParaRPr>
          </a:p>
          <a:p>
            <a:pPr lvl="1" eaLnBrk="1" hangingPunct="1">
              <a:lnSpc>
                <a:spcPct val="150000"/>
              </a:lnSpc>
              <a:buFont typeface="Wingdings" panose="05000000000000000000" pitchFamily="2" charset="2"/>
              <a:buChar char="Ø"/>
            </a:pPr>
            <a:r>
              <a:rPr lang="zh-CN" altLang="zh-CN" sz="2400" dirty="0" smtClean="0">
                <a:latin typeface="华文楷体" panose="02010600040101010101" pitchFamily="2" charset="-122"/>
                <a:ea typeface="华文楷体" panose="02010600040101010101" pitchFamily="2" charset="-122"/>
              </a:rPr>
              <a:t>对以前年度盈余的调整金额</a:t>
            </a:r>
            <a:r>
              <a:rPr lang="zh-CN" altLang="en-US" sz="2400" dirty="0" smtClean="0">
                <a:latin typeface="华文楷体" panose="02010600040101010101" pitchFamily="2" charset="-122"/>
                <a:ea typeface="华文楷体" panose="02010600040101010101" pitchFamily="2" charset="-122"/>
              </a:rPr>
              <a:t>。</a:t>
            </a:r>
            <a:endParaRPr lang="en-US" altLang="zh-CN" sz="2400" dirty="0" smtClean="0">
              <a:latin typeface="华文楷体" panose="02010600040101010101" pitchFamily="2" charset="-122"/>
              <a:ea typeface="华文楷体" panose="02010600040101010101" pitchFamily="2" charset="-122"/>
            </a:endParaRPr>
          </a:p>
        </p:txBody>
      </p:sp>
      <p:sp>
        <p:nvSpPr>
          <p:cNvPr id="4" name="灯片编号占位符 3"/>
          <p:cNvSpPr>
            <a:spLocks noGrp="1"/>
          </p:cNvSpPr>
          <p:nvPr>
            <p:ph type="sldNum" sz="quarter" idx="12"/>
          </p:nvPr>
        </p:nvSpPr>
        <p:spPr/>
        <p:txBody>
          <a:bodyPr/>
          <a:lstStyle/>
          <a:p>
            <a:fld id="{BC1CF76B-D1F8-4017-AACD-912803F43726}" type="slidenum">
              <a:rPr lang="en-US" smtClean="0"/>
            </a:fld>
            <a:endParaRPr lang="en-US"/>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5" name="Rectangle 3"/>
          <p:cNvSpPr>
            <a:spLocks noGrp="1" noChangeArrowheads="1"/>
          </p:cNvSpPr>
          <p:nvPr>
            <p:ph sz="quarter" idx="13"/>
          </p:nvPr>
        </p:nvSpPr>
        <p:spPr>
          <a:xfrm>
            <a:off x="768351" y="587384"/>
            <a:ext cx="10847916" cy="5807075"/>
          </a:xfrm>
        </p:spPr>
        <p:txBody>
          <a:bodyPr/>
          <a:lstStyle/>
          <a:p>
            <a:pPr eaLnBrk="1" hangingPunct="1">
              <a:lnSpc>
                <a:spcPct val="105000"/>
              </a:lnSpc>
              <a:buFont typeface="Wingdings" panose="05000000000000000000" pitchFamily="2" charset="2"/>
              <a:buNone/>
            </a:pPr>
            <a:r>
              <a:rPr lang="zh-CN" altLang="en-US" sz="2400" b="1" dirty="0" smtClean="0">
                <a:latin typeface="华文楷体" panose="02010600040101010101" pitchFamily="2" charset="-122"/>
                <a:ea typeface="华文楷体" panose="02010600040101010101" pitchFamily="2" charset="-122"/>
              </a:rPr>
              <a:t>（</a:t>
            </a:r>
            <a:r>
              <a:rPr lang="en-US" altLang="zh-CN" sz="2400" b="1" dirty="0" smtClean="0">
                <a:latin typeface="华文楷体" panose="02010600040101010101" pitchFamily="2" charset="-122"/>
                <a:ea typeface="华文楷体" panose="02010600040101010101" pitchFamily="2" charset="-122"/>
              </a:rPr>
              <a:t>1</a:t>
            </a:r>
            <a:r>
              <a:rPr lang="zh-CN" altLang="en-US" sz="2400" b="1" dirty="0" smtClean="0">
                <a:latin typeface="华文楷体" panose="02010600040101010101" pitchFamily="2" charset="-122"/>
                <a:ea typeface="华文楷体" panose="02010600040101010101" pitchFamily="2" charset="-122"/>
              </a:rPr>
              <a:t>）</a:t>
            </a:r>
            <a:r>
              <a:rPr lang="zh-CN" altLang="en-US" sz="2400" b="1" u="sng" dirty="0" smtClean="0">
                <a:solidFill>
                  <a:srgbClr val="14DA43"/>
                </a:solidFill>
                <a:latin typeface="华文楷体" panose="02010600040101010101" pitchFamily="2" charset="-122"/>
                <a:ea typeface="华文楷体" panose="02010600040101010101" pitchFamily="2" charset="-122"/>
              </a:rPr>
              <a:t>年末</a:t>
            </a:r>
            <a:r>
              <a:rPr lang="zh-CN" altLang="en-US" sz="2400" b="1" dirty="0" smtClean="0">
                <a:latin typeface="华文楷体" panose="02010600040101010101" pitchFamily="2" charset="-122"/>
                <a:ea typeface="华文楷体" panose="02010600040101010101" pitchFamily="2" charset="-122"/>
              </a:rPr>
              <a:t>转入“本年盈余分配”科目余额</a:t>
            </a:r>
            <a:endParaRPr lang="zh-CN" altLang="en-US" sz="2400" b="1" dirty="0" smtClean="0">
              <a:latin typeface="华文楷体" panose="02010600040101010101" pitchFamily="2" charset="-122"/>
              <a:ea typeface="华文楷体" panose="02010600040101010101" pitchFamily="2" charset="-122"/>
            </a:endParaRPr>
          </a:p>
          <a:p>
            <a:pPr eaLnBrk="1" hangingPunct="1">
              <a:lnSpc>
                <a:spcPct val="105000"/>
              </a:lnSpc>
              <a:buFont typeface="Wingdings" panose="05000000000000000000" pitchFamily="2" charset="2"/>
              <a:buNone/>
            </a:pPr>
            <a:r>
              <a:rPr lang="zh-CN" altLang="en-US" sz="2400" b="1" dirty="0" smtClean="0">
                <a:latin typeface="华文楷体" panose="02010600040101010101" pitchFamily="2" charset="-122"/>
                <a:ea typeface="华文楷体" panose="02010600040101010101" pitchFamily="2" charset="-122"/>
              </a:rPr>
              <a:t>（</a:t>
            </a:r>
            <a:r>
              <a:rPr lang="en-US" altLang="zh-CN" sz="2400" b="1" dirty="0" smtClean="0">
                <a:latin typeface="华文楷体" panose="02010600040101010101" pitchFamily="2" charset="-122"/>
                <a:ea typeface="华文楷体" panose="02010600040101010101" pitchFamily="2" charset="-122"/>
              </a:rPr>
              <a:t>2</a:t>
            </a:r>
            <a:r>
              <a:rPr lang="zh-CN" altLang="en-US" sz="2400" b="1" dirty="0" smtClean="0">
                <a:latin typeface="华文楷体" panose="02010600040101010101" pitchFamily="2" charset="-122"/>
                <a:ea typeface="华文楷体" panose="02010600040101010101" pitchFamily="2" charset="-122"/>
              </a:rPr>
              <a:t>）</a:t>
            </a:r>
            <a:r>
              <a:rPr lang="zh-CN" altLang="en-US" sz="2400" b="1" u="sng" dirty="0" smtClean="0">
                <a:solidFill>
                  <a:srgbClr val="14DA43"/>
                </a:solidFill>
                <a:latin typeface="华文楷体" panose="02010600040101010101" pitchFamily="2" charset="-122"/>
                <a:ea typeface="华文楷体" panose="02010600040101010101" pitchFamily="2" charset="-122"/>
              </a:rPr>
              <a:t>年末</a:t>
            </a:r>
            <a:r>
              <a:rPr lang="zh-CN" altLang="en-US" sz="2400" b="1" dirty="0" smtClean="0">
                <a:latin typeface="华文楷体" panose="02010600040101010101" pitchFamily="2" charset="-122"/>
                <a:ea typeface="华文楷体" panose="02010600040101010101" pitchFamily="2" charset="-122"/>
              </a:rPr>
              <a:t>转入“无偿调拨净资产”科目余额</a:t>
            </a:r>
            <a:endParaRPr lang="en-US" altLang="zh-CN" sz="2400" b="1" dirty="0" smtClean="0">
              <a:latin typeface="华文楷体" panose="02010600040101010101" pitchFamily="2" charset="-122"/>
              <a:ea typeface="华文楷体" panose="02010600040101010101" pitchFamily="2" charset="-122"/>
            </a:endParaRPr>
          </a:p>
          <a:p>
            <a:pPr eaLnBrk="1" hangingPunct="1">
              <a:lnSpc>
                <a:spcPct val="105000"/>
              </a:lnSpc>
              <a:buFont typeface="Wingdings" panose="05000000000000000000" pitchFamily="2" charset="2"/>
              <a:buNone/>
            </a:pPr>
            <a:r>
              <a:rPr lang="zh-CN" altLang="en-US" sz="2400" b="1" dirty="0" smtClean="0">
                <a:latin typeface="华文楷体" panose="02010600040101010101" pitchFamily="2" charset="-122"/>
                <a:ea typeface="华文楷体" panose="02010600040101010101" pitchFamily="2" charset="-122"/>
              </a:rPr>
              <a:t>（</a:t>
            </a:r>
            <a:r>
              <a:rPr lang="en-US" altLang="zh-CN" sz="2400" b="1" dirty="0" smtClean="0">
                <a:latin typeface="华文楷体" panose="02010600040101010101" pitchFamily="2" charset="-122"/>
                <a:ea typeface="华文楷体" panose="02010600040101010101" pitchFamily="2" charset="-122"/>
              </a:rPr>
              <a:t>3</a:t>
            </a:r>
            <a:r>
              <a:rPr lang="zh-CN" altLang="en-US" sz="2400" b="1" dirty="0" smtClean="0">
                <a:latin typeface="华文楷体" panose="02010600040101010101" pitchFamily="2" charset="-122"/>
                <a:ea typeface="华文楷体" panose="02010600040101010101" pitchFamily="2" charset="-122"/>
              </a:rPr>
              <a:t>）转入 “以前年度盈余调整”科目余额</a:t>
            </a:r>
            <a:endParaRPr lang="zh-CN" altLang="en-US" sz="2400" b="1" dirty="0" smtClean="0">
              <a:latin typeface="华文楷体" panose="02010600040101010101" pitchFamily="2" charset="-122"/>
              <a:ea typeface="华文楷体" panose="02010600040101010101" pitchFamily="2" charset="-122"/>
            </a:endParaRPr>
          </a:p>
          <a:p>
            <a:pPr eaLnBrk="1" hangingPunct="1">
              <a:lnSpc>
                <a:spcPct val="105000"/>
              </a:lnSpc>
              <a:buFont typeface="Wingdings" panose="05000000000000000000" pitchFamily="2" charset="2"/>
              <a:buNone/>
            </a:pPr>
            <a:r>
              <a:rPr lang="zh-CN" altLang="en-US" sz="2400" b="1" dirty="0" smtClean="0">
                <a:latin typeface="华文楷体" panose="02010600040101010101" pitchFamily="2" charset="-122"/>
                <a:ea typeface="华文楷体" panose="02010600040101010101" pitchFamily="2" charset="-122"/>
              </a:rPr>
              <a:t>（</a:t>
            </a:r>
            <a:r>
              <a:rPr lang="en-US" altLang="zh-CN" sz="2400" b="1" dirty="0" smtClean="0">
                <a:latin typeface="华文楷体" panose="02010600040101010101" pitchFamily="2" charset="-122"/>
                <a:ea typeface="华文楷体" panose="02010600040101010101" pitchFamily="2" charset="-122"/>
              </a:rPr>
              <a:t>4</a:t>
            </a:r>
            <a:r>
              <a:rPr lang="zh-CN" altLang="en-US" sz="2400" b="1" dirty="0" smtClean="0">
                <a:latin typeface="华文楷体" panose="02010600040101010101" pitchFamily="2" charset="-122"/>
                <a:ea typeface="华文楷体" panose="02010600040101010101" pitchFamily="2" charset="-122"/>
              </a:rPr>
              <a:t>）</a:t>
            </a:r>
            <a:r>
              <a:rPr lang="zh-CN" altLang="zh-CN" sz="2400" b="1" dirty="0" smtClean="0">
                <a:latin typeface="华文楷体" panose="02010600040101010101" pitchFamily="2" charset="-122"/>
                <a:ea typeface="华文楷体" panose="02010600040101010101" pitchFamily="2" charset="-122"/>
              </a:rPr>
              <a:t>按照规定上缴财政拨款结转结余、缴回非财政拨款结转资金、向其他单位调出财政拨款结转资金</a:t>
            </a:r>
            <a:endParaRPr lang="zh-CN" altLang="en-US" sz="2400" b="1" dirty="0" smtClean="0">
              <a:latin typeface="华文楷体" panose="02010600040101010101" pitchFamily="2" charset="-122"/>
              <a:ea typeface="华文楷体" panose="02010600040101010101" pitchFamily="2" charset="-122"/>
            </a:endParaRPr>
          </a:p>
          <a:p>
            <a:pPr eaLnBrk="1" hangingPunct="1">
              <a:lnSpc>
                <a:spcPct val="105000"/>
              </a:lnSpc>
              <a:buFont typeface="Wingdings" panose="05000000000000000000" pitchFamily="2" charset="2"/>
              <a:buNone/>
            </a:pPr>
            <a:r>
              <a:rPr lang="zh-CN" altLang="en-US" sz="2000" dirty="0" smtClean="0">
                <a:latin typeface="华文楷体" panose="02010600040101010101" pitchFamily="2" charset="-122"/>
                <a:ea typeface="华文楷体" panose="02010600040101010101" pitchFamily="2" charset="-122"/>
              </a:rPr>
              <a:t>      借：累计盈余    </a:t>
            </a:r>
            <a:r>
              <a:rPr lang="en-US" altLang="zh-CN" sz="2000" dirty="0" smtClean="0">
                <a:latin typeface="华文楷体" panose="02010600040101010101" pitchFamily="2" charset="-122"/>
                <a:ea typeface="华文楷体" panose="02010600040101010101" pitchFamily="2" charset="-122"/>
              </a:rPr>
              <a:t>  </a:t>
            </a:r>
            <a:r>
              <a:rPr lang="zh-CN" altLang="en-US" sz="2000" dirty="0" smtClean="0">
                <a:latin typeface="华文楷体" panose="02010600040101010101" pitchFamily="2" charset="-122"/>
                <a:ea typeface="华文楷体" panose="02010600040101010101" pitchFamily="2" charset="-122"/>
              </a:rPr>
              <a:t>贷：财政应返还额度</a:t>
            </a:r>
            <a:r>
              <a:rPr lang="en-US" altLang="zh-CN" sz="2000" dirty="0" smtClean="0">
                <a:latin typeface="华文楷体" panose="02010600040101010101" pitchFamily="2" charset="-122"/>
                <a:ea typeface="华文楷体" panose="02010600040101010101" pitchFamily="2" charset="-122"/>
              </a:rPr>
              <a:t>/</a:t>
            </a:r>
            <a:r>
              <a:rPr lang="zh-CN" altLang="en-US" sz="2000" dirty="0" smtClean="0">
                <a:latin typeface="华文楷体" panose="02010600040101010101" pitchFamily="2" charset="-122"/>
                <a:ea typeface="华文楷体" panose="02010600040101010101" pitchFamily="2" charset="-122"/>
              </a:rPr>
              <a:t>零余额账户用款额度</a:t>
            </a:r>
            <a:r>
              <a:rPr lang="en-US" altLang="zh-CN" sz="2000" dirty="0" smtClean="0">
                <a:latin typeface="华文楷体" panose="02010600040101010101" pitchFamily="2" charset="-122"/>
                <a:ea typeface="华文楷体" panose="02010600040101010101" pitchFamily="2" charset="-122"/>
              </a:rPr>
              <a:t>/</a:t>
            </a:r>
            <a:r>
              <a:rPr lang="zh-CN" altLang="en-US" sz="2000" dirty="0" smtClean="0">
                <a:latin typeface="华文楷体" panose="02010600040101010101" pitchFamily="2" charset="-122"/>
                <a:ea typeface="华文楷体" panose="02010600040101010101" pitchFamily="2" charset="-122"/>
              </a:rPr>
              <a:t>银行存款等</a:t>
            </a:r>
            <a:endParaRPr lang="en-US" altLang="zh-CN" sz="2000" dirty="0" smtClean="0">
              <a:latin typeface="华文楷体" panose="02010600040101010101" pitchFamily="2" charset="-122"/>
              <a:ea typeface="华文楷体" panose="02010600040101010101" pitchFamily="2" charset="-122"/>
            </a:endParaRPr>
          </a:p>
          <a:p>
            <a:pPr eaLnBrk="1" hangingPunct="1">
              <a:lnSpc>
                <a:spcPct val="105000"/>
              </a:lnSpc>
              <a:buFont typeface="Wingdings" panose="05000000000000000000" pitchFamily="2" charset="2"/>
              <a:buNone/>
            </a:pPr>
            <a:r>
              <a:rPr lang="en-US" altLang="zh-CN" sz="2000" dirty="0" smtClean="0">
                <a:latin typeface="华文楷体" panose="02010600040101010101" pitchFamily="2" charset="-122"/>
                <a:ea typeface="华文楷体" panose="02010600040101010101" pitchFamily="2" charset="-122"/>
              </a:rPr>
              <a:t>      </a:t>
            </a:r>
            <a:r>
              <a:rPr lang="zh-CN" altLang="zh-CN" sz="2400" b="1" dirty="0" smtClean="0">
                <a:latin typeface="华文楷体" panose="02010600040101010101" pitchFamily="2" charset="-122"/>
                <a:ea typeface="华文楷体" panose="02010600040101010101" pitchFamily="2" charset="-122"/>
              </a:rPr>
              <a:t>按照规定从其他单位调入财政拨款结转资金</a:t>
            </a:r>
            <a:endParaRPr lang="en-US" altLang="zh-CN" sz="2400" b="1" dirty="0" smtClean="0">
              <a:latin typeface="华文楷体" panose="02010600040101010101" pitchFamily="2" charset="-122"/>
              <a:ea typeface="华文楷体" panose="02010600040101010101" pitchFamily="2" charset="-122"/>
            </a:endParaRPr>
          </a:p>
          <a:p>
            <a:pPr eaLnBrk="1" hangingPunct="1">
              <a:lnSpc>
                <a:spcPct val="105000"/>
              </a:lnSpc>
              <a:buFont typeface="Wingdings" panose="05000000000000000000" pitchFamily="2" charset="2"/>
              <a:buNone/>
            </a:pPr>
            <a:r>
              <a:rPr lang="en-US" altLang="zh-CN" sz="2400" b="1" dirty="0" smtClean="0">
                <a:latin typeface="华文楷体" panose="02010600040101010101" pitchFamily="2" charset="-122"/>
                <a:ea typeface="华文楷体" panose="02010600040101010101" pitchFamily="2" charset="-122"/>
              </a:rPr>
              <a:t>     </a:t>
            </a:r>
            <a:r>
              <a:rPr lang="zh-CN" altLang="en-US" sz="2000" b="1" dirty="0" smtClean="0">
                <a:latin typeface="华文楷体" panose="02010600040101010101" pitchFamily="2" charset="-122"/>
                <a:ea typeface="华文楷体" panose="02010600040101010101" pitchFamily="2" charset="-122"/>
              </a:rPr>
              <a:t>借：</a:t>
            </a:r>
            <a:r>
              <a:rPr lang="zh-CN" altLang="en-US" sz="2000" dirty="0" smtClean="0">
                <a:latin typeface="华文楷体" panose="02010600040101010101" pitchFamily="2" charset="-122"/>
                <a:ea typeface="华文楷体" panose="02010600040101010101" pitchFamily="2" charset="-122"/>
              </a:rPr>
              <a:t>零余额账户用款额度</a:t>
            </a:r>
            <a:r>
              <a:rPr lang="en-US" altLang="zh-CN" sz="2000" dirty="0" smtClean="0">
                <a:latin typeface="华文楷体" panose="02010600040101010101" pitchFamily="2" charset="-122"/>
                <a:ea typeface="华文楷体" panose="02010600040101010101" pitchFamily="2" charset="-122"/>
              </a:rPr>
              <a:t>/</a:t>
            </a:r>
            <a:r>
              <a:rPr lang="zh-CN" altLang="en-US" sz="2000" dirty="0" smtClean="0">
                <a:latin typeface="华文楷体" panose="02010600040101010101" pitchFamily="2" charset="-122"/>
                <a:ea typeface="华文楷体" panose="02010600040101010101" pitchFamily="2" charset="-122"/>
              </a:rPr>
              <a:t>银行存款等</a:t>
            </a:r>
            <a:r>
              <a:rPr lang="en-US" altLang="zh-CN" sz="2000" b="1" dirty="0" smtClean="0">
                <a:latin typeface="华文楷体" panose="02010600040101010101" pitchFamily="2" charset="-122"/>
                <a:ea typeface="华文楷体" panose="02010600040101010101" pitchFamily="2" charset="-122"/>
              </a:rPr>
              <a:t>      </a:t>
            </a:r>
            <a:r>
              <a:rPr lang="zh-CN" altLang="en-US" sz="2000" b="1" dirty="0" smtClean="0">
                <a:latin typeface="华文楷体" panose="02010600040101010101" pitchFamily="2" charset="-122"/>
                <a:ea typeface="华文楷体" panose="02010600040101010101" pitchFamily="2" charset="-122"/>
              </a:rPr>
              <a:t>贷：累计盈余</a:t>
            </a:r>
            <a:endParaRPr lang="zh-CN" altLang="en-US" sz="2000" b="1" dirty="0" smtClean="0">
              <a:latin typeface="华文楷体" panose="02010600040101010101" pitchFamily="2" charset="-122"/>
              <a:ea typeface="华文楷体" panose="02010600040101010101" pitchFamily="2" charset="-122"/>
            </a:endParaRPr>
          </a:p>
          <a:p>
            <a:pPr eaLnBrk="1" hangingPunct="1">
              <a:lnSpc>
                <a:spcPct val="105000"/>
              </a:lnSpc>
              <a:buFont typeface="Wingdings" panose="05000000000000000000" pitchFamily="2" charset="2"/>
              <a:buNone/>
            </a:pPr>
            <a:r>
              <a:rPr lang="zh-CN" altLang="en-US" sz="2400" b="1" dirty="0" smtClean="0">
                <a:latin typeface="华文楷体" panose="02010600040101010101" pitchFamily="2" charset="-122"/>
                <a:ea typeface="华文楷体" panose="02010600040101010101" pitchFamily="2" charset="-122"/>
              </a:rPr>
              <a:t>（</a:t>
            </a:r>
            <a:r>
              <a:rPr lang="en-US" altLang="zh-CN" sz="2400" b="1" dirty="0" smtClean="0">
                <a:latin typeface="华文楷体" panose="02010600040101010101" pitchFamily="2" charset="-122"/>
                <a:ea typeface="华文楷体" panose="02010600040101010101" pitchFamily="2" charset="-122"/>
              </a:rPr>
              <a:t>5</a:t>
            </a:r>
            <a:r>
              <a:rPr lang="zh-CN" altLang="en-US" sz="2400" b="1" dirty="0" smtClean="0">
                <a:latin typeface="华文楷体" panose="02010600040101010101" pitchFamily="2" charset="-122"/>
                <a:ea typeface="华文楷体" panose="02010600040101010101" pitchFamily="2" charset="-122"/>
              </a:rPr>
              <a:t>）使用专用基金购置固定资产</a:t>
            </a:r>
            <a:r>
              <a:rPr lang="en-US" altLang="zh-CN" sz="2400" b="1" dirty="0" smtClean="0">
                <a:latin typeface="华文楷体" panose="02010600040101010101" pitchFamily="2" charset="-122"/>
                <a:ea typeface="华文楷体" panose="02010600040101010101" pitchFamily="2" charset="-122"/>
              </a:rPr>
              <a:t>/</a:t>
            </a:r>
            <a:r>
              <a:rPr lang="zh-CN" altLang="en-US" sz="2400" b="1" dirty="0" smtClean="0">
                <a:latin typeface="华文楷体" panose="02010600040101010101" pitchFamily="2" charset="-122"/>
                <a:ea typeface="华文楷体" panose="02010600040101010101" pitchFamily="2" charset="-122"/>
              </a:rPr>
              <a:t>无形资产的</a:t>
            </a:r>
            <a:endParaRPr lang="en-US" altLang="zh-CN" sz="2400" b="1" dirty="0" smtClean="0">
              <a:latin typeface="华文楷体" panose="02010600040101010101" pitchFamily="2" charset="-122"/>
              <a:ea typeface="华文楷体" panose="02010600040101010101" pitchFamily="2" charset="-122"/>
            </a:endParaRPr>
          </a:p>
          <a:p>
            <a:pPr>
              <a:lnSpc>
                <a:spcPts val="1800"/>
              </a:lnSpc>
              <a:buNone/>
            </a:pPr>
            <a:r>
              <a:rPr lang="en-US" altLang="zh-CN" sz="2400" b="1" dirty="0" smtClean="0">
                <a:latin typeface="华文楷体" panose="02010600040101010101" pitchFamily="2" charset="-122"/>
                <a:ea typeface="华文楷体" panose="02010600040101010101" pitchFamily="2" charset="-122"/>
              </a:rPr>
              <a:t>          </a:t>
            </a:r>
            <a:r>
              <a:rPr lang="zh-CN" altLang="en-US" sz="2000" dirty="0" smtClean="0">
                <a:latin typeface="华文楷体" panose="02010600040101010101" pitchFamily="2" charset="-122"/>
                <a:ea typeface="华文楷体" panose="02010600040101010101" pitchFamily="2" charset="-122"/>
              </a:rPr>
              <a:t>借：固定资产</a:t>
            </a:r>
            <a:r>
              <a:rPr lang="en-US" altLang="zh-CN" sz="2000" dirty="0" smtClean="0">
                <a:latin typeface="华文楷体" panose="02010600040101010101" pitchFamily="2" charset="-122"/>
                <a:ea typeface="华文楷体" panose="02010600040101010101" pitchFamily="2" charset="-122"/>
              </a:rPr>
              <a:t>/</a:t>
            </a:r>
            <a:r>
              <a:rPr lang="zh-CN" altLang="en-US" sz="2000" dirty="0" smtClean="0">
                <a:latin typeface="华文楷体" panose="02010600040101010101" pitchFamily="2" charset="-122"/>
                <a:ea typeface="华文楷体" panose="02010600040101010101" pitchFamily="2" charset="-122"/>
              </a:rPr>
              <a:t>无形资产</a:t>
            </a:r>
            <a:r>
              <a:rPr lang="en-US" altLang="zh-CN" sz="2000" dirty="0" smtClean="0">
                <a:latin typeface="华文楷体" panose="02010600040101010101" pitchFamily="2" charset="-122"/>
                <a:ea typeface="华文楷体" panose="02010600040101010101" pitchFamily="2" charset="-122"/>
              </a:rPr>
              <a:t>           </a:t>
            </a:r>
            <a:r>
              <a:rPr lang="zh-CN" altLang="en-US" sz="2000" u="sng" dirty="0" smtClean="0">
                <a:solidFill>
                  <a:srgbClr val="00FF00"/>
                </a:solidFill>
                <a:latin typeface="华文楷体" panose="02010600040101010101" pitchFamily="2" charset="-122"/>
                <a:ea typeface="华文楷体" panose="02010600040101010101" pitchFamily="2" charset="-122"/>
              </a:rPr>
              <a:t>同时</a:t>
            </a:r>
            <a:r>
              <a:rPr lang="zh-CN" altLang="en-US" sz="2000" dirty="0" smtClean="0">
                <a:solidFill>
                  <a:srgbClr val="00FF00"/>
                </a:solidFill>
                <a:latin typeface="华文楷体" panose="02010600040101010101" pitchFamily="2" charset="-122"/>
                <a:ea typeface="华文楷体" panose="02010600040101010101" pitchFamily="2" charset="-122"/>
              </a:rPr>
              <a:t>：</a:t>
            </a:r>
            <a:r>
              <a:rPr lang="zh-CN" altLang="en-US" sz="2000" dirty="0" smtClean="0">
                <a:latin typeface="华文楷体" panose="02010600040101010101" pitchFamily="2" charset="-122"/>
                <a:ea typeface="华文楷体" panose="02010600040101010101" pitchFamily="2" charset="-122"/>
              </a:rPr>
              <a:t>借</a:t>
            </a:r>
            <a:r>
              <a:rPr lang="zh-CN" altLang="en-US" sz="2000" dirty="0">
                <a:latin typeface="华文楷体" panose="02010600040101010101" pitchFamily="2" charset="-122"/>
                <a:ea typeface="华文楷体" panose="02010600040101010101" pitchFamily="2" charset="-122"/>
              </a:rPr>
              <a:t>：专用基金</a:t>
            </a:r>
            <a:r>
              <a:rPr lang="en-US" altLang="zh-CN" sz="2000" dirty="0">
                <a:latin typeface="华文楷体" panose="02010600040101010101" pitchFamily="2" charset="-122"/>
                <a:ea typeface="华文楷体" panose="02010600040101010101" pitchFamily="2" charset="-122"/>
              </a:rPr>
              <a:t> </a:t>
            </a:r>
            <a:endParaRPr lang="en-US" altLang="zh-CN" sz="2000" u="sng" dirty="0" smtClean="0">
              <a:solidFill>
                <a:srgbClr val="00FF00"/>
              </a:solidFill>
              <a:latin typeface="华文楷体" panose="02010600040101010101" pitchFamily="2" charset="-122"/>
              <a:ea typeface="华文楷体" panose="02010600040101010101" pitchFamily="2" charset="-122"/>
            </a:endParaRPr>
          </a:p>
          <a:p>
            <a:pPr>
              <a:lnSpc>
                <a:spcPts val="1800"/>
              </a:lnSpc>
              <a:buNone/>
            </a:pPr>
            <a:r>
              <a:rPr lang="zh-CN" altLang="en-US" sz="2000" dirty="0" smtClean="0">
                <a:latin typeface="华文楷体" panose="02010600040101010101" pitchFamily="2" charset="-122"/>
                <a:ea typeface="华文楷体" panose="02010600040101010101" pitchFamily="2" charset="-122"/>
              </a:rPr>
              <a:t>                贷</a:t>
            </a:r>
            <a:r>
              <a:rPr lang="zh-CN" altLang="en-US" sz="2000" dirty="0">
                <a:latin typeface="华文楷体" panose="02010600040101010101" pitchFamily="2" charset="-122"/>
                <a:ea typeface="华文楷体" panose="02010600040101010101" pitchFamily="2" charset="-122"/>
              </a:rPr>
              <a:t>：银行存款</a:t>
            </a:r>
            <a:r>
              <a:rPr lang="zh-CN" altLang="en-US" sz="2000" dirty="0" smtClean="0">
                <a:latin typeface="华文楷体" panose="02010600040101010101" pitchFamily="2" charset="-122"/>
                <a:ea typeface="华文楷体" panose="02010600040101010101" pitchFamily="2" charset="-122"/>
              </a:rPr>
              <a:t>等                                   贷：累计盈余</a:t>
            </a:r>
            <a:endParaRPr lang="zh-CN" altLang="en-US" sz="2000" dirty="0" smtClean="0">
              <a:latin typeface="华文楷体" panose="02010600040101010101" pitchFamily="2" charset="-122"/>
              <a:ea typeface="华文楷体" panose="02010600040101010101" pitchFamily="2" charset="-122"/>
            </a:endParaRPr>
          </a:p>
        </p:txBody>
      </p:sp>
      <p:sp>
        <p:nvSpPr>
          <p:cNvPr id="4" name="灯片编号占位符 3"/>
          <p:cNvSpPr>
            <a:spLocks noGrp="1"/>
          </p:cNvSpPr>
          <p:nvPr>
            <p:ph type="sldNum" sz="quarter" idx="12"/>
          </p:nvPr>
        </p:nvSpPr>
        <p:spPr/>
        <p:txBody>
          <a:bodyPr/>
          <a:lstStyle/>
          <a:p>
            <a:fld id="{BC1CF76B-D1F8-4017-AACD-912803F43726}" type="slidenum">
              <a:rPr lang="en-US" smtClean="0"/>
            </a:fld>
            <a:endParaRPr lang="en-US"/>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5058" name="Rectangle 2"/>
          <p:cNvSpPr>
            <a:spLocks noGrp="1" noRot="1" noChangeArrowheads="1"/>
          </p:cNvSpPr>
          <p:nvPr>
            <p:ph type="title"/>
          </p:nvPr>
        </p:nvSpPr>
        <p:spPr>
          <a:xfrm>
            <a:off x="1487488" y="400348"/>
            <a:ext cx="9025467" cy="503237"/>
          </a:xfrm>
        </p:spPr>
        <p:txBody>
          <a:bodyPr rtlCol="0">
            <a:normAutofit fontScale="90000"/>
          </a:bodyPr>
          <a:lstStyle/>
          <a:p>
            <a:pPr algn="ctr" eaLnBrk="1" fontAlgn="auto" hangingPunct="1">
              <a:spcAft>
                <a:spcPts val="0"/>
              </a:spcAft>
              <a:defRPr/>
            </a:pPr>
            <a:r>
              <a:rPr lang="zh-CN" altLang="en-US" sz="3200" dirty="0" smtClean="0">
                <a:solidFill>
                  <a:srgbClr val="FFFF00"/>
                </a:solidFill>
                <a:latin typeface="华文楷体" panose="02010600040101010101" pitchFamily="2" charset="-122"/>
                <a:ea typeface="华文楷体" panose="02010600040101010101" pitchFamily="2" charset="-122"/>
              </a:rPr>
              <a:t>（七）权益法调整</a:t>
            </a:r>
            <a:endParaRPr lang="zh-CN" altLang="en-US" sz="3200" dirty="0" smtClean="0">
              <a:solidFill>
                <a:srgbClr val="FFFF00"/>
              </a:solidFill>
              <a:latin typeface="华文楷体" panose="02010600040101010101" pitchFamily="2" charset="-122"/>
              <a:ea typeface="华文楷体" panose="02010600040101010101" pitchFamily="2" charset="-122"/>
            </a:endParaRPr>
          </a:p>
        </p:txBody>
      </p:sp>
      <p:sp>
        <p:nvSpPr>
          <p:cNvPr id="143363" name="Rectangle 3"/>
          <p:cNvSpPr>
            <a:spLocks noGrp="1" noChangeArrowheads="1"/>
          </p:cNvSpPr>
          <p:nvPr>
            <p:ph sz="quarter" idx="13"/>
          </p:nvPr>
        </p:nvSpPr>
        <p:spPr>
          <a:xfrm>
            <a:off x="857949" y="968237"/>
            <a:ext cx="10632088" cy="5544616"/>
          </a:xfrm>
        </p:spPr>
        <p:txBody>
          <a:bodyPr/>
          <a:lstStyle/>
          <a:p>
            <a:pPr eaLnBrk="1" hangingPunct="1">
              <a:buFont typeface="Wingdings" panose="05000000000000000000" pitchFamily="2" charset="2"/>
              <a:buChar char="u"/>
            </a:pPr>
            <a:r>
              <a:rPr lang="zh-CN" altLang="en-US" sz="2400" b="1" dirty="0" smtClean="0">
                <a:solidFill>
                  <a:srgbClr val="FFFF00"/>
                </a:solidFill>
                <a:latin typeface="华文楷体" panose="02010600040101010101" pitchFamily="2" charset="-122"/>
                <a:ea typeface="华文楷体" panose="02010600040101010101" pitchFamily="2" charset="-122"/>
              </a:rPr>
              <a:t>核算内容</a:t>
            </a:r>
            <a:endParaRPr lang="en-US" altLang="zh-CN" sz="2400" b="1" dirty="0" smtClean="0">
              <a:solidFill>
                <a:srgbClr val="FFFF00"/>
              </a:solidFill>
              <a:latin typeface="华文楷体" panose="02010600040101010101" pitchFamily="2" charset="-122"/>
              <a:ea typeface="华文楷体" panose="02010600040101010101" pitchFamily="2" charset="-122"/>
            </a:endParaRPr>
          </a:p>
          <a:p>
            <a:pPr eaLnBrk="1" hangingPunct="1">
              <a:lnSpc>
                <a:spcPct val="150000"/>
              </a:lnSpc>
              <a:buFont typeface="Wingdings" panose="05000000000000000000" pitchFamily="2" charset="2"/>
              <a:buNone/>
            </a:pPr>
            <a:r>
              <a:rPr lang="en-US" altLang="zh-CN" b="1" dirty="0" smtClean="0">
                <a:latin typeface="华文楷体" panose="02010600040101010101" pitchFamily="2" charset="-122"/>
                <a:ea typeface="华文楷体" panose="02010600040101010101" pitchFamily="2" charset="-122"/>
              </a:rPr>
              <a:t>    </a:t>
            </a:r>
            <a:r>
              <a:rPr lang="en-US" altLang="zh-CN" sz="2400" b="1" dirty="0" smtClean="0">
                <a:latin typeface="华文楷体" panose="02010600040101010101" pitchFamily="2" charset="-122"/>
                <a:ea typeface="华文楷体" panose="02010600040101010101" pitchFamily="2" charset="-122"/>
              </a:rPr>
              <a:t>——</a:t>
            </a:r>
            <a:r>
              <a:rPr lang="zh-CN" altLang="zh-CN" sz="2400" dirty="0" smtClean="0">
                <a:latin typeface="华文楷体" panose="02010600040101010101" pitchFamily="2" charset="-122"/>
                <a:ea typeface="华文楷体" panose="02010600040101010101" pitchFamily="2" charset="-122"/>
              </a:rPr>
              <a:t>长期股权投资采用</a:t>
            </a:r>
            <a:r>
              <a:rPr lang="zh-CN" altLang="zh-CN" sz="2400" dirty="0" smtClean="0">
                <a:solidFill>
                  <a:srgbClr val="00FF00"/>
                </a:solidFill>
                <a:latin typeface="华文楷体" panose="02010600040101010101" pitchFamily="2" charset="-122"/>
                <a:ea typeface="华文楷体" panose="02010600040101010101" pitchFamily="2" charset="-122"/>
              </a:rPr>
              <a:t>权益法核算</a:t>
            </a:r>
            <a:r>
              <a:rPr lang="zh-CN" altLang="zh-CN" sz="2400" dirty="0" smtClean="0">
                <a:latin typeface="华文楷体" panose="02010600040101010101" pitchFamily="2" charset="-122"/>
                <a:ea typeface="华文楷体" panose="02010600040101010101" pitchFamily="2" charset="-122"/>
              </a:rPr>
              <a:t>时，按照被投资单位除净损益和利润分配以外的</a:t>
            </a:r>
            <a:r>
              <a:rPr lang="zh-CN" altLang="zh-CN" sz="2400" dirty="0" smtClean="0">
                <a:solidFill>
                  <a:srgbClr val="00FF00"/>
                </a:solidFill>
                <a:latin typeface="华文楷体" panose="02010600040101010101" pitchFamily="2" charset="-122"/>
                <a:ea typeface="华文楷体" panose="02010600040101010101" pitchFamily="2" charset="-122"/>
              </a:rPr>
              <a:t>所有者权益变动份额</a:t>
            </a:r>
            <a:r>
              <a:rPr lang="zh-CN" altLang="zh-CN" sz="2400" dirty="0" smtClean="0">
                <a:latin typeface="华文楷体" panose="02010600040101010101" pitchFamily="2" charset="-122"/>
                <a:ea typeface="华文楷体" panose="02010600040101010101" pitchFamily="2" charset="-122"/>
              </a:rPr>
              <a:t>调整长期股权投资账面余额而计入净资产的金额。</a:t>
            </a:r>
            <a:endParaRPr lang="en-US" altLang="zh-CN" sz="2400" dirty="0" smtClean="0">
              <a:latin typeface="华文楷体" panose="02010600040101010101" pitchFamily="2" charset="-122"/>
              <a:ea typeface="华文楷体" panose="02010600040101010101" pitchFamily="2" charset="-122"/>
            </a:endParaRPr>
          </a:p>
          <a:p>
            <a:pPr eaLnBrk="1" hangingPunct="1">
              <a:buFont typeface="Wingdings" panose="05000000000000000000" pitchFamily="2" charset="2"/>
              <a:buChar char="u"/>
            </a:pPr>
            <a:r>
              <a:rPr lang="zh-CN" altLang="en-US" sz="2400" b="1" dirty="0" smtClean="0">
                <a:solidFill>
                  <a:srgbClr val="FFFF00"/>
                </a:solidFill>
                <a:latin typeface="华文楷体" panose="02010600040101010101" pitchFamily="2" charset="-122"/>
                <a:ea typeface="华文楷体" panose="02010600040101010101" pitchFamily="2" charset="-122"/>
              </a:rPr>
              <a:t>账务处理</a:t>
            </a:r>
            <a:endParaRPr lang="en-US" altLang="zh-CN" sz="2400" b="1" dirty="0" smtClean="0">
              <a:solidFill>
                <a:srgbClr val="FFFF00"/>
              </a:solidFill>
              <a:latin typeface="华文楷体" panose="02010600040101010101" pitchFamily="2" charset="-122"/>
              <a:ea typeface="华文楷体" panose="02010600040101010101" pitchFamily="2" charset="-122"/>
            </a:endParaRPr>
          </a:p>
          <a:p>
            <a:pPr lvl="1">
              <a:buFont typeface="Wingdings" panose="05000000000000000000" pitchFamily="2" charset="2"/>
              <a:buChar char="Ø"/>
            </a:pPr>
            <a:r>
              <a:rPr lang="zh-CN" altLang="en-US" sz="2400" b="1" u="sng" dirty="0" smtClean="0">
                <a:solidFill>
                  <a:srgbClr val="00FF00"/>
                </a:solidFill>
                <a:latin typeface="华文楷体" panose="02010600040101010101" pitchFamily="2" charset="-122"/>
                <a:ea typeface="华文楷体" panose="02010600040101010101" pitchFamily="2" charset="-122"/>
              </a:rPr>
              <a:t>年末</a:t>
            </a:r>
            <a:r>
              <a:rPr lang="zh-CN" altLang="en-US" sz="2400" b="1" dirty="0" smtClean="0">
                <a:solidFill>
                  <a:srgbClr val="00FF00"/>
                </a:solidFill>
                <a:latin typeface="华文楷体" panose="02010600040101010101" pitchFamily="2" charset="-122"/>
                <a:ea typeface="华文楷体" panose="02010600040101010101" pitchFamily="2" charset="-122"/>
              </a:rPr>
              <a:t>，</a:t>
            </a:r>
            <a:r>
              <a:rPr lang="zh-CN" altLang="en-US" sz="2400" b="1" dirty="0" smtClean="0">
                <a:latin typeface="华文楷体" panose="02010600040101010101" pitchFamily="2" charset="-122"/>
                <a:ea typeface="华文楷体" panose="02010600040101010101" pitchFamily="2" charset="-122"/>
              </a:rPr>
              <a:t>按</a:t>
            </a:r>
            <a:r>
              <a:rPr lang="zh-CN" altLang="zh-CN" sz="2400" dirty="0" smtClean="0">
                <a:latin typeface="华文楷体" panose="02010600040101010101" pitchFamily="2" charset="-122"/>
                <a:ea typeface="华文楷体" panose="02010600040101010101" pitchFamily="2" charset="-122"/>
              </a:rPr>
              <a:t>所有者</a:t>
            </a:r>
            <a:r>
              <a:rPr lang="zh-CN" altLang="zh-CN" sz="2400" dirty="0">
                <a:latin typeface="华文楷体" panose="02010600040101010101" pitchFamily="2" charset="-122"/>
                <a:ea typeface="华文楷体" panose="02010600040101010101" pitchFamily="2" charset="-122"/>
              </a:rPr>
              <a:t>权益变动应享有的份额</a:t>
            </a:r>
            <a:endParaRPr lang="en-US" altLang="zh-CN" sz="2400" dirty="0">
              <a:latin typeface="华文楷体" panose="02010600040101010101" pitchFamily="2" charset="-122"/>
              <a:ea typeface="华文楷体" panose="02010600040101010101" pitchFamily="2" charset="-122"/>
            </a:endParaRPr>
          </a:p>
          <a:p>
            <a:pPr lvl="1">
              <a:buFont typeface="Wingdings" panose="05000000000000000000" pitchFamily="2" charset="2"/>
              <a:buNone/>
            </a:pPr>
            <a:r>
              <a:rPr lang="zh-CN" altLang="en-US" sz="2400" dirty="0">
                <a:latin typeface="华文楷体" panose="02010600040101010101" pitchFamily="2" charset="-122"/>
                <a:ea typeface="华文楷体" panose="02010600040101010101" pitchFamily="2" charset="-122"/>
              </a:rPr>
              <a:t>    借或贷：长期股权投资</a:t>
            </a:r>
            <a:r>
              <a:rPr lang="en-US" altLang="zh-CN" sz="2400" dirty="0">
                <a:latin typeface="华文楷体" panose="02010600040101010101" pitchFamily="2" charset="-122"/>
                <a:ea typeface="华文楷体" panose="02010600040101010101" pitchFamily="2" charset="-122"/>
              </a:rPr>
              <a:t>——</a:t>
            </a:r>
            <a:r>
              <a:rPr lang="zh-CN" altLang="en-US" sz="2400" dirty="0">
                <a:latin typeface="华文楷体" panose="02010600040101010101" pitchFamily="2" charset="-122"/>
                <a:ea typeface="华文楷体" panose="02010600040101010101" pitchFamily="2" charset="-122"/>
              </a:rPr>
              <a:t>其他权益变动</a:t>
            </a:r>
            <a:endParaRPr lang="en-US" altLang="zh-CN" sz="2400" dirty="0">
              <a:latin typeface="华文楷体" panose="02010600040101010101" pitchFamily="2" charset="-122"/>
              <a:ea typeface="华文楷体" panose="02010600040101010101" pitchFamily="2" charset="-122"/>
            </a:endParaRPr>
          </a:p>
          <a:p>
            <a:pPr lvl="1">
              <a:buFont typeface="Wingdings" panose="05000000000000000000" pitchFamily="2" charset="2"/>
              <a:buNone/>
            </a:pPr>
            <a:r>
              <a:rPr lang="zh-CN" altLang="en-US" sz="2400" dirty="0">
                <a:latin typeface="华文楷体" panose="02010600040101010101" pitchFamily="2" charset="-122"/>
                <a:ea typeface="华文楷体" panose="02010600040101010101" pitchFamily="2" charset="-122"/>
              </a:rPr>
              <a:t>         贷或借：权益法调整</a:t>
            </a:r>
            <a:endParaRPr lang="en-US" altLang="zh-CN" sz="2400" dirty="0">
              <a:latin typeface="华文楷体" panose="02010600040101010101" pitchFamily="2" charset="-122"/>
              <a:ea typeface="华文楷体" panose="02010600040101010101" pitchFamily="2" charset="-122"/>
            </a:endParaRPr>
          </a:p>
          <a:p>
            <a:pPr lvl="1">
              <a:buFont typeface="Wingdings" panose="05000000000000000000" pitchFamily="2" charset="2"/>
              <a:buChar char="Ø"/>
            </a:pPr>
            <a:r>
              <a:rPr lang="zh-CN" altLang="en-US" sz="2400" dirty="0">
                <a:latin typeface="华文楷体" panose="02010600040101010101" pitchFamily="2" charset="-122"/>
                <a:ea typeface="华文楷体" panose="02010600040101010101" pitchFamily="2" charset="-122"/>
              </a:rPr>
              <a:t>处置相关投资时  借或贷：权益法调整</a:t>
            </a:r>
            <a:r>
              <a:rPr lang="en-US" altLang="zh-CN" sz="2400" dirty="0">
                <a:latin typeface="华文楷体" panose="02010600040101010101" pitchFamily="2" charset="-122"/>
                <a:ea typeface="华文楷体" panose="02010600040101010101" pitchFamily="2" charset="-122"/>
              </a:rPr>
              <a:t>             </a:t>
            </a:r>
            <a:endParaRPr lang="en-US" altLang="zh-CN" sz="2400" dirty="0">
              <a:latin typeface="华文楷体" panose="02010600040101010101" pitchFamily="2" charset="-122"/>
              <a:ea typeface="华文楷体" panose="02010600040101010101" pitchFamily="2" charset="-122"/>
            </a:endParaRPr>
          </a:p>
          <a:p>
            <a:pPr lvl="1">
              <a:buFont typeface="Wingdings" panose="05000000000000000000" pitchFamily="2" charset="2"/>
              <a:buNone/>
            </a:pPr>
            <a:r>
              <a:rPr lang="en-US" altLang="zh-CN" sz="2400" dirty="0">
                <a:latin typeface="华文楷体" panose="02010600040101010101" pitchFamily="2" charset="-122"/>
                <a:ea typeface="华文楷体" panose="02010600040101010101" pitchFamily="2" charset="-122"/>
              </a:rPr>
              <a:t>                      </a:t>
            </a:r>
            <a:r>
              <a:rPr lang="en-US" altLang="zh-CN" sz="2400" dirty="0" smtClean="0">
                <a:latin typeface="华文楷体" panose="02010600040101010101" pitchFamily="2" charset="-122"/>
                <a:ea typeface="华文楷体" panose="02010600040101010101" pitchFamily="2" charset="-122"/>
              </a:rPr>
              <a:t>               </a:t>
            </a:r>
            <a:r>
              <a:rPr lang="zh-CN" altLang="en-US" sz="2400" dirty="0">
                <a:latin typeface="华文楷体" panose="02010600040101010101" pitchFamily="2" charset="-122"/>
                <a:ea typeface="华文楷体" panose="02010600040101010101" pitchFamily="2" charset="-122"/>
              </a:rPr>
              <a:t>贷或借：投资收益</a:t>
            </a:r>
            <a:r>
              <a:rPr lang="en-US" altLang="zh-CN" sz="2400" dirty="0">
                <a:latin typeface="华文楷体" panose="02010600040101010101" pitchFamily="2" charset="-122"/>
                <a:ea typeface="华文楷体" panose="02010600040101010101" pitchFamily="2" charset="-122"/>
              </a:rPr>
              <a:t> </a:t>
            </a:r>
            <a:endParaRPr lang="en-US" altLang="zh-CN" sz="2400" dirty="0">
              <a:latin typeface="华文楷体" panose="02010600040101010101" pitchFamily="2" charset="-122"/>
              <a:ea typeface="华文楷体" panose="02010600040101010101" pitchFamily="2" charset="-122"/>
            </a:endParaRPr>
          </a:p>
        </p:txBody>
      </p:sp>
      <p:sp>
        <p:nvSpPr>
          <p:cNvPr id="4" name="灯片编号占位符 3"/>
          <p:cNvSpPr>
            <a:spLocks noGrp="1"/>
          </p:cNvSpPr>
          <p:nvPr>
            <p:ph type="sldNum" sz="quarter" idx="12"/>
          </p:nvPr>
        </p:nvSpPr>
        <p:spPr/>
        <p:txBody>
          <a:bodyPr/>
          <a:lstStyle/>
          <a:p>
            <a:fld id="{BC1CF76B-D1F8-4017-AACD-912803F43726}" type="slidenum">
              <a:rPr lang="en-US" smtClean="0"/>
            </a:fld>
            <a:endParaRPr lang="en-US"/>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1"/>
          <a:stretch>
            <a:fillRect/>
          </a:stretch>
        </p:blipFill>
        <p:spPr>
          <a:xfrm>
            <a:off x="304800" y="38100"/>
            <a:ext cx="11582400" cy="6781800"/>
          </a:xfrm>
          <a:prstGeom prst="rect">
            <a:avLst/>
          </a:prstGeom>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5954" name="Rectangle 2"/>
          <p:cNvSpPr>
            <a:spLocks noGrp="1" noChangeArrowheads="1"/>
          </p:cNvSpPr>
          <p:nvPr>
            <p:ph type="body" idx="4294967295"/>
          </p:nvPr>
        </p:nvSpPr>
        <p:spPr>
          <a:xfrm>
            <a:off x="852805" y="997813"/>
            <a:ext cx="9998710" cy="4470400"/>
          </a:xfrm>
        </p:spPr>
        <p:txBody>
          <a:bodyPr rtlCol="0">
            <a:normAutofit/>
          </a:bodyPr>
          <a:lstStyle/>
          <a:p>
            <a:pPr algn="ctr" eaLnBrk="1" fontAlgn="auto" hangingPunct="1">
              <a:lnSpc>
                <a:spcPct val="80000"/>
              </a:lnSpc>
              <a:spcAft>
                <a:spcPts val="0"/>
              </a:spcAft>
              <a:buFont typeface="Wingdings" panose="05000000000000000000" pitchFamily="2" charset="2"/>
              <a:buNone/>
              <a:defRPr/>
            </a:pPr>
            <a:endParaRPr lang="en-US" altLang="zh-CN" sz="6600" dirty="0" smtClean="0">
              <a:solidFill>
                <a:srgbClr val="FFC000"/>
              </a:solidFill>
              <a:latin typeface="华文楷体" panose="02010600040101010101" pitchFamily="2" charset="-122"/>
              <a:ea typeface="华文楷体" panose="02010600040101010101" pitchFamily="2" charset="-122"/>
            </a:endParaRPr>
          </a:p>
          <a:p>
            <a:pPr algn="ctr" eaLnBrk="1" fontAlgn="auto" hangingPunct="1">
              <a:lnSpc>
                <a:spcPct val="80000"/>
              </a:lnSpc>
              <a:spcAft>
                <a:spcPts val="0"/>
              </a:spcAft>
              <a:buFont typeface="Wingdings" panose="05000000000000000000" pitchFamily="2" charset="2"/>
              <a:buNone/>
              <a:defRPr/>
            </a:pPr>
            <a:r>
              <a:rPr lang="en-US" altLang="zh-CN" sz="6600" dirty="0" smtClean="0">
                <a:solidFill>
                  <a:srgbClr val="FFC000"/>
                </a:solidFill>
                <a:latin typeface="华文楷体" panose="02010600040101010101" pitchFamily="2" charset="-122"/>
                <a:ea typeface="华文楷体" panose="02010600040101010101" pitchFamily="2" charset="-122"/>
              </a:rPr>
              <a:t>    </a:t>
            </a:r>
            <a:r>
              <a:rPr lang="zh-CN" altLang="en-US" sz="9600" dirty="0" smtClean="0">
                <a:solidFill>
                  <a:srgbClr val="FFC000"/>
                </a:solidFill>
                <a:latin typeface="华文楷体" panose="02010600040101010101" pitchFamily="2" charset="-122"/>
                <a:ea typeface="华文楷体" panose="02010600040101010101" pitchFamily="2" charset="-122"/>
              </a:rPr>
              <a:t>谢谢大家！</a:t>
            </a:r>
            <a:endParaRPr lang="zh-CN" altLang="en-US" sz="9600" dirty="0" smtClean="0">
              <a:solidFill>
                <a:srgbClr val="FFC000"/>
              </a:solidFill>
              <a:latin typeface="华文楷体" panose="02010600040101010101" pitchFamily="2" charset="-122"/>
              <a:ea typeface="华文楷体" panose="02010600040101010101" pitchFamily="2" charset="-122"/>
            </a:endParaRPr>
          </a:p>
          <a:p>
            <a:pPr algn="ctr" eaLnBrk="1" fontAlgn="auto" hangingPunct="1">
              <a:lnSpc>
                <a:spcPct val="80000"/>
              </a:lnSpc>
              <a:spcAft>
                <a:spcPts val="0"/>
              </a:spcAft>
              <a:buFont typeface="Wingdings" panose="05000000000000000000" pitchFamily="2" charset="2"/>
              <a:buNone/>
              <a:defRPr/>
            </a:pPr>
            <a:endParaRPr lang="zh-CN" altLang="en-US" dirty="0" smtClean="0">
              <a:solidFill>
                <a:srgbClr val="FFC000"/>
              </a:solidFill>
              <a:latin typeface="华文楷体" panose="02010600040101010101" pitchFamily="2" charset="-122"/>
              <a:ea typeface="华文楷体" panose="02010600040101010101" pitchFamily="2" charset="-122"/>
            </a:endParaRPr>
          </a:p>
          <a:p>
            <a:pPr algn="ctr" eaLnBrk="1" fontAlgn="auto" hangingPunct="1">
              <a:lnSpc>
                <a:spcPct val="80000"/>
              </a:lnSpc>
              <a:spcAft>
                <a:spcPts val="0"/>
              </a:spcAft>
              <a:buFont typeface="Wingdings" panose="05000000000000000000" pitchFamily="2" charset="2"/>
              <a:buNone/>
              <a:defRPr/>
            </a:pPr>
            <a:endParaRPr lang="zh-CN" altLang="en-US" dirty="0" smtClean="0">
              <a:solidFill>
                <a:srgbClr val="FFC000"/>
              </a:solidFill>
              <a:latin typeface="华文楷体" panose="02010600040101010101" pitchFamily="2" charset="-122"/>
              <a:ea typeface="华文楷体" panose="02010600040101010101" pitchFamily="2" charset="-122"/>
            </a:endParaRPr>
          </a:p>
          <a:p>
            <a:pPr algn="ctr" eaLnBrk="1" fontAlgn="auto" hangingPunct="1">
              <a:lnSpc>
                <a:spcPct val="80000"/>
              </a:lnSpc>
              <a:spcAft>
                <a:spcPts val="0"/>
              </a:spcAft>
              <a:buFont typeface="Wingdings" panose="05000000000000000000" pitchFamily="2" charset="2"/>
              <a:buNone/>
              <a:defRPr/>
            </a:pPr>
            <a:endParaRPr lang="zh-CN" altLang="en-US" dirty="0" smtClean="0">
              <a:solidFill>
                <a:srgbClr val="FFC000"/>
              </a:solidFill>
              <a:latin typeface="华文楷体" panose="02010600040101010101" pitchFamily="2" charset="-122"/>
              <a:ea typeface="华文楷体" panose="02010600040101010101" pitchFamily="2" charset="-122"/>
            </a:endParaRPr>
          </a:p>
          <a:p>
            <a:pPr algn="ctr" eaLnBrk="1" fontAlgn="auto" hangingPunct="1">
              <a:lnSpc>
                <a:spcPct val="80000"/>
              </a:lnSpc>
              <a:spcAft>
                <a:spcPts val="0"/>
              </a:spcAft>
              <a:buFont typeface="Wingdings" panose="05000000000000000000" pitchFamily="2" charset="2"/>
              <a:buNone/>
              <a:defRPr/>
            </a:pPr>
            <a:r>
              <a:rPr lang="zh-CN" altLang="en-US" dirty="0" smtClean="0">
                <a:solidFill>
                  <a:srgbClr val="FFC000"/>
                </a:solidFill>
                <a:latin typeface="华文楷体" panose="02010600040101010101" pitchFamily="2" charset="-122"/>
                <a:ea typeface="华文楷体" panose="02010600040101010101" pitchFamily="2" charset="-122"/>
              </a:rPr>
              <a:t>                                                  </a:t>
            </a:r>
            <a:endParaRPr lang="zh-CN" altLang="en-US" dirty="0" smtClean="0">
              <a:solidFill>
                <a:srgbClr val="FFC000"/>
              </a:solidFill>
              <a:latin typeface="华文楷体" panose="02010600040101010101" pitchFamily="2" charset="-122"/>
              <a:ea typeface="华文楷体" panose="02010600040101010101" pitchFamily="2" charset="-122"/>
            </a:endParaRPr>
          </a:p>
          <a:p>
            <a:pPr algn="ctr" eaLnBrk="1" fontAlgn="auto" hangingPunct="1">
              <a:lnSpc>
                <a:spcPct val="80000"/>
              </a:lnSpc>
              <a:spcAft>
                <a:spcPts val="0"/>
              </a:spcAft>
              <a:buFont typeface="Wingdings" panose="05000000000000000000" pitchFamily="2" charset="2"/>
              <a:buNone/>
              <a:defRPr/>
            </a:pPr>
            <a:r>
              <a:rPr lang="zh-CN" altLang="en-US" dirty="0" smtClean="0">
                <a:solidFill>
                  <a:srgbClr val="FFC000"/>
                </a:solidFill>
                <a:latin typeface="华文楷体" panose="02010600040101010101" pitchFamily="2" charset="-122"/>
                <a:ea typeface="华文楷体" panose="02010600040101010101" pitchFamily="2" charset="-122"/>
              </a:rPr>
              <a:t>                       </a:t>
            </a:r>
            <a:endParaRPr lang="zh-CN" altLang="en-US" dirty="0" smtClean="0">
              <a:solidFill>
                <a:srgbClr val="FFC000"/>
              </a:solidFill>
              <a:latin typeface="华文楷体" panose="02010600040101010101" pitchFamily="2" charset="-122"/>
              <a:ea typeface="华文楷体" panose="02010600040101010101" pitchFamily="2" charset="-122"/>
            </a:endParaRPr>
          </a:p>
        </p:txBody>
      </p:sp>
      <p:sp>
        <p:nvSpPr>
          <p:cNvPr id="4" name="灯片编号占位符 3"/>
          <p:cNvSpPr>
            <a:spLocks noGrp="1"/>
          </p:cNvSpPr>
          <p:nvPr>
            <p:ph type="sldNum" sz="quarter" idx="12"/>
          </p:nvPr>
        </p:nvSpPr>
        <p:spPr/>
        <p:txBody>
          <a:bodyPr/>
          <a:lstStyle/>
          <a:p>
            <a:fld id="{BC1CF76B-D1F8-4017-AACD-912803F43726}" type="slidenum">
              <a:rPr lang="en-US" smtClean="0"/>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极目远眺">
  <a:themeElements>
    <a:clrScheme name="极目远眺">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极目远眺">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Horizon</Template>
  <TotalTime>0</TotalTime>
  <Words>17901</Words>
  <Application>WPS 演示</Application>
  <PresentationFormat>宽屏</PresentationFormat>
  <Paragraphs>1593</Paragraphs>
  <Slides>95</Slides>
  <Notes>46</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95</vt:i4>
      </vt:variant>
    </vt:vector>
  </HeadingPairs>
  <TitlesOfParts>
    <vt:vector size="116" baseType="lpstr">
      <vt:lpstr>Arial</vt:lpstr>
      <vt:lpstr>宋体</vt:lpstr>
      <vt:lpstr>Wingdings</vt:lpstr>
      <vt:lpstr>Garamond</vt:lpstr>
      <vt:lpstr>楷体_GB2312</vt:lpstr>
      <vt:lpstr>Candara</vt:lpstr>
      <vt:lpstr>华文楷体</vt:lpstr>
      <vt:lpstr>Calibri</vt:lpstr>
      <vt:lpstr>Segoe UI</vt:lpstr>
      <vt:lpstr>微软雅黑</vt:lpstr>
      <vt:lpstr>Microsoft Sans Serif</vt:lpstr>
      <vt:lpstr>Wingdings</vt:lpstr>
      <vt:lpstr>Times New Roman</vt:lpstr>
      <vt:lpstr>Franklin Gothic Book</vt:lpstr>
      <vt:lpstr>Arial Unicode MS</vt:lpstr>
      <vt:lpstr>黑体</vt:lpstr>
      <vt:lpstr>Franklin Gothic Medium</vt:lpstr>
      <vt:lpstr>华文琥珀</vt:lpstr>
      <vt:lpstr>Times New Roman</vt:lpstr>
      <vt:lpstr>新宋体</vt:lpstr>
      <vt:lpstr>极目远眺</vt:lpstr>
      <vt:lpstr>PowerPoint 演示文稿</vt:lpstr>
      <vt:lpstr>PowerPoint 演示文稿</vt:lpstr>
      <vt:lpstr>PowerPoint 演示文稿</vt:lpstr>
      <vt:lpstr>PowerPoint 演示文稿</vt:lpstr>
      <vt:lpstr>PowerPoint 演示文稿</vt:lpstr>
      <vt:lpstr>PowerPoint 演示文稿</vt:lpstr>
      <vt:lpstr>一、相关政策及管理要求</vt:lpstr>
      <vt:lpstr>一、相关政策及管理要求</vt:lpstr>
      <vt:lpstr>二、科目设置</vt:lpstr>
      <vt:lpstr>三、账务处理实务</vt:lpstr>
      <vt:lpstr>（一）应交增值税 </vt:lpstr>
      <vt:lpstr>PowerPoint 演示文稿</vt:lpstr>
      <vt:lpstr>2.增值税计税方法的选择 </vt:lpstr>
      <vt:lpstr>PowerPoint 演示文稿</vt:lpstr>
      <vt:lpstr>PowerPoint 演示文稿</vt:lpstr>
      <vt:lpstr>5.高等学校常见增值税涉税业务</vt:lpstr>
      <vt:lpstr>5.高等学校常见增值税涉税业务</vt:lpstr>
      <vt:lpstr>5.高等学校常见增值税涉税业务</vt:lpstr>
      <vt:lpstr>6.一般纳税人的账务处理举例</vt:lpstr>
      <vt:lpstr>PowerPoint 演示文稿</vt:lpstr>
      <vt:lpstr>7.小规模纳税人账务处理</vt:lpstr>
      <vt:lpstr>7.小规模纳税人的账务处理举例</vt:lpstr>
      <vt:lpstr>PowerPoint 演示文稿</vt:lpstr>
      <vt:lpstr>7.小规模纳税人的账务处理举例</vt:lpstr>
      <vt:lpstr> （二）应付职工薪酬 </vt:lpstr>
      <vt:lpstr> （二）应付职工薪酬 </vt:lpstr>
      <vt:lpstr>PowerPoint 演示文稿</vt:lpstr>
      <vt:lpstr>PowerPoint 演示文稿</vt:lpstr>
      <vt:lpstr>[例5] 2019年9月15日某大学计提单位为职工负担的社会保险费和住房公积金</vt:lpstr>
      <vt:lpstr>PowerPoint 演示文稿</vt:lpstr>
      <vt:lpstr>PowerPoint 演示文稿</vt:lpstr>
      <vt:lpstr>（三）应付利息 </vt:lpstr>
      <vt:lpstr>（四）其他应付款 </vt:lpstr>
      <vt:lpstr>（五）预提费用</vt:lpstr>
      <vt:lpstr>（五）预提费用举例</vt:lpstr>
      <vt:lpstr>（六）长期借款 </vt:lpstr>
      <vt:lpstr>（七）预计负债 </vt:lpstr>
      <vt:lpstr>PowerPoint 演示文稿</vt:lpstr>
      <vt:lpstr> </vt:lpstr>
      <vt:lpstr>一、相关政策及管理要求</vt:lpstr>
      <vt:lpstr>一、相关政策及管理要求</vt:lpstr>
      <vt:lpstr>一、相关政策及管理要求</vt:lpstr>
      <vt:lpstr>二、科目设置</vt:lpstr>
      <vt:lpstr>某省属高校取得以下收入应当计入哪个会计科目？</vt:lpstr>
      <vt:lpstr>PowerPoint 演示文稿</vt:lpstr>
      <vt:lpstr>（一）财政拨款收入 </vt:lpstr>
      <vt:lpstr>PowerPoint 演示文稿</vt:lpstr>
      <vt:lpstr>（一）财政拨款收入 </vt:lpstr>
      <vt:lpstr>PowerPoint 演示文稿</vt:lpstr>
      <vt:lpstr>（二）事业收入 </vt:lpstr>
      <vt:lpstr> （二）事业收入</vt:lpstr>
      <vt:lpstr>（二）事业收入 </vt:lpstr>
      <vt:lpstr>（二）事业收入 </vt:lpstr>
      <vt:lpstr>（二）事业收入</vt:lpstr>
      <vt:lpstr>（二）事业收入举例</vt:lpstr>
      <vt:lpstr>（三）非同级财政拨款收入 </vt:lpstr>
      <vt:lpstr>（三）非同级财政拨款收入举例</vt:lpstr>
      <vt:lpstr>（四）租金收入 </vt:lpstr>
      <vt:lpstr>（四）租金收入举例</vt:lpstr>
      <vt:lpstr>（五）其他收入 </vt:lpstr>
      <vt:lpstr>PowerPoint 演示文稿</vt:lpstr>
      <vt:lpstr>一、《基本准则》</vt:lpstr>
      <vt:lpstr>相关政策：</vt:lpstr>
      <vt:lpstr>PowerPoint 演示文稿</vt:lpstr>
      <vt:lpstr>二、科目设置</vt:lpstr>
      <vt:lpstr>费用账户设置</vt:lpstr>
      <vt:lpstr>三、账务处理实务</vt:lpstr>
      <vt:lpstr>（一）业务活动费用</vt:lpstr>
      <vt:lpstr>PowerPoint 演示文稿</vt:lpstr>
      <vt:lpstr>（二）单位管理费用</vt:lpstr>
      <vt:lpstr>（二）单位管理费用</vt:lpstr>
      <vt:lpstr>（三）资产处置费用</vt:lpstr>
      <vt:lpstr>（三）资产处置费用</vt:lpstr>
      <vt:lpstr>PowerPoint 演示文稿</vt:lpstr>
      <vt:lpstr>（三）资产处置费用举例</vt:lpstr>
      <vt:lpstr>（四）其他费用</vt:lpstr>
      <vt:lpstr>PowerPoint 演示文稿</vt:lpstr>
      <vt:lpstr>一、相关政策及管理要求</vt:lpstr>
      <vt:lpstr>一、相关政策及管理要求</vt:lpstr>
      <vt:lpstr>二、科目设置</vt:lpstr>
      <vt:lpstr>入账原则</vt:lpstr>
      <vt:lpstr>三、账务处理实务</vt:lpstr>
      <vt:lpstr>PowerPoint 演示文稿</vt:lpstr>
      <vt:lpstr>（二）本年盈余分配 </vt:lpstr>
      <vt:lpstr>（三）专用基金</vt:lpstr>
      <vt:lpstr>PowerPoint 演示文稿</vt:lpstr>
      <vt:lpstr>（三）专用基金—职工福利基金举例</vt:lpstr>
      <vt:lpstr>（四）无偿调拨净资产</vt:lpstr>
      <vt:lpstr>（四）无偿调拨净资产</vt:lpstr>
      <vt:lpstr>（五）以前年度盈余调整</vt:lpstr>
      <vt:lpstr>（六）累计盈余</vt:lpstr>
      <vt:lpstr>PowerPoint 演示文稿</vt:lpstr>
      <vt:lpstr>（七）权益法调整</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 Steven</dc:creator>
  <cp:lastModifiedBy>dell</cp:lastModifiedBy>
  <cp:revision>2110</cp:revision>
  <dcterms:created xsi:type="dcterms:W3CDTF">2014-11-21T05:43:00Z</dcterms:created>
  <dcterms:modified xsi:type="dcterms:W3CDTF">2018-11-29T07:49:52Z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2052-11.1.0.7983</vt:lpwstr>
  </property>
  <property fmtid="{D5CDD505-2E9C-101B-9397-08002B2CF9AE}" pid="3" name="KSORubyTemplateID">
    <vt:lpwstr>21</vt:lpwstr>
  </property>
</Properties>
</file>