
<file path=[Content_Types].xml><?xml version="1.0" encoding="utf-8"?>
<Types xmlns="http://schemas.openxmlformats.org/package/2006/content-types">
  <Default Extension="jpeg" ContentType="image/jpe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7" r:id="rId4"/>
    <p:sldId id="3690" r:id="rId6"/>
    <p:sldId id="3692" r:id="rId7"/>
    <p:sldId id="281" r:id="rId8"/>
    <p:sldId id="349" r:id="rId9"/>
    <p:sldId id="350" r:id="rId10"/>
    <p:sldId id="351" r:id="rId11"/>
    <p:sldId id="352" r:id="rId12"/>
    <p:sldId id="3693" r:id="rId13"/>
    <p:sldId id="353" r:id="rId14"/>
    <p:sldId id="354" r:id="rId15"/>
    <p:sldId id="355" r:id="rId16"/>
    <p:sldId id="356" r:id="rId17"/>
    <p:sldId id="357" r:id="rId18"/>
    <p:sldId id="358"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699" r:id="rId52"/>
    <p:sldId id="3700" r:id="rId53"/>
    <p:sldId id="3701" r:id="rId54"/>
    <p:sldId id="3702" r:id="rId55"/>
    <p:sldId id="392" r:id="rId56"/>
    <p:sldId id="393" r:id="rId57"/>
    <p:sldId id="394" r:id="rId58"/>
    <p:sldId id="395" r:id="rId59"/>
    <p:sldId id="3694" r:id="rId60"/>
    <p:sldId id="396" r:id="rId61"/>
    <p:sldId id="397" r:id="rId62"/>
    <p:sldId id="398" r:id="rId63"/>
    <p:sldId id="3698" r:id="rId64"/>
    <p:sldId id="399" r:id="rId65"/>
    <p:sldId id="400" r:id="rId66"/>
    <p:sldId id="401" r:id="rId67"/>
    <p:sldId id="402" r:id="rId68"/>
    <p:sldId id="403" r:id="rId69"/>
    <p:sldId id="404" r:id="rId70"/>
    <p:sldId id="405" r:id="rId71"/>
    <p:sldId id="406" r:id="rId72"/>
    <p:sldId id="407" r:id="rId73"/>
    <p:sldId id="3696" r:id="rId74"/>
    <p:sldId id="3697" r:id="rId75"/>
    <p:sldId id="409" r:id="rId76"/>
    <p:sldId id="280"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91E"/>
    <a:srgbClr val="00ACEF"/>
    <a:srgbClr val="42928B"/>
    <a:srgbClr val="0069BD"/>
    <a:srgbClr val="8DCE48"/>
    <a:srgbClr val="92D050"/>
    <a:srgbClr val="F2C24A"/>
    <a:srgbClr val="5C9C96"/>
    <a:srgbClr val="5C85C3"/>
    <a:srgbClr val="8D9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44" autoAdjust="0"/>
    <p:restoredTop sz="94660"/>
  </p:normalViewPr>
  <p:slideViewPr>
    <p:cSldViewPr snapToGrid="0">
      <p:cViewPr varScale="1">
        <p:scale>
          <a:sx n="86" d="100"/>
          <a:sy n="86" d="100"/>
        </p:scale>
        <p:origin x="82" y="1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0" Type="http://schemas.openxmlformats.org/officeDocument/2006/relationships/tableStyles" Target="tableStyles.xml"/><Relationship Id="rId8" Type="http://schemas.openxmlformats.org/officeDocument/2006/relationships/slide" Target="slides/slide4.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0846BF-A873-4659-9E55-515452BC5AA3}" type="doc">
      <dgm:prSet loTypeId="urn:microsoft.com/office/officeart/2005/8/layout/orgChart1#1" loCatId="hierarchy" qsTypeId="urn:microsoft.com/office/officeart/2005/8/quickstyle/simple1#1" qsCatId="simple" csTypeId="urn:microsoft.com/office/officeart/2005/8/colors/accent1_2#1" csCatId="accent1" phldr="1"/>
      <dgm:spPr/>
      <dgm:t>
        <a:bodyPr/>
        <a:lstStyle/>
        <a:p>
          <a:endParaRPr lang="zh-CN" altLang="en-US"/>
        </a:p>
      </dgm:t>
    </dgm:pt>
    <dgm:pt modelId="{412783A4-9DBD-42AB-B9BC-6EFB47B5FE14}">
      <dgm:prSet phldrT="[文本]" phldr="0" custT="1">
        <dgm:style>
          <a:lnRef idx="2">
            <a:schemeClr val="dk1">
              <a:shade val="50000"/>
            </a:schemeClr>
          </a:lnRef>
          <a:fillRef idx="1">
            <a:schemeClr val="dk1"/>
          </a:fillRef>
          <a:effectRef idx="0">
            <a:schemeClr val="dk1"/>
          </a:effectRef>
          <a:fontRef idx="minor">
            <a:schemeClr val="lt1"/>
          </a:fontRef>
        </dgm:style>
      </dgm:prSet>
      <dgm:spPr>
        <a:xfrm>
          <a:off x="4800258" y="301346"/>
          <a:ext cx="1236941" cy="618470"/>
        </a:xfrm>
        <a:prstGeom prst="rect">
          <a:avLst/>
        </a:prstGeom>
        <a:solidFill>
          <a:sysClr val="windowText" lastClr="000000"/>
        </a:solidFill>
        <a:ln w="12700" cap="flat" cmpd="sng" algn="ctr">
          <a:solidFill>
            <a:sysClr val="windowText" lastClr="000000">
              <a:shade val="50000"/>
            </a:sysClr>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 lastClr="FFFFFF"/>
              </a:solidFill>
              <a:latin typeface="Agency FB" panose="020B0503020202020204"/>
              <a:ea typeface="微软雅黑" panose="020B0503020204020204" charset="-122"/>
              <a:cs typeface="+mn-cs"/>
            </a:rPr>
            <a:t>事业支出</a:t>
          </a:r>
        </a:p>
      </dgm:t>
    </dgm:pt>
    <dgm:pt modelId="{66C332A9-F794-4523-9F34-EC6FE95DF19C}" cxnId="{4744D896-6548-4FA4-B8E4-794C5405A1C0}" type="sibTrans">
      <dgm:prSet/>
      <dgm:spPr/>
      <dgm:t>
        <a:bodyPr/>
        <a:lstStyle/>
        <a:p>
          <a:endParaRPr lang="zh-CN" altLang="en-US"/>
        </a:p>
      </dgm:t>
    </dgm:pt>
    <dgm:pt modelId="{E283CF6A-3F63-48AA-B789-0E904475A341}" cxnId="{4744D896-6548-4FA4-B8E4-794C5405A1C0}" type="parTrans">
      <dgm:prSet/>
      <dgm:spPr/>
      <dgm:t>
        <a:bodyPr/>
        <a:lstStyle/>
        <a:p>
          <a:endParaRPr lang="zh-CN" altLang="en-US"/>
        </a:p>
      </dgm:t>
    </dgm:pt>
    <dgm:pt modelId="{EBD33969-F529-449B-BA73-50C316791A3B}">
      <dgm:prSet phldrT="[文本]" phldr="0" custT="1">
        <dgm:style>
          <a:lnRef idx="1">
            <a:schemeClr val="accent1"/>
          </a:lnRef>
          <a:fillRef idx="2">
            <a:schemeClr val="accent1"/>
          </a:fillRef>
          <a:effectRef idx="1">
            <a:schemeClr val="accent1"/>
          </a:effectRef>
          <a:fontRef idx="minor">
            <a:schemeClr val="dk1"/>
          </a:fontRef>
        </dgm:style>
      </dgm:prSet>
      <dgm:spPr>
        <a:xfrm>
          <a:off x="3375" y="1179574"/>
          <a:ext cx="1773031" cy="61847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行政管理支出</a:t>
          </a:r>
        </a:p>
      </dgm:t>
    </dgm:pt>
    <dgm:pt modelId="{587CA86E-09B3-41CA-B727-DC96CF747B53}" cxnId="{F9DBC90A-05F7-4A28-B540-A5AD5F8B5839}" type="sibTrans">
      <dgm:prSet/>
      <dgm:spPr/>
      <dgm:t>
        <a:bodyPr/>
        <a:lstStyle/>
        <a:p>
          <a:endParaRPr lang="zh-CN" altLang="en-US"/>
        </a:p>
      </dgm:t>
    </dgm:pt>
    <dgm:pt modelId="{EAFA6D7D-DBE4-4C3B-9EAE-586ECF2CF5B7}" cxnId="{F9DBC90A-05F7-4A28-B540-A5AD5F8B5839}" type="parTrans">
      <dgm:prSet/>
      <dgm:spPr>
        <a:xfrm>
          <a:off x="889891" y="919816"/>
          <a:ext cx="4528837" cy="259757"/>
        </a:xfrm>
        <a:custGeom>
          <a:avLst/>
          <a:gdLst/>
          <a:ahLst/>
          <a:cxnLst/>
          <a:rect l="0" t="0" r="0" b="0"/>
          <a:pathLst>
            <a:path>
              <a:moveTo>
                <a:pt x="4528837" y="0"/>
              </a:moveTo>
              <a:lnTo>
                <a:pt x="4528837" y="129878"/>
              </a:lnTo>
              <a:lnTo>
                <a:pt x="0" y="129878"/>
              </a:lnTo>
              <a:lnTo>
                <a:pt x="0" y="25975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zh-CN" altLang="en-US"/>
        </a:p>
      </dgm:t>
    </dgm:pt>
    <dgm:pt modelId="{A202F99F-50A6-416C-9744-509224B045E3}">
      <dgm:prSet phldrT="[文本]" phldr="0" custT="1">
        <dgm:style>
          <a:lnRef idx="1">
            <a:schemeClr val="accent1"/>
          </a:lnRef>
          <a:fillRef idx="2">
            <a:schemeClr val="accent1"/>
          </a:fillRef>
          <a:effectRef idx="1">
            <a:schemeClr val="accent1"/>
          </a:effectRef>
          <a:fontRef idx="minor">
            <a:schemeClr val="dk1"/>
          </a:fontRef>
        </dgm:style>
      </dgm:prSet>
      <dgm:spPr>
        <a:xfrm>
          <a:off x="2036164" y="1179574"/>
          <a:ext cx="1236941" cy="61847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科研支出</a:t>
          </a:r>
        </a:p>
      </dgm:t>
    </dgm:pt>
    <dgm:pt modelId="{59CA0878-1CAC-4FA5-ADBF-D95FEF5C2BB3}" cxnId="{A770E7A2-23B7-4976-A9D0-6C6613AF3F83}" type="sibTrans">
      <dgm:prSet/>
      <dgm:spPr/>
      <dgm:t>
        <a:bodyPr/>
        <a:lstStyle/>
        <a:p>
          <a:endParaRPr lang="zh-CN" altLang="en-US"/>
        </a:p>
      </dgm:t>
    </dgm:pt>
    <dgm:pt modelId="{53955AC9-1CD5-440C-8E63-776BFD88CC49}" cxnId="{A770E7A2-23B7-4976-A9D0-6C6613AF3F83}" type="parTrans">
      <dgm:prSet/>
      <dgm:spPr>
        <a:xfrm>
          <a:off x="2654635" y="919816"/>
          <a:ext cx="2764093" cy="259757"/>
        </a:xfrm>
        <a:custGeom>
          <a:avLst/>
          <a:gdLst/>
          <a:ahLst/>
          <a:cxnLst/>
          <a:rect l="0" t="0" r="0" b="0"/>
          <a:pathLst>
            <a:path>
              <a:moveTo>
                <a:pt x="2764093" y="0"/>
              </a:moveTo>
              <a:lnTo>
                <a:pt x="2764093" y="129878"/>
              </a:lnTo>
              <a:lnTo>
                <a:pt x="0" y="129878"/>
              </a:lnTo>
              <a:lnTo>
                <a:pt x="0" y="25975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zh-CN" altLang="en-US"/>
        </a:p>
      </dgm:t>
    </dgm:pt>
    <dgm:pt modelId="{12D3FC87-6261-49B3-8CC1-05DF50662BF9}">
      <dgm:prSet phldrT="[文本]" phldr="0" custT="1">
        <dgm:style>
          <a:lnRef idx="1">
            <a:schemeClr val="accent1"/>
          </a:lnRef>
          <a:fillRef idx="2">
            <a:schemeClr val="accent1"/>
          </a:fillRef>
          <a:effectRef idx="1">
            <a:schemeClr val="accent1"/>
          </a:effectRef>
          <a:fontRef idx="minor">
            <a:schemeClr val="dk1"/>
          </a:fontRef>
        </dgm:style>
      </dgm:prSet>
      <dgm:spPr>
        <a:xfrm>
          <a:off x="3532863" y="1179574"/>
          <a:ext cx="1236941" cy="61847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教育支出</a:t>
          </a:r>
        </a:p>
      </dgm:t>
    </dgm:pt>
    <dgm:pt modelId="{1EC8FDC3-AB21-47D7-80BB-7217F3E51440}" cxnId="{C9B48283-7748-4C7B-BE48-6D0F0DD359E9}" type="sibTrans">
      <dgm:prSet/>
      <dgm:spPr/>
      <dgm:t>
        <a:bodyPr/>
        <a:lstStyle/>
        <a:p>
          <a:endParaRPr lang="zh-CN" altLang="en-US"/>
        </a:p>
      </dgm:t>
    </dgm:pt>
    <dgm:pt modelId="{5531DEAE-359E-4B7C-8DD7-51C70AB08A3E}" cxnId="{C9B48283-7748-4C7B-BE48-6D0F0DD359E9}" type="parTrans">
      <dgm:prSet/>
      <dgm:spPr>
        <a:xfrm>
          <a:off x="4151334" y="919816"/>
          <a:ext cx="1267394" cy="259757"/>
        </a:xfrm>
        <a:custGeom>
          <a:avLst/>
          <a:gdLst/>
          <a:ahLst/>
          <a:cxnLst/>
          <a:rect l="0" t="0" r="0" b="0"/>
          <a:pathLst>
            <a:path>
              <a:moveTo>
                <a:pt x="1267394" y="0"/>
              </a:moveTo>
              <a:lnTo>
                <a:pt x="1267394" y="129878"/>
              </a:lnTo>
              <a:lnTo>
                <a:pt x="0" y="129878"/>
              </a:lnTo>
              <a:lnTo>
                <a:pt x="0" y="25975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zh-CN" altLang="en-US"/>
        </a:p>
      </dgm:t>
    </dgm:pt>
    <dgm:pt modelId="{C55C63CB-DA00-43E6-8CA6-BE591239A08D}">
      <dgm:prSet phldrT="[文本]" phldr="0" custT="1">
        <dgm:style>
          <a:lnRef idx="1">
            <a:schemeClr val="accent2"/>
          </a:lnRef>
          <a:fillRef idx="2">
            <a:schemeClr val="accent2"/>
          </a:fillRef>
          <a:effectRef idx="1">
            <a:schemeClr val="accent2"/>
          </a:effectRef>
          <a:fontRef idx="minor">
            <a:schemeClr val="dk1"/>
          </a:fontRef>
        </dgm:style>
      </dgm:prSet>
      <dgm:spPr>
        <a:xfrm>
          <a:off x="1177399" y="2057802"/>
          <a:ext cx="1730122" cy="61847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财政拨款支出</a:t>
          </a:r>
        </a:p>
      </dgm:t>
    </dgm:pt>
    <dgm:pt modelId="{8779DDA0-D006-4A1F-8E1E-89B73BCCB01E}" cxnId="{6AB3EC0B-1F99-44A2-892F-F78CF29B7985}" type="sibTrans">
      <dgm:prSet/>
      <dgm:spPr/>
      <dgm:t>
        <a:bodyPr/>
        <a:lstStyle/>
        <a:p>
          <a:endParaRPr lang="zh-CN" altLang="en-US"/>
        </a:p>
      </dgm:t>
    </dgm:pt>
    <dgm:pt modelId="{F645E19F-7ECA-4280-AE4C-EC0738BF7B80}" cxnId="{6AB3EC0B-1F99-44A2-892F-F78CF29B7985}" type="parTrans">
      <dgm:prSet/>
      <dgm:spPr>
        <a:xfrm>
          <a:off x="2042460" y="1798044"/>
          <a:ext cx="2108873" cy="259757"/>
        </a:xfrm>
        <a:custGeom>
          <a:avLst/>
          <a:gdLst/>
          <a:ahLst/>
          <a:cxnLst/>
          <a:rect l="0" t="0" r="0" b="0"/>
          <a:pathLst>
            <a:path>
              <a:moveTo>
                <a:pt x="2108873" y="0"/>
              </a:moveTo>
              <a:lnTo>
                <a:pt x="2108873" y="129878"/>
              </a:lnTo>
              <a:lnTo>
                <a:pt x="0" y="129878"/>
              </a:lnTo>
              <a:lnTo>
                <a:pt x="0" y="25975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DC080E63-6E07-4CC6-9985-8332446F3D19}">
      <dgm:prSet phldrT="[文本]" phldr="0" custT="1">
        <dgm:style>
          <a:lnRef idx="1">
            <a:schemeClr val="accent4"/>
          </a:lnRef>
          <a:fillRef idx="2">
            <a:schemeClr val="accent4"/>
          </a:fillRef>
          <a:effectRef idx="1">
            <a:schemeClr val="accent4"/>
          </a:effectRef>
          <a:fontRef idx="minor">
            <a:schemeClr val="dk1"/>
          </a:fontRef>
        </dgm:style>
      </dgm:prSet>
      <dgm:spPr>
        <a:xfrm>
          <a:off x="1609930" y="2936031"/>
          <a:ext cx="1236941" cy="61847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dgm:spPr>
      <dgm:t>
        <a:bodyP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基本支出</a:t>
          </a:r>
        </a:p>
      </dgm:t>
    </dgm:pt>
    <dgm:pt modelId="{C92DBA11-54F3-4B9D-A816-975E5ADED536}" cxnId="{10C76E2A-6C27-4287-85C9-12ABF0FC4827}" type="sibTrans">
      <dgm:prSet/>
      <dgm:spPr/>
      <dgm:t>
        <a:bodyPr/>
        <a:lstStyle/>
        <a:p>
          <a:endParaRPr lang="zh-CN" altLang="en-US"/>
        </a:p>
      </dgm:t>
    </dgm:pt>
    <dgm:pt modelId="{310F9D96-12D2-4301-B337-CBA1220DEA22}" cxnId="{10C76E2A-6C27-4287-85C9-12ABF0FC4827}" type="parTrans">
      <dgm:prSet/>
      <dgm:spPr>
        <a:xfrm>
          <a:off x="1350411" y="2676273"/>
          <a:ext cx="259518" cy="568993"/>
        </a:xfrm>
        <a:custGeom>
          <a:avLst/>
          <a:gdLst/>
          <a:ahLst/>
          <a:cxnLst/>
          <a:rect l="0" t="0" r="0" b="0"/>
          <a:pathLst>
            <a:path>
              <a:moveTo>
                <a:pt x="0" y="0"/>
              </a:moveTo>
              <a:lnTo>
                <a:pt x="0" y="568993"/>
              </a:lnTo>
              <a:lnTo>
                <a:pt x="259518" y="56899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68B470F3-5CA4-48BE-A828-AC8623A7BCC1}">
      <dgm:prSet phldrT="[文本]" phldr="0" custT="1">
        <dgm:style>
          <a:lnRef idx="1">
            <a:schemeClr val="accent6"/>
          </a:lnRef>
          <a:fillRef idx="2">
            <a:schemeClr val="accent6"/>
          </a:fillRef>
          <a:effectRef idx="1">
            <a:schemeClr val="accent6"/>
          </a:effectRef>
          <a:fontRef idx="minor">
            <a:schemeClr val="dk1"/>
          </a:fontRef>
        </dgm:style>
      </dgm:prSet>
      <dgm:spPr>
        <a:xfrm>
          <a:off x="1609930" y="3814259"/>
          <a:ext cx="1236941" cy="61847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dgm:spPr>
      <dgm:t>
        <a:bodyP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项目支出</a:t>
          </a:r>
        </a:p>
      </dgm:t>
    </dgm:pt>
    <dgm:pt modelId="{3EDB4AF0-0BF3-43CF-A59A-1E1C13244145}" cxnId="{04F64A78-B17E-4D25-A65E-C10B11739527}" type="sibTrans">
      <dgm:prSet/>
      <dgm:spPr/>
      <dgm:t>
        <a:bodyPr/>
        <a:lstStyle/>
        <a:p>
          <a:endParaRPr lang="zh-CN" altLang="en-US"/>
        </a:p>
      </dgm:t>
    </dgm:pt>
    <dgm:pt modelId="{3BBB5CF4-FAB6-4EF7-A1F4-2033738283B6}" cxnId="{04F64A78-B17E-4D25-A65E-C10B11739527}" type="parTrans">
      <dgm:prSet/>
      <dgm:spPr>
        <a:xfrm>
          <a:off x="1350411" y="2676273"/>
          <a:ext cx="259518" cy="1447221"/>
        </a:xfrm>
        <a:custGeom>
          <a:avLst/>
          <a:gdLst/>
          <a:ahLst/>
          <a:cxnLst/>
          <a:rect l="0" t="0" r="0" b="0"/>
          <a:pathLst>
            <a:path>
              <a:moveTo>
                <a:pt x="0" y="0"/>
              </a:moveTo>
              <a:lnTo>
                <a:pt x="0" y="1447221"/>
              </a:lnTo>
              <a:lnTo>
                <a:pt x="259518" y="14472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F64361C6-794E-4C86-A022-6EBF8D8E5F12}">
      <dgm:prSet phldrT="[文本]" phldr="0" custT="1">
        <dgm:style>
          <a:lnRef idx="1">
            <a:schemeClr val="accent2"/>
          </a:lnRef>
          <a:fillRef idx="2">
            <a:schemeClr val="accent2"/>
          </a:fillRef>
          <a:effectRef idx="1">
            <a:schemeClr val="accent2"/>
          </a:effectRef>
          <a:fontRef idx="minor">
            <a:schemeClr val="dk1"/>
          </a:fontRef>
        </dgm:style>
      </dgm:prSet>
      <dgm:spPr>
        <a:xfrm>
          <a:off x="3167279" y="2057802"/>
          <a:ext cx="1977893" cy="61847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非财政专项支出</a:t>
          </a:r>
        </a:p>
      </dgm:t>
    </dgm:pt>
    <dgm:pt modelId="{9E5040D7-4B96-4161-8285-2E7E2CD0D74F}" cxnId="{337330D5-2B88-43FB-B713-D7DE9D448528}" type="sibTrans">
      <dgm:prSet/>
      <dgm:spPr/>
      <dgm:t>
        <a:bodyPr/>
        <a:lstStyle/>
        <a:p>
          <a:endParaRPr lang="zh-CN" altLang="en-US"/>
        </a:p>
      </dgm:t>
    </dgm:pt>
    <dgm:pt modelId="{B76B3389-ED8D-418E-B0DD-9523C258BFB7}" cxnId="{337330D5-2B88-43FB-B713-D7DE9D448528}" type="parTrans">
      <dgm:prSet/>
      <dgm:spPr>
        <a:xfrm>
          <a:off x="4105614" y="1798044"/>
          <a:ext cx="91440" cy="259757"/>
        </a:xfrm>
        <a:custGeom>
          <a:avLst/>
          <a:gdLst/>
          <a:ahLst/>
          <a:cxnLst/>
          <a:rect l="0" t="0" r="0" b="0"/>
          <a:pathLst>
            <a:path>
              <a:moveTo>
                <a:pt x="45720" y="0"/>
              </a:moveTo>
              <a:lnTo>
                <a:pt x="45720" y="129878"/>
              </a:lnTo>
              <a:lnTo>
                <a:pt x="50612" y="129878"/>
              </a:lnTo>
              <a:lnTo>
                <a:pt x="50612" y="25975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347B4FA5-46BE-47D8-BA0E-E3202669B03E}">
      <dgm:prSet phldrT="[文本]" phldr="0" custT="1">
        <dgm:style>
          <a:lnRef idx="1">
            <a:schemeClr val="accent6"/>
          </a:lnRef>
          <a:fillRef idx="2">
            <a:schemeClr val="accent6"/>
          </a:fillRef>
          <a:effectRef idx="1">
            <a:schemeClr val="accent6"/>
          </a:effectRef>
          <a:fontRef idx="minor">
            <a:schemeClr val="dk1"/>
          </a:fontRef>
        </dgm:style>
      </dgm:prSet>
      <dgm:spPr>
        <a:xfrm>
          <a:off x="3661752" y="2936031"/>
          <a:ext cx="1236941" cy="618470"/>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项目支出</a:t>
          </a:r>
        </a:p>
      </dgm:t>
    </dgm:pt>
    <dgm:pt modelId="{B1BF766A-EBA0-4F34-8078-C03AC81BE2DC}" cxnId="{DC4BF6FE-3324-451C-B176-DC4FE3BAFBDF}" type="sibTrans">
      <dgm:prSet/>
      <dgm:spPr/>
      <dgm:t>
        <a:bodyPr/>
        <a:lstStyle/>
        <a:p>
          <a:endParaRPr lang="zh-CN" altLang="en-US"/>
        </a:p>
      </dgm:t>
    </dgm:pt>
    <dgm:pt modelId="{841DEE9A-DB14-49B2-9ED3-2BCF343DDF46}" cxnId="{DC4BF6FE-3324-451C-B176-DC4FE3BAFBDF}" type="parTrans">
      <dgm:prSet/>
      <dgm:spPr>
        <a:xfrm>
          <a:off x="3365068" y="2676273"/>
          <a:ext cx="296684" cy="568993"/>
        </a:xfrm>
        <a:custGeom>
          <a:avLst/>
          <a:gdLst/>
          <a:ahLst/>
          <a:cxnLst/>
          <a:rect l="0" t="0" r="0" b="0"/>
          <a:pathLst>
            <a:path>
              <a:moveTo>
                <a:pt x="0" y="0"/>
              </a:moveTo>
              <a:lnTo>
                <a:pt x="0" y="568993"/>
              </a:lnTo>
              <a:lnTo>
                <a:pt x="296684" y="56899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FF8D6542-7580-4E3A-B170-FCAE86F34603}">
      <dgm:prSet phldrT="[文本]" phldr="0" custT="1">
        <dgm:style>
          <a:lnRef idx="1">
            <a:schemeClr val="accent2"/>
          </a:lnRef>
          <a:fillRef idx="2">
            <a:schemeClr val="accent2"/>
          </a:fillRef>
          <a:effectRef idx="1">
            <a:schemeClr val="accent2"/>
          </a:effectRef>
          <a:fontRef idx="minor">
            <a:schemeClr val="dk1"/>
          </a:fontRef>
        </dgm:style>
      </dgm:prSet>
      <dgm:spPr>
        <a:xfrm>
          <a:off x="5404930" y="2057802"/>
          <a:ext cx="1720337" cy="61847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其他资金支出</a:t>
          </a:r>
        </a:p>
      </dgm:t>
    </dgm:pt>
    <dgm:pt modelId="{98BBDF4F-84AB-4893-ADF7-9D7404C937EE}" cxnId="{0C251D01-040C-423F-85B1-99B3A0A8EE92}" type="sibTrans">
      <dgm:prSet/>
      <dgm:spPr/>
      <dgm:t>
        <a:bodyPr/>
        <a:lstStyle/>
        <a:p>
          <a:endParaRPr lang="zh-CN" altLang="en-US"/>
        </a:p>
      </dgm:t>
    </dgm:pt>
    <dgm:pt modelId="{5613450A-2847-46EF-9DE6-607D72D746E7}" cxnId="{0C251D01-040C-423F-85B1-99B3A0A8EE92}" type="parTrans">
      <dgm:prSet/>
      <dgm:spPr>
        <a:xfrm>
          <a:off x="4151334" y="1798044"/>
          <a:ext cx="2113765" cy="259757"/>
        </a:xfrm>
        <a:custGeom>
          <a:avLst/>
          <a:gdLst/>
          <a:ahLst/>
          <a:cxnLst/>
          <a:rect l="0" t="0" r="0" b="0"/>
          <a:pathLst>
            <a:path>
              <a:moveTo>
                <a:pt x="0" y="0"/>
              </a:moveTo>
              <a:lnTo>
                <a:pt x="0" y="129878"/>
              </a:lnTo>
              <a:lnTo>
                <a:pt x="2113765" y="129878"/>
              </a:lnTo>
              <a:lnTo>
                <a:pt x="2113765" y="25975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83E4D2E0-7E33-4960-9342-615990FE131B}">
      <dgm:prSet phldrT="[文本]" phldr="0" custT="1">
        <dgm:style>
          <a:lnRef idx="1">
            <a:schemeClr val="accent4"/>
          </a:lnRef>
          <a:fillRef idx="2">
            <a:schemeClr val="accent4"/>
          </a:fillRef>
          <a:effectRef idx="1">
            <a:schemeClr val="accent4"/>
          </a:effectRef>
          <a:fontRef idx="minor">
            <a:schemeClr val="dk1"/>
          </a:fontRef>
        </dgm:style>
      </dgm:prSet>
      <dgm:spPr>
        <a:xfrm>
          <a:off x="5835015" y="2936031"/>
          <a:ext cx="1236941" cy="61847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基本支出</a:t>
          </a:r>
        </a:p>
      </dgm:t>
    </dgm:pt>
    <dgm:pt modelId="{02731338-C1DC-44D4-8C4C-B9707CBCFACE}" cxnId="{B74E98A9-DF60-48CD-99D7-F8B51408A42D}" type="sibTrans">
      <dgm:prSet/>
      <dgm:spPr/>
      <dgm:t>
        <a:bodyPr/>
        <a:lstStyle/>
        <a:p>
          <a:endParaRPr lang="zh-CN" altLang="en-US"/>
        </a:p>
      </dgm:t>
    </dgm:pt>
    <dgm:pt modelId="{0216920B-ED9A-4619-8B88-D935F80876D5}" cxnId="{B74E98A9-DF60-48CD-99D7-F8B51408A42D}" type="parTrans">
      <dgm:prSet/>
      <dgm:spPr>
        <a:xfrm>
          <a:off x="5576964" y="2676273"/>
          <a:ext cx="258050" cy="568993"/>
        </a:xfrm>
        <a:custGeom>
          <a:avLst/>
          <a:gdLst/>
          <a:ahLst/>
          <a:cxnLst/>
          <a:rect l="0" t="0" r="0" b="0"/>
          <a:pathLst>
            <a:path>
              <a:moveTo>
                <a:pt x="0" y="0"/>
              </a:moveTo>
              <a:lnTo>
                <a:pt x="0" y="568993"/>
              </a:lnTo>
              <a:lnTo>
                <a:pt x="258050" y="56899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zh-CN" altLang="en-US"/>
        </a:p>
      </dgm:t>
    </dgm:pt>
    <dgm:pt modelId="{DF47550E-FCC2-4AE6-BFEE-FED1BD27F019}">
      <dgm:prSet phldrT="[文本]" phldr="0" custT="1">
        <dgm:style>
          <a:lnRef idx="1">
            <a:schemeClr val="accent1"/>
          </a:lnRef>
          <a:fillRef idx="2">
            <a:schemeClr val="accent1"/>
          </a:fillRef>
          <a:effectRef idx="1">
            <a:schemeClr val="accent1"/>
          </a:effectRef>
          <a:fontRef idx="minor">
            <a:schemeClr val="dk1"/>
          </a:fontRef>
        </dgm:style>
      </dgm:prSet>
      <dgm:spPr>
        <a:xfrm>
          <a:off x="5029562" y="1179574"/>
          <a:ext cx="1828768" cy="61847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后勤保障支出</a:t>
          </a:r>
        </a:p>
      </dgm:t>
    </dgm:pt>
    <dgm:pt modelId="{9C305D9F-6078-4342-8375-C409BA3AD37F}" cxnId="{D23FE005-3436-4B94-AAA1-46FB5AFFD766}" type="sibTrans">
      <dgm:prSet/>
      <dgm:spPr/>
      <dgm:t>
        <a:bodyPr/>
        <a:lstStyle/>
        <a:p>
          <a:endParaRPr lang="zh-CN" altLang="en-US"/>
        </a:p>
      </dgm:t>
    </dgm:pt>
    <dgm:pt modelId="{3BAE36C8-852C-4BB0-B128-ADAF562EA982}" cxnId="{D23FE005-3436-4B94-AAA1-46FB5AFFD766}" type="parTrans">
      <dgm:prSet/>
      <dgm:spPr>
        <a:xfrm>
          <a:off x="5418729" y="919816"/>
          <a:ext cx="525217" cy="259757"/>
        </a:xfrm>
        <a:custGeom>
          <a:avLst/>
          <a:gdLst/>
          <a:ahLst/>
          <a:cxnLst/>
          <a:rect l="0" t="0" r="0" b="0"/>
          <a:pathLst>
            <a:path>
              <a:moveTo>
                <a:pt x="0" y="0"/>
              </a:moveTo>
              <a:lnTo>
                <a:pt x="0" y="129878"/>
              </a:lnTo>
              <a:lnTo>
                <a:pt x="525217" y="129878"/>
              </a:lnTo>
              <a:lnTo>
                <a:pt x="525217" y="25975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zh-CN" altLang="en-US"/>
        </a:p>
      </dgm:t>
    </dgm:pt>
    <dgm:pt modelId="{7FD7FF1C-834D-4F82-A134-8DFCE1921DCD}">
      <dgm:prSet phldrT="[文本]" phldr="0" custT="1">
        <dgm:style>
          <a:lnRef idx="1">
            <a:schemeClr val="accent1"/>
          </a:lnRef>
          <a:fillRef idx="2">
            <a:schemeClr val="accent1"/>
          </a:fillRef>
          <a:effectRef idx="1">
            <a:schemeClr val="accent1"/>
          </a:effectRef>
          <a:fontRef idx="minor">
            <a:schemeClr val="dk1"/>
          </a:fontRef>
        </dgm:style>
      </dgm:prSet>
      <dgm:spPr>
        <a:xfrm>
          <a:off x="7118088" y="1179574"/>
          <a:ext cx="1563530" cy="61847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离退休支出</a:t>
          </a:r>
        </a:p>
      </dgm:t>
    </dgm:pt>
    <dgm:pt modelId="{AEACD975-D7E4-4F01-8FF6-1C5A19D28D52}" cxnId="{01B59613-89A8-41B6-BA35-EE3772D644AE}" type="sibTrans">
      <dgm:prSet/>
      <dgm:spPr/>
      <dgm:t>
        <a:bodyPr/>
        <a:lstStyle/>
        <a:p>
          <a:endParaRPr lang="zh-CN" altLang="en-US"/>
        </a:p>
      </dgm:t>
    </dgm:pt>
    <dgm:pt modelId="{4E03BFA1-0F92-43B8-9598-D9FCAEACCB6C}" cxnId="{01B59613-89A8-41B6-BA35-EE3772D644AE}" type="parTrans">
      <dgm:prSet/>
      <dgm:spPr>
        <a:xfrm>
          <a:off x="5418729" y="919816"/>
          <a:ext cx="2481124" cy="259757"/>
        </a:xfrm>
        <a:custGeom>
          <a:avLst/>
          <a:gdLst/>
          <a:ahLst/>
          <a:cxnLst/>
          <a:rect l="0" t="0" r="0" b="0"/>
          <a:pathLst>
            <a:path>
              <a:moveTo>
                <a:pt x="0" y="0"/>
              </a:moveTo>
              <a:lnTo>
                <a:pt x="0" y="129878"/>
              </a:lnTo>
              <a:lnTo>
                <a:pt x="2481124" y="129878"/>
              </a:lnTo>
              <a:lnTo>
                <a:pt x="2481124" y="25975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zh-CN" altLang="en-US"/>
        </a:p>
      </dgm:t>
    </dgm:pt>
    <dgm:pt modelId="{7E23FCA5-6802-485F-948B-B76D6AFD5181}">
      <dgm:prSet phldrT="[文本]" phldr="0" custT="1">
        <dgm:style>
          <a:lnRef idx="1">
            <a:schemeClr val="accent1"/>
          </a:lnRef>
          <a:fillRef idx="2">
            <a:schemeClr val="accent1"/>
          </a:fillRef>
          <a:effectRef idx="1">
            <a:schemeClr val="accent1"/>
          </a:effectRef>
          <a:fontRef idx="minor">
            <a:schemeClr val="dk1"/>
          </a:fontRef>
        </dgm:style>
      </dgm:prSet>
      <dgm:spPr>
        <a:xfrm>
          <a:off x="8941377" y="1179574"/>
          <a:ext cx="1892705" cy="61847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buNone/>
          </a:pPr>
          <a:r>
            <a:rPr lang="zh-CN" altLang="en-US" sz="2000" b="1" dirty="0">
              <a:solidFill>
                <a:sysClr val="windowText" lastClr="000000"/>
              </a:solidFill>
              <a:latin typeface="Agency FB" panose="020B0503020202020204"/>
              <a:ea typeface="微软雅黑" panose="020B0503020204020204" charset="-122"/>
              <a:cs typeface="+mn-cs"/>
            </a:rPr>
            <a:t>其他事业支出</a:t>
          </a:r>
        </a:p>
      </dgm:t>
    </dgm:pt>
    <dgm:pt modelId="{D65DC0A0-4CB6-4B39-89EB-5816DA0D2E75}" cxnId="{B66F994E-7A89-416B-9B01-442DB11DF474}" type="sibTrans">
      <dgm:prSet/>
      <dgm:spPr/>
      <dgm:t>
        <a:bodyPr/>
        <a:lstStyle/>
        <a:p>
          <a:endParaRPr lang="zh-CN" altLang="en-US"/>
        </a:p>
      </dgm:t>
    </dgm:pt>
    <dgm:pt modelId="{FCB1F929-9E76-42A7-87E7-C6863D5F689B}" cxnId="{B66F994E-7A89-416B-9B01-442DB11DF474}" type="parTrans">
      <dgm:prSet/>
      <dgm:spPr>
        <a:xfrm>
          <a:off x="5418729" y="919816"/>
          <a:ext cx="4469000" cy="259757"/>
        </a:xfrm>
        <a:custGeom>
          <a:avLst/>
          <a:gdLst/>
          <a:ahLst/>
          <a:cxnLst/>
          <a:rect l="0" t="0" r="0" b="0"/>
          <a:pathLst>
            <a:path>
              <a:moveTo>
                <a:pt x="0" y="0"/>
              </a:moveTo>
              <a:lnTo>
                <a:pt x="0" y="129878"/>
              </a:lnTo>
              <a:lnTo>
                <a:pt x="4469000" y="129878"/>
              </a:lnTo>
              <a:lnTo>
                <a:pt x="4469000" y="25975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zh-CN" altLang="en-US"/>
        </a:p>
      </dgm:t>
    </dgm:pt>
    <dgm:pt modelId="{23CC4F9E-4BE7-44AE-ADDC-0D9811D36D73}" type="pres">
      <dgm:prSet presAssocID="{9D0846BF-A873-4659-9E55-515452BC5AA3}" presName="hierChild1" presStyleCnt="0">
        <dgm:presLayoutVars>
          <dgm:orgChart val="1"/>
          <dgm:chPref val="1"/>
          <dgm:dir/>
          <dgm:animOne val="branch"/>
          <dgm:animLvl val="lvl"/>
          <dgm:resizeHandles/>
        </dgm:presLayoutVars>
      </dgm:prSet>
      <dgm:spPr/>
      <dgm:t>
        <a:bodyPr/>
        <a:lstStyle/>
        <a:p>
          <a:endParaRPr lang="zh-CN" altLang="en-US"/>
        </a:p>
      </dgm:t>
    </dgm:pt>
    <dgm:pt modelId="{79F87971-A459-4A9C-B17B-1F902B685E46}" type="pres">
      <dgm:prSet presAssocID="{412783A4-9DBD-42AB-B9BC-6EFB47B5FE14}" presName="hierRoot1" presStyleCnt="0">
        <dgm:presLayoutVars>
          <dgm:hierBranch val="init"/>
        </dgm:presLayoutVars>
      </dgm:prSet>
      <dgm:spPr/>
    </dgm:pt>
    <dgm:pt modelId="{4F9B6FB0-0344-4DC1-81C9-12FD5A98A4E1}" type="pres">
      <dgm:prSet presAssocID="{412783A4-9DBD-42AB-B9BC-6EFB47B5FE14}" presName="rootComposite1" presStyleCnt="0"/>
      <dgm:spPr/>
    </dgm:pt>
    <dgm:pt modelId="{3242A16F-55DB-40DD-91F0-ABAB7FD94FFF}" type="pres">
      <dgm:prSet presAssocID="{412783A4-9DBD-42AB-B9BC-6EFB47B5FE14}" presName="rootText1" presStyleLbl="node0" presStyleIdx="0" presStyleCnt="1">
        <dgm:presLayoutVars>
          <dgm:chPref val="3"/>
        </dgm:presLayoutVars>
      </dgm:prSet>
      <dgm:spPr/>
      <dgm:t>
        <a:bodyPr/>
        <a:lstStyle/>
        <a:p>
          <a:endParaRPr lang="zh-CN" altLang="en-US"/>
        </a:p>
      </dgm:t>
    </dgm:pt>
    <dgm:pt modelId="{FD7EE8A1-B6BA-4BA2-AF7D-D82835DAE982}" type="pres">
      <dgm:prSet presAssocID="{412783A4-9DBD-42AB-B9BC-6EFB47B5FE14}" presName="rootConnector1" presStyleLbl="node1" presStyleIdx="0" presStyleCnt="0"/>
      <dgm:spPr/>
      <dgm:t>
        <a:bodyPr/>
        <a:lstStyle/>
        <a:p>
          <a:endParaRPr lang="zh-CN" altLang="en-US"/>
        </a:p>
      </dgm:t>
    </dgm:pt>
    <dgm:pt modelId="{064B4109-E12D-49D4-B9FD-9F1A2F0EA77C}" type="pres">
      <dgm:prSet presAssocID="{412783A4-9DBD-42AB-B9BC-6EFB47B5FE14}" presName="hierChild2" presStyleCnt="0"/>
      <dgm:spPr/>
    </dgm:pt>
    <dgm:pt modelId="{21A26A14-FDDB-4714-BFDA-AE2C71A82034}" type="pres">
      <dgm:prSet presAssocID="{EAFA6D7D-DBE4-4C3B-9EAE-586ECF2CF5B7}" presName="Name37" presStyleLbl="parChTrans1D2" presStyleIdx="0" presStyleCnt="6"/>
      <dgm:spPr/>
      <dgm:t>
        <a:bodyPr/>
        <a:lstStyle/>
        <a:p>
          <a:endParaRPr lang="zh-CN" altLang="en-US"/>
        </a:p>
      </dgm:t>
    </dgm:pt>
    <dgm:pt modelId="{CEA4DCBE-8084-4AB9-B7DA-3D87B99A5FFF}" type="pres">
      <dgm:prSet presAssocID="{EBD33969-F529-449B-BA73-50C316791A3B}" presName="hierRoot2" presStyleCnt="0">
        <dgm:presLayoutVars>
          <dgm:hierBranch val="init"/>
        </dgm:presLayoutVars>
      </dgm:prSet>
      <dgm:spPr/>
    </dgm:pt>
    <dgm:pt modelId="{AA41A78A-A2AB-4D65-8F17-BA00E5C33DB4}" type="pres">
      <dgm:prSet presAssocID="{EBD33969-F529-449B-BA73-50C316791A3B}" presName="rootComposite" presStyleCnt="0"/>
      <dgm:spPr/>
    </dgm:pt>
    <dgm:pt modelId="{CE18DA49-7A17-42AE-B65E-CE7EBAEEF098}" type="pres">
      <dgm:prSet presAssocID="{EBD33969-F529-449B-BA73-50C316791A3B}" presName="rootText" presStyleLbl="node2" presStyleIdx="0" presStyleCnt="6" custScaleX="143340">
        <dgm:presLayoutVars>
          <dgm:chPref val="3"/>
        </dgm:presLayoutVars>
      </dgm:prSet>
      <dgm:spPr/>
      <dgm:t>
        <a:bodyPr/>
        <a:lstStyle/>
        <a:p>
          <a:endParaRPr lang="zh-CN" altLang="en-US"/>
        </a:p>
      </dgm:t>
    </dgm:pt>
    <dgm:pt modelId="{CD682EEF-2600-44F0-B506-C962E67402B8}" type="pres">
      <dgm:prSet presAssocID="{EBD33969-F529-449B-BA73-50C316791A3B}" presName="rootConnector" presStyleLbl="node2" presStyleIdx="0" presStyleCnt="6"/>
      <dgm:spPr/>
      <dgm:t>
        <a:bodyPr/>
        <a:lstStyle/>
        <a:p>
          <a:endParaRPr lang="zh-CN" altLang="en-US"/>
        </a:p>
      </dgm:t>
    </dgm:pt>
    <dgm:pt modelId="{9FF0430C-697E-42A6-985A-035A14913FF0}" type="pres">
      <dgm:prSet presAssocID="{EBD33969-F529-449B-BA73-50C316791A3B}" presName="hierChild4" presStyleCnt="0"/>
      <dgm:spPr/>
    </dgm:pt>
    <dgm:pt modelId="{3B0CF20A-D3C0-49D4-B13F-4A015263D36C}" type="pres">
      <dgm:prSet presAssocID="{EBD33969-F529-449B-BA73-50C316791A3B}" presName="hierChild5" presStyleCnt="0"/>
      <dgm:spPr/>
    </dgm:pt>
    <dgm:pt modelId="{599458E4-676F-48BB-A6DC-2B5E9B3EC252}" type="pres">
      <dgm:prSet presAssocID="{53955AC9-1CD5-440C-8E63-776BFD88CC49}" presName="Name37" presStyleLbl="parChTrans1D2" presStyleIdx="1" presStyleCnt="6"/>
      <dgm:spPr/>
      <dgm:t>
        <a:bodyPr/>
        <a:lstStyle/>
        <a:p>
          <a:endParaRPr lang="zh-CN" altLang="en-US"/>
        </a:p>
      </dgm:t>
    </dgm:pt>
    <dgm:pt modelId="{7B13BADF-0A13-40DE-ACFC-256B74A0C109}" type="pres">
      <dgm:prSet presAssocID="{A202F99F-50A6-416C-9744-509224B045E3}" presName="hierRoot2" presStyleCnt="0">
        <dgm:presLayoutVars>
          <dgm:hierBranch val="init"/>
        </dgm:presLayoutVars>
      </dgm:prSet>
      <dgm:spPr/>
    </dgm:pt>
    <dgm:pt modelId="{610387C7-AE3D-4EA8-B38B-24FB3F06EC79}" type="pres">
      <dgm:prSet presAssocID="{A202F99F-50A6-416C-9744-509224B045E3}" presName="rootComposite" presStyleCnt="0"/>
      <dgm:spPr/>
    </dgm:pt>
    <dgm:pt modelId="{4F1934A8-7227-4BC9-AF71-240CB20488B2}" type="pres">
      <dgm:prSet presAssocID="{A202F99F-50A6-416C-9744-509224B045E3}" presName="rootText" presStyleLbl="node2" presStyleIdx="1" presStyleCnt="6">
        <dgm:presLayoutVars>
          <dgm:chPref val="3"/>
        </dgm:presLayoutVars>
      </dgm:prSet>
      <dgm:spPr/>
      <dgm:t>
        <a:bodyPr/>
        <a:lstStyle/>
        <a:p>
          <a:endParaRPr lang="zh-CN" altLang="en-US"/>
        </a:p>
      </dgm:t>
    </dgm:pt>
    <dgm:pt modelId="{8DF591EC-3008-4C6A-AC7E-273D3FB1EC06}" type="pres">
      <dgm:prSet presAssocID="{A202F99F-50A6-416C-9744-509224B045E3}" presName="rootConnector" presStyleLbl="node2" presStyleIdx="1" presStyleCnt="6"/>
      <dgm:spPr/>
      <dgm:t>
        <a:bodyPr/>
        <a:lstStyle/>
        <a:p>
          <a:endParaRPr lang="zh-CN" altLang="en-US"/>
        </a:p>
      </dgm:t>
    </dgm:pt>
    <dgm:pt modelId="{A7B15DF5-F544-4E60-A3D7-E55FA093F7E9}" type="pres">
      <dgm:prSet presAssocID="{A202F99F-50A6-416C-9744-509224B045E3}" presName="hierChild4" presStyleCnt="0"/>
      <dgm:spPr/>
    </dgm:pt>
    <dgm:pt modelId="{071FC8D3-0E19-415F-9794-A5799ADC0386}" type="pres">
      <dgm:prSet presAssocID="{A202F99F-50A6-416C-9744-509224B045E3}" presName="hierChild5" presStyleCnt="0"/>
      <dgm:spPr/>
    </dgm:pt>
    <dgm:pt modelId="{72B3471B-A3CE-4E4B-879C-82FBC08E1792}" type="pres">
      <dgm:prSet presAssocID="{5531DEAE-359E-4B7C-8DD7-51C70AB08A3E}" presName="Name37" presStyleLbl="parChTrans1D2" presStyleIdx="2" presStyleCnt="6"/>
      <dgm:spPr/>
      <dgm:t>
        <a:bodyPr/>
        <a:lstStyle/>
        <a:p>
          <a:endParaRPr lang="zh-CN" altLang="en-US"/>
        </a:p>
      </dgm:t>
    </dgm:pt>
    <dgm:pt modelId="{8E8C1917-AF73-46DA-B3B7-8C6ADE7F0EB1}" type="pres">
      <dgm:prSet presAssocID="{12D3FC87-6261-49B3-8CC1-05DF50662BF9}" presName="hierRoot2" presStyleCnt="0">
        <dgm:presLayoutVars>
          <dgm:hierBranch val="init"/>
        </dgm:presLayoutVars>
      </dgm:prSet>
      <dgm:spPr/>
    </dgm:pt>
    <dgm:pt modelId="{3475716E-E1B3-4A6E-BD23-5F526CCF6F44}" type="pres">
      <dgm:prSet presAssocID="{12D3FC87-6261-49B3-8CC1-05DF50662BF9}" presName="rootComposite" presStyleCnt="0"/>
      <dgm:spPr/>
    </dgm:pt>
    <dgm:pt modelId="{A176ED24-50C9-430D-A599-C82BBEBBC935}" type="pres">
      <dgm:prSet presAssocID="{12D3FC87-6261-49B3-8CC1-05DF50662BF9}" presName="rootText" presStyleLbl="node2" presStyleIdx="2" presStyleCnt="6">
        <dgm:presLayoutVars>
          <dgm:chPref val="3"/>
        </dgm:presLayoutVars>
      </dgm:prSet>
      <dgm:spPr/>
      <dgm:t>
        <a:bodyPr/>
        <a:lstStyle/>
        <a:p>
          <a:endParaRPr lang="zh-CN" altLang="en-US"/>
        </a:p>
      </dgm:t>
    </dgm:pt>
    <dgm:pt modelId="{9393AD07-DFCB-4100-95DD-1586E2497781}" type="pres">
      <dgm:prSet presAssocID="{12D3FC87-6261-49B3-8CC1-05DF50662BF9}" presName="rootConnector" presStyleLbl="node2" presStyleIdx="2" presStyleCnt="6"/>
      <dgm:spPr/>
      <dgm:t>
        <a:bodyPr/>
        <a:lstStyle/>
        <a:p>
          <a:endParaRPr lang="zh-CN" altLang="en-US"/>
        </a:p>
      </dgm:t>
    </dgm:pt>
    <dgm:pt modelId="{10FBF280-C96D-4F6F-B57A-596608A9C086}" type="pres">
      <dgm:prSet presAssocID="{12D3FC87-6261-49B3-8CC1-05DF50662BF9}" presName="hierChild4" presStyleCnt="0"/>
      <dgm:spPr/>
    </dgm:pt>
    <dgm:pt modelId="{5FFB3B3F-71A1-4C56-B2A0-DF469DBCA3BF}" type="pres">
      <dgm:prSet presAssocID="{F645E19F-7ECA-4280-AE4C-EC0738BF7B80}" presName="Name37" presStyleLbl="parChTrans1D3" presStyleIdx="0" presStyleCnt="3"/>
      <dgm:spPr/>
      <dgm:t>
        <a:bodyPr/>
        <a:lstStyle/>
        <a:p>
          <a:endParaRPr lang="zh-CN" altLang="en-US"/>
        </a:p>
      </dgm:t>
    </dgm:pt>
    <dgm:pt modelId="{49889288-CDBE-443D-9554-5BC2F9B3CF8E}" type="pres">
      <dgm:prSet presAssocID="{C55C63CB-DA00-43E6-8CA6-BE591239A08D}" presName="hierRoot2" presStyleCnt="0">
        <dgm:presLayoutVars>
          <dgm:hierBranch val="init"/>
        </dgm:presLayoutVars>
      </dgm:prSet>
      <dgm:spPr/>
    </dgm:pt>
    <dgm:pt modelId="{3F0B9987-97DB-4BE4-A7F2-40FF8157A3E6}" type="pres">
      <dgm:prSet presAssocID="{C55C63CB-DA00-43E6-8CA6-BE591239A08D}" presName="rootComposite" presStyleCnt="0"/>
      <dgm:spPr/>
    </dgm:pt>
    <dgm:pt modelId="{C6654B35-FC05-4E96-B623-B57AB895E544}" type="pres">
      <dgm:prSet presAssocID="{C55C63CB-DA00-43E6-8CA6-BE591239A08D}" presName="rootText" presStyleLbl="node3" presStyleIdx="0" presStyleCnt="3" custScaleX="139871">
        <dgm:presLayoutVars>
          <dgm:chPref val="3"/>
        </dgm:presLayoutVars>
      </dgm:prSet>
      <dgm:spPr/>
      <dgm:t>
        <a:bodyPr/>
        <a:lstStyle/>
        <a:p>
          <a:endParaRPr lang="zh-CN" altLang="en-US"/>
        </a:p>
      </dgm:t>
    </dgm:pt>
    <dgm:pt modelId="{D4BCD58D-A029-41A5-B7AF-02EAFCF9CD3E}" type="pres">
      <dgm:prSet presAssocID="{C55C63CB-DA00-43E6-8CA6-BE591239A08D}" presName="rootConnector" presStyleLbl="node3" presStyleIdx="0" presStyleCnt="3"/>
      <dgm:spPr/>
      <dgm:t>
        <a:bodyPr/>
        <a:lstStyle/>
        <a:p>
          <a:endParaRPr lang="zh-CN" altLang="en-US"/>
        </a:p>
      </dgm:t>
    </dgm:pt>
    <dgm:pt modelId="{71C1E843-E132-4F32-BEB2-C1E9D3381F07}" type="pres">
      <dgm:prSet presAssocID="{C55C63CB-DA00-43E6-8CA6-BE591239A08D}" presName="hierChild4" presStyleCnt="0"/>
      <dgm:spPr/>
    </dgm:pt>
    <dgm:pt modelId="{C8C36018-FEBD-44F0-ACF9-CD554EFD8A86}" type="pres">
      <dgm:prSet presAssocID="{310F9D96-12D2-4301-B337-CBA1220DEA22}" presName="Name37" presStyleLbl="parChTrans1D4" presStyleIdx="0" presStyleCnt="4"/>
      <dgm:spPr/>
      <dgm:t>
        <a:bodyPr/>
        <a:lstStyle/>
        <a:p>
          <a:endParaRPr lang="zh-CN" altLang="en-US"/>
        </a:p>
      </dgm:t>
    </dgm:pt>
    <dgm:pt modelId="{C27B6FD7-C8DA-4856-AEF2-F1FDCF379218}" type="pres">
      <dgm:prSet presAssocID="{DC080E63-6E07-4CC6-9985-8332446F3D19}" presName="hierRoot2" presStyleCnt="0">
        <dgm:presLayoutVars>
          <dgm:hierBranch val="init"/>
        </dgm:presLayoutVars>
      </dgm:prSet>
      <dgm:spPr/>
    </dgm:pt>
    <dgm:pt modelId="{89562EE1-04E2-45CD-B512-F8BA052741D9}" type="pres">
      <dgm:prSet presAssocID="{DC080E63-6E07-4CC6-9985-8332446F3D19}" presName="rootComposite" presStyleCnt="0"/>
      <dgm:spPr/>
    </dgm:pt>
    <dgm:pt modelId="{EBFCC911-4F8B-4978-8E77-FBF5B0E74C02}" type="pres">
      <dgm:prSet presAssocID="{DC080E63-6E07-4CC6-9985-8332446F3D19}" presName="rootText" presStyleLbl="node4" presStyleIdx="0" presStyleCnt="4">
        <dgm:presLayoutVars>
          <dgm:chPref val="3"/>
        </dgm:presLayoutVars>
      </dgm:prSet>
      <dgm:spPr/>
      <dgm:t>
        <a:bodyPr/>
        <a:lstStyle/>
        <a:p>
          <a:endParaRPr lang="zh-CN" altLang="en-US"/>
        </a:p>
      </dgm:t>
    </dgm:pt>
    <dgm:pt modelId="{720BFE85-D4D8-4DF2-AF1E-C4B08068E404}" type="pres">
      <dgm:prSet presAssocID="{DC080E63-6E07-4CC6-9985-8332446F3D19}" presName="rootConnector" presStyleLbl="node4" presStyleIdx="0" presStyleCnt="4"/>
      <dgm:spPr/>
      <dgm:t>
        <a:bodyPr/>
        <a:lstStyle/>
        <a:p>
          <a:endParaRPr lang="zh-CN" altLang="en-US"/>
        </a:p>
      </dgm:t>
    </dgm:pt>
    <dgm:pt modelId="{736D88C4-1696-4DBE-BE2D-7AC0654D9D33}" type="pres">
      <dgm:prSet presAssocID="{DC080E63-6E07-4CC6-9985-8332446F3D19}" presName="hierChild4" presStyleCnt="0"/>
      <dgm:spPr/>
    </dgm:pt>
    <dgm:pt modelId="{7E30B80E-AC3D-4331-BD54-148949DF5D70}" type="pres">
      <dgm:prSet presAssocID="{DC080E63-6E07-4CC6-9985-8332446F3D19}" presName="hierChild5" presStyleCnt="0"/>
      <dgm:spPr/>
    </dgm:pt>
    <dgm:pt modelId="{5EDFB793-FCE9-4A15-88FD-0491047B8410}" type="pres">
      <dgm:prSet presAssocID="{3BBB5CF4-FAB6-4EF7-A1F4-2033738283B6}" presName="Name37" presStyleLbl="parChTrans1D4" presStyleIdx="1" presStyleCnt="4"/>
      <dgm:spPr/>
      <dgm:t>
        <a:bodyPr/>
        <a:lstStyle/>
        <a:p>
          <a:endParaRPr lang="zh-CN" altLang="en-US"/>
        </a:p>
      </dgm:t>
    </dgm:pt>
    <dgm:pt modelId="{291E20A0-8EE2-4E8F-BDF1-E51E21B486CA}" type="pres">
      <dgm:prSet presAssocID="{68B470F3-5CA4-48BE-A828-AC8623A7BCC1}" presName="hierRoot2" presStyleCnt="0">
        <dgm:presLayoutVars>
          <dgm:hierBranch val="init"/>
        </dgm:presLayoutVars>
      </dgm:prSet>
      <dgm:spPr/>
    </dgm:pt>
    <dgm:pt modelId="{1F286D55-DB7C-4A64-9076-287C99263E9A}" type="pres">
      <dgm:prSet presAssocID="{68B470F3-5CA4-48BE-A828-AC8623A7BCC1}" presName="rootComposite" presStyleCnt="0"/>
      <dgm:spPr/>
    </dgm:pt>
    <dgm:pt modelId="{06BBA7DE-7508-4128-BC3A-716505202D2A}" type="pres">
      <dgm:prSet presAssocID="{68B470F3-5CA4-48BE-A828-AC8623A7BCC1}" presName="rootText" presStyleLbl="node4" presStyleIdx="1" presStyleCnt="4">
        <dgm:presLayoutVars>
          <dgm:chPref val="3"/>
        </dgm:presLayoutVars>
      </dgm:prSet>
      <dgm:spPr/>
      <dgm:t>
        <a:bodyPr/>
        <a:lstStyle/>
        <a:p>
          <a:endParaRPr lang="zh-CN" altLang="en-US"/>
        </a:p>
      </dgm:t>
    </dgm:pt>
    <dgm:pt modelId="{29C7787C-8799-459D-B0D9-7BC338BF60B5}" type="pres">
      <dgm:prSet presAssocID="{68B470F3-5CA4-48BE-A828-AC8623A7BCC1}" presName="rootConnector" presStyleLbl="node4" presStyleIdx="1" presStyleCnt="4"/>
      <dgm:spPr/>
      <dgm:t>
        <a:bodyPr/>
        <a:lstStyle/>
        <a:p>
          <a:endParaRPr lang="zh-CN" altLang="en-US"/>
        </a:p>
      </dgm:t>
    </dgm:pt>
    <dgm:pt modelId="{4246902F-19B5-4B9F-A17A-55FA9353A9CB}" type="pres">
      <dgm:prSet presAssocID="{68B470F3-5CA4-48BE-A828-AC8623A7BCC1}" presName="hierChild4" presStyleCnt="0"/>
      <dgm:spPr/>
    </dgm:pt>
    <dgm:pt modelId="{5811811B-7622-40A6-9259-7F329D4E18C0}" type="pres">
      <dgm:prSet presAssocID="{68B470F3-5CA4-48BE-A828-AC8623A7BCC1}" presName="hierChild5" presStyleCnt="0"/>
      <dgm:spPr/>
    </dgm:pt>
    <dgm:pt modelId="{6F448057-6F01-4604-B36F-CBD00044FAA7}" type="pres">
      <dgm:prSet presAssocID="{C55C63CB-DA00-43E6-8CA6-BE591239A08D}" presName="hierChild5" presStyleCnt="0"/>
      <dgm:spPr/>
    </dgm:pt>
    <dgm:pt modelId="{ED4A4630-D99F-4B84-9FA8-CF44BBF7C79B}" type="pres">
      <dgm:prSet presAssocID="{B76B3389-ED8D-418E-B0DD-9523C258BFB7}" presName="Name37" presStyleLbl="parChTrans1D3" presStyleIdx="1" presStyleCnt="3"/>
      <dgm:spPr/>
      <dgm:t>
        <a:bodyPr/>
        <a:lstStyle/>
        <a:p>
          <a:endParaRPr lang="zh-CN" altLang="en-US"/>
        </a:p>
      </dgm:t>
    </dgm:pt>
    <dgm:pt modelId="{542D5F1C-9DF3-4701-8052-398E2B02F085}" type="pres">
      <dgm:prSet presAssocID="{F64361C6-794E-4C86-A022-6EBF8D8E5F12}" presName="hierRoot2" presStyleCnt="0">
        <dgm:presLayoutVars>
          <dgm:hierBranch val="init"/>
        </dgm:presLayoutVars>
      </dgm:prSet>
      <dgm:spPr/>
    </dgm:pt>
    <dgm:pt modelId="{AA9A1F31-5882-4876-88BC-236722F83137}" type="pres">
      <dgm:prSet presAssocID="{F64361C6-794E-4C86-A022-6EBF8D8E5F12}" presName="rootComposite" presStyleCnt="0"/>
      <dgm:spPr/>
    </dgm:pt>
    <dgm:pt modelId="{BE205F70-75F7-472C-9B07-313662CE5490}" type="pres">
      <dgm:prSet presAssocID="{F64361C6-794E-4C86-A022-6EBF8D8E5F12}" presName="rootText" presStyleLbl="node3" presStyleIdx="1" presStyleCnt="3" custScaleX="159902">
        <dgm:presLayoutVars>
          <dgm:chPref val="3"/>
        </dgm:presLayoutVars>
      </dgm:prSet>
      <dgm:spPr/>
      <dgm:t>
        <a:bodyPr/>
        <a:lstStyle/>
        <a:p>
          <a:endParaRPr lang="zh-CN" altLang="en-US"/>
        </a:p>
      </dgm:t>
    </dgm:pt>
    <dgm:pt modelId="{800DDA38-F893-4E94-933A-0F38BE0BB7E4}" type="pres">
      <dgm:prSet presAssocID="{F64361C6-794E-4C86-A022-6EBF8D8E5F12}" presName="rootConnector" presStyleLbl="node3" presStyleIdx="1" presStyleCnt="3"/>
      <dgm:spPr/>
      <dgm:t>
        <a:bodyPr/>
        <a:lstStyle/>
        <a:p>
          <a:endParaRPr lang="zh-CN" altLang="en-US"/>
        </a:p>
      </dgm:t>
    </dgm:pt>
    <dgm:pt modelId="{97AB979C-E26E-454C-9761-E2BCFF6AF9C7}" type="pres">
      <dgm:prSet presAssocID="{F64361C6-794E-4C86-A022-6EBF8D8E5F12}" presName="hierChild4" presStyleCnt="0"/>
      <dgm:spPr/>
    </dgm:pt>
    <dgm:pt modelId="{B626B232-A1B6-4D77-A55E-78AABCB56A79}" type="pres">
      <dgm:prSet presAssocID="{841DEE9A-DB14-49B2-9ED3-2BCF343DDF46}" presName="Name37" presStyleLbl="parChTrans1D4" presStyleIdx="2" presStyleCnt="4"/>
      <dgm:spPr/>
      <dgm:t>
        <a:bodyPr/>
        <a:lstStyle/>
        <a:p>
          <a:endParaRPr lang="zh-CN" altLang="en-US"/>
        </a:p>
      </dgm:t>
    </dgm:pt>
    <dgm:pt modelId="{1D558D31-5AE6-4597-9202-98A965ACC72B}" type="pres">
      <dgm:prSet presAssocID="{347B4FA5-46BE-47D8-BA0E-E3202669B03E}" presName="hierRoot2" presStyleCnt="0">
        <dgm:presLayoutVars>
          <dgm:hierBranch val="init"/>
        </dgm:presLayoutVars>
      </dgm:prSet>
      <dgm:spPr/>
    </dgm:pt>
    <dgm:pt modelId="{5A9633E2-F431-4DA3-90F6-F7B31BEB45E5}" type="pres">
      <dgm:prSet presAssocID="{347B4FA5-46BE-47D8-BA0E-E3202669B03E}" presName="rootComposite" presStyleCnt="0"/>
      <dgm:spPr/>
    </dgm:pt>
    <dgm:pt modelId="{F85388D3-55A9-444E-BBCC-DC45DC364EFB}" type="pres">
      <dgm:prSet presAssocID="{347B4FA5-46BE-47D8-BA0E-E3202669B03E}" presName="rootText" presStyleLbl="node4" presStyleIdx="2" presStyleCnt="4">
        <dgm:presLayoutVars>
          <dgm:chPref val="3"/>
        </dgm:presLayoutVars>
      </dgm:prSet>
      <dgm:spPr/>
      <dgm:t>
        <a:bodyPr/>
        <a:lstStyle/>
        <a:p>
          <a:endParaRPr lang="zh-CN" altLang="en-US"/>
        </a:p>
      </dgm:t>
    </dgm:pt>
    <dgm:pt modelId="{E5F311B0-5DC0-4F4F-BADC-42AD45577F52}" type="pres">
      <dgm:prSet presAssocID="{347B4FA5-46BE-47D8-BA0E-E3202669B03E}" presName="rootConnector" presStyleLbl="node4" presStyleIdx="2" presStyleCnt="4"/>
      <dgm:spPr/>
      <dgm:t>
        <a:bodyPr/>
        <a:lstStyle/>
        <a:p>
          <a:endParaRPr lang="zh-CN" altLang="en-US"/>
        </a:p>
      </dgm:t>
    </dgm:pt>
    <dgm:pt modelId="{7CDBD407-05B3-499B-A6ED-2F309C259D25}" type="pres">
      <dgm:prSet presAssocID="{347B4FA5-46BE-47D8-BA0E-E3202669B03E}" presName="hierChild4" presStyleCnt="0"/>
      <dgm:spPr/>
    </dgm:pt>
    <dgm:pt modelId="{5E88F60B-581C-4649-89F7-EC8066C70218}" type="pres">
      <dgm:prSet presAssocID="{347B4FA5-46BE-47D8-BA0E-E3202669B03E}" presName="hierChild5" presStyleCnt="0"/>
      <dgm:spPr/>
    </dgm:pt>
    <dgm:pt modelId="{B91E2DE3-AA64-4732-B561-C2D01C7270EB}" type="pres">
      <dgm:prSet presAssocID="{F64361C6-794E-4C86-A022-6EBF8D8E5F12}" presName="hierChild5" presStyleCnt="0"/>
      <dgm:spPr/>
    </dgm:pt>
    <dgm:pt modelId="{44EA729B-19E5-4F43-B18D-5E36A7886BC7}" type="pres">
      <dgm:prSet presAssocID="{5613450A-2847-46EF-9DE6-607D72D746E7}" presName="Name37" presStyleLbl="parChTrans1D3" presStyleIdx="2" presStyleCnt="3"/>
      <dgm:spPr/>
      <dgm:t>
        <a:bodyPr/>
        <a:lstStyle/>
        <a:p>
          <a:endParaRPr lang="zh-CN" altLang="en-US"/>
        </a:p>
      </dgm:t>
    </dgm:pt>
    <dgm:pt modelId="{05F2559A-99DF-4446-BB17-5A6EA2D6F3C3}" type="pres">
      <dgm:prSet presAssocID="{FF8D6542-7580-4E3A-B170-FCAE86F34603}" presName="hierRoot2" presStyleCnt="0">
        <dgm:presLayoutVars>
          <dgm:hierBranch val="init"/>
        </dgm:presLayoutVars>
      </dgm:prSet>
      <dgm:spPr/>
    </dgm:pt>
    <dgm:pt modelId="{7BCB085D-B3A4-4D9C-9309-9B91AE5D83F0}" type="pres">
      <dgm:prSet presAssocID="{FF8D6542-7580-4E3A-B170-FCAE86F34603}" presName="rootComposite" presStyleCnt="0"/>
      <dgm:spPr/>
    </dgm:pt>
    <dgm:pt modelId="{B1A408C7-E72D-4130-9841-054893D508B9}" type="pres">
      <dgm:prSet presAssocID="{FF8D6542-7580-4E3A-B170-FCAE86F34603}" presName="rootText" presStyleLbl="node3" presStyleIdx="2" presStyleCnt="3" custScaleX="139080">
        <dgm:presLayoutVars>
          <dgm:chPref val="3"/>
        </dgm:presLayoutVars>
      </dgm:prSet>
      <dgm:spPr/>
      <dgm:t>
        <a:bodyPr/>
        <a:lstStyle/>
        <a:p>
          <a:endParaRPr lang="zh-CN" altLang="en-US"/>
        </a:p>
      </dgm:t>
    </dgm:pt>
    <dgm:pt modelId="{6B7ADCFB-4FAC-49AB-8C61-6C25B23ADC13}" type="pres">
      <dgm:prSet presAssocID="{FF8D6542-7580-4E3A-B170-FCAE86F34603}" presName="rootConnector" presStyleLbl="node3" presStyleIdx="2" presStyleCnt="3"/>
      <dgm:spPr/>
      <dgm:t>
        <a:bodyPr/>
        <a:lstStyle/>
        <a:p>
          <a:endParaRPr lang="zh-CN" altLang="en-US"/>
        </a:p>
      </dgm:t>
    </dgm:pt>
    <dgm:pt modelId="{C4156574-CAC7-4F6B-A840-FAF8C18A9A14}" type="pres">
      <dgm:prSet presAssocID="{FF8D6542-7580-4E3A-B170-FCAE86F34603}" presName="hierChild4" presStyleCnt="0"/>
      <dgm:spPr/>
    </dgm:pt>
    <dgm:pt modelId="{2797801D-EA41-4C58-9B74-1F8C6EFD4192}" type="pres">
      <dgm:prSet presAssocID="{0216920B-ED9A-4619-8B88-D935F80876D5}" presName="Name37" presStyleLbl="parChTrans1D4" presStyleIdx="3" presStyleCnt="4"/>
      <dgm:spPr/>
      <dgm:t>
        <a:bodyPr/>
        <a:lstStyle/>
        <a:p>
          <a:endParaRPr lang="zh-CN" altLang="en-US"/>
        </a:p>
      </dgm:t>
    </dgm:pt>
    <dgm:pt modelId="{0EB26ED2-20FC-432D-9A3A-8A4029497590}" type="pres">
      <dgm:prSet presAssocID="{83E4D2E0-7E33-4960-9342-615990FE131B}" presName="hierRoot2" presStyleCnt="0">
        <dgm:presLayoutVars>
          <dgm:hierBranch val="init"/>
        </dgm:presLayoutVars>
      </dgm:prSet>
      <dgm:spPr/>
    </dgm:pt>
    <dgm:pt modelId="{A1B31706-8834-4D43-ADEE-877FEACB1463}" type="pres">
      <dgm:prSet presAssocID="{83E4D2E0-7E33-4960-9342-615990FE131B}" presName="rootComposite" presStyleCnt="0"/>
      <dgm:spPr/>
    </dgm:pt>
    <dgm:pt modelId="{D0E7AE89-411B-46F2-8F96-2D9B222AC3F2}" type="pres">
      <dgm:prSet presAssocID="{83E4D2E0-7E33-4960-9342-615990FE131B}" presName="rootText" presStyleLbl="node4" presStyleIdx="3" presStyleCnt="4">
        <dgm:presLayoutVars>
          <dgm:chPref val="3"/>
        </dgm:presLayoutVars>
      </dgm:prSet>
      <dgm:spPr/>
      <dgm:t>
        <a:bodyPr/>
        <a:lstStyle/>
        <a:p>
          <a:endParaRPr lang="zh-CN" altLang="en-US"/>
        </a:p>
      </dgm:t>
    </dgm:pt>
    <dgm:pt modelId="{8ECDAAF9-7205-4E47-B395-B1C537BF8EEB}" type="pres">
      <dgm:prSet presAssocID="{83E4D2E0-7E33-4960-9342-615990FE131B}" presName="rootConnector" presStyleLbl="node4" presStyleIdx="3" presStyleCnt="4"/>
      <dgm:spPr/>
      <dgm:t>
        <a:bodyPr/>
        <a:lstStyle/>
        <a:p>
          <a:endParaRPr lang="zh-CN" altLang="en-US"/>
        </a:p>
      </dgm:t>
    </dgm:pt>
    <dgm:pt modelId="{28920BA7-0333-40A7-B4E3-A57FA9E6FD66}" type="pres">
      <dgm:prSet presAssocID="{83E4D2E0-7E33-4960-9342-615990FE131B}" presName="hierChild4" presStyleCnt="0"/>
      <dgm:spPr/>
    </dgm:pt>
    <dgm:pt modelId="{B0D89EAF-D0E8-4CDC-894C-BEB85B1D8193}" type="pres">
      <dgm:prSet presAssocID="{83E4D2E0-7E33-4960-9342-615990FE131B}" presName="hierChild5" presStyleCnt="0"/>
      <dgm:spPr/>
    </dgm:pt>
    <dgm:pt modelId="{AEE68464-72DE-4556-B37B-32A78061DB8D}" type="pres">
      <dgm:prSet presAssocID="{FF8D6542-7580-4E3A-B170-FCAE86F34603}" presName="hierChild5" presStyleCnt="0"/>
      <dgm:spPr/>
    </dgm:pt>
    <dgm:pt modelId="{42E4C784-73FA-4C12-AE75-81E6661FD3F3}" type="pres">
      <dgm:prSet presAssocID="{12D3FC87-6261-49B3-8CC1-05DF50662BF9}" presName="hierChild5" presStyleCnt="0"/>
      <dgm:spPr/>
    </dgm:pt>
    <dgm:pt modelId="{C97983E6-1E35-44C8-BBC7-AD00813B4ECB}" type="pres">
      <dgm:prSet presAssocID="{3BAE36C8-852C-4BB0-B128-ADAF562EA982}" presName="Name37" presStyleLbl="parChTrans1D2" presStyleIdx="3" presStyleCnt="6"/>
      <dgm:spPr/>
      <dgm:t>
        <a:bodyPr/>
        <a:lstStyle/>
        <a:p>
          <a:endParaRPr lang="zh-CN" altLang="en-US"/>
        </a:p>
      </dgm:t>
    </dgm:pt>
    <dgm:pt modelId="{D887ED4A-192F-43AE-A231-E61DAB85B5E5}" type="pres">
      <dgm:prSet presAssocID="{DF47550E-FCC2-4AE6-BFEE-FED1BD27F019}" presName="hierRoot2" presStyleCnt="0">
        <dgm:presLayoutVars>
          <dgm:hierBranch val="init"/>
        </dgm:presLayoutVars>
      </dgm:prSet>
      <dgm:spPr/>
    </dgm:pt>
    <dgm:pt modelId="{8AE44A0A-4EBE-45BA-AADD-12E9034F0A35}" type="pres">
      <dgm:prSet presAssocID="{DF47550E-FCC2-4AE6-BFEE-FED1BD27F019}" presName="rootComposite" presStyleCnt="0"/>
      <dgm:spPr/>
    </dgm:pt>
    <dgm:pt modelId="{A360FD2C-F92C-4591-BBCD-983B5667EA8E}" type="pres">
      <dgm:prSet presAssocID="{DF47550E-FCC2-4AE6-BFEE-FED1BD27F019}" presName="rootText" presStyleLbl="node2" presStyleIdx="3" presStyleCnt="6" custScaleX="147846">
        <dgm:presLayoutVars>
          <dgm:chPref val="3"/>
        </dgm:presLayoutVars>
      </dgm:prSet>
      <dgm:spPr/>
      <dgm:t>
        <a:bodyPr/>
        <a:lstStyle/>
        <a:p>
          <a:endParaRPr lang="zh-CN" altLang="en-US"/>
        </a:p>
      </dgm:t>
    </dgm:pt>
    <dgm:pt modelId="{9410BAEC-3595-4938-963D-665879DA8413}" type="pres">
      <dgm:prSet presAssocID="{DF47550E-FCC2-4AE6-BFEE-FED1BD27F019}" presName="rootConnector" presStyleLbl="node2" presStyleIdx="3" presStyleCnt="6"/>
      <dgm:spPr/>
      <dgm:t>
        <a:bodyPr/>
        <a:lstStyle/>
        <a:p>
          <a:endParaRPr lang="zh-CN" altLang="en-US"/>
        </a:p>
      </dgm:t>
    </dgm:pt>
    <dgm:pt modelId="{7D4DBB71-436C-4ABC-910C-A54C94A1B793}" type="pres">
      <dgm:prSet presAssocID="{DF47550E-FCC2-4AE6-BFEE-FED1BD27F019}" presName="hierChild4" presStyleCnt="0"/>
      <dgm:spPr/>
    </dgm:pt>
    <dgm:pt modelId="{9425FA9F-3A4B-4453-ACA9-380301AB8A44}" type="pres">
      <dgm:prSet presAssocID="{DF47550E-FCC2-4AE6-BFEE-FED1BD27F019}" presName="hierChild5" presStyleCnt="0"/>
      <dgm:spPr/>
    </dgm:pt>
    <dgm:pt modelId="{FEEF1A97-B92D-4980-8971-BCE3CCBB3C91}" type="pres">
      <dgm:prSet presAssocID="{4E03BFA1-0F92-43B8-9598-D9FCAEACCB6C}" presName="Name37" presStyleLbl="parChTrans1D2" presStyleIdx="4" presStyleCnt="6"/>
      <dgm:spPr/>
      <dgm:t>
        <a:bodyPr/>
        <a:lstStyle/>
        <a:p>
          <a:endParaRPr lang="zh-CN" altLang="en-US"/>
        </a:p>
      </dgm:t>
    </dgm:pt>
    <dgm:pt modelId="{4F15ACBE-620E-4457-B133-EBBAACD921FA}" type="pres">
      <dgm:prSet presAssocID="{7FD7FF1C-834D-4F82-A134-8DFCE1921DCD}" presName="hierRoot2" presStyleCnt="0">
        <dgm:presLayoutVars>
          <dgm:hierBranch val="init"/>
        </dgm:presLayoutVars>
      </dgm:prSet>
      <dgm:spPr/>
    </dgm:pt>
    <dgm:pt modelId="{01802138-F8A6-4272-9223-54877116B3B0}" type="pres">
      <dgm:prSet presAssocID="{7FD7FF1C-834D-4F82-A134-8DFCE1921DCD}" presName="rootComposite" presStyleCnt="0"/>
      <dgm:spPr/>
    </dgm:pt>
    <dgm:pt modelId="{FB71EE6A-5843-4491-9DC9-4BE0C4AFB7D8}" type="pres">
      <dgm:prSet presAssocID="{7FD7FF1C-834D-4F82-A134-8DFCE1921DCD}" presName="rootText" presStyleLbl="node2" presStyleIdx="4" presStyleCnt="6" custScaleX="126403">
        <dgm:presLayoutVars>
          <dgm:chPref val="3"/>
        </dgm:presLayoutVars>
      </dgm:prSet>
      <dgm:spPr/>
      <dgm:t>
        <a:bodyPr/>
        <a:lstStyle/>
        <a:p>
          <a:endParaRPr lang="zh-CN" altLang="en-US"/>
        </a:p>
      </dgm:t>
    </dgm:pt>
    <dgm:pt modelId="{7E9BD309-EB9D-406C-B7F1-AC695D7050C2}" type="pres">
      <dgm:prSet presAssocID="{7FD7FF1C-834D-4F82-A134-8DFCE1921DCD}" presName="rootConnector" presStyleLbl="node2" presStyleIdx="4" presStyleCnt="6"/>
      <dgm:spPr/>
      <dgm:t>
        <a:bodyPr/>
        <a:lstStyle/>
        <a:p>
          <a:endParaRPr lang="zh-CN" altLang="en-US"/>
        </a:p>
      </dgm:t>
    </dgm:pt>
    <dgm:pt modelId="{58C90FF7-9050-4D23-9A15-1B2E810933F5}" type="pres">
      <dgm:prSet presAssocID="{7FD7FF1C-834D-4F82-A134-8DFCE1921DCD}" presName="hierChild4" presStyleCnt="0"/>
      <dgm:spPr/>
    </dgm:pt>
    <dgm:pt modelId="{F39F4821-1AEA-48F2-BE89-C982C6883F05}" type="pres">
      <dgm:prSet presAssocID="{7FD7FF1C-834D-4F82-A134-8DFCE1921DCD}" presName="hierChild5" presStyleCnt="0"/>
      <dgm:spPr/>
    </dgm:pt>
    <dgm:pt modelId="{576266CD-BE0F-4B3D-8C1A-A6912AEEA6FA}" type="pres">
      <dgm:prSet presAssocID="{FCB1F929-9E76-42A7-87E7-C6863D5F689B}" presName="Name37" presStyleLbl="parChTrans1D2" presStyleIdx="5" presStyleCnt="6"/>
      <dgm:spPr/>
      <dgm:t>
        <a:bodyPr/>
        <a:lstStyle/>
        <a:p>
          <a:endParaRPr lang="zh-CN" altLang="en-US"/>
        </a:p>
      </dgm:t>
    </dgm:pt>
    <dgm:pt modelId="{02C54C32-A4AD-4F6C-A4B4-FAE532BA16E3}" type="pres">
      <dgm:prSet presAssocID="{7E23FCA5-6802-485F-948B-B76D6AFD5181}" presName="hierRoot2" presStyleCnt="0">
        <dgm:presLayoutVars>
          <dgm:hierBranch val="init"/>
        </dgm:presLayoutVars>
      </dgm:prSet>
      <dgm:spPr/>
    </dgm:pt>
    <dgm:pt modelId="{7F1EDEB9-E0E9-4C59-A130-54DB3B763FFE}" type="pres">
      <dgm:prSet presAssocID="{7E23FCA5-6802-485F-948B-B76D6AFD5181}" presName="rootComposite" presStyleCnt="0"/>
      <dgm:spPr/>
    </dgm:pt>
    <dgm:pt modelId="{E8341729-FD70-4091-9531-1A57D668BBDF}" type="pres">
      <dgm:prSet presAssocID="{7E23FCA5-6802-485F-948B-B76D6AFD5181}" presName="rootText" presStyleLbl="node2" presStyleIdx="5" presStyleCnt="6" custScaleX="153015">
        <dgm:presLayoutVars>
          <dgm:chPref val="3"/>
        </dgm:presLayoutVars>
      </dgm:prSet>
      <dgm:spPr/>
      <dgm:t>
        <a:bodyPr/>
        <a:lstStyle/>
        <a:p>
          <a:endParaRPr lang="zh-CN" altLang="en-US"/>
        </a:p>
      </dgm:t>
    </dgm:pt>
    <dgm:pt modelId="{234C22DA-5CF8-460F-B672-D1AD85C3F197}" type="pres">
      <dgm:prSet presAssocID="{7E23FCA5-6802-485F-948B-B76D6AFD5181}" presName="rootConnector" presStyleLbl="node2" presStyleIdx="5" presStyleCnt="6"/>
      <dgm:spPr/>
      <dgm:t>
        <a:bodyPr/>
        <a:lstStyle/>
        <a:p>
          <a:endParaRPr lang="zh-CN" altLang="en-US"/>
        </a:p>
      </dgm:t>
    </dgm:pt>
    <dgm:pt modelId="{39A292C9-699C-48D3-9C43-0556FAD825F9}" type="pres">
      <dgm:prSet presAssocID="{7E23FCA5-6802-485F-948B-B76D6AFD5181}" presName="hierChild4" presStyleCnt="0"/>
      <dgm:spPr/>
    </dgm:pt>
    <dgm:pt modelId="{CA5057DF-10E5-4187-A354-06F2EAAE2D9C}" type="pres">
      <dgm:prSet presAssocID="{7E23FCA5-6802-485F-948B-B76D6AFD5181}" presName="hierChild5" presStyleCnt="0"/>
      <dgm:spPr/>
    </dgm:pt>
    <dgm:pt modelId="{CA0AA08D-347C-4445-BAE4-08DC34EF6D24}" type="pres">
      <dgm:prSet presAssocID="{412783A4-9DBD-42AB-B9BC-6EFB47B5FE14}" presName="hierChild3" presStyleCnt="0"/>
      <dgm:spPr/>
    </dgm:pt>
  </dgm:ptLst>
  <dgm:cxnLst>
    <dgm:cxn modelId="{2A636DE2-23FD-4EF9-B15E-018292DDF38A}" type="presOf" srcId="{4E03BFA1-0F92-43B8-9598-D9FCAEACCB6C}" destId="{FEEF1A97-B92D-4980-8971-BCE3CCBB3C91}" srcOrd="0" destOrd="0" presId="urn:microsoft.com/office/officeart/2005/8/layout/orgChart1#1"/>
    <dgm:cxn modelId="{E6D22A2E-9E37-4CB8-91E0-5E4E92A6214B}" type="presOf" srcId="{C55C63CB-DA00-43E6-8CA6-BE591239A08D}" destId="{D4BCD58D-A029-41A5-B7AF-02EAFCF9CD3E}" srcOrd="1" destOrd="0" presId="urn:microsoft.com/office/officeart/2005/8/layout/orgChart1#1"/>
    <dgm:cxn modelId="{52A0FBE7-3419-45B7-A6E3-344927D6C222}" type="presOf" srcId="{83E4D2E0-7E33-4960-9342-615990FE131B}" destId="{D0E7AE89-411B-46F2-8F96-2D9B222AC3F2}" srcOrd="0" destOrd="0" presId="urn:microsoft.com/office/officeart/2005/8/layout/orgChart1#1"/>
    <dgm:cxn modelId="{B95A5BBF-D744-4505-B510-E3886233451B}" type="presOf" srcId="{EBD33969-F529-449B-BA73-50C316791A3B}" destId="{CD682EEF-2600-44F0-B506-C962E67402B8}" srcOrd="1" destOrd="0" presId="urn:microsoft.com/office/officeart/2005/8/layout/orgChart1#1"/>
    <dgm:cxn modelId="{B74E98A9-DF60-48CD-99D7-F8B51408A42D}" srcId="{FF8D6542-7580-4E3A-B170-FCAE86F34603}" destId="{83E4D2E0-7E33-4960-9342-615990FE131B}" srcOrd="0" destOrd="0" parTransId="{0216920B-ED9A-4619-8B88-D935F80876D5}" sibTransId="{02731338-C1DC-44D4-8C4C-B9707CBCFACE}"/>
    <dgm:cxn modelId="{3F161172-7E67-4B8B-A367-681924CD303E}" type="presOf" srcId="{DF47550E-FCC2-4AE6-BFEE-FED1BD27F019}" destId="{9410BAEC-3595-4938-963D-665879DA8413}" srcOrd="1" destOrd="0" presId="urn:microsoft.com/office/officeart/2005/8/layout/orgChart1#1"/>
    <dgm:cxn modelId="{290EC1C6-EAD7-4D13-954D-3E27F66788AA}" type="presOf" srcId="{5613450A-2847-46EF-9DE6-607D72D746E7}" destId="{44EA729B-19E5-4F43-B18D-5E36A7886BC7}" srcOrd="0" destOrd="0" presId="urn:microsoft.com/office/officeart/2005/8/layout/orgChart1#1"/>
    <dgm:cxn modelId="{C453E5E7-10BA-4164-B1B4-775AD60BE36F}" type="presOf" srcId="{83E4D2E0-7E33-4960-9342-615990FE131B}" destId="{8ECDAAF9-7205-4E47-B395-B1C537BF8EEB}" srcOrd="1" destOrd="0" presId="urn:microsoft.com/office/officeart/2005/8/layout/orgChart1#1"/>
    <dgm:cxn modelId="{F5D7E0A0-F811-47A0-864A-37B7C889B034}" type="presOf" srcId="{53955AC9-1CD5-440C-8E63-776BFD88CC49}" destId="{599458E4-676F-48BB-A6DC-2B5E9B3EC252}" srcOrd="0" destOrd="0" presId="urn:microsoft.com/office/officeart/2005/8/layout/orgChart1#1"/>
    <dgm:cxn modelId="{69FE473D-DB8F-48A8-83F3-064553FF9921}" type="presOf" srcId="{FF8D6542-7580-4E3A-B170-FCAE86F34603}" destId="{6B7ADCFB-4FAC-49AB-8C61-6C25B23ADC13}" srcOrd="1" destOrd="0" presId="urn:microsoft.com/office/officeart/2005/8/layout/orgChart1#1"/>
    <dgm:cxn modelId="{BFC1972F-8C2C-4335-A698-9641565AFE79}" type="presOf" srcId="{F645E19F-7ECA-4280-AE4C-EC0738BF7B80}" destId="{5FFB3B3F-71A1-4C56-B2A0-DF469DBCA3BF}" srcOrd="0" destOrd="0" presId="urn:microsoft.com/office/officeart/2005/8/layout/orgChart1#1"/>
    <dgm:cxn modelId="{F9DBC90A-05F7-4A28-B540-A5AD5F8B5839}" srcId="{412783A4-9DBD-42AB-B9BC-6EFB47B5FE14}" destId="{EBD33969-F529-449B-BA73-50C316791A3B}" srcOrd="0" destOrd="0" parTransId="{EAFA6D7D-DBE4-4C3B-9EAE-586ECF2CF5B7}" sibTransId="{587CA86E-09B3-41CA-B727-DC96CF747B53}"/>
    <dgm:cxn modelId="{9AB840A5-E231-4A92-A496-9A6F257E2843}" type="presOf" srcId="{EBD33969-F529-449B-BA73-50C316791A3B}" destId="{CE18DA49-7A17-42AE-B65E-CE7EBAEEF098}" srcOrd="0" destOrd="0" presId="urn:microsoft.com/office/officeart/2005/8/layout/orgChart1#1"/>
    <dgm:cxn modelId="{6AB3EC0B-1F99-44A2-892F-F78CF29B7985}" srcId="{12D3FC87-6261-49B3-8CC1-05DF50662BF9}" destId="{C55C63CB-DA00-43E6-8CA6-BE591239A08D}" srcOrd="0" destOrd="0" parTransId="{F645E19F-7ECA-4280-AE4C-EC0738BF7B80}" sibTransId="{8779DDA0-D006-4A1F-8E1E-89B73BCCB01E}"/>
    <dgm:cxn modelId="{C2F1E6AB-5979-4D8D-8A26-D4E03058909B}" type="presOf" srcId="{12D3FC87-6261-49B3-8CC1-05DF50662BF9}" destId="{A176ED24-50C9-430D-A599-C82BBEBBC935}" srcOrd="0" destOrd="0" presId="urn:microsoft.com/office/officeart/2005/8/layout/orgChart1#1"/>
    <dgm:cxn modelId="{0F6FBA5C-D12A-4755-8B2A-013869F2C351}" type="presOf" srcId="{7FD7FF1C-834D-4F82-A134-8DFCE1921DCD}" destId="{FB71EE6A-5843-4491-9DC9-4BE0C4AFB7D8}" srcOrd="0" destOrd="0" presId="urn:microsoft.com/office/officeart/2005/8/layout/orgChart1#1"/>
    <dgm:cxn modelId="{A770E7A2-23B7-4976-A9D0-6C6613AF3F83}" srcId="{412783A4-9DBD-42AB-B9BC-6EFB47B5FE14}" destId="{A202F99F-50A6-416C-9744-509224B045E3}" srcOrd="1" destOrd="0" parTransId="{53955AC9-1CD5-440C-8E63-776BFD88CC49}" sibTransId="{59CA0878-1CAC-4FA5-ADBF-D95FEF5C2BB3}"/>
    <dgm:cxn modelId="{879B6CB9-B9FB-4EC1-84DE-110F0A2C5FEB}" type="presOf" srcId="{FF8D6542-7580-4E3A-B170-FCAE86F34603}" destId="{B1A408C7-E72D-4130-9841-054893D508B9}" srcOrd="0" destOrd="0" presId="urn:microsoft.com/office/officeart/2005/8/layout/orgChart1#1"/>
    <dgm:cxn modelId="{6FAE974D-7D2E-43CB-8C3D-4764CE3C6D65}" type="presOf" srcId="{347B4FA5-46BE-47D8-BA0E-E3202669B03E}" destId="{E5F311B0-5DC0-4F4F-BADC-42AD45577F52}" srcOrd="1" destOrd="0" presId="urn:microsoft.com/office/officeart/2005/8/layout/orgChart1#1"/>
    <dgm:cxn modelId="{01B59613-89A8-41B6-BA35-EE3772D644AE}" srcId="{412783A4-9DBD-42AB-B9BC-6EFB47B5FE14}" destId="{7FD7FF1C-834D-4F82-A134-8DFCE1921DCD}" srcOrd="4" destOrd="0" parTransId="{4E03BFA1-0F92-43B8-9598-D9FCAEACCB6C}" sibTransId="{AEACD975-D7E4-4F01-8FF6-1C5A19D28D52}"/>
    <dgm:cxn modelId="{DC4BF6FE-3324-451C-B176-DC4FE3BAFBDF}" srcId="{F64361C6-794E-4C86-A022-6EBF8D8E5F12}" destId="{347B4FA5-46BE-47D8-BA0E-E3202669B03E}" srcOrd="0" destOrd="0" parTransId="{841DEE9A-DB14-49B2-9ED3-2BCF343DDF46}" sibTransId="{B1BF766A-EBA0-4F34-8078-C03AC81BE2DC}"/>
    <dgm:cxn modelId="{E9A7496C-8974-4D38-AC9B-B48C27E04F18}" type="presOf" srcId="{3BBB5CF4-FAB6-4EF7-A1F4-2033738283B6}" destId="{5EDFB793-FCE9-4A15-88FD-0491047B8410}" srcOrd="0" destOrd="0" presId="urn:microsoft.com/office/officeart/2005/8/layout/orgChart1#1"/>
    <dgm:cxn modelId="{A9960010-703D-4D65-B8BB-2BE380C52EBC}" type="presOf" srcId="{841DEE9A-DB14-49B2-9ED3-2BCF343DDF46}" destId="{B626B232-A1B6-4D77-A55E-78AABCB56A79}" srcOrd="0" destOrd="0" presId="urn:microsoft.com/office/officeart/2005/8/layout/orgChart1#1"/>
    <dgm:cxn modelId="{30A4B9B3-FF12-45BD-9E99-92CBD5EC7675}" type="presOf" srcId="{3BAE36C8-852C-4BB0-B128-ADAF562EA982}" destId="{C97983E6-1E35-44C8-BBC7-AD00813B4ECB}" srcOrd="0" destOrd="0" presId="urn:microsoft.com/office/officeart/2005/8/layout/orgChart1#1"/>
    <dgm:cxn modelId="{97CB7228-0F52-4E40-9979-968860C60088}" type="presOf" srcId="{DF47550E-FCC2-4AE6-BFEE-FED1BD27F019}" destId="{A360FD2C-F92C-4591-BBCD-983B5667EA8E}" srcOrd="0" destOrd="0" presId="urn:microsoft.com/office/officeart/2005/8/layout/orgChart1#1"/>
    <dgm:cxn modelId="{646DF20D-C4DE-4A93-9006-9276A821CE73}" type="presOf" srcId="{7E23FCA5-6802-485F-948B-B76D6AFD5181}" destId="{234C22DA-5CF8-460F-B672-D1AD85C3F197}" srcOrd="1" destOrd="0" presId="urn:microsoft.com/office/officeart/2005/8/layout/orgChart1#1"/>
    <dgm:cxn modelId="{86DA1620-0444-4948-8FE7-7C46C919F309}" type="presOf" srcId="{F64361C6-794E-4C86-A022-6EBF8D8E5F12}" destId="{BE205F70-75F7-472C-9B07-313662CE5490}" srcOrd="0" destOrd="0" presId="urn:microsoft.com/office/officeart/2005/8/layout/orgChart1#1"/>
    <dgm:cxn modelId="{04F64A78-B17E-4D25-A65E-C10B11739527}" srcId="{C55C63CB-DA00-43E6-8CA6-BE591239A08D}" destId="{68B470F3-5CA4-48BE-A828-AC8623A7BCC1}" srcOrd="1" destOrd="0" parTransId="{3BBB5CF4-FAB6-4EF7-A1F4-2033738283B6}" sibTransId="{3EDB4AF0-0BF3-43CF-A59A-1E1C13244145}"/>
    <dgm:cxn modelId="{337330D5-2B88-43FB-B713-D7DE9D448528}" srcId="{12D3FC87-6261-49B3-8CC1-05DF50662BF9}" destId="{F64361C6-794E-4C86-A022-6EBF8D8E5F12}" srcOrd="1" destOrd="0" parTransId="{B76B3389-ED8D-418E-B0DD-9523C258BFB7}" sibTransId="{9E5040D7-4B96-4161-8285-2E7E2CD0D74F}"/>
    <dgm:cxn modelId="{C9B48283-7748-4C7B-BE48-6D0F0DD359E9}" srcId="{412783A4-9DBD-42AB-B9BC-6EFB47B5FE14}" destId="{12D3FC87-6261-49B3-8CC1-05DF50662BF9}" srcOrd="2" destOrd="0" parTransId="{5531DEAE-359E-4B7C-8DD7-51C70AB08A3E}" sibTransId="{1EC8FDC3-AB21-47D7-80BB-7217F3E51440}"/>
    <dgm:cxn modelId="{BB229410-0A79-43E7-921B-8FD4B9EB976F}" type="presOf" srcId="{68B470F3-5CA4-48BE-A828-AC8623A7BCC1}" destId="{29C7787C-8799-459D-B0D9-7BC338BF60B5}" srcOrd="1" destOrd="0" presId="urn:microsoft.com/office/officeart/2005/8/layout/orgChart1#1"/>
    <dgm:cxn modelId="{D87AA0FF-773E-4607-9F85-49BB35244E44}" type="presOf" srcId="{412783A4-9DBD-42AB-B9BC-6EFB47B5FE14}" destId="{FD7EE8A1-B6BA-4BA2-AF7D-D82835DAE982}" srcOrd="1" destOrd="0" presId="urn:microsoft.com/office/officeart/2005/8/layout/orgChart1#1"/>
    <dgm:cxn modelId="{4744D896-6548-4FA4-B8E4-794C5405A1C0}" srcId="{9D0846BF-A873-4659-9E55-515452BC5AA3}" destId="{412783A4-9DBD-42AB-B9BC-6EFB47B5FE14}" srcOrd="0" destOrd="0" parTransId="{E283CF6A-3F63-48AA-B789-0E904475A341}" sibTransId="{66C332A9-F794-4523-9F34-EC6FE95DF19C}"/>
    <dgm:cxn modelId="{32742878-76EA-4D5C-BDDD-F4CB7C5D0E8E}" type="presOf" srcId="{0216920B-ED9A-4619-8B88-D935F80876D5}" destId="{2797801D-EA41-4C58-9B74-1F8C6EFD4192}" srcOrd="0" destOrd="0" presId="urn:microsoft.com/office/officeart/2005/8/layout/orgChart1#1"/>
    <dgm:cxn modelId="{2449AD02-9675-4975-A83D-0799E6056928}" type="presOf" srcId="{C55C63CB-DA00-43E6-8CA6-BE591239A08D}" destId="{C6654B35-FC05-4E96-B623-B57AB895E544}" srcOrd="0" destOrd="0" presId="urn:microsoft.com/office/officeart/2005/8/layout/orgChart1#1"/>
    <dgm:cxn modelId="{655A8264-5312-4DAE-B3DC-828EBD27F188}" type="presOf" srcId="{9D0846BF-A873-4659-9E55-515452BC5AA3}" destId="{23CC4F9E-4BE7-44AE-ADDC-0D9811D36D73}" srcOrd="0" destOrd="0" presId="urn:microsoft.com/office/officeart/2005/8/layout/orgChart1#1"/>
    <dgm:cxn modelId="{7A25AE89-28EF-46E7-A2F2-CD3FD449BCB4}" type="presOf" srcId="{A202F99F-50A6-416C-9744-509224B045E3}" destId="{8DF591EC-3008-4C6A-AC7E-273D3FB1EC06}" srcOrd="1" destOrd="0" presId="urn:microsoft.com/office/officeart/2005/8/layout/orgChart1#1"/>
    <dgm:cxn modelId="{E20C1C6D-9D82-46D6-A6A0-F66DBF05D94D}" type="presOf" srcId="{B76B3389-ED8D-418E-B0DD-9523C258BFB7}" destId="{ED4A4630-D99F-4B84-9FA8-CF44BBF7C79B}" srcOrd="0" destOrd="0" presId="urn:microsoft.com/office/officeart/2005/8/layout/orgChart1#1"/>
    <dgm:cxn modelId="{10C76E2A-6C27-4287-85C9-12ABF0FC4827}" srcId="{C55C63CB-DA00-43E6-8CA6-BE591239A08D}" destId="{DC080E63-6E07-4CC6-9985-8332446F3D19}" srcOrd="0" destOrd="0" parTransId="{310F9D96-12D2-4301-B337-CBA1220DEA22}" sibTransId="{C92DBA11-54F3-4B9D-A816-975E5ADED536}"/>
    <dgm:cxn modelId="{4BEB1FF4-DC4E-4FDC-82EC-720FAE98A3B2}" type="presOf" srcId="{5531DEAE-359E-4B7C-8DD7-51C70AB08A3E}" destId="{72B3471B-A3CE-4E4B-879C-82FBC08E1792}" srcOrd="0" destOrd="0" presId="urn:microsoft.com/office/officeart/2005/8/layout/orgChart1#1"/>
    <dgm:cxn modelId="{BB1A1DD3-372B-4808-A41E-841B1CFE9F7E}" type="presOf" srcId="{68B470F3-5CA4-48BE-A828-AC8623A7BCC1}" destId="{06BBA7DE-7508-4128-BC3A-716505202D2A}" srcOrd="0" destOrd="0" presId="urn:microsoft.com/office/officeart/2005/8/layout/orgChart1#1"/>
    <dgm:cxn modelId="{E90AE733-806C-47F8-852E-684322E1B619}" type="presOf" srcId="{347B4FA5-46BE-47D8-BA0E-E3202669B03E}" destId="{F85388D3-55A9-444E-BBCC-DC45DC364EFB}" srcOrd="0" destOrd="0" presId="urn:microsoft.com/office/officeart/2005/8/layout/orgChart1#1"/>
    <dgm:cxn modelId="{B66F994E-7A89-416B-9B01-442DB11DF474}" srcId="{412783A4-9DBD-42AB-B9BC-6EFB47B5FE14}" destId="{7E23FCA5-6802-485F-948B-B76D6AFD5181}" srcOrd="5" destOrd="0" parTransId="{FCB1F929-9E76-42A7-87E7-C6863D5F689B}" sibTransId="{D65DC0A0-4CB6-4B39-89EB-5816DA0D2E75}"/>
    <dgm:cxn modelId="{3DE12DEF-CF0B-418B-B9D1-F376E18B1CF7}" type="presOf" srcId="{DC080E63-6E07-4CC6-9985-8332446F3D19}" destId="{720BFE85-D4D8-4DF2-AF1E-C4B08068E404}" srcOrd="1" destOrd="0" presId="urn:microsoft.com/office/officeart/2005/8/layout/orgChart1#1"/>
    <dgm:cxn modelId="{0A7D0CF0-2B0A-4606-A2D2-87D1FB0493D3}" type="presOf" srcId="{7FD7FF1C-834D-4F82-A134-8DFCE1921DCD}" destId="{7E9BD309-EB9D-406C-B7F1-AC695D7050C2}" srcOrd="1" destOrd="0" presId="urn:microsoft.com/office/officeart/2005/8/layout/orgChart1#1"/>
    <dgm:cxn modelId="{0C251D01-040C-423F-85B1-99B3A0A8EE92}" srcId="{12D3FC87-6261-49B3-8CC1-05DF50662BF9}" destId="{FF8D6542-7580-4E3A-B170-FCAE86F34603}" srcOrd="2" destOrd="0" parTransId="{5613450A-2847-46EF-9DE6-607D72D746E7}" sibTransId="{98BBDF4F-84AB-4893-ADF7-9D7404C937EE}"/>
    <dgm:cxn modelId="{C3116CF3-95DF-4FBD-B20F-19F7742BEA40}" type="presOf" srcId="{7E23FCA5-6802-485F-948B-B76D6AFD5181}" destId="{E8341729-FD70-4091-9531-1A57D668BBDF}" srcOrd="0" destOrd="0" presId="urn:microsoft.com/office/officeart/2005/8/layout/orgChart1#1"/>
    <dgm:cxn modelId="{D23FE005-3436-4B94-AAA1-46FB5AFFD766}" srcId="{412783A4-9DBD-42AB-B9BC-6EFB47B5FE14}" destId="{DF47550E-FCC2-4AE6-BFEE-FED1BD27F019}" srcOrd="3" destOrd="0" parTransId="{3BAE36C8-852C-4BB0-B128-ADAF562EA982}" sibTransId="{9C305D9F-6078-4342-8375-C409BA3AD37F}"/>
    <dgm:cxn modelId="{D72279FC-BDA8-404E-A030-C8F1FE351D64}" type="presOf" srcId="{412783A4-9DBD-42AB-B9BC-6EFB47B5FE14}" destId="{3242A16F-55DB-40DD-91F0-ABAB7FD94FFF}" srcOrd="0" destOrd="0" presId="urn:microsoft.com/office/officeart/2005/8/layout/orgChart1#1"/>
    <dgm:cxn modelId="{79229B63-E111-4944-A9DF-3A6893F5AB67}" type="presOf" srcId="{FCB1F929-9E76-42A7-87E7-C6863D5F689B}" destId="{576266CD-BE0F-4B3D-8C1A-A6912AEEA6FA}" srcOrd="0" destOrd="0" presId="urn:microsoft.com/office/officeart/2005/8/layout/orgChart1#1"/>
    <dgm:cxn modelId="{E83A733A-5BEC-489A-9E7B-2049FB696D12}" type="presOf" srcId="{DC080E63-6E07-4CC6-9985-8332446F3D19}" destId="{EBFCC911-4F8B-4978-8E77-FBF5B0E74C02}" srcOrd="0" destOrd="0" presId="urn:microsoft.com/office/officeart/2005/8/layout/orgChart1#1"/>
    <dgm:cxn modelId="{70CB5948-713C-44EF-988A-016FED5FEC15}" type="presOf" srcId="{310F9D96-12D2-4301-B337-CBA1220DEA22}" destId="{C8C36018-FEBD-44F0-ACF9-CD554EFD8A86}" srcOrd="0" destOrd="0" presId="urn:microsoft.com/office/officeart/2005/8/layout/orgChart1#1"/>
    <dgm:cxn modelId="{DF1A406A-7D4D-40BA-A4F6-0A23049B19B1}" type="presOf" srcId="{A202F99F-50A6-416C-9744-509224B045E3}" destId="{4F1934A8-7227-4BC9-AF71-240CB20488B2}" srcOrd="0" destOrd="0" presId="urn:microsoft.com/office/officeart/2005/8/layout/orgChart1#1"/>
    <dgm:cxn modelId="{CE2AFC1E-1C90-44AE-A242-7D581834252B}" type="presOf" srcId="{EAFA6D7D-DBE4-4C3B-9EAE-586ECF2CF5B7}" destId="{21A26A14-FDDB-4714-BFDA-AE2C71A82034}" srcOrd="0" destOrd="0" presId="urn:microsoft.com/office/officeart/2005/8/layout/orgChart1#1"/>
    <dgm:cxn modelId="{5703DD51-3FA1-44A7-B20B-9E5642EE5051}" type="presOf" srcId="{12D3FC87-6261-49B3-8CC1-05DF50662BF9}" destId="{9393AD07-DFCB-4100-95DD-1586E2497781}" srcOrd="1" destOrd="0" presId="urn:microsoft.com/office/officeart/2005/8/layout/orgChart1#1"/>
    <dgm:cxn modelId="{403AE35A-43BE-4C7D-BBB3-74FBB76CEF11}" type="presOf" srcId="{F64361C6-794E-4C86-A022-6EBF8D8E5F12}" destId="{800DDA38-F893-4E94-933A-0F38BE0BB7E4}" srcOrd="1" destOrd="0" presId="urn:microsoft.com/office/officeart/2005/8/layout/orgChart1#1"/>
    <dgm:cxn modelId="{ABF81345-546C-4A23-BA73-E0D5DCF0EB9B}" type="presParOf" srcId="{23CC4F9E-4BE7-44AE-ADDC-0D9811D36D73}" destId="{79F87971-A459-4A9C-B17B-1F902B685E46}" srcOrd="0" destOrd="0" presId="urn:microsoft.com/office/officeart/2005/8/layout/orgChart1#1"/>
    <dgm:cxn modelId="{F2DEF2F7-896C-4C34-89CC-12C2BE0CBD49}" type="presParOf" srcId="{79F87971-A459-4A9C-B17B-1F902B685E46}" destId="{4F9B6FB0-0344-4DC1-81C9-12FD5A98A4E1}" srcOrd="0" destOrd="0" presId="urn:microsoft.com/office/officeart/2005/8/layout/orgChart1#1"/>
    <dgm:cxn modelId="{856B9A6B-8F13-410D-BFF5-4B0A1CE37F95}" type="presParOf" srcId="{4F9B6FB0-0344-4DC1-81C9-12FD5A98A4E1}" destId="{3242A16F-55DB-40DD-91F0-ABAB7FD94FFF}" srcOrd="0" destOrd="0" presId="urn:microsoft.com/office/officeart/2005/8/layout/orgChart1#1"/>
    <dgm:cxn modelId="{CBAE9E04-EF4B-4A26-AFE0-A1478E4D8CF2}" type="presParOf" srcId="{4F9B6FB0-0344-4DC1-81C9-12FD5A98A4E1}" destId="{FD7EE8A1-B6BA-4BA2-AF7D-D82835DAE982}" srcOrd="1" destOrd="0" presId="urn:microsoft.com/office/officeart/2005/8/layout/orgChart1#1"/>
    <dgm:cxn modelId="{B11EDEF5-D3C1-4497-911A-43AD17217C26}" type="presParOf" srcId="{79F87971-A459-4A9C-B17B-1F902B685E46}" destId="{064B4109-E12D-49D4-B9FD-9F1A2F0EA77C}" srcOrd="1" destOrd="0" presId="urn:microsoft.com/office/officeart/2005/8/layout/orgChart1#1"/>
    <dgm:cxn modelId="{664CE1B7-4D28-4A7D-9060-3F207C77CC80}" type="presParOf" srcId="{064B4109-E12D-49D4-B9FD-9F1A2F0EA77C}" destId="{21A26A14-FDDB-4714-BFDA-AE2C71A82034}" srcOrd="0" destOrd="0" presId="urn:microsoft.com/office/officeart/2005/8/layout/orgChart1#1"/>
    <dgm:cxn modelId="{C7E7EFEA-5F93-47DB-B304-3FEC243C8FD8}" type="presParOf" srcId="{064B4109-E12D-49D4-B9FD-9F1A2F0EA77C}" destId="{CEA4DCBE-8084-4AB9-B7DA-3D87B99A5FFF}" srcOrd="1" destOrd="0" presId="urn:microsoft.com/office/officeart/2005/8/layout/orgChart1#1"/>
    <dgm:cxn modelId="{D3732055-C4BB-4795-A614-842018BB8926}" type="presParOf" srcId="{CEA4DCBE-8084-4AB9-B7DA-3D87B99A5FFF}" destId="{AA41A78A-A2AB-4D65-8F17-BA00E5C33DB4}" srcOrd="0" destOrd="0" presId="urn:microsoft.com/office/officeart/2005/8/layout/orgChart1#1"/>
    <dgm:cxn modelId="{2D4F24B3-2F5B-4FE4-B3A9-260BB254FD1C}" type="presParOf" srcId="{AA41A78A-A2AB-4D65-8F17-BA00E5C33DB4}" destId="{CE18DA49-7A17-42AE-B65E-CE7EBAEEF098}" srcOrd="0" destOrd="0" presId="urn:microsoft.com/office/officeart/2005/8/layout/orgChart1#1"/>
    <dgm:cxn modelId="{1A286BB5-4893-4683-B9AD-E39C9AFB7C4B}" type="presParOf" srcId="{AA41A78A-A2AB-4D65-8F17-BA00E5C33DB4}" destId="{CD682EEF-2600-44F0-B506-C962E67402B8}" srcOrd="1" destOrd="0" presId="urn:microsoft.com/office/officeart/2005/8/layout/orgChart1#1"/>
    <dgm:cxn modelId="{69EAC64E-4D63-4642-9CE7-3F6B6EDE0706}" type="presParOf" srcId="{CEA4DCBE-8084-4AB9-B7DA-3D87B99A5FFF}" destId="{9FF0430C-697E-42A6-985A-035A14913FF0}" srcOrd="1" destOrd="0" presId="urn:microsoft.com/office/officeart/2005/8/layout/orgChart1#1"/>
    <dgm:cxn modelId="{5C00AC5A-E961-4C14-9D71-060F7F818E84}" type="presParOf" srcId="{CEA4DCBE-8084-4AB9-B7DA-3D87B99A5FFF}" destId="{3B0CF20A-D3C0-49D4-B13F-4A015263D36C}" srcOrd="2" destOrd="0" presId="urn:microsoft.com/office/officeart/2005/8/layout/orgChart1#1"/>
    <dgm:cxn modelId="{B6A8675B-93BD-4EC9-AF40-ACFD53F62A22}" type="presParOf" srcId="{064B4109-E12D-49D4-B9FD-9F1A2F0EA77C}" destId="{599458E4-676F-48BB-A6DC-2B5E9B3EC252}" srcOrd="2" destOrd="0" presId="urn:microsoft.com/office/officeart/2005/8/layout/orgChart1#1"/>
    <dgm:cxn modelId="{14AA79ED-65E2-464E-B202-7ABA942703AE}" type="presParOf" srcId="{064B4109-E12D-49D4-B9FD-9F1A2F0EA77C}" destId="{7B13BADF-0A13-40DE-ACFC-256B74A0C109}" srcOrd="3" destOrd="0" presId="urn:microsoft.com/office/officeart/2005/8/layout/orgChart1#1"/>
    <dgm:cxn modelId="{5C0B9157-4A72-430D-8049-45A1257DCEC0}" type="presParOf" srcId="{7B13BADF-0A13-40DE-ACFC-256B74A0C109}" destId="{610387C7-AE3D-4EA8-B38B-24FB3F06EC79}" srcOrd="0" destOrd="0" presId="urn:microsoft.com/office/officeart/2005/8/layout/orgChart1#1"/>
    <dgm:cxn modelId="{C7852CF3-7311-429E-A407-02D2D144CE65}" type="presParOf" srcId="{610387C7-AE3D-4EA8-B38B-24FB3F06EC79}" destId="{4F1934A8-7227-4BC9-AF71-240CB20488B2}" srcOrd="0" destOrd="0" presId="urn:microsoft.com/office/officeart/2005/8/layout/orgChart1#1"/>
    <dgm:cxn modelId="{E17B4AEC-B491-43F7-BE5A-3DC37AD245D1}" type="presParOf" srcId="{610387C7-AE3D-4EA8-B38B-24FB3F06EC79}" destId="{8DF591EC-3008-4C6A-AC7E-273D3FB1EC06}" srcOrd="1" destOrd="0" presId="urn:microsoft.com/office/officeart/2005/8/layout/orgChart1#1"/>
    <dgm:cxn modelId="{0D01D28E-E1C5-44F9-BDDE-B0BF43C03700}" type="presParOf" srcId="{7B13BADF-0A13-40DE-ACFC-256B74A0C109}" destId="{A7B15DF5-F544-4E60-A3D7-E55FA093F7E9}" srcOrd="1" destOrd="0" presId="urn:microsoft.com/office/officeart/2005/8/layout/orgChart1#1"/>
    <dgm:cxn modelId="{A45825C7-9BD3-4EAD-84D3-4E82FBBAB7A5}" type="presParOf" srcId="{7B13BADF-0A13-40DE-ACFC-256B74A0C109}" destId="{071FC8D3-0E19-415F-9794-A5799ADC0386}" srcOrd="2" destOrd="0" presId="urn:microsoft.com/office/officeart/2005/8/layout/orgChart1#1"/>
    <dgm:cxn modelId="{B232179D-7BB5-4871-8527-6E770D34B7F7}" type="presParOf" srcId="{064B4109-E12D-49D4-B9FD-9F1A2F0EA77C}" destId="{72B3471B-A3CE-4E4B-879C-82FBC08E1792}" srcOrd="4" destOrd="0" presId="urn:microsoft.com/office/officeart/2005/8/layout/orgChart1#1"/>
    <dgm:cxn modelId="{DF15C091-29EB-4A68-A314-9981CEC227D0}" type="presParOf" srcId="{064B4109-E12D-49D4-B9FD-9F1A2F0EA77C}" destId="{8E8C1917-AF73-46DA-B3B7-8C6ADE7F0EB1}" srcOrd="5" destOrd="0" presId="urn:microsoft.com/office/officeart/2005/8/layout/orgChart1#1"/>
    <dgm:cxn modelId="{06BFF35A-C23A-4327-9B7C-E44CF18F59E8}" type="presParOf" srcId="{8E8C1917-AF73-46DA-B3B7-8C6ADE7F0EB1}" destId="{3475716E-E1B3-4A6E-BD23-5F526CCF6F44}" srcOrd="0" destOrd="0" presId="urn:microsoft.com/office/officeart/2005/8/layout/orgChart1#1"/>
    <dgm:cxn modelId="{D05A6C0D-DDFD-4F4C-9EA8-BD6C59F7AD67}" type="presParOf" srcId="{3475716E-E1B3-4A6E-BD23-5F526CCF6F44}" destId="{A176ED24-50C9-430D-A599-C82BBEBBC935}" srcOrd="0" destOrd="0" presId="urn:microsoft.com/office/officeart/2005/8/layout/orgChart1#1"/>
    <dgm:cxn modelId="{D74CD636-5E56-43A0-B445-2D829F8F5B08}" type="presParOf" srcId="{3475716E-E1B3-4A6E-BD23-5F526CCF6F44}" destId="{9393AD07-DFCB-4100-95DD-1586E2497781}" srcOrd="1" destOrd="0" presId="urn:microsoft.com/office/officeart/2005/8/layout/orgChart1#1"/>
    <dgm:cxn modelId="{DE634119-78B4-434B-A8C4-CAAC62434BA4}" type="presParOf" srcId="{8E8C1917-AF73-46DA-B3B7-8C6ADE7F0EB1}" destId="{10FBF280-C96D-4F6F-B57A-596608A9C086}" srcOrd="1" destOrd="0" presId="urn:microsoft.com/office/officeart/2005/8/layout/orgChart1#1"/>
    <dgm:cxn modelId="{A7680987-9082-4A6A-976C-E7DBA7BD92F8}" type="presParOf" srcId="{10FBF280-C96D-4F6F-B57A-596608A9C086}" destId="{5FFB3B3F-71A1-4C56-B2A0-DF469DBCA3BF}" srcOrd="0" destOrd="0" presId="urn:microsoft.com/office/officeart/2005/8/layout/orgChart1#1"/>
    <dgm:cxn modelId="{BD3CD32C-9DFA-4FBD-9330-91626A703A1C}" type="presParOf" srcId="{10FBF280-C96D-4F6F-B57A-596608A9C086}" destId="{49889288-CDBE-443D-9554-5BC2F9B3CF8E}" srcOrd="1" destOrd="0" presId="urn:microsoft.com/office/officeart/2005/8/layout/orgChart1#1"/>
    <dgm:cxn modelId="{209701D5-57D4-4E62-87E8-86C14BAB45CC}" type="presParOf" srcId="{49889288-CDBE-443D-9554-5BC2F9B3CF8E}" destId="{3F0B9987-97DB-4BE4-A7F2-40FF8157A3E6}" srcOrd="0" destOrd="0" presId="urn:microsoft.com/office/officeart/2005/8/layout/orgChart1#1"/>
    <dgm:cxn modelId="{B3D1EE6D-4FBF-4D2F-AE54-7D5F1117DC55}" type="presParOf" srcId="{3F0B9987-97DB-4BE4-A7F2-40FF8157A3E6}" destId="{C6654B35-FC05-4E96-B623-B57AB895E544}" srcOrd="0" destOrd="0" presId="urn:microsoft.com/office/officeart/2005/8/layout/orgChart1#1"/>
    <dgm:cxn modelId="{278C8F01-AFFE-4B6D-B8A1-D1DACF784963}" type="presParOf" srcId="{3F0B9987-97DB-4BE4-A7F2-40FF8157A3E6}" destId="{D4BCD58D-A029-41A5-B7AF-02EAFCF9CD3E}" srcOrd="1" destOrd="0" presId="urn:microsoft.com/office/officeart/2005/8/layout/orgChart1#1"/>
    <dgm:cxn modelId="{7FD8AD0A-115E-4E3E-B80D-5DBE9C942B01}" type="presParOf" srcId="{49889288-CDBE-443D-9554-5BC2F9B3CF8E}" destId="{71C1E843-E132-4F32-BEB2-C1E9D3381F07}" srcOrd="1" destOrd="0" presId="urn:microsoft.com/office/officeart/2005/8/layout/orgChart1#1"/>
    <dgm:cxn modelId="{5B0416F3-CFD3-47D3-B16C-ECCD521663B5}" type="presParOf" srcId="{71C1E843-E132-4F32-BEB2-C1E9D3381F07}" destId="{C8C36018-FEBD-44F0-ACF9-CD554EFD8A86}" srcOrd="0" destOrd="0" presId="urn:microsoft.com/office/officeart/2005/8/layout/orgChart1#1"/>
    <dgm:cxn modelId="{DB2F3AAD-D451-4A69-9DF0-AF9F0D9E874D}" type="presParOf" srcId="{71C1E843-E132-4F32-BEB2-C1E9D3381F07}" destId="{C27B6FD7-C8DA-4856-AEF2-F1FDCF379218}" srcOrd="1" destOrd="0" presId="urn:microsoft.com/office/officeart/2005/8/layout/orgChart1#1"/>
    <dgm:cxn modelId="{4CA9D9FB-B63E-424D-8A26-121CF8E4EF2B}" type="presParOf" srcId="{C27B6FD7-C8DA-4856-AEF2-F1FDCF379218}" destId="{89562EE1-04E2-45CD-B512-F8BA052741D9}" srcOrd="0" destOrd="0" presId="urn:microsoft.com/office/officeart/2005/8/layout/orgChart1#1"/>
    <dgm:cxn modelId="{431C2DB0-CC83-45CF-829B-D940256615E1}" type="presParOf" srcId="{89562EE1-04E2-45CD-B512-F8BA052741D9}" destId="{EBFCC911-4F8B-4978-8E77-FBF5B0E74C02}" srcOrd="0" destOrd="0" presId="urn:microsoft.com/office/officeart/2005/8/layout/orgChart1#1"/>
    <dgm:cxn modelId="{C162DAEA-1B8C-439B-91F4-160A1B228B57}" type="presParOf" srcId="{89562EE1-04E2-45CD-B512-F8BA052741D9}" destId="{720BFE85-D4D8-4DF2-AF1E-C4B08068E404}" srcOrd="1" destOrd="0" presId="urn:microsoft.com/office/officeart/2005/8/layout/orgChart1#1"/>
    <dgm:cxn modelId="{C75914B8-CB1F-4485-BB40-71CA5C52302B}" type="presParOf" srcId="{C27B6FD7-C8DA-4856-AEF2-F1FDCF379218}" destId="{736D88C4-1696-4DBE-BE2D-7AC0654D9D33}" srcOrd="1" destOrd="0" presId="urn:microsoft.com/office/officeart/2005/8/layout/orgChart1#1"/>
    <dgm:cxn modelId="{E800F1F1-54C0-4BC0-9ECD-D9AA45D0AEB2}" type="presParOf" srcId="{C27B6FD7-C8DA-4856-AEF2-F1FDCF379218}" destId="{7E30B80E-AC3D-4331-BD54-148949DF5D70}" srcOrd="2" destOrd="0" presId="urn:microsoft.com/office/officeart/2005/8/layout/orgChart1#1"/>
    <dgm:cxn modelId="{3FAF98C0-005F-4A69-AF7B-BCF35AA72BAB}" type="presParOf" srcId="{71C1E843-E132-4F32-BEB2-C1E9D3381F07}" destId="{5EDFB793-FCE9-4A15-88FD-0491047B8410}" srcOrd="2" destOrd="0" presId="urn:microsoft.com/office/officeart/2005/8/layout/orgChart1#1"/>
    <dgm:cxn modelId="{307A7A54-D367-48B4-9256-B8F6270396FB}" type="presParOf" srcId="{71C1E843-E132-4F32-BEB2-C1E9D3381F07}" destId="{291E20A0-8EE2-4E8F-BDF1-E51E21B486CA}" srcOrd="3" destOrd="0" presId="urn:microsoft.com/office/officeart/2005/8/layout/orgChart1#1"/>
    <dgm:cxn modelId="{F24BC540-4D63-4D06-9D49-DC59DC8DB8F9}" type="presParOf" srcId="{291E20A0-8EE2-4E8F-BDF1-E51E21B486CA}" destId="{1F286D55-DB7C-4A64-9076-287C99263E9A}" srcOrd="0" destOrd="0" presId="urn:microsoft.com/office/officeart/2005/8/layout/orgChart1#1"/>
    <dgm:cxn modelId="{8B4DF078-4F2F-4186-B3DC-95E13BFA32F5}" type="presParOf" srcId="{1F286D55-DB7C-4A64-9076-287C99263E9A}" destId="{06BBA7DE-7508-4128-BC3A-716505202D2A}" srcOrd="0" destOrd="0" presId="urn:microsoft.com/office/officeart/2005/8/layout/orgChart1#1"/>
    <dgm:cxn modelId="{0B5C9892-9F47-4C95-9BB2-58FB67492DFE}" type="presParOf" srcId="{1F286D55-DB7C-4A64-9076-287C99263E9A}" destId="{29C7787C-8799-459D-B0D9-7BC338BF60B5}" srcOrd="1" destOrd="0" presId="urn:microsoft.com/office/officeart/2005/8/layout/orgChart1#1"/>
    <dgm:cxn modelId="{3DF24FFF-3171-480D-8AA3-2C0DC9B6E0CF}" type="presParOf" srcId="{291E20A0-8EE2-4E8F-BDF1-E51E21B486CA}" destId="{4246902F-19B5-4B9F-A17A-55FA9353A9CB}" srcOrd="1" destOrd="0" presId="urn:microsoft.com/office/officeart/2005/8/layout/orgChart1#1"/>
    <dgm:cxn modelId="{184F2DF9-F5CE-4A14-977E-30CDD2FE74A3}" type="presParOf" srcId="{291E20A0-8EE2-4E8F-BDF1-E51E21B486CA}" destId="{5811811B-7622-40A6-9259-7F329D4E18C0}" srcOrd="2" destOrd="0" presId="urn:microsoft.com/office/officeart/2005/8/layout/orgChart1#1"/>
    <dgm:cxn modelId="{FD04A9AC-E6FF-4BF9-AA7A-4F8A3648EA79}" type="presParOf" srcId="{49889288-CDBE-443D-9554-5BC2F9B3CF8E}" destId="{6F448057-6F01-4604-B36F-CBD00044FAA7}" srcOrd="2" destOrd="0" presId="urn:microsoft.com/office/officeart/2005/8/layout/orgChart1#1"/>
    <dgm:cxn modelId="{AC307E5B-2FD4-451A-A572-BDD51AD0B080}" type="presParOf" srcId="{10FBF280-C96D-4F6F-B57A-596608A9C086}" destId="{ED4A4630-D99F-4B84-9FA8-CF44BBF7C79B}" srcOrd="2" destOrd="0" presId="urn:microsoft.com/office/officeart/2005/8/layout/orgChart1#1"/>
    <dgm:cxn modelId="{A3B69770-A60F-4E79-9C23-9596CD90ECB7}" type="presParOf" srcId="{10FBF280-C96D-4F6F-B57A-596608A9C086}" destId="{542D5F1C-9DF3-4701-8052-398E2B02F085}" srcOrd="3" destOrd="0" presId="urn:microsoft.com/office/officeart/2005/8/layout/orgChart1#1"/>
    <dgm:cxn modelId="{ABCC0C47-D42A-4CE9-9245-829F60522257}" type="presParOf" srcId="{542D5F1C-9DF3-4701-8052-398E2B02F085}" destId="{AA9A1F31-5882-4876-88BC-236722F83137}" srcOrd="0" destOrd="0" presId="urn:microsoft.com/office/officeart/2005/8/layout/orgChart1#1"/>
    <dgm:cxn modelId="{AA09934C-54A3-4C3C-A0F2-A807150ABF02}" type="presParOf" srcId="{AA9A1F31-5882-4876-88BC-236722F83137}" destId="{BE205F70-75F7-472C-9B07-313662CE5490}" srcOrd="0" destOrd="0" presId="urn:microsoft.com/office/officeart/2005/8/layout/orgChart1#1"/>
    <dgm:cxn modelId="{1F011836-02EB-489B-8287-B40E79460075}" type="presParOf" srcId="{AA9A1F31-5882-4876-88BC-236722F83137}" destId="{800DDA38-F893-4E94-933A-0F38BE0BB7E4}" srcOrd="1" destOrd="0" presId="urn:microsoft.com/office/officeart/2005/8/layout/orgChart1#1"/>
    <dgm:cxn modelId="{2A25BBC5-8687-4038-8297-8B6A9414FDEA}" type="presParOf" srcId="{542D5F1C-9DF3-4701-8052-398E2B02F085}" destId="{97AB979C-E26E-454C-9761-E2BCFF6AF9C7}" srcOrd="1" destOrd="0" presId="urn:microsoft.com/office/officeart/2005/8/layout/orgChart1#1"/>
    <dgm:cxn modelId="{72D882B9-CB3D-4EDF-B938-5E4613DF10ED}" type="presParOf" srcId="{97AB979C-E26E-454C-9761-E2BCFF6AF9C7}" destId="{B626B232-A1B6-4D77-A55E-78AABCB56A79}" srcOrd="0" destOrd="0" presId="urn:microsoft.com/office/officeart/2005/8/layout/orgChart1#1"/>
    <dgm:cxn modelId="{82C39568-43B6-4166-B933-02427DD1E5B6}" type="presParOf" srcId="{97AB979C-E26E-454C-9761-E2BCFF6AF9C7}" destId="{1D558D31-5AE6-4597-9202-98A965ACC72B}" srcOrd="1" destOrd="0" presId="urn:microsoft.com/office/officeart/2005/8/layout/orgChart1#1"/>
    <dgm:cxn modelId="{6E6DCBDE-6E3F-4C96-814D-9204573DDE69}" type="presParOf" srcId="{1D558D31-5AE6-4597-9202-98A965ACC72B}" destId="{5A9633E2-F431-4DA3-90F6-F7B31BEB45E5}" srcOrd="0" destOrd="0" presId="urn:microsoft.com/office/officeart/2005/8/layout/orgChart1#1"/>
    <dgm:cxn modelId="{EEF08612-4CE7-46C6-BE0F-F5F6DE21DA39}" type="presParOf" srcId="{5A9633E2-F431-4DA3-90F6-F7B31BEB45E5}" destId="{F85388D3-55A9-444E-BBCC-DC45DC364EFB}" srcOrd="0" destOrd="0" presId="urn:microsoft.com/office/officeart/2005/8/layout/orgChart1#1"/>
    <dgm:cxn modelId="{E2A7D4BA-5EF8-4C1E-93B3-7FFD7B5EE833}" type="presParOf" srcId="{5A9633E2-F431-4DA3-90F6-F7B31BEB45E5}" destId="{E5F311B0-5DC0-4F4F-BADC-42AD45577F52}" srcOrd="1" destOrd="0" presId="urn:microsoft.com/office/officeart/2005/8/layout/orgChart1#1"/>
    <dgm:cxn modelId="{4B23522D-E695-4219-93CD-D3AB15C2041C}" type="presParOf" srcId="{1D558D31-5AE6-4597-9202-98A965ACC72B}" destId="{7CDBD407-05B3-499B-A6ED-2F309C259D25}" srcOrd="1" destOrd="0" presId="urn:microsoft.com/office/officeart/2005/8/layout/orgChart1#1"/>
    <dgm:cxn modelId="{995EDAA7-850A-4A70-80A9-6DD57BBAE814}" type="presParOf" srcId="{1D558D31-5AE6-4597-9202-98A965ACC72B}" destId="{5E88F60B-581C-4649-89F7-EC8066C70218}" srcOrd="2" destOrd="0" presId="urn:microsoft.com/office/officeart/2005/8/layout/orgChart1#1"/>
    <dgm:cxn modelId="{C289F74C-E682-4C13-BF1C-51E706FBA470}" type="presParOf" srcId="{542D5F1C-9DF3-4701-8052-398E2B02F085}" destId="{B91E2DE3-AA64-4732-B561-C2D01C7270EB}" srcOrd="2" destOrd="0" presId="urn:microsoft.com/office/officeart/2005/8/layout/orgChart1#1"/>
    <dgm:cxn modelId="{51C37382-B90A-4A44-84B6-BC20CBD82980}" type="presParOf" srcId="{10FBF280-C96D-4F6F-B57A-596608A9C086}" destId="{44EA729B-19E5-4F43-B18D-5E36A7886BC7}" srcOrd="4" destOrd="0" presId="urn:microsoft.com/office/officeart/2005/8/layout/orgChart1#1"/>
    <dgm:cxn modelId="{BAF93748-4CFA-4361-8A84-ADA9EDF41090}" type="presParOf" srcId="{10FBF280-C96D-4F6F-B57A-596608A9C086}" destId="{05F2559A-99DF-4446-BB17-5A6EA2D6F3C3}" srcOrd="5" destOrd="0" presId="urn:microsoft.com/office/officeart/2005/8/layout/orgChart1#1"/>
    <dgm:cxn modelId="{0DDAD8D8-EA25-4BEC-9DAB-C9A970A36DBC}" type="presParOf" srcId="{05F2559A-99DF-4446-BB17-5A6EA2D6F3C3}" destId="{7BCB085D-B3A4-4D9C-9309-9B91AE5D83F0}" srcOrd="0" destOrd="0" presId="urn:microsoft.com/office/officeart/2005/8/layout/orgChart1#1"/>
    <dgm:cxn modelId="{F95A46CA-F6BD-4441-8C1E-8A7924CBB81E}" type="presParOf" srcId="{7BCB085D-B3A4-4D9C-9309-9B91AE5D83F0}" destId="{B1A408C7-E72D-4130-9841-054893D508B9}" srcOrd="0" destOrd="0" presId="urn:microsoft.com/office/officeart/2005/8/layout/orgChart1#1"/>
    <dgm:cxn modelId="{4A4710D1-DBEF-4351-B9EF-5BF6B4438F86}" type="presParOf" srcId="{7BCB085D-B3A4-4D9C-9309-9B91AE5D83F0}" destId="{6B7ADCFB-4FAC-49AB-8C61-6C25B23ADC13}" srcOrd="1" destOrd="0" presId="urn:microsoft.com/office/officeart/2005/8/layout/orgChart1#1"/>
    <dgm:cxn modelId="{9CBD3633-B479-4250-843C-16017196E011}" type="presParOf" srcId="{05F2559A-99DF-4446-BB17-5A6EA2D6F3C3}" destId="{C4156574-CAC7-4F6B-A840-FAF8C18A9A14}" srcOrd="1" destOrd="0" presId="urn:microsoft.com/office/officeart/2005/8/layout/orgChart1#1"/>
    <dgm:cxn modelId="{6D70B52B-8C2C-43D4-9BDD-D7D1CEE204A2}" type="presParOf" srcId="{C4156574-CAC7-4F6B-A840-FAF8C18A9A14}" destId="{2797801D-EA41-4C58-9B74-1F8C6EFD4192}" srcOrd="0" destOrd="0" presId="urn:microsoft.com/office/officeart/2005/8/layout/orgChart1#1"/>
    <dgm:cxn modelId="{54C04CFB-12AF-4133-9F24-DBD639AFEC71}" type="presParOf" srcId="{C4156574-CAC7-4F6B-A840-FAF8C18A9A14}" destId="{0EB26ED2-20FC-432D-9A3A-8A4029497590}" srcOrd="1" destOrd="0" presId="urn:microsoft.com/office/officeart/2005/8/layout/orgChart1#1"/>
    <dgm:cxn modelId="{C0F5B25F-9030-49CF-ACD1-C86A00959C80}" type="presParOf" srcId="{0EB26ED2-20FC-432D-9A3A-8A4029497590}" destId="{A1B31706-8834-4D43-ADEE-877FEACB1463}" srcOrd="0" destOrd="0" presId="urn:microsoft.com/office/officeart/2005/8/layout/orgChart1#1"/>
    <dgm:cxn modelId="{10A10EB6-9C19-403C-A362-D621DE6F2301}" type="presParOf" srcId="{A1B31706-8834-4D43-ADEE-877FEACB1463}" destId="{D0E7AE89-411B-46F2-8F96-2D9B222AC3F2}" srcOrd="0" destOrd="0" presId="urn:microsoft.com/office/officeart/2005/8/layout/orgChart1#1"/>
    <dgm:cxn modelId="{FA0A785C-97DF-4871-BBC5-943D6706A83A}" type="presParOf" srcId="{A1B31706-8834-4D43-ADEE-877FEACB1463}" destId="{8ECDAAF9-7205-4E47-B395-B1C537BF8EEB}" srcOrd="1" destOrd="0" presId="urn:microsoft.com/office/officeart/2005/8/layout/orgChart1#1"/>
    <dgm:cxn modelId="{7C70D8A1-987F-4D94-9F16-CA30ED609E9E}" type="presParOf" srcId="{0EB26ED2-20FC-432D-9A3A-8A4029497590}" destId="{28920BA7-0333-40A7-B4E3-A57FA9E6FD66}" srcOrd="1" destOrd="0" presId="urn:microsoft.com/office/officeart/2005/8/layout/orgChart1#1"/>
    <dgm:cxn modelId="{3F210A9A-3EC8-4FE3-9DA7-EB980147E3B3}" type="presParOf" srcId="{0EB26ED2-20FC-432D-9A3A-8A4029497590}" destId="{B0D89EAF-D0E8-4CDC-894C-BEB85B1D8193}" srcOrd="2" destOrd="0" presId="urn:microsoft.com/office/officeart/2005/8/layout/orgChart1#1"/>
    <dgm:cxn modelId="{AB3F193C-8216-4D4A-8E9C-2F663A63FE0A}" type="presParOf" srcId="{05F2559A-99DF-4446-BB17-5A6EA2D6F3C3}" destId="{AEE68464-72DE-4556-B37B-32A78061DB8D}" srcOrd="2" destOrd="0" presId="urn:microsoft.com/office/officeart/2005/8/layout/orgChart1#1"/>
    <dgm:cxn modelId="{FB6E910C-0C43-4D9A-A5A3-21C3AADB7AC8}" type="presParOf" srcId="{8E8C1917-AF73-46DA-B3B7-8C6ADE7F0EB1}" destId="{42E4C784-73FA-4C12-AE75-81E6661FD3F3}" srcOrd="2" destOrd="0" presId="urn:microsoft.com/office/officeart/2005/8/layout/orgChart1#1"/>
    <dgm:cxn modelId="{C036D129-CCC9-45BC-A56A-5B676EB58B12}" type="presParOf" srcId="{064B4109-E12D-49D4-B9FD-9F1A2F0EA77C}" destId="{C97983E6-1E35-44C8-BBC7-AD00813B4ECB}" srcOrd="6" destOrd="0" presId="urn:microsoft.com/office/officeart/2005/8/layout/orgChart1#1"/>
    <dgm:cxn modelId="{AB659758-E924-4E83-9463-DD039E8F2BCD}" type="presParOf" srcId="{064B4109-E12D-49D4-B9FD-9F1A2F0EA77C}" destId="{D887ED4A-192F-43AE-A231-E61DAB85B5E5}" srcOrd="7" destOrd="0" presId="urn:microsoft.com/office/officeart/2005/8/layout/orgChart1#1"/>
    <dgm:cxn modelId="{3D8C2F92-D526-4213-8BC9-3EF2B1DB8452}" type="presParOf" srcId="{D887ED4A-192F-43AE-A231-E61DAB85B5E5}" destId="{8AE44A0A-4EBE-45BA-AADD-12E9034F0A35}" srcOrd="0" destOrd="0" presId="urn:microsoft.com/office/officeart/2005/8/layout/orgChart1#1"/>
    <dgm:cxn modelId="{5C60D8E9-F4CE-4A81-B123-94DC702EB4B7}" type="presParOf" srcId="{8AE44A0A-4EBE-45BA-AADD-12E9034F0A35}" destId="{A360FD2C-F92C-4591-BBCD-983B5667EA8E}" srcOrd="0" destOrd="0" presId="urn:microsoft.com/office/officeart/2005/8/layout/orgChart1#1"/>
    <dgm:cxn modelId="{862066FF-102C-47FA-A29B-2255F45372B0}" type="presParOf" srcId="{8AE44A0A-4EBE-45BA-AADD-12E9034F0A35}" destId="{9410BAEC-3595-4938-963D-665879DA8413}" srcOrd="1" destOrd="0" presId="urn:microsoft.com/office/officeart/2005/8/layout/orgChart1#1"/>
    <dgm:cxn modelId="{54D05B2B-4182-4787-89B9-EDD7604F5C05}" type="presParOf" srcId="{D887ED4A-192F-43AE-A231-E61DAB85B5E5}" destId="{7D4DBB71-436C-4ABC-910C-A54C94A1B793}" srcOrd="1" destOrd="0" presId="urn:microsoft.com/office/officeart/2005/8/layout/orgChart1#1"/>
    <dgm:cxn modelId="{FD5F5EEB-D1FA-4356-838E-3D8B0C6793F8}" type="presParOf" srcId="{D887ED4A-192F-43AE-A231-E61DAB85B5E5}" destId="{9425FA9F-3A4B-4453-ACA9-380301AB8A44}" srcOrd="2" destOrd="0" presId="urn:microsoft.com/office/officeart/2005/8/layout/orgChart1#1"/>
    <dgm:cxn modelId="{D81D4CEE-A684-4F38-9414-7EDBDC254FCC}" type="presParOf" srcId="{064B4109-E12D-49D4-B9FD-9F1A2F0EA77C}" destId="{FEEF1A97-B92D-4980-8971-BCE3CCBB3C91}" srcOrd="8" destOrd="0" presId="urn:microsoft.com/office/officeart/2005/8/layout/orgChart1#1"/>
    <dgm:cxn modelId="{32F4A633-E6C8-4E8E-A93E-CC3918F7B019}" type="presParOf" srcId="{064B4109-E12D-49D4-B9FD-9F1A2F0EA77C}" destId="{4F15ACBE-620E-4457-B133-EBBAACD921FA}" srcOrd="9" destOrd="0" presId="urn:microsoft.com/office/officeart/2005/8/layout/orgChart1#1"/>
    <dgm:cxn modelId="{30EEA33C-F6F1-4881-B480-E23D26905882}" type="presParOf" srcId="{4F15ACBE-620E-4457-B133-EBBAACD921FA}" destId="{01802138-F8A6-4272-9223-54877116B3B0}" srcOrd="0" destOrd="0" presId="urn:microsoft.com/office/officeart/2005/8/layout/orgChart1#1"/>
    <dgm:cxn modelId="{421AB52B-DB18-4B8E-9214-A84EBC1CC788}" type="presParOf" srcId="{01802138-F8A6-4272-9223-54877116B3B0}" destId="{FB71EE6A-5843-4491-9DC9-4BE0C4AFB7D8}" srcOrd="0" destOrd="0" presId="urn:microsoft.com/office/officeart/2005/8/layout/orgChart1#1"/>
    <dgm:cxn modelId="{7E96C4F0-4766-408F-8993-A23DA9231C7E}" type="presParOf" srcId="{01802138-F8A6-4272-9223-54877116B3B0}" destId="{7E9BD309-EB9D-406C-B7F1-AC695D7050C2}" srcOrd="1" destOrd="0" presId="urn:microsoft.com/office/officeart/2005/8/layout/orgChart1#1"/>
    <dgm:cxn modelId="{133B6D8F-8490-4564-93A6-FBF762529280}" type="presParOf" srcId="{4F15ACBE-620E-4457-B133-EBBAACD921FA}" destId="{58C90FF7-9050-4D23-9A15-1B2E810933F5}" srcOrd="1" destOrd="0" presId="urn:microsoft.com/office/officeart/2005/8/layout/orgChart1#1"/>
    <dgm:cxn modelId="{1339FD79-3E19-4E73-85CB-B30F174AE134}" type="presParOf" srcId="{4F15ACBE-620E-4457-B133-EBBAACD921FA}" destId="{F39F4821-1AEA-48F2-BE89-C982C6883F05}" srcOrd="2" destOrd="0" presId="urn:microsoft.com/office/officeart/2005/8/layout/orgChart1#1"/>
    <dgm:cxn modelId="{3C01AA03-D562-4A00-9B85-CFABBBB50B83}" type="presParOf" srcId="{064B4109-E12D-49D4-B9FD-9F1A2F0EA77C}" destId="{576266CD-BE0F-4B3D-8C1A-A6912AEEA6FA}" srcOrd="10" destOrd="0" presId="urn:microsoft.com/office/officeart/2005/8/layout/orgChart1#1"/>
    <dgm:cxn modelId="{F0C90AE3-9AFD-4D2B-8F7A-FA9F52FD6E3A}" type="presParOf" srcId="{064B4109-E12D-49D4-B9FD-9F1A2F0EA77C}" destId="{02C54C32-A4AD-4F6C-A4B4-FAE532BA16E3}" srcOrd="11" destOrd="0" presId="urn:microsoft.com/office/officeart/2005/8/layout/orgChart1#1"/>
    <dgm:cxn modelId="{4F7EAA1A-8965-4496-BCF2-79DE1C478AD1}" type="presParOf" srcId="{02C54C32-A4AD-4F6C-A4B4-FAE532BA16E3}" destId="{7F1EDEB9-E0E9-4C59-A130-54DB3B763FFE}" srcOrd="0" destOrd="0" presId="urn:microsoft.com/office/officeart/2005/8/layout/orgChart1#1"/>
    <dgm:cxn modelId="{3EA8111C-0384-478D-898E-229605D4839C}" type="presParOf" srcId="{7F1EDEB9-E0E9-4C59-A130-54DB3B763FFE}" destId="{E8341729-FD70-4091-9531-1A57D668BBDF}" srcOrd="0" destOrd="0" presId="urn:microsoft.com/office/officeart/2005/8/layout/orgChart1#1"/>
    <dgm:cxn modelId="{389B4287-53EB-4F8B-B090-19FEFE8016F8}" type="presParOf" srcId="{7F1EDEB9-E0E9-4C59-A130-54DB3B763FFE}" destId="{234C22DA-5CF8-460F-B672-D1AD85C3F197}" srcOrd="1" destOrd="0" presId="urn:microsoft.com/office/officeart/2005/8/layout/orgChart1#1"/>
    <dgm:cxn modelId="{83F3E673-573A-4545-91A4-5ADD39AA807E}" type="presParOf" srcId="{02C54C32-A4AD-4F6C-A4B4-FAE532BA16E3}" destId="{39A292C9-699C-48D3-9C43-0556FAD825F9}" srcOrd="1" destOrd="0" presId="urn:microsoft.com/office/officeart/2005/8/layout/orgChart1#1"/>
    <dgm:cxn modelId="{649AA93C-DC60-4796-9212-82BFE1A1C42A}" type="presParOf" srcId="{02C54C32-A4AD-4F6C-A4B4-FAE532BA16E3}" destId="{CA5057DF-10E5-4187-A354-06F2EAAE2D9C}" srcOrd="2" destOrd="0" presId="urn:microsoft.com/office/officeart/2005/8/layout/orgChart1#1"/>
    <dgm:cxn modelId="{7F49EE53-AFA6-4B96-A2B5-05D1DB7C7DE7}" type="presParOf" srcId="{79F87971-A459-4A9C-B17B-1F902B685E46}" destId="{CA0AA08D-347C-4445-BAE4-08DC34EF6D24}"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FAA6B-8EC7-431E-AC31-6E7C1980A8C9}" type="doc">
      <dgm:prSet loTypeId="urn:microsoft.com/office/officeart/2005/8/layout/orgChart1#1" loCatId="hierarchy" qsTypeId="urn:microsoft.com/office/officeart/2005/8/quickstyle/simple1#1" qsCatId="simple" csTypeId="urn:microsoft.com/office/officeart/2005/8/colors/accent1_2#1" csCatId="accent1" phldr="1"/>
      <dgm:spPr/>
      <dgm:t>
        <a:bodyPr/>
        <a:lstStyle/>
        <a:p>
          <a:endParaRPr lang="zh-CN" altLang="en-US"/>
        </a:p>
      </dgm:t>
    </dgm:pt>
    <dgm:pt modelId="{7B542B4C-D6F4-4347-BA17-DB87D2B7DDAE}">
      <dgm:prSet phldrT="[文本]" phldr="0" custT="1"/>
      <dgm:spPr>
        <a:solidFill>
          <a:srgbClr val="99191E"/>
        </a:solidFill>
        <a:ln>
          <a:solidFill>
            <a:srgbClr val="99191E"/>
          </a:solidFill>
        </a:ln>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bg1">
                  <a:lumMod val="95000"/>
                </a:schemeClr>
              </a:solidFill>
              <a:latin typeface="微软雅黑" panose="020B0503020204020204" charset="-122"/>
              <a:ea typeface="微软雅黑" panose="020B0503020204020204" charset="-122"/>
            </a:rPr>
            <a:t>事业预算收入</a:t>
          </a:r>
        </a:p>
      </dgm:t>
    </dgm:pt>
    <dgm:pt modelId="{62F9A0CD-2DA5-447B-89D7-C2A05024820D}" cxnId="{1E87427A-60B5-48A0-A620-3A5DD7F109B8}" type="parTrans">
      <dgm:prSet/>
      <dgm:spPr/>
      <dgm:t>
        <a:bodyPr/>
        <a:lstStyle/>
        <a:p>
          <a:endParaRPr lang="zh-CN" altLang="en-US">
            <a:latin typeface="微软雅黑" panose="020B0503020204020204" charset="-122"/>
            <a:ea typeface="微软雅黑" panose="020B0503020204020204" charset="-122"/>
          </a:endParaRPr>
        </a:p>
      </dgm:t>
    </dgm:pt>
    <dgm:pt modelId="{13E01F62-3D0A-400C-9FB5-165170595A28}" cxnId="{1E87427A-60B5-48A0-A620-3A5DD7F109B8}" type="sibTrans">
      <dgm:prSet/>
      <dgm:spPr/>
      <dgm:t>
        <a:bodyPr/>
        <a:lstStyle/>
        <a:p>
          <a:endParaRPr lang="zh-CN" altLang="en-US">
            <a:latin typeface="微软雅黑" panose="020B0503020204020204" charset="-122"/>
            <a:ea typeface="微软雅黑" panose="020B0503020204020204" charset="-122"/>
          </a:endParaRPr>
        </a:p>
      </dgm:t>
    </dgm:pt>
    <dgm:pt modelId="{0CFB08AE-F21E-4FA5-A569-48709972E755}">
      <dgm:prSet phldrT="[文本]" phldr="0" custT="1"/>
      <dgm:spPr>
        <a:solidFill>
          <a:schemeClr val="accent5">
            <a:lumMod val="5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bg1">
                  <a:lumMod val="95000"/>
                </a:schemeClr>
              </a:solidFill>
              <a:latin typeface="微软雅黑" panose="020B0503020204020204" charset="-122"/>
              <a:ea typeface="微软雅黑" panose="020B0503020204020204" charset="-122"/>
            </a:rPr>
            <a:t>教育事业预算收入</a:t>
          </a:r>
        </a:p>
      </dgm:t>
    </dgm:pt>
    <dgm:pt modelId="{290977D0-26E5-4B73-ADC6-DFA679B4E8CB}" cxnId="{1E017BD6-773A-4772-B115-B8EEA1DEE2D1}"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B4DAE2FC-A96A-48A3-9705-D8E28A9CC307}" cxnId="{1E017BD6-773A-4772-B115-B8EEA1DEE2D1}" type="sibTrans">
      <dgm:prSet/>
      <dgm:spPr/>
      <dgm:t>
        <a:bodyPr/>
        <a:lstStyle/>
        <a:p>
          <a:endParaRPr lang="zh-CN" altLang="en-US">
            <a:latin typeface="微软雅黑" panose="020B0503020204020204" charset="-122"/>
            <a:ea typeface="微软雅黑" panose="020B0503020204020204" charset="-122"/>
          </a:endParaRPr>
        </a:p>
      </dgm:t>
    </dgm:pt>
    <dgm:pt modelId="{255633FD-849E-4BCE-8F86-C4228378B985}">
      <dgm:prSet phldrT="[文本]" phldr="0" custT="1"/>
      <dgm:spPr>
        <a:solidFill>
          <a:schemeClr val="accent5">
            <a:lumMod val="60000"/>
            <a:lumOff val="4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财政专户返还</a:t>
          </a:r>
          <a:endParaRPr lang="en-US" altLang="zh-CN" sz="1800" b="1" dirty="0">
            <a:solidFill>
              <a:schemeClr val="tx1"/>
            </a:solidFill>
            <a:latin typeface="微软雅黑" panose="020B0503020204020204" charset="-122"/>
            <a:ea typeface="微软雅黑" panose="020B0503020204020204" charset="-122"/>
          </a:endParaRPr>
        </a:p>
      </dgm:t>
    </dgm:pt>
    <dgm:pt modelId="{C8822FEA-C43E-4C99-8B76-317B6A42FC8A}" cxnId="{59538D6D-590E-4475-B9FE-7A4C0104D82B}"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F6495040-09E1-41C9-A7B4-C99D5501E9C9}" cxnId="{59538D6D-590E-4475-B9FE-7A4C0104D82B}" type="sibTrans">
      <dgm:prSet/>
      <dgm:spPr/>
      <dgm:t>
        <a:bodyPr/>
        <a:lstStyle/>
        <a:p>
          <a:endParaRPr lang="zh-CN" altLang="en-US">
            <a:latin typeface="微软雅黑" panose="020B0503020204020204" charset="-122"/>
            <a:ea typeface="微软雅黑" panose="020B0503020204020204" charset="-122"/>
          </a:endParaRPr>
        </a:p>
      </dgm:t>
    </dgm:pt>
    <dgm:pt modelId="{DC756BBB-D776-452D-BF37-05B25D390A2B}">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学费收入</a:t>
          </a:r>
          <a:endParaRPr lang="en-US" altLang="zh-CN" sz="1800" b="1" dirty="0">
            <a:solidFill>
              <a:schemeClr val="tx1"/>
            </a:solidFill>
            <a:latin typeface="微软雅黑" panose="020B0503020204020204" charset="-122"/>
            <a:ea typeface="微软雅黑" panose="020B0503020204020204" charset="-122"/>
          </a:endParaRPr>
        </a:p>
      </dgm:t>
    </dgm:pt>
    <dgm:pt modelId="{EB2289F7-D1F0-4F67-8161-683D058F61D3}" cxnId="{9317554F-356B-4CF9-AB0D-57DDD71C9BFA}"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D3171F9C-40A4-4DA2-B9BE-746B831FA6A5}" cxnId="{9317554F-356B-4CF9-AB0D-57DDD71C9BFA}" type="sibTrans">
      <dgm:prSet/>
      <dgm:spPr/>
      <dgm:t>
        <a:bodyPr/>
        <a:lstStyle/>
        <a:p>
          <a:endParaRPr lang="zh-CN" altLang="en-US">
            <a:latin typeface="微软雅黑" panose="020B0503020204020204" charset="-122"/>
            <a:ea typeface="微软雅黑" panose="020B0503020204020204" charset="-122"/>
          </a:endParaRPr>
        </a:p>
      </dgm:t>
    </dgm:pt>
    <dgm:pt modelId="{D2AADFF6-2D46-4B9D-A10E-C78B6CBBC786}">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住宿费收入</a:t>
          </a:r>
        </a:p>
      </dgm:t>
    </dgm:pt>
    <dgm:pt modelId="{F8023025-005C-4537-92F5-168F8A6CD8ED}" cxnId="{028C42F6-8A8C-41B5-8267-ADD9C9649C20}"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08ABC596-9108-4D86-8A04-4375621E89A4}" cxnId="{028C42F6-8A8C-41B5-8267-ADD9C9649C20}" type="sibTrans">
      <dgm:prSet/>
      <dgm:spPr/>
      <dgm:t>
        <a:bodyPr/>
        <a:lstStyle/>
        <a:p>
          <a:endParaRPr lang="zh-CN" altLang="en-US">
            <a:latin typeface="微软雅黑" panose="020B0503020204020204" charset="-122"/>
            <a:ea typeface="微软雅黑" panose="020B0503020204020204" charset="-122"/>
          </a:endParaRPr>
        </a:p>
      </dgm:t>
    </dgm:pt>
    <dgm:pt modelId="{96DCA6CB-9364-4E10-9D2C-8C5B192F56BC}">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考试考务费收入</a:t>
          </a:r>
        </a:p>
      </dgm:t>
    </dgm:pt>
    <dgm:pt modelId="{7B5C1CF4-F7C4-4CC4-92E0-7EDD8BBAFBA4}" cxnId="{AB044EDA-E2BF-4F30-8842-119A07C67637}"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2C97A6C9-0499-41DE-AAD2-9566B21850A8}" cxnId="{AB044EDA-E2BF-4F30-8842-119A07C67637}" type="sibTrans">
      <dgm:prSet/>
      <dgm:spPr/>
      <dgm:t>
        <a:bodyPr/>
        <a:lstStyle/>
        <a:p>
          <a:endParaRPr lang="zh-CN" altLang="en-US">
            <a:latin typeface="微软雅黑" panose="020B0503020204020204" charset="-122"/>
            <a:ea typeface="微软雅黑" panose="020B0503020204020204" charset="-122"/>
          </a:endParaRPr>
        </a:p>
      </dgm:t>
    </dgm:pt>
    <dgm:pt modelId="{C154DB94-BB3A-46B8-83BF-D4BE1AAE8869}">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继续教育收入</a:t>
          </a:r>
        </a:p>
      </dgm:t>
    </dgm:pt>
    <dgm:pt modelId="{816F33C9-EEF9-418A-ADFB-DE8FEF219123}" cxnId="{48E2EEA4-FC96-46C4-9C96-954E3657FFDA}"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D41C3001-E194-49A2-8D47-A950CCA9BAAA}" cxnId="{48E2EEA4-FC96-46C4-9C96-954E3657FFDA}" type="sibTrans">
      <dgm:prSet/>
      <dgm:spPr/>
      <dgm:t>
        <a:bodyPr/>
        <a:lstStyle/>
        <a:p>
          <a:endParaRPr lang="zh-CN" altLang="en-US">
            <a:latin typeface="微软雅黑" panose="020B0503020204020204" charset="-122"/>
            <a:ea typeface="微软雅黑" panose="020B0503020204020204" charset="-122"/>
          </a:endParaRPr>
        </a:p>
      </dgm:t>
    </dgm:pt>
    <dgm:pt modelId="{CA28ED3F-0AF6-4576-AE38-A4AAEFA7677D}">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其他收入</a:t>
          </a:r>
        </a:p>
      </dgm:t>
    </dgm:pt>
    <dgm:pt modelId="{20F8535C-01AE-4EF4-B02E-545788BA4F0C}" cxnId="{F160C1BD-21A5-42F4-960A-226F903C4659}"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8D28481A-9CE5-498D-9115-75B5A5D90B17}" cxnId="{F160C1BD-21A5-42F4-960A-226F903C4659}" type="sibTrans">
      <dgm:prSet/>
      <dgm:spPr/>
      <dgm:t>
        <a:bodyPr/>
        <a:lstStyle/>
        <a:p>
          <a:endParaRPr lang="zh-CN" altLang="en-US">
            <a:latin typeface="微软雅黑" panose="020B0503020204020204" charset="-122"/>
            <a:ea typeface="微软雅黑" panose="020B0503020204020204" charset="-122"/>
          </a:endParaRPr>
        </a:p>
      </dgm:t>
    </dgm:pt>
    <dgm:pt modelId="{C00B1755-8292-4196-96B4-75D79B32A64F}">
      <dgm:prSet phldrT="[文本]" phldr="0" custT="1"/>
      <dgm:spPr>
        <a:solidFill>
          <a:schemeClr val="accent5">
            <a:lumMod val="60000"/>
            <a:lumOff val="4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其他教育事业预算收入</a:t>
          </a:r>
          <a:endParaRPr lang="en-US" altLang="zh-CN" sz="1800" b="1" dirty="0">
            <a:solidFill>
              <a:schemeClr val="tx1"/>
            </a:solidFill>
            <a:latin typeface="微软雅黑" panose="020B0503020204020204" charset="-122"/>
            <a:ea typeface="微软雅黑" panose="020B0503020204020204" charset="-122"/>
          </a:endParaRPr>
        </a:p>
      </dgm:t>
    </dgm:pt>
    <dgm:pt modelId="{3B80E2B4-EFBB-4AB9-9EA5-A23DE52E4493}" cxnId="{F89E9EB6-3909-496E-B30A-9E08D104DAEA}"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65AD5FF6-D696-4853-964C-95E767B27A2C}" cxnId="{F89E9EB6-3909-496E-B30A-9E08D104DAEA}" type="sibTrans">
      <dgm:prSet/>
      <dgm:spPr/>
      <dgm:t>
        <a:bodyPr/>
        <a:lstStyle/>
        <a:p>
          <a:endParaRPr lang="zh-CN" altLang="en-US">
            <a:latin typeface="微软雅黑" panose="020B0503020204020204" charset="-122"/>
            <a:ea typeface="微软雅黑" panose="020B0503020204020204" charset="-122"/>
          </a:endParaRPr>
        </a:p>
      </dgm:t>
    </dgm:pt>
    <dgm:pt modelId="{72D44B70-89AB-435F-A874-1EC8A447DC7A}">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smtClean="0">
              <a:solidFill>
                <a:schemeClr val="tx1"/>
              </a:solidFill>
              <a:latin typeface="微软雅黑" panose="020B0503020204020204" charset="-122"/>
              <a:ea typeface="微软雅黑" panose="020B0503020204020204" charset="-122"/>
            </a:rPr>
            <a:t>专项资金收入</a:t>
          </a:r>
          <a:endParaRPr lang="zh-CN" altLang="en-US" sz="1800" b="1" dirty="0">
            <a:solidFill>
              <a:schemeClr val="tx1"/>
            </a:solidFill>
            <a:latin typeface="微软雅黑" panose="020B0503020204020204" charset="-122"/>
            <a:ea typeface="微软雅黑" panose="020B0503020204020204" charset="-122"/>
          </a:endParaRPr>
        </a:p>
      </dgm:t>
    </dgm:pt>
    <dgm:pt modelId="{E115FA3B-B34D-4921-B6B1-F8ABE5B4DD67}" cxnId="{55A937DA-BD09-475A-9C9A-9A724DAF11E7}"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4022A3F5-C988-4AE1-BDBC-575FC90C0EF2}" cxnId="{55A937DA-BD09-475A-9C9A-9A724DAF11E7}" type="sibTrans">
      <dgm:prSet/>
      <dgm:spPr/>
      <dgm:t>
        <a:bodyPr/>
        <a:lstStyle/>
        <a:p>
          <a:endParaRPr lang="zh-CN" altLang="en-US">
            <a:latin typeface="微软雅黑" panose="020B0503020204020204" charset="-122"/>
            <a:ea typeface="微软雅黑" panose="020B0503020204020204" charset="-122"/>
          </a:endParaRPr>
        </a:p>
      </dgm:t>
    </dgm:pt>
    <dgm:pt modelId="{9502C631-8305-410F-91D6-412F8286C73E}">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smtClean="0">
              <a:solidFill>
                <a:schemeClr val="tx1"/>
              </a:solidFill>
              <a:latin typeface="微软雅黑" panose="020B0503020204020204" charset="-122"/>
              <a:ea typeface="微软雅黑" panose="020B0503020204020204" charset="-122"/>
            </a:rPr>
            <a:t>非专项资金收入</a:t>
          </a:r>
          <a:endParaRPr lang="zh-CN" altLang="en-US" sz="1800" b="1" dirty="0">
            <a:solidFill>
              <a:schemeClr val="tx1"/>
            </a:solidFill>
            <a:latin typeface="微软雅黑" panose="020B0503020204020204" charset="-122"/>
            <a:ea typeface="微软雅黑" panose="020B0503020204020204" charset="-122"/>
          </a:endParaRPr>
        </a:p>
      </dgm:t>
    </dgm:pt>
    <dgm:pt modelId="{76C11750-560D-4173-A6EE-20D5EF9722DF}" cxnId="{31776D4E-4DED-46E6-8530-049240659CC5}"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7BC97A7D-23A2-4A34-B5A0-18B9835509B4}" cxnId="{31776D4E-4DED-46E6-8530-049240659CC5}" type="sibTrans">
      <dgm:prSet/>
      <dgm:spPr/>
      <dgm:t>
        <a:bodyPr/>
        <a:lstStyle/>
        <a:p>
          <a:endParaRPr lang="zh-CN" altLang="en-US">
            <a:latin typeface="微软雅黑" panose="020B0503020204020204" charset="-122"/>
            <a:ea typeface="微软雅黑" panose="020B0503020204020204" charset="-122"/>
          </a:endParaRPr>
        </a:p>
      </dgm:t>
    </dgm:pt>
    <dgm:pt modelId="{8602292C-C5F9-41A9-9D61-AFFDC7DA893F}">
      <dgm:prSet phldrT="[文本]" phldr="0" custT="1"/>
      <dgm:spPr>
        <a:solidFill>
          <a:schemeClr val="accent5">
            <a:lumMod val="5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bg1">
                  <a:lumMod val="95000"/>
                </a:schemeClr>
              </a:solidFill>
              <a:latin typeface="微软雅黑" panose="020B0503020204020204" charset="-122"/>
              <a:ea typeface="微软雅黑" panose="020B0503020204020204" charset="-122"/>
            </a:rPr>
            <a:t>科研事业预算收入</a:t>
          </a:r>
        </a:p>
      </dgm:t>
    </dgm:pt>
    <dgm:pt modelId="{3CF455E3-7BE7-4E44-938B-FC5C234A2FDD}" cxnId="{7770080B-0252-4841-8606-B4DE31F29E16}"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A34841D4-6544-4057-BE9C-F14564D576C8}" cxnId="{7770080B-0252-4841-8606-B4DE31F29E16}" type="sibTrans">
      <dgm:prSet/>
      <dgm:spPr/>
      <dgm:t>
        <a:bodyPr/>
        <a:lstStyle/>
        <a:p>
          <a:endParaRPr lang="zh-CN" altLang="en-US">
            <a:latin typeface="微软雅黑" panose="020B0503020204020204" charset="-122"/>
            <a:ea typeface="微软雅黑" panose="020B0503020204020204" charset="-122"/>
          </a:endParaRPr>
        </a:p>
      </dgm:t>
    </dgm:pt>
    <dgm:pt modelId="{02321E1E-1116-4AA0-841F-787A2CD3AAD0}">
      <dgm:prSet phldrT="[文本]" phldr="0" custT="1"/>
      <dgm:spPr>
        <a:solidFill>
          <a:schemeClr val="accent5">
            <a:lumMod val="60000"/>
            <a:lumOff val="4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非同级财政拨款</a:t>
          </a:r>
        </a:p>
      </dgm:t>
    </dgm:pt>
    <dgm:pt modelId="{776D010E-49B5-479B-890B-F71C773BB5B6}" cxnId="{08BEA940-B82B-4AE5-A083-ABFD20045B45}"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5C09E73A-6B96-4420-B1FD-8ACC032E9199}" cxnId="{08BEA940-B82B-4AE5-A083-ABFD20045B45}" type="sibTrans">
      <dgm:prSet/>
      <dgm:spPr/>
      <dgm:t>
        <a:bodyPr/>
        <a:lstStyle/>
        <a:p>
          <a:endParaRPr lang="zh-CN" altLang="en-US">
            <a:latin typeface="微软雅黑" panose="020B0503020204020204" charset="-122"/>
            <a:ea typeface="微软雅黑" panose="020B0503020204020204" charset="-122"/>
          </a:endParaRPr>
        </a:p>
      </dgm:t>
    </dgm:pt>
    <dgm:pt modelId="{22850038-DDA2-46C7-BDEB-439DEBB8FCA5}">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国家级</a:t>
          </a:r>
        </a:p>
      </dgm:t>
    </dgm:pt>
    <dgm:pt modelId="{C9458537-AA81-4CBD-A6E4-55FB33725957}" cxnId="{5A83DB65-3AC9-468D-BCCF-BA0E968CEA4E}"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40795347-29F9-4CCD-91A2-23ECB5D9BC52}" cxnId="{5A83DB65-3AC9-468D-BCCF-BA0E968CEA4E}" type="sibTrans">
      <dgm:prSet/>
      <dgm:spPr/>
      <dgm:t>
        <a:bodyPr/>
        <a:lstStyle/>
        <a:p>
          <a:endParaRPr lang="zh-CN" altLang="en-US">
            <a:latin typeface="微软雅黑" panose="020B0503020204020204" charset="-122"/>
            <a:ea typeface="微软雅黑" panose="020B0503020204020204" charset="-122"/>
          </a:endParaRPr>
        </a:p>
      </dgm:t>
    </dgm:pt>
    <dgm:pt modelId="{9DD7ED34-F594-45A6-9209-8BDBFDBF957F}">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省部级</a:t>
          </a:r>
        </a:p>
      </dgm:t>
    </dgm:pt>
    <dgm:pt modelId="{76B07EC9-EA3D-48C1-B30F-0BE714CFAB64}" cxnId="{0D833AE0-752C-43B1-B5CA-E0712ADA813A}"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7995DF8D-518F-45D0-B696-627549021293}" cxnId="{0D833AE0-752C-43B1-B5CA-E0712ADA813A}" type="sibTrans">
      <dgm:prSet/>
      <dgm:spPr/>
      <dgm:t>
        <a:bodyPr/>
        <a:lstStyle/>
        <a:p>
          <a:endParaRPr lang="zh-CN" altLang="en-US">
            <a:latin typeface="微软雅黑" panose="020B0503020204020204" charset="-122"/>
            <a:ea typeface="微软雅黑" panose="020B0503020204020204" charset="-122"/>
          </a:endParaRPr>
        </a:p>
      </dgm:t>
    </dgm:pt>
    <dgm:pt modelId="{01E385E6-5816-4328-BEF4-146E1D029DC0}">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其他</a:t>
          </a:r>
        </a:p>
      </dgm:t>
    </dgm:pt>
    <dgm:pt modelId="{26EABF4E-C0C1-4CD6-8878-FEC60FD244E8}" cxnId="{8A09EE41-6C73-416D-9F60-69622AD7042D}"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3F6BACC2-65C2-46FB-A5B4-7F27A4BF2B03}" cxnId="{8A09EE41-6C73-416D-9F60-69622AD7042D}" type="sibTrans">
      <dgm:prSet/>
      <dgm:spPr/>
      <dgm:t>
        <a:bodyPr/>
        <a:lstStyle/>
        <a:p>
          <a:endParaRPr lang="zh-CN" altLang="en-US">
            <a:latin typeface="微软雅黑" panose="020B0503020204020204" charset="-122"/>
            <a:ea typeface="微软雅黑" panose="020B0503020204020204" charset="-122"/>
          </a:endParaRPr>
        </a:p>
      </dgm:t>
    </dgm:pt>
    <dgm:pt modelId="{C71C3104-5B1D-49EF-A8E3-C0CED95AA93C}">
      <dgm:prSet phldrT="[文本]" phldr="0" custT="1"/>
      <dgm:spPr>
        <a:solidFill>
          <a:schemeClr val="accent5">
            <a:lumMod val="60000"/>
            <a:lumOff val="4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横向科研收入</a:t>
          </a:r>
        </a:p>
      </dgm:t>
    </dgm:pt>
    <dgm:pt modelId="{17D14C6D-03F6-4C54-8975-B436A6DCFF00}" cxnId="{8C11451D-D457-4194-9774-3B61597D6D06}"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09A72370-2517-49D0-8EFC-175C1BB7BB85}" cxnId="{8C11451D-D457-4194-9774-3B61597D6D06}" type="sibTrans">
      <dgm:prSet/>
      <dgm:spPr/>
      <dgm:t>
        <a:bodyPr/>
        <a:lstStyle/>
        <a:p>
          <a:endParaRPr lang="zh-CN" altLang="en-US">
            <a:latin typeface="微软雅黑" panose="020B0503020204020204" charset="-122"/>
            <a:ea typeface="微软雅黑" panose="020B0503020204020204" charset="-122"/>
          </a:endParaRPr>
        </a:p>
      </dgm:t>
    </dgm:pt>
    <dgm:pt modelId="{831803B7-224E-4012-A9EF-A7E934AAD59F}">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技术开发</a:t>
          </a:r>
        </a:p>
      </dgm:t>
    </dgm:pt>
    <dgm:pt modelId="{30726D9F-E74A-4ACF-B2DD-A5CE3DDCD04E}" cxnId="{53B08B35-3BDA-4A6E-9C60-5E2D1F5E0038}"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A82AD4AF-92DB-44EB-BDC0-B66F70A706EC}" cxnId="{53B08B35-3BDA-4A6E-9C60-5E2D1F5E0038}" type="sibTrans">
      <dgm:prSet/>
      <dgm:spPr/>
      <dgm:t>
        <a:bodyPr/>
        <a:lstStyle/>
        <a:p>
          <a:endParaRPr lang="zh-CN" altLang="en-US">
            <a:latin typeface="微软雅黑" panose="020B0503020204020204" charset="-122"/>
            <a:ea typeface="微软雅黑" panose="020B0503020204020204" charset="-122"/>
          </a:endParaRPr>
        </a:p>
      </dgm:t>
    </dgm:pt>
    <dgm:pt modelId="{FE8BE9F5-16C2-4E9A-934E-37DCA4426A1D}">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技术转让</a:t>
          </a:r>
        </a:p>
      </dgm:t>
    </dgm:pt>
    <dgm:pt modelId="{7E070E1C-3ECC-44F3-9369-E55D7F4E180D}" cxnId="{41CB09A2-C7F1-463B-A27E-0E0C07045707}"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58C70EBA-118A-4F78-9D6F-7400E61EC9EC}" cxnId="{41CB09A2-C7F1-463B-A27E-0E0C07045707}" type="sibTrans">
      <dgm:prSet/>
      <dgm:spPr/>
      <dgm:t>
        <a:bodyPr/>
        <a:lstStyle/>
        <a:p>
          <a:endParaRPr lang="zh-CN" altLang="en-US">
            <a:latin typeface="微软雅黑" panose="020B0503020204020204" charset="-122"/>
            <a:ea typeface="微软雅黑" panose="020B0503020204020204" charset="-122"/>
          </a:endParaRPr>
        </a:p>
      </dgm:t>
    </dgm:pt>
    <dgm:pt modelId="{95B2FEC7-C491-4D24-A076-949CC27A87D3}">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技术咨询</a:t>
          </a:r>
        </a:p>
      </dgm:t>
    </dgm:pt>
    <dgm:pt modelId="{E785755A-2C44-4F56-B35C-A9E71AC076B0}" cxnId="{C1AAAF77-0677-406D-984D-86C79CA4723C}"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BCB2CD85-85E4-44E4-83C2-604801CDBA98}" cxnId="{C1AAAF77-0677-406D-984D-86C79CA4723C}" type="sibTrans">
      <dgm:prSet/>
      <dgm:spPr/>
      <dgm:t>
        <a:bodyPr/>
        <a:lstStyle/>
        <a:p>
          <a:endParaRPr lang="zh-CN" altLang="en-US">
            <a:latin typeface="微软雅黑" panose="020B0503020204020204" charset="-122"/>
            <a:ea typeface="微软雅黑" panose="020B0503020204020204" charset="-122"/>
          </a:endParaRPr>
        </a:p>
      </dgm:t>
    </dgm:pt>
    <dgm:pt modelId="{BCD2AA83-548D-4601-A267-7B4A53E63FCC}">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800" b="1" dirty="0">
              <a:solidFill>
                <a:schemeClr val="tx1"/>
              </a:solidFill>
              <a:latin typeface="微软雅黑" panose="020B0503020204020204" charset="-122"/>
              <a:ea typeface="微软雅黑" panose="020B0503020204020204" charset="-122"/>
            </a:rPr>
            <a:t>技术服务</a:t>
          </a:r>
        </a:p>
      </dgm:t>
    </dgm:pt>
    <dgm:pt modelId="{DBDBA9A8-8D02-4326-96AF-655E8B6BD987}" cxnId="{1257BFE4-5767-4F6C-B5F4-AFDA0879BBA7}" type="parTrans">
      <dgm:prSet/>
      <dgm:spPr>
        <a:solidFill>
          <a:schemeClr val="accent5">
            <a:lumMod val="50000"/>
          </a:schemeClr>
        </a:solidFill>
      </dgm:spPr>
      <dgm:t>
        <a:bodyPr/>
        <a:lstStyle/>
        <a:p>
          <a:endParaRPr lang="zh-CN" altLang="en-US" b="1">
            <a:solidFill>
              <a:schemeClr val="bg1"/>
            </a:solidFill>
            <a:latin typeface="微软雅黑" panose="020B0503020204020204" charset="-122"/>
            <a:ea typeface="微软雅黑" panose="020B0503020204020204" charset="-122"/>
          </a:endParaRPr>
        </a:p>
      </dgm:t>
    </dgm:pt>
    <dgm:pt modelId="{D2FDFADB-F569-4986-B3B3-FF64D90204F2}" cxnId="{1257BFE4-5767-4F6C-B5F4-AFDA0879BBA7}" type="sibTrans">
      <dgm:prSet/>
      <dgm:spPr/>
      <dgm:t>
        <a:bodyPr/>
        <a:lstStyle/>
        <a:p>
          <a:endParaRPr lang="zh-CN" altLang="en-US">
            <a:latin typeface="微软雅黑" panose="020B0503020204020204" charset="-122"/>
            <a:ea typeface="微软雅黑" panose="020B0503020204020204" charset="-122"/>
          </a:endParaRPr>
        </a:p>
      </dgm:t>
    </dgm:pt>
    <dgm:pt modelId="{25ACB18C-8858-48D3-B2AF-12AD6F41B884}">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1800" b="1" dirty="0" smtClean="0">
              <a:solidFill>
                <a:schemeClr val="tx1"/>
              </a:solidFill>
              <a:latin typeface="微软雅黑" panose="020B0503020204020204" charset="-122"/>
              <a:ea typeface="微软雅黑" panose="020B0503020204020204" charset="-122"/>
            </a:rPr>
            <a:t>A</a:t>
          </a:r>
          <a:r>
            <a:rPr lang="zh-CN" altLang="en-US" sz="1800" b="1" dirty="0" smtClean="0">
              <a:solidFill>
                <a:schemeClr val="tx1"/>
              </a:solidFill>
              <a:latin typeface="微软雅黑" panose="020B0503020204020204" charset="-122"/>
              <a:ea typeface="微软雅黑" panose="020B0503020204020204" charset="-122"/>
            </a:rPr>
            <a:t>项目</a:t>
          </a:r>
          <a:endParaRPr lang="zh-CN" altLang="en-US" sz="1800" b="1" dirty="0">
            <a:solidFill>
              <a:schemeClr val="tx1"/>
            </a:solidFill>
            <a:latin typeface="微软雅黑" panose="020B0503020204020204" charset="-122"/>
            <a:ea typeface="微软雅黑" panose="020B0503020204020204" charset="-122"/>
          </a:endParaRPr>
        </a:p>
      </dgm:t>
    </dgm:pt>
    <dgm:pt modelId="{0FA00F34-469E-4EC1-B306-3A319B314A46}" cxnId="{596E6DCF-EF04-43ED-B913-E971F4D0C38B}" type="parTrans">
      <dgm:prSet/>
      <dgm:spPr/>
      <dgm:t>
        <a:bodyPr/>
        <a:lstStyle/>
        <a:p>
          <a:endParaRPr lang="zh-CN" altLang="en-US"/>
        </a:p>
      </dgm:t>
    </dgm:pt>
    <dgm:pt modelId="{6810BE05-B440-401C-B29E-78D11157B5F6}" cxnId="{596E6DCF-EF04-43ED-B913-E971F4D0C38B}" type="sibTrans">
      <dgm:prSet/>
      <dgm:spPr/>
      <dgm:t>
        <a:bodyPr/>
        <a:lstStyle/>
        <a:p>
          <a:endParaRPr lang="zh-CN" altLang="en-US"/>
        </a:p>
      </dgm:t>
    </dgm:pt>
    <dgm:pt modelId="{A0AF58D9-9331-47DA-9CF4-F67FF435C5CD}">
      <dgm:prSet phldrT="[文本]" phldr="0" custT="1"/>
      <dgm:spPr>
        <a:solidFill>
          <a:schemeClr val="accent6">
            <a:lumMod val="40000"/>
            <a:lumOff val="6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1800" b="1" dirty="0" smtClean="0">
              <a:solidFill>
                <a:schemeClr val="tx1"/>
              </a:solidFill>
              <a:latin typeface="微软雅黑" panose="020B0503020204020204" charset="-122"/>
              <a:ea typeface="微软雅黑" panose="020B0503020204020204" charset="-122"/>
            </a:rPr>
            <a:t>B</a:t>
          </a:r>
          <a:r>
            <a:rPr lang="zh-CN" altLang="en-US" sz="1800" b="1" dirty="0" smtClean="0">
              <a:solidFill>
                <a:schemeClr val="tx1"/>
              </a:solidFill>
              <a:latin typeface="微软雅黑" panose="020B0503020204020204" charset="-122"/>
              <a:ea typeface="微软雅黑" panose="020B0503020204020204" charset="-122"/>
            </a:rPr>
            <a:t>项目</a:t>
          </a:r>
          <a:endParaRPr lang="zh-CN" altLang="en-US" sz="1800" b="1" dirty="0">
            <a:solidFill>
              <a:schemeClr val="tx1"/>
            </a:solidFill>
            <a:latin typeface="微软雅黑" panose="020B0503020204020204" charset="-122"/>
            <a:ea typeface="微软雅黑" panose="020B0503020204020204" charset="-122"/>
          </a:endParaRPr>
        </a:p>
      </dgm:t>
    </dgm:pt>
    <dgm:pt modelId="{E2503FE5-5E71-4500-BB24-1D2076FEA07F}" cxnId="{59F7D579-219F-436E-AC32-81BEA2AD4DFD}" type="parTrans">
      <dgm:prSet/>
      <dgm:spPr/>
      <dgm:t>
        <a:bodyPr/>
        <a:lstStyle/>
        <a:p>
          <a:endParaRPr lang="zh-CN" altLang="en-US"/>
        </a:p>
      </dgm:t>
    </dgm:pt>
    <dgm:pt modelId="{A88C086E-FD00-41F8-9751-53AEC5CD7535}" cxnId="{59F7D579-219F-436E-AC32-81BEA2AD4DFD}" type="sibTrans">
      <dgm:prSet/>
      <dgm:spPr/>
      <dgm:t>
        <a:bodyPr/>
        <a:lstStyle/>
        <a:p>
          <a:endParaRPr lang="zh-CN" altLang="en-US"/>
        </a:p>
      </dgm:t>
    </dgm:pt>
    <dgm:pt modelId="{78B171ED-7ABF-4EE8-B5EB-C4FFA82AAAEB}" type="pres">
      <dgm:prSet presAssocID="{64AFAA6B-8EC7-431E-AC31-6E7C1980A8C9}" presName="hierChild1" presStyleCnt="0">
        <dgm:presLayoutVars>
          <dgm:orgChart val="1"/>
          <dgm:chPref val="1"/>
          <dgm:dir/>
          <dgm:animOne val="branch"/>
          <dgm:animLvl val="lvl"/>
          <dgm:resizeHandles/>
        </dgm:presLayoutVars>
      </dgm:prSet>
      <dgm:spPr/>
      <dgm:t>
        <a:bodyPr/>
        <a:lstStyle/>
        <a:p>
          <a:endParaRPr lang="zh-CN" altLang="en-US"/>
        </a:p>
      </dgm:t>
    </dgm:pt>
    <dgm:pt modelId="{F0F001D2-33D3-4D27-AE26-E339FB4FB21B}" type="pres">
      <dgm:prSet presAssocID="{7B542B4C-D6F4-4347-BA17-DB87D2B7DDAE}" presName="hierRoot1" presStyleCnt="0">
        <dgm:presLayoutVars>
          <dgm:hierBranch val="init"/>
        </dgm:presLayoutVars>
      </dgm:prSet>
      <dgm:spPr/>
    </dgm:pt>
    <dgm:pt modelId="{C9C2221B-98AE-4C0E-8E78-49A99B8C9AAF}" type="pres">
      <dgm:prSet presAssocID="{7B542B4C-D6F4-4347-BA17-DB87D2B7DDAE}" presName="rootComposite1" presStyleCnt="0"/>
      <dgm:spPr/>
    </dgm:pt>
    <dgm:pt modelId="{32FAC77D-7DAD-48FF-A67C-6B6ECD01C4E1}" type="pres">
      <dgm:prSet presAssocID="{7B542B4C-D6F4-4347-BA17-DB87D2B7DDAE}" presName="rootText1" presStyleLbl="node0" presStyleIdx="0" presStyleCnt="1" custScaleX="165453">
        <dgm:presLayoutVars>
          <dgm:chPref val="3"/>
        </dgm:presLayoutVars>
      </dgm:prSet>
      <dgm:spPr/>
      <dgm:t>
        <a:bodyPr/>
        <a:lstStyle/>
        <a:p>
          <a:endParaRPr lang="zh-CN" altLang="en-US"/>
        </a:p>
      </dgm:t>
    </dgm:pt>
    <dgm:pt modelId="{2FB44436-B75D-4801-B2CC-00F05DA2CDE6}" type="pres">
      <dgm:prSet presAssocID="{7B542B4C-D6F4-4347-BA17-DB87D2B7DDAE}" presName="rootConnector1" presStyleLbl="node1" presStyleIdx="0" presStyleCnt="0"/>
      <dgm:spPr/>
      <dgm:t>
        <a:bodyPr/>
        <a:lstStyle/>
        <a:p>
          <a:endParaRPr lang="zh-CN" altLang="en-US"/>
        </a:p>
      </dgm:t>
    </dgm:pt>
    <dgm:pt modelId="{6EC2FB7E-45E9-448D-B320-7D08E3A998FB}" type="pres">
      <dgm:prSet presAssocID="{7B542B4C-D6F4-4347-BA17-DB87D2B7DDAE}" presName="hierChild2" presStyleCnt="0"/>
      <dgm:spPr/>
    </dgm:pt>
    <dgm:pt modelId="{F472AE30-9152-433F-AF13-E53E3FC263E9}" type="pres">
      <dgm:prSet presAssocID="{290977D0-26E5-4B73-ADC6-DFA679B4E8CB}" presName="Name37" presStyleLbl="parChTrans1D2" presStyleIdx="0" presStyleCnt="2"/>
      <dgm:spPr/>
      <dgm:t>
        <a:bodyPr/>
        <a:lstStyle/>
        <a:p>
          <a:endParaRPr lang="zh-CN" altLang="en-US"/>
        </a:p>
      </dgm:t>
    </dgm:pt>
    <dgm:pt modelId="{EA01E754-D899-4DE4-A2E9-0D57896CE66A}" type="pres">
      <dgm:prSet presAssocID="{0CFB08AE-F21E-4FA5-A569-48709972E755}" presName="hierRoot2" presStyleCnt="0">
        <dgm:presLayoutVars>
          <dgm:hierBranch val="init"/>
        </dgm:presLayoutVars>
      </dgm:prSet>
      <dgm:spPr/>
    </dgm:pt>
    <dgm:pt modelId="{EC35A9F8-54E2-4A72-9839-071CF139AADD}" type="pres">
      <dgm:prSet presAssocID="{0CFB08AE-F21E-4FA5-A569-48709972E755}" presName="rootComposite" presStyleCnt="0"/>
      <dgm:spPr/>
    </dgm:pt>
    <dgm:pt modelId="{72583F62-A84A-4936-ABDE-787638DA9970}" type="pres">
      <dgm:prSet presAssocID="{0CFB08AE-F21E-4FA5-A569-48709972E755}" presName="rootText" presStyleLbl="node2" presStyleIdx="0" presStyleCnt="2" custScaleX="227447" custLinFactX="-38480" custLinFactNeighborX="-100000" custLinFactNeighborY="-1">
        <dgm:presLayoutVars>
          <dgm:chPref val="3"/>
        </dgm:presLayoutVars>
      </dgm:prSet>
      <dgm:spPr/>
      <dgm:t>
        <a:bodyPr/>
        <a:lstStyle/>
        <a:p>
          <a:endParaRPr lang="zh-CN" altLang="en-US"/>
        </a:p>
      </dgm:t>
    </dgm:pt>
    <dgm:pt modelId="{50EC901E-CF4E-411B-BE36-2CC433572176}" type="pres">
      <dgm:prSet presAssocID="{0CFB08AE-F21E-4FA5-A569-48709972E755}" presName="rootConnector" presStyleLbl="node2" presStyleIdx="0" presStyleCnt="2"/>
      <dgm:spPr/>
      <dgm:t>
        <a:bodyPr/>
        <a:lstStyle/>
        <a:p>
          <a:endParaRPr lang="zh-CN" altLang="en-US"/>
        </a:p>
      </dgm:t>
    </dgm:pt>
    <dgm:pt modelId="{46DDA40E-2BFA-4813-9EC4-FEB9CF39BEA7}" type="pres">
      <dgm:prSet presAssocID="{0CFB08AE-F21E-4FA5-A569-48709972E755}" presName="hierChild4" presStyleCnt="0"/>
      <dgm:spPr/>
    </dgm:pt>
    <dgm:pt modelId="{03964F94-F721-486D-A149-76AC89C6B3E1}" type="pres">
      <dgm:prSet presAssocID="{C8822FEA-C43E-4C99-8B76-317B6A42FC8A}" presName="Name37" presStyleLbl="parChTrans1D3" presStyleIdx="0" presStyleCnt="4"/>
      <dgm:spPr/>
      <dgm:t>
        <a:bodyPr/>
        <a:lstStyle/>
        <a:p>
          <a:endParaRPr lang="zh-CN" altLang="en-US"/>
        </a:p>
      </dgm:t>
    </dgm:pt>
    <dgm:pt modelId="{079EAB3A-2F49-4D93-834A-5E8CD3BB9790}" type="pres">
      <dgm:prSet presAssocID="{255633FD-849E-4BCE-8F86-C4228378B985}" presName="hierRoot2" presStyleCnt="0">
        <dgm:presLayoutVars>
          <dgm:hierBranch val="init"/>
        </dgm:presLayoutVars>
      </dgm:prSet>
      <dgm:spPr/>
    </dgm:pt>
    <dgm:pt modelId="{9511BC87-F0C1-459A-9564-D422296FA531}" type="pres">
      <dgm:prSet presAssocID="{255633FD-849E-4BCE-8F86-C4228378B985}" presName="rootComposite" presStyleCnt="0"/>
      <dgm:spPr/>
    </dgm:pt>
    <dgm:pt modelId="{72C9A48E-68D0-4362-9125-36A1B37FF82E}" type="pres">
      <dgm:prSet presAssocID="{255633FD-849E-4BCE-8F86-C4228378B985}" presName="rootText" presStyleLbl="node3" presStyleIdx="0" presStyleCnt="4" custScaleX="224458" custLinFactX="-100000" custLinFactNeighborX="-127172" custLinFactNeighborY="2454">
        <dgm:presLayoutVars>
          <dgm:chPref val="3"/>
        </dgm:presLayoutVars>
      </dgm:prSet>
      <dgm:spPr/>
      <dgm:t>
        <a:bodyPr/>
        <a:lstStyle/>
        <a:p>
          <a:endParaRPr lang="zh-CN" altLang="en-US"/>
        </a:p>
      </dgm:t>
    </dgm:pt>
    <dgm:pt modelId="{A58D7D4B-9E68-4C85-B8DE-2347FCDC3644}" type="pres">
      <dgm:prSet presAssocID="{255633FD-849E-4BCE-8F86-C4228378B985}" presName="rootConnector" presStyleLbl="node3" presStyleIdx="0" presStyleCnt="4"/>
      <dgm:spPr/>
      <dgm:t>
        <a:bodyPr/>
        <a:lstStyle/>
        <a:p>
          <a:endParaRPr lang="zh-CN" altLang="en-US"/>
        </a:p>
      </dgm:t>
    </dgm:pt>
    <dgm:pt modelId="{6454A526-8462-4866-825F-B0E8B3EAB445}" type="pres">
      <dgm:prSet presAssocID="{255633FD-849E-4BCE-8F86-C4228378B985}" presName="hierChild4" presStyleCnt="0"/>
      <dgm:spPr/>
    </dgm:pt>
    <dgm:pt modelId="{FCA2421A-20F7-46AA-A45F-90F6D57F4DEB}" type="pres">
      <dgm:prSet presAssocID="{EB2289F7-D1F0-4F67-8161-683D058F61D3}" presName="Name37" presStyleLbl="parChTrans1D4" presStyleIdx="0" presStyleCnt="16"/>
      <dgm:spPr/>
      <dgm:t>
        <a:bodyPr/>
        <a:lstStyle/>
        <a:p>
          <a:endParaRPr lang="zh-CN" altLang="en-US"/>
        </a:p>
      </dgm:t>
    </dgm:pt>
    <dgm:pt modelId="{2ED1F00C-D49B-4BF1-804B-FC20FD41E88E}" type="pres">
      <dgm:prSet presAssocID="{DC756BBB-D776-452D-BF37-05B25D390A2B}" presName="hierRoot2" presStyleCnt="0">
        <dgm:presLayoutVars>
          <dgm:hierBranch val="init"/>
        </dgm:presLayoutVars>
      </dgm:prSet>
      <dgm:spPr/>
    </dgm:pt>
    <dgm:pt modelId="{ECA6E7DE-E29C-4181-8992-81327FEDAE2F}" type="pres">
      <dgm:prSet presAssocID="{DC756BBB-D776-452D-BF37-05B25D390A2B}" presName="rootComposite" presStyleCnt="0"/>
      <dgm:spPr/>
    </dgm:pt>
    <dgm:pt modelId="{643462F1-D162-40B0-95DB-28F2AFEF041F}" type="pres">
      <dgm:prSet presAssocID="{DC756BBB-D776-452D-BF37-05B25D390A2B}" presName="rootText" presStyleLbl="node4" presStyleIdx="0" presStyleCnt="16" custScaleX="153210" custLinFactX="-7682" custLinFactNeighborX="-100000" custLinFactNeighborY="21570">
        <dgm:presLayoutVars>
          <dgm:chPref val="3"/>
        </dgm:presLayoutVars>
      </dgm:prSet>
      <dgm:spPr/>
      <dgm:t>
        <a:bodyPr/>
        <a:lstStyle/>
        <a:p>
          <a:endParaRPr lang="zh-CN" altLang="en-US"/>
        </a:p>
      </dgm:t>
    </dgm:pt>
    <dgm:pt modelId="{C53DBA41-4886-42D6-AE3A-C30284CB24FF}" type="pres">
      <dgm:prSet presAssocID="{DC756BBB-D776-452D-BF37-05B25D390A2B}" presName="rootConnector" presStyleLbl="node4" presStyleIdx="0" presStyleCnt="16"/>
      <dgm:spPr/>
      <dgm:t>
        <a:bodyPr/>
        <a:lstStyle/>
        <a:p>
          <a:endParaRPr lang="zh-CN" altLang="en-US"/>
        </a:p>
      </dgm:t>
    </dgm:pt>
    <dgm:pt modelId="{37CDBEBC-D7A4-401C-AF62-764C9A613B64}" type="pres">
      <dgm:prSet presAssocID="{DC756BBB-D776-452D-BF37-05B25D390A2B}" presName="hierChild4" presStyleCnt="0"/>
      <dgm:spPr/>
    </dgm:pt>
    <dgm:pt modelId="{35A92AEB-16CD-4EDB-A886-585900450E8E}" type="pres">
      <dgm:prSet presAssocID="{DC756BBB-D776-452D-BF37-05B25D390A2B}" presName="hierChild5" presStyleCnt="0"/>
      <dgm:spPr/>
    </dgm:pt>
    <dgm:pt modelId="{8C1FF6BE-253F-4298-99A2-480FDCEE917B}" type="pres">
      <dgm:prSet presAssocID="{F8023025-005C-4537-92F5-168F8A6CD8ED}" presName="Name37" presStyleLbl="parChTrans1D4" presStyleIdx="1" presStyleCnt="16"/>
      <dgm:spPr/>
      <dgm:t>
        <a:bodyPr/>
        <a:lstStyle/>
        <a:p>
          <a:endParaRPr lang="zh-CN" altLang="en-US"/>
        </a:p>
      </dgm:t>
    </dgm:pt>
    <dgm:pt modelId="{5EE0A592-75E6-4D2B-BBA4-F2A32FFF8D04}" type="pres">
      <dgm:prSet presAssocID="{D2AADFF6-2D46-4B9D-A10E-C78B6CBBC786}" presName="hierRoot2" presStyleCnt="0">
        <dgm:presLayoutVars>
          <dgm:hierBranch val="init"/>
        </dgm:presLayoutVars>
      </dgm:prSet>
      <dgm:spPr/>
    </dgm:pt>
    <dgm:pt modelId="{24783DD6-42B0-4FD2-86F1-CB404342F3E2}" type="pres">
      <dgm:prSet presAssocID="{D2AADFF6-2D46-4B9D-A10E-C78B6CBBC786}" presName="rootComposite" presStyleCnt="0"/>
      <dgm:spPr/>
    </dgm:pt>
    <dgm:pt modelId="{C9BF4421-0376-4B0E-A9E7-9F63332B2817}" type="pres">
      <dgm:prSet presAssocID="{D2AADFF6-2D46-4B9D-A10E-C78B6CBBC786}" presName="rootText" presStyleLbl="node4" presStyleIdx="1" presStyleCnt="16" custScaleX="153556" custLinFactX="-7682" custLinFactNeighborX="-100000" custLinFactNeighborY="30893">
        <dgm:presLayoutVars>
          <dgm:chPref val="3"/>
        </dgm:presLayoutVars>
      </dgm:prSet>
      <dgm:spPr/>
      <dgm:t>
        <a:bodyPr/>
        <a:lstStyle/>
        <a:p>
          <a:endParaRPr lang="zh-CN" altLang="en-US"/>
        </a:p>
      </dgm:t>
    </dgm:pt>
    <dgm:pt modelId="{441CC402-B08C-4D75-B8E2-E710720B6B68}" type="pres">
      <dgm:prSet presAssocID="{D2AADFF6-2D46-4B9D-A10E-C78B6CBBC786}" presName="rootConnector" presStyleLbl="node4" presStyleIdx="1" presStyleCnt="16"/>
      <dgm:spPr/>
      <dgm:t>
        <a:bodyPr/>
        <a:lstStyle/>
        <a:p>
          <a:endParaRPr lang="zh-CN" altLang="en-US"/>
        </a:p>
      </dgm:t>
    </dgm:pt>
    <dgm:pt modelId="{131975FD-0837-46AA-A53C-C6F6F9576AE2}" type="pres">
      <dgm:prSet presAssocID="{D2AADFF6-2D46-4B9D-A10E-C78B6CBBC786}" presName="hierChild4" presStyleCnt="0"/>
      <dgm:spPr/>
    </dgm:pt>
    <dgm:pt modelId="{4F522EFB-E08A-45CE-A2A0-5477A50136AD}" type="pres">
      <dgm:prSet presAssocID="{D2AADFF6-2D46-4B9D-A10E-C78B6CBBC786}" presName="hierChild5" presStyleCnt="0"/>
      <dgm:spPr/>
    </dgm:pt>
    <dgm:pt modelId="{CF9EBEFD-29FF-45D4-9121-DC06A7475B38}" type="pres">
      <dgm:prSet presAssocID="{7B5C1CF4-F7C4-4CC4-92E0-7EDD8BBAFBA4}" presName="Name37" presStyleLbl="parChTrans1D4" presStyleIdx="2" presStyleCnt="16"/>
      <dgm:spPr/>
      <dgm:t>
        <a:bodyPr/>
        <a:lstStyle/>
        <a:p>
          <a:endParaRPr lang="zh-CN" altLang="en-US"/>
        </a:p>
      </dgm:t>
    </dgm:pt>
    <dgm:pt modelId="{AE531944-0164-4682-B97A-AC1EF6193122}" type="pres">
      <dgm:prSet presAssocID="{96DCA6CB-9364-4E10-9D2C-8C5B192F56BC}" presName="hierRoot2" presStyleCnt="0">
        <dgm:presLayoutVars>
          <dgm:hierBranch val="init"/>
        </dgm:presLayoutVars>
      </dgm:prSet>
      <dgm:spPr/>
    </dgm:pt>
    <dgm:pt modelId="{8B42E029-DC96-4A14-802D-75114466F031}" type="pres">
      <dgm:prSet presAssocID="{96DCA6CB-9364-4E10-9D2C-8C5B192F56BC}" presName="rootComposite" presStyleCnt="0"/>
      <dgm:spPr/>
    </dgm:pt>
    <dgm:pt modelId="{725528AF-F38E-4304-8657-752FB6222455}" type="pres">
      <dgm:prSet presAssocID="{96DCA6CB-9364-4E10-9D2C-8C5B192F56BC}" presName="rootText" presStyleLbl="node4" presStyleIdx="2" presStyleCnt="16" custScaleX="202785" custLinFactX="-7682" custLinFactNeighborX="-100000" custLinFactNeighborY="37566">
        <dgm:presLayoutVars>
          <dgm:chPref val="3"/>
        </dgm:presLayoutVars>
      </dgm:prSet>
      <dgm:spPr/>
      <dgm:t>
        <a:bodyPr/>
        <a:lstStyle/>
        <a:p>
          <a:endParaRPr lang="zh-CN" altLang="en-US"/>
        </a:p>
      </dgm:t>
    </dgm:pt>
    <dgm:pt modelId="{168AD57D-5C97-4F4F-ACC9-084A04018A23}" type="pres">
      <dgm:prSet presAssocID="{96DCA6CB-9364-4E10-9D2C-8C5B192F56BC}" presName="rootConnector" presStyleLbl="node4" presStyleIdx="2" presStyleCnt="16"/>
      <dgm:spPr/>
      <dgm:t>
        <a:bodyPr/>
        <a:lstStyle/>
        <a:p>
          <a:endParaRPr lang="zh-CN" altLang="en-US"/>
        </a:p>
      </dgm:t>
    </dgm:pt>
    <dgm:pt modelId="{AAA27C3D-47E9-4E10-B2F7-1294D806E8D2}" type="pres">
      <dgm:prSet presAssocID="{96DCA6CB-9364-4E10-9D2C-8C5B192F56BC}" presName="hierChild4" presStyleCnt="0"/>
      <dgm:spPr/>
    </dgm:pt>
    <dgm:pt modelId="{A7F7D093-1BAE-45A9-BE76-031CC69D00CE}" type="pres">
      <dgm:prSet presAssocID="{96DCA6CB-9364-4E10-9D2C-8C5B192F56BC}" presName="hierChild5" presStyleCnt="0"/>
      <dgm:spPr/>
    </dgm:pt>
    <dgm:pt modelId="{CBE199EF-C859-48A3-8EC8-BABA3FEFE226}" type="pres">
      <dgm:prSet presAssocID="{816F33C9-EEF9-418A-ADFB-DE8FEF219123}" presName="Name37" presStyleLbl="parChTrans1D4" presStyleIdx="3" presStyleCnt="16"/>
      <dgm:spPr/>
      <dgm:t>
        <a:bodyPr/>
        <a:lstStyle/>
        <a:p>
          <a:endParaRPr lang="zh-CN" altLang="en-US"/>
        </a:p>
      </dgm:t>
    </dgm:pt>
    <dgm:pt modelId="{4963BA0C-5D92-4171-A62A-221104789550}" type="pres">
      <dgm:prSet presAssocID="{C154DB94-BB3A-46B8-83BF-D4BE1AAE8869}" presName="hierRoot2" presStyleCnt="0">
        <dgm:presLayoutVars>
          <dgm:hierBranch val="init"/>
        </dgm:presLayoutVars>
      </dgm:prSet>
      <dgm:spPr/>
    </dgm:pt>
    <dgm:pt modelId="{B8BE97C4-82E4-4FA7-9F29-AFBBBB52CE0B}" type="pres">
      <dgm:prSet presAssocID="{C154DB94-BB3A-46B8-83BF-D4BE1AAE8869}" presName="rootComposite" presStyleCnt="0"/>
      <dgm:spPr/>
    </dgm:pt>
    <dgm:pt modelId="{8708DEA2-5A3A-4E25-BD8B-5204A8764B47}" type="pres">
      <dgm:prSet presAssocID="{C154DB94-BB3A-46B8-83BF-D4BE1AAE8869}" presName="rootText" presStyleLbl="node4" presStyleIdx="3" presStyleCnt="16" custScaleX="163263" custLinFactX="-2585" custLinFactNeighborX="-100000" custLinFactNeighborY="30292">
        <dgm:presLayoutVars>
          <dgm:chPref val="3"/>
        </dgm:presLayoutVars>
      </dgm:prSet>
      <dgm:spPr/>
      <dgm:t>
        <a:bodyPr/>
        <a:lstStyle/>
        <a:p>
          <a:endParaRPr lang="zh-CN" altLang="en-US"/>
        </a:p>
      </dgm:t>
    </dgm:pt>
    <dgm:pt modelId="{6D060F42-3D3F-45E8-BC69-0B5F408FC6EE}" type="pres">
      <dgm:prSet presAssocID="{C154DB94-BB3A-46B8-83BF-D4BE1AAE8869}" presName="rootConnector" presStyleLbl="node4" presStyleIdx="3" presStyleCnt="16"/>
      <dgm:spPr/>
      <dgm:t>
        <a:bodyPr/>
        <a:lstStyle/>
        <a:p>
          <a:endParaRPr lang="zh-CN" altLang="en-US"/>
        </a:p>
      </dgm:t>
    </dgm:pt>
    <dgm:pt modelId="{7A77F364-CDBA-4525-BAD6-9239B1ACAC5B}" type="pres">
      <dgm:prSet presAssocID="{C154DB94-BB3A-46B8-83BF-D4BE1AAE8869}" presName="hierChild4" presStyleCnt="0"/>
      <dgm:spPr/>
    </dgm:pt>
    <dgm:pt modelId="{4B007C23-D5A8-42E0-9B81-060A9E8DA203}" type="pres">
      <dgm:prSet presAssocID="{C154DB94-BB3A-46B8-83BF-D4BE1AAE8869}" presName="hierChild5" presStyleCnt="0"/>
      <dgm:spPr/>
    </dgm:pt>
    <dgm:pt modelId="{5A10CABB-0272-4DC4-A8AC-7FA2FA25243D}" type="pres">
      <dgm:prSet presAssocID="{20F8535C-01AE-4EF4-B02E-545788BA4F0C}" presName="Name37" presStyleLbl="parChTrans1D4" presStyleIdx="4" presStyleCnt="16"/>
      <dgm:spPr/>
      <dgm:t>
        <a:bodyPr/>
        <a:lstStyle/>
        <a:p>
          <a:endParaRPr lang="zh-CN" altLang="en-US"/>
        </a:p>
      </dgm:t>
    </dgm:pt>
    <dgm:pt modelId="{AFCE0656-51EC-42A0-A91C-1B66C8558643}" type="pres">
      <dgm:prSet presAssocID="{CA28ED3F-0AF6-4576-AE38-A4AAEFA7677D}" presName="hierRoot2" presStyleCnt="0">
        <dgm:presLayoutVars>
          <dgm:hierBranch val="init"/>
        </dgm:presLayoutVars>
      </dgm:prSet>
      <dgm:spPr/>
    </dgm:pt>
    <dgm:pt modelId="{358ECA9E-05FA-4767-A921-3105D2CE4B7E}" type="pres">
      <dgm:prSet presAssocID="{CA28ED3F-0AF6-4576-AE38-A4AAEFA7677D}" presName="rootComposite" presStyleCnt="0"/>
      <dgm:spPr/>
    </dgm:pt>
    <dgm:pt modelId="{087492A7-4491-4768-A321-A0229CEB98C0}" type="pres">
      <dgm:prSet presAssocID="{CA28ED3F-0AF6-4576-AE38-A4AAEFA7677D}" presName="rootText" presStyleLbl="node4" presStyleIdx="4" presStyleCnt="16" custScaleX="162057" custLinFactNeighborX="-98716" custLinFactNeighborY="93">
        <dgm:presLayoutVars>
          <dgm:chPref val="3"/>
        </dgm:presLayoutVars>
      </dgm:prSet>
      <dgm:spPr/>
      <dgm:t>
        <a:bodyPr/>
        <a:lstStyle/>
        <a:p>
          <a:endParaRPr lang="zh-CN" altLang="en-US"/>
        </a:p>
      </dgm:t>
    </dgm:pt>
    <dgm:pt modelId="{A15E12B0-640D-483E-99AB-D5688FA63659}" type="pres">
      <dgm:prSet presAssocID="{CA28ED3F-0AF6-4576-AE38-A4AAEFA7677D}" presName="rootConnector" presStyleLbl="node4" presStyleIdx="4" presStyleCnt="16"/>
      <dgm:spPr/>
      <dgm:t>
        <a:bodyPr/>
        <a:lstStyle/>
        <a:p>
          <a:endParaRPr lang="zh-CN" altLang="en-US"/>
        </a:p>
      </dgm:t>
    </dgm:pt>
    <dgm:pt modelId="{FEFF935A-1579-4A43-85CE-CECE41FA3667}" type="pres">
      <dgm:prSet presAssocID="{CA28ED3F-0AF6-4576-AE38-A4AAEFA7677D}" presName="hierChild4" presStyleCnt="0"/>
      <dgm:spPr/>
    </dgm:pt>
    <dgm:pt modelId="{AEE6415B-F2BD-4D5A-AA4A-57B0440BD500}" type="pres">
      <dgm:prSet presAssocID="{CA28ED3F-0AF6-4576-AE38-A4AAEFA7677D}" presName="hierChild5" presStyleCnt="0"/>
      <dgm:spPr/>
    </dgm:pt>
    <dgm:pt modelId="{77281D3C-05BC-4E53-B6CE-7C8A930BA745}" type="pres">
      <dgm:prSet presAssocID="{255633FD-849E-4BCE-8F86-C4228378B985}" presName="hierChild5" presStyleCnt="0"/>
      <dgm:spPr/>
    </dgm:pt>
    <dgm:pt modelId="{17921AC2-9989-4A86-A38F-DB316B437A5B}" type="pres">
      <dgm:prSet presAssocID="{3B80E2B4-EFBB-4AB9-9EA5-A23DE52E4493}" presName="Name37" presStyleLbl="parChTrans1D3" presStyleIdx="1" presStyleCnt="4"/>
      <dgm:spPr/>
      <dgm:t>
        <a:bodyPr/>
        <a:lstStyle/>
        <a:p>
          <a:endParaRPr lang="zh-CN" altLang="en-US"/>
        </a:p>
      </dgm:t>
    </dgm:pt>
    <dgm:pt modelId="{BA8CDF9E-FD40-4845-8A17-D002C85F71CC}" type="pres">
      <dgm:prSet presAssocID="{C00B1755-8292-4196-96B4-75D79B32A64F}" presName="hierRoot2" presStyleCnt="0">
        <dgm:presLayoutVars>
          <dgm:hierBranch val="init"/>
        </dgm:presLayoutVars>
      </dgm:prSet>
      <dgm:spPr/>
    </dgm:pt>
    <dgm:pt modelId="{0F7C0600-8D08-426B-AFDA-8DE47DF547B4}" type="pres">
      <dgm:prSet presAssocID="{C00B1755-8292-4196-96B4-75D79B32A64F}" presName="rootComposite" presStyleCnt="0"/>
      <dgm:spPr/>
    </dgm:pt>
    <dgm:pt modelId="{23279305-9EE3-48E3-AE3E-12EEB45EB6F8}" type="pres">
      <dgm:prSet presAssocID="{C00B1755-8292-4196-96B4-75D79B32A64F}" presName="rootText" presStyleLbl="node3" presStyleIdx="1" presStyleCnt="4" custScaleX="288654" custScaleY="100805">
        <dgm:presLayoutVars>
          <dgm:chPref val="3"/>
        </dgm:presLayoutVars>
      </dgm:prSet>
      <dgm:spPr/>
      <dgm:t>
        <a:bodyPr/>
        <a:lstStyle/>
        <a:p>
          <a:endParaRPr lang="zh-CN" altLang="en-US"/>
        </a:p>
      </dgm:t>
    </dgm:pt>
    <dgm:pt modelId="{DEEFE713-FDC6-4709-A259-776BB4B9EDD5}" type="pres">
      <dgm:prSet presAssocID="{C00B1755-8292-4196-96B4-75D79B32A64F}" presName="rootConnector" presStyleLbl="node3" presStyleIdx="1" presStyleCnt="4"/>
      <dgm:spPr/>
      <dgm:t>
        <a:bodyPr/>
        <a:lstStyle/>
        <a:p>
          <a:endParaRPr lang="zh-CN" altLang="en-US"/>
        </a:p>
      </dgm:t>
    </dgm:pt>
    <dgm:pt modelId="{C8650EC6-098F-4C4E-8320-C9C311331112}" type="pres">
      <dgm:prSet presAssocID="{C00B1755-8292-4196-96B4-75D79B32A64F}" presName="hierChild4" presStyleCnt="0"/>
      <dgm:spPr/>
    </dgm:pt>
    <dgm:pt modelId="{14F80BBF-6609-4B79-9AA8-F7A14200152A}" type="pres">
      <dgm:prSet presAssocID="{E115FA3B-B34D-4921-B6B1-F8ABE5B4DD67}" presName="Name37" presStyleLbl="parChTrans1D4" presStyleIdx="5" presStyleCnt="16"/>
      <dgm:spPr/>
      <dgm:t>
        <a:bodyPr/>
        <a:lstStyle/>
        <a:p>
          <a:endParaRPr lang="zh-CN" altLang="en-US"/>
        </a:p>
      </dgm:t>
    </dgm:pt>
    <dgm:pt modelId="{7509D5EA-D16F-426E-81F2-900AB06513CC}" type="pres">
      <dgm:prSet presAssocID="{72D44B70-89AB-435F-A874-1EC8A447DC7A}" presName="hierRoot2" presStyleCnt="0">
        <dgm:presLayoutVars>
          <dgm:hierBranch val="init"/>
        </dgm:presLayoutVars>
      </dgm:prSet>
      <dgm:spPr/>
    </dgm:pt>
    <dgm:pt modelId="{53ACF989-F62E-4123-8DC7-A0227A19C3D4}" type="pres">
      <dgm:prSet presAssocID="{72D44B70-89AB-435F-A874-1EC8A447DC7A}" presName="rootComposite" presStyleCnt="0"/>
      <dgm:spPr/>
    </dgm:pt>
    <dgm:pt modelId="{7E4D6737-1A4A-424A-A0F6-355133B7D46E}" type="pres">
      <dgm:prSet presAssocID="{72D44B70-89AB-435F-A874-1EC8A447DC7A}" presName="rootText" presStyleLbl="node4" presStyleIdx="5" presStyleCnt="16" custScaleX="208777">
        <dgm:presLayoutVars>
          <dgm:chPref val="3"/>
        </dgm:presLayoutVars>
      </dgm:prSet>
      <dgm:spPr/>
      <dgm:t>
        <a:bodyPr/>
        <a:lstStyle/>
        <a:p>
          <a:endParaRPr lang="zh-CN" altLang="en-US"/>
        </a:p>
      </dgm:t>
    </dgm:pt>
    <dgm:pt modelId="{80DDB406-71DE-4579-B112-3F8CE24CF32E}" type="pres">
      <dgm:prSet presAssocID="{72D44B70-89AB-435F-A874-1EC8A447DC7A}" presName="rootConnector" presStyleLbl="node4" presStyleIdx="5" presStyleCnt="16"/>
      <dgm:spPr/>
      <dgm:t>
        <a:bodyPr/>
        <a:lstStyle/>
        <a:p>
          <a:endParaRPr lang="zh-CN" altLang="en-US"/>
        </a:p>
      </dgm:t>
    </dgm:pt>
    <dgm:pt modelId="{7F9C8F3F-1725-456A-BCF2-2B1D1B3C42BE}" type="pres">
      <dgm:prSet presAssocID="{72D44B70-89AB-435F-A874-1EC8A447DC7A}" presName="hierChild4" presStyleCnt="0"/>
      <dgm:spPr/>
    </dgm:pt>
    <dgm:pt modelId="{9C8F18DC-B776-43BF-9B68-B671B47808B4}" type="pres">
      <dgm:prSet presAssocID="{0FA00F34-469E-4EC1-B306-3A319B314A46}" presName="Name37" presStyleLbl="parChTrans1D4" presStyleIdx="6" presStyleCnt="16"/>
      <dgm:spPr/>
      <dgm:t>
        <a:bodyPr/>
        <a:lstStyle/>
        <a:p>
          <a:endParaRPr lang="zh-CN" altLang="en-US"/>
        </a:p>
      </dgm:t>
    </dgm:pt>
    <dgm:pt modelId="{7359AE0B-E68A-4BBA-B0EB-2B26C6AFECAE}" type="pres">
      <dgm:prSet presAssocID="{25ACB18C-8858-48D3-B2AF-12AD6F41B884}" presName="hierRoot2" presStyleCnt="0">
        <dgm:presLayoutVars>
          <dgm:hierBranch val="init"/>
        </dgm:presLayoutVars>
      </dgm:prSet>
      <dgm:spPr/>
    </dgm:pt>
    <dgm:pt modelId="{B4496B3E-2546-42DA-A98E-FF29BBF682BF}" type="pres">
      <dgm:prSet presAssocID="{25ACB18C-8858-48D3-B2AF-12AD6F41B884}" presName="rootComposite" presStyleCnt="0"/>
      <dgm:spPr/>
    </dgm:pt>
    <dgm:pt modelId="{5EC823C9-6093-4051-A1AE-04964B3CFCB7}" type="pres">
      <dgm:prSet presAssocID="{25ACB18C-8858-48D3-B2AF-12AD6F41B884}" presName="rootText" presStyleLbl="node4" presStyleIdx="6" presStyleCnt="16">
        <dgm:presLayoutVars>
          <dgm:chPref val="3"/>
        </dgm:presLayoutVars>
      </dgm:prSet>
      <dgm:spPr/>
      <dgm:t>
        <a:bodyPr/>
        <a:lstStyle/>
        <a:p>
          <a:endParaRPr lang="zh-CN" altLang="en-US"/>
        </a:p>
      </dgm:t>
    </dgm:pt>
    <dgm:pt modelId="{01164314-4C10-4E59-9ABB-46AF1A82B90D}" type="pres">
      <dgm:prSet presAssocID="{25ACB18C-8858-48D3-B2AF-12AD6F41B884}" presName="rootConnector" presStyleLbl="node4" presStyleIdx="6" presStyleCnt="16"/>
      <dgm:spPr/>
      <dgm:t>
        <a:bodyPr/>
        <a:lstStyle/>
        <a:p>
          <a:endParaRPr lang="zh-CN" altLang="en-US"/>
        </a:p>
      </dgm:t>
    </dgm:pt>
    <dgm:pt modelId="{CA8D9866-E771-4F0B-8C24-76DD5EF05D82}" type="pres">
      <dgm:prSet presAssocID="{25ACB18C-8858-48D3-B2AF-12AD6F41B884}" presName="hierChild4" presStyleCnt="0"/>
      <dgm:spPr/>
    </dgm:pt>
    <dgm:pt modelId="{E65AC507-B9BF-42A6-AAF2-EB59272B1F2B}" type="pres">
      <dgm:prSet presAssocID="{25ACB18C-8858-48D3-B2AF-12AD6F41B884}" presName="hierChild5" presStyleCnt="0"/>
      <dgm:spPr/>
    </dgm:pt>
    <dgm:pt modelId="{F3314B66-DB5B-4D2A-AE29-E15735E23252}" type="pres">
      <dgm:prSet presAssocID="{E2503FE5-5E71-4500-BB24-1D2076FEA07F}" presName="Name37" presStyleLbl="parChTrans1D4" presStyleIdx="7" presStyleCnt="16"/>
      <dgm:spPr/>
      <dgm:t>
        <a:bodyPr/>
        <a:lstStyle/>
        <a:p>
          <a:endParaRPr lang="zh-CN" altLang="en-US"/>
        </a:p>
      </dgm:t>
    </dgm:pt>
    <dgm:pt modelId="{67C5DF44-9178-4D4A-9D8B-780E816CCBD6}" type="pres">
      <dgm:prSet presAssocID="{A0AF58D9-9331-47DA-9CF4-F67FF435C5CD}" presName="hierRoot2" presStyleCnt="0">
        <dgm:presLayoutVars>
          <dgm:hierBranch val="init"/>
        </dgm:presLayoutVars>
      </dgm:prSet>
      <dgm:spPr/>
    </dgm:pt>
    <dgm:pt modelId="{284896E3-62BC-41C1-8264-B4D38E9113E9}" type="pres">
      <dgm:prSet presAssocID="{A0AF58D9-9331-47DA-9CF4-F67FF435C5CD}" presName="rootComposite" presStyleCnt="0"/>
      <dgm:spPr/>
    </dgm:pt>
    <dgm:pt modelId="{0A886C49-8363-463A-B4AD-17A7797EF314}" type="pres">
      <dgm:prSet presAssocID="{A0AF58D9-9331-47DA-9CF4-F67FF435C5CD}" presName="rootText" presStyleLbl="node4" presStyleIdx="7" presStyleCnt="16">
        <dgm:presLayoutVars>
          <dgm:chPref val="3"/>
        </dgm:presLayoutVars>
      </dgm:prSet>
      <dgm:spPr/>
      <dgm:t>
        <a:bodyPr/>
        <a:lstStyle/>
        <a:p>
          <a:endParaRPr lang="zh-CN" altLang="en-US"/>
        </a:p>
      </dgm:t>
    </dgm:pt>
    <dgm:pt modelId="{8B253879-D3BD-4DAA-B8F9-2A603829CE79}" type="pres">
      <dgm:prSet presAssocID="{A0AF58D9-9331-47DA-9CF4-F67FF435C5CD}" presName="rootConnector" presStyleLbl="node4" presStyleIdx="7" presStyleCnt="16"/>
      <dgm:spPr/>
      <dgm:t>
        <a:bodyPr/>
        <a:lstStyle/>
        <a:p>
          <a:endParaRPr lang="zh-CN" altLang="en-US"/>
        </a:p>
      </dgm:t>
    </dgm:pt>
    <dgm:pt modelId="{F05ED39E-DE61-4A3F-8E7D-016B773B9BE9}" type="pres">
      <dgm:prSet presAssocID="{A0AF58D9-9331-47DA-9CF4-F67FF435C5CD}" presName="hierChild4" presStyleCnt="0"/>
      <dgm:spPr/>
    </dgm:pt>
    <dgm:pt modelId="{1C8A1062-8B06-46A0-A1B4-DE7149626D2B}" type="pres">
      <dgm:prSet presAssocID="{A0AF58D9-9331-47DA-9CF4-F67FF435C5CD}" presName="hierChild5" presStyleCnt="0"/>
      <dgm:spPr/>
    </dgm:pt>
    <dgm:pt modelId="{5A50A5E1-66DD-4BBE-B66A-8D223B6B211E}" type="pres">
      <dgm:prSet presAssocID="{72D44B70-89AB-435F-A874-1EC8A447DC7A}" presName="hierChild5" presStyleCnt="0"/>
      <dgm:spPr/>
    </dgm:pt>
    <dgm:pt modelId="{56EF1818-2BA7-4A30-B593-8A08555C048E}" type="pres">
      <dgm:prSet presAssocID="{76C11750-560D-4173-A6EE-20D5EF9722DF}" presName="Name37" presStyleLbl="parChTrans1D4" presStyleIdx="8" presStyleCnt="16"/>
      <dgm:spPr/>
      <dgm:t>
        <a:bodyPr/>
        <a:lstStyle/>
        <a:p>
          <a:endParaRPr lang="zh-CN" altLang="en-US"/>
        </a:p>
      </dgm:t>
    </dgm:pt>
    <dgm:pt modelId="{46E43F98-8FBC-483D-B4BE-167A35691469}" type="pres">
      <dgm:prSet presAssocID="{9502C631-8305-410F-91D6-412F8286C73E}" presName="hierRoot2" presStyleCnt="0">
        <dgm:presLayoutVars>
          <dgm:hierBranch val="init"/>
        </dgm:presLayoutVars>
      </dgm:prSet>
      <dgm:spPr/>
    </dgm:pt>
    <dgm:pt modelId="{34ADFC39-BCB6-4196-8505-0339B831731E}" type="pres">
      <dgm:prSet presAssocID="{9502C631-8305-410F-91D6-412F8286C73E}" presName="rootComposite" presStyleCnt="0"/>
      <dgm:spPr/>
    </dgm:pt>
    <dgm:pt modelId="{211F56C0-4FF5-4472-ACFA-956F999F4A3C}" type="pres">
      <dgm:prSet presAssocID="{9502C631-8305-410F-91D6-412F8286C73E}" presName="rootText" presStyleLbl="node4" presStyleIdx="8" presStyleCnt="16" custScaleX="206532">
        <dgm:presLayoutVars>
          <dgm:chPref val="3"/>
        </dgm:presLayoutVars>
      </dgm:prSet>
      <dgm:spPr/>
      <dgm:t>
        <a:bodyPr/>
        <a:lstStyle/>
        <a:p>
          <a:endParaRPr lang="zh-CN" altLang="en-US"/>
        </a:p>
      </dgm:t>
    </dgm:pt>
    <dgm:pt modelId="{5CF72DD8-F902-484F-9AB9-F514F9EE90E4}" type="pres">
      <dgm:prSet presAssocID="{9502C631-8305-410F-91D6-412F8286C73E}" presName="rootConnector" presStyleLbl="node4" presStyleIdx="8" presStyleCnt="16"/>
      <dgm:spPr/>
      <dgm:t>
        <a:bodyPr/>
        <a:lstStyle/>
        <a:p>
          <a:endParaRPr lang="zh-CN" altLang="en-US"/>
        </a:p>
      </dgm:t>
    </dgm:pt>
    <dgm:pt modelId="{F6C4B895-D4B1-4F77-B607-FF654F818825}" type="pres">
      <dgm:prSet presAssocID="{9502C631-8305-410F-91D6-412F8286C73E}" presName="hierChild4" presStyleCnt="0"/>
      <dgm:spPr/>
    </dgm:pt>
    <dgm:pt modelId="{2342F249-6553-48EE-A9F6-ABD9BF72D994}" type="pres">
      <dgm:prSet presAssocID="{9502C631-8305-410F-91D6-412F8286C73E}" presName="hierChild5" presStyleCnt="0"/>
      <dgm:spPr/>
    </dgm:pt>
    <dgm:pt modelId="{F040FED5-AEB6-499F-9F80-132471AC2B86}" type="pres">
      <dgm:prSet presAssocID="{C00B1755-8292-4196-96B4-75D79B32A64F}" presName="hierChild5" presStyleCnt="0"/>
      <dgm:spPr/>
    </dgm:pt>
    <dgm:pt modelId="{74826467-2F9D-4958-875D-902DF76AAA74}" type="pres">
      <dgm:prSet presAssocID="{0CFB08AE-F21E-4FA5-A569-48709972E755}" presName="hierChild5" presStyleCnt="0"/>
      <dgm:spPr/>
    </dgm:pt>
    <dgm:pt modelId="{E5CC114A-316C-4F4B-858B-46BCD14EFFAA}" type="pres">
      <dgm:prSet presAssocID="{3CF455E3-7BE7-4E44-938B-FC5C234A2FDD}" presName="Name37" presStyleLbl="parChTrans1D2" presStyleIdx="1" presStyleCnt="2"/>
      <dgm:spPr/>
      <dgm:t>
        <a:bodyPr/>
        <a:lstStyle/>
        <a:p>
          <a:endParaRPr lang="zh-CN" altLang="en-US"/>
        </a:p>
      </dgm:t>
    </dgm:pt>
    <dgm:pt modelId="{F6E78CA2-2E3A-4F52-BF44-16B5AA3A396C}" type="pres">
      <dgm:prSet presAssocID="{8602292C-C5F9-41A9-9D61-AFFDC7DA893F}" presName="hierRoot2" presStyleCnt="0">
        <dgm:presLayoutVars>
          <dgm:hierBranch val="init"/>
        </dgm:presLayoutVars>
      </dgm:prSet>
      <dgm:spPr/>
    </dgm:pt>
    <dgm:pt modelId="{9B27A1A6-16D8-436E-AF60-3ADB981FB930}" type="pres">
      <dgm:prSet presAssocID="{8602292C-C5F9-41A9-9D61-AFFDC7DA893F}" presName="rootComposite" presStyleCnt="0"/>
      <dgm:spPr/>
    </dgm:pt>
    <dgm:pt modelId="{CB8EA837-EA70-431A-96F4-33AC7F77AB18}" type="pres">
      <dgm:prSet presAssocID="{8602292C-C5F9-41A9-9D61-AFFDC7DA893F}" presName="rootText" presStyleLbl="node2" presStyleIdx="1" presStyleCnt="2" custScaleX="269508" custLinFactNeighborX="77813" custLinFactNeighborY="-5276">
        <dgm:presLayoutVars>
          <dgm:chPref val="3"/>
        </dgm:presLayoutVars>
      </dgm:prSet>
      <dgm:spPr/>
      <dgm:t>
        <a:bodyPr/>
        <a:lstStyle/>
        <a:p>
          <a:endParaRPr lang="zh-CN" altLang="en-US"/>
        </a:p>
      </dgm:t>
    </dgm:pt>
    <dgm:pt modelId="{B38FCFA3-9F72-4B4D-BA4A-887FADC6A9C7}" type="pres">
      <dgm:prSet presAssocID="{8602292C-C5F9-41A9-9D61-AFFDC7DA893F}" presName="rootConnector" presStyleLbl="node2" presStyleIdx="1" presStyleCnt="2"/>
      <dgm:spPr/>
      <dgm:t>
        <a:bodyPr/>
        <a:lstStyle/>
        <a:p>
          <a:endParaRPr lang="zh-CN" altLang="en-US"/>
        </a:p>
      </dgm:t>
    </dgm:pt>
    <dgm:pt modelId="{8DDF4FE8-957D-4609-812C-771166E706FE}" type="pres">
      <dgm:prSet presAssocID="{8602292C-C5F9-41A9-9D61-AFFDC7DA893F}" presName="hierChild4" presStyleCnt="0"/>
      <dgm:spPr/>
    </dgm:pt>
    <dgm:pt modelId="{3A64A3FC-B45C-4026-A4BA-4F52EA1E64FF}" type="pres">
      <dgm:prSet presAssocID="{776D010E-49B5-479B-890B-F71C773BB5B6}" presName="Name37" presStyleLbl="parChTrans1D3" presStyleIdx="2" presStyleCnt="4"/>
      <dgm:spPr/>
      <dgm:t>
        <a:bodyPr/>
        <a:lstStyle/>
        <a:p>
          <a:endParaRPr lang="zh-CN" altLang="en-US"/>
        </a:p>
      </dgm:t>
    </dgm:pt>
    <dgm:pt modelId="{E7DAB545-7B80-446D-B628-25C540C5E246}" type="pres">
      <dgm:prSet presAssocID="{02321E1E-1116-4AA0-841F-787A2CD3AAD0}" presName="hierRoot2" presStyleCnt="0">
        <dgm:presLayoutVars>
          <dgm:hierBranch val="init"/>
        </dgm:presLayoutVars>
      </dgm:prSet>
      <dgm:spPr/>
    </dgm:pt>
    <dgm:pt modelId="{D48CDE5D-842B-4AF0-9AD6-1A66A8408B0D}" type="pres">
      <dgm:prSet presAssocID="{02321E1E-1116-4AA0-841F-787A2CD3AAD0}" presName="rootComposite" presStyleCnt="0"/>
      <dgm:spPr/>
    </dgm:pt>
    <dgm:pt modelId="{11CD841C-32B2-4EF4-87DB-5F17DE2FB5B1}" type="pres">
      <dgm:prSet presAssocID="{02321E1E-1116-4AA0-841F-787A2CD3AAD0}" presName="rootText" presStyleLbl="node3" presStyleIdx="2" presStyleCnt="4" custScaleX="202136">
        <dgm:presLayoutVars>
          <dgm:chPref val="3"/>
        </dgm:presLayoutVars>
      </dgm:prSet>
      <dgm:spPr/>
      <dgm:t>
        <a:bodyPr/>
        <a:lstStyle/>
        <a:p>
          <a:endParaRPr lang="zh-CN" altLang="en-US"/>
        </a:p>
      </dgm:t>
    </dgm:pt>
    <dgm:pt modelId="{32EFE1B1-1544-4415-A41D-E53562E9A400}" type="pres">
      <dgm:prSet presAssocID="{02321E1E-1116-4AA0-841F-787A2CD3AAD0}" presName="rootConnector" presStyleLbl="node3" presStyleIdx="2" presStyleCnt="4"/>
      <dgm:spPr/>
      <dgm:t>
        <a:bodyPr/>
        <a:lstStyle/>
        <a:p>
          <a:endParaRPr lang="zh-CN" altLang="en-US"/>
        </a:p>
      </dgm:t>
    </dgm:pt>
    <dgm:pt modelId="{D38575B3-102F-4DFB-A1B0-92C92DA2D99C}" type="pres">
      <dgm:prSet presAssocID="{02321E1E-1116-4AA0-841F-787A2CD3AAD0}" presName="hierChild4" presStyleCnt="0"/>
      <dgm:spPr/>
    </dgm:pt>
    <dgm:pt modelId="{7F6B82A1-FC00-4F99-8C53-F8178DB6DAAE}" type="pres">
      <dgm:prSet presAssocID="{C9458537-AA81-4CBD-A6E4-55FB33725957}" presName="Name37" presStyleLbl="parChTrans1D4" presStyleIdx="9" presStyleCnt="16"/>
      <dgm:spPr/>
      <dgm:t>
        <a:bodyPr/>
        <a:lstStyle/>
        <a:p>
          <a:endParaRPr lang="zh-CN" altLang="en-US"/>
        </a:p>
      </dgm:t>
    </dgm:pt>
    <dgm:pt modelId="{95A52314-852D-4C07-BE3F-22717A58572A}" type="pres">
      <dgm:prSet presAssocID="{22850038-DDA2-46C7-BDEB-439DEBB8FCA5}" presName="hierRoot2" presStyleCnt="0">
        <dgm:presLayoutVars>
          <dgm:hierBranch val="init"/>
        </dgm:presLayoutVars>
      </dgm:prSet>
      <dgm:spPr/>
    </dgm:pt>
    <dgm:pt modelId="{1731BDAB-8BAE-40E7-867D-297519ED9A61}" type="pres">
      <dgm:prSet presAssocID="{22850038-DDA2-46C7-BDEB-439DEBB8FCA5}" presName="rootComposite" presStyleCnt="0"/>
      <dgm:spPr/>
    </dgm:pt>
    <dgm:pt modelId="{EC6AA482-6781-43C6-9034-9AA5D9CA64D3}" type="pres">
      <dgm:prSet presAssocID="{22850038-DDA2-46C7-BDEB-439DEBB8FCA5}" presName="rootText" presStyleLbl="node4" presStyleIdx="9" presStyleCnt="16">
        <dgm:presLayoutVars>
          <dgm:chPref val="3"/>
        </dgm:presLayoutVars>
      </dgm:prSet>
      <dgm:spPr/>
      <dgm:t>
        <a:bodyPr/>
        <a:lstStyle/>
        <a:p>
          <a:endParaRPr lang="zh-CN" altLang="en-US"/>
        </a:p>
      </dgm:t>
    </dgm:pt>
    <dgm:pt modelId="{82C3D9A5-B68B-4322-98C8-3104748F2B4C}" type="pres">
      <dgm:prSet presAssocID="{22850038-DDA2-46C7-BDEB-439DEBB8FCA5}" presName="rootConnector" presStyleLbl="node4" presStyleIdx="9" presStyleCnt="16"/>
      <dgm:spPr/>
      <dgm:t>
        <a:bodyPr/>
        <a:lstStyle/>
        <a:p>
          <a:endParaRPr lang="zh-CN" altLang="en-US"/>
        </a:p>
      </dgm:t>
    </dgm:pt>
    <dgm:pt modelId="{F3DC59AA-940C-4A1D-BDFF-85C395A2F5D6}" type="pres">
      <dgm:prSet presAssocID="{22850038-DDA2-46C7-BDEB-439DEBB8FCA5}" presName="hierChild4" presStyleCnt="0"/>
      <dgm:spPr/>
    </dgm:pt>
    <dgm:pt modelId="{E4BD6AAB-9FDD-4AA1-82A7-C7D1238AC124}" type="pres">
      <dgm:prSet presAssocID="{22850038-DDA2-46C7-BDEB-439DEBB8FCA5}" presName="hierChild5" presStyleCnt="0"/>
      <dgm:spPr/>
    </dgm:pt>
    <dgm:pt modelId="{80964792-4447-4324-8601-D6EBD3541595}" type="pres">
      <dgm:prSet presAssocID="{76B07EC9-EA3D-48C1-B30F-0BE714CFAB64}" presName="Name37" presStyleLbl="parChTrans1D4" presStyleIdx="10" presStyleCnt="16"/>
      <dgm:spPr/>
      <dgm:t>
        <a:bodyPr/>
        <a:lstStyle/>
        <a:p>
          <a:endParaRPr lang="zh-CN" altLang="en-US"/>
        </a:p>
      </dgm:t>
    </dgm:pt>
    <dgm:pt modelId="{D79D4529-D1C3-4C8A-8DA3-35341236E2C2}" type="pres">
      <dgm:prSet presAssocID="{9DD7ED34-F594-45A6-9209-8BDBFDBF957F}" presName="hierRoot2" presStyleCnt="0">
        <dgm:presLayoutVars>
          <dgm:hierBranch val="init"/>
        </dgm:presLayoutVars>
      </dgm:prSet>
      <dgm:spPr/>
    </dgm:pt>
    <dgm:pt modelId="{BD7E7AD9-411C-4010-906B-012B9D862CB0}" type="pres">
      <dgm:prSet presAssocID="{9DD7ED34-F594-45A6-9209-8BDBFDBF957F}" presName="rootComposite" presStyleCnt="0"/>
      <dgm:spPr/>
    </dgm:pt>
    <dgm:pt modelId="{B79DEC60-C8D5-4BCB-BF9E-EE6294172A81}" type="pres">
      <dgm:prSet presAssocID="{9DD7ED34-F594-45A6-9209-8BDBFDBF957F}" presName="rootText" presStyleLbl="node4" presStyleIdx="10" presStyleCnt="16">
        <dgm:presLayoutVars>
          <dgm:chPref val="3"/>
        </dgm:presLayoutVars>
      </dgm:prSet>
      <dgm:spPr/>
      <dgm:t>
        <a:bodyPr/>
        <a:lstStyle/>
        <a:p>
          <a:endParaRPr lang="zh-CN" altLang="en-US"/>
        </a:p>
      </dgm:t>
    </dgm:pt>
    <dgm:pt modelId="{5A0EE833-0D3F-4B2A-95C8-F424D123D668}" type="pres">
      <dgm:prSet presAssocID="{9DD7ED34-F594-45A6-9209-8BDBFDBF957F}" presName="rootConnector" presStyleLbl="node4" presStyleIdx="10" presStyleCnt="16"/>
      <dgm:spPr/>
      <dgm:t>
        <a:bodyPr/>
        <a:lstStyle/>
        <a:p>
          <a:endParaRPr lang="zh-CN" altLang="en-US"/>
        </a:p>
      </dgm:t>
    </dgm:pt>
    <dgm:pt modelId="{12E718A8-861A-4497-A415-F006B40FDA49}" type="pres">
      <dgm:prSet presAssocID="{9DD7ED34-F594-45A6-9209-8BDBFDBF957F}" presName="hierChild4" presStyleCnt="0"/>
      <dgm:spPr/>
    </dgm:pt>
    <dgm:pt modelId="{E31E5083-6FE3-4108-BD90-55820962C129}" type="pres">
      <dgm:prSet presAssocID="{9DD7ED34-F594-45A6-9209-8BDBFDBF957F}" presName="hierChild5" presStyleCnt="0"/>
      <dgm:spPr/>
    </dgm:pt>
    <dgm:pt modelId="{DCE504D6-CB8D-4041-9CD7-9CFA5C705BD8}" type="pres">
      <dgm:prSet presAssocID="{26EABF4E-C0C1-4CD6-8878-FEC60FD244E8}" presName="Name37" presStyleLbl="parChTrans1D4" presStyleIdx="11" presStyleCnt="16"/>
      <dgm:spPr/>
      <dgm:t>
        <a:bodyPr/>
        <a:lstStyle/>
        <a:p>
          <a:endParaRPr lang="zh-CN" altLang="en-US"/>
        </a:p>
      </dgm:t>
    </dgm:pt>
    <dgm:pt modelId="{75AF114D-88BD-49BA-BF81-E399B1E79CB7}" type="pres">
      <dgm:prSet presAssocID="{01E385E6-5816-4328-BEF4-146E1D029DC0}" presName="hierRoot2" presStyleCnt="0">
        <dgm:presLayoutVars>
          <dgm:hierBranch val="init"/>
        </dgm:presLayoutVars>
      </dgm:prSet>
      <dgm:spPr/>
    </dgm:pt>
    <dgm:pt modelId="{989CDB24-AD7F-4F4D-91B6-C9C41CD7E07E}" type="pres">
      <dgm:prSet presAssocID="{01E385E6-5816-4328-BEF4-146E1D029DC0}" presName="rootComposite" presStyleCnt="0"/>
      <dgm:spPr/>
    </dgm:pt>
    <dgm:pt modelId="{4FC23BB2-D792-4380-8884-03ABB60E00FA}" type="pres">
      <dgm:prSet presAssocID="{01E385E6-5816-4328-BEF4-146E1D029DC0}" presName="rootText" presStyleLbl="node4" presStyleIdx="11" presStyleCnt="16">
        <dgm:presLayoutVars>
          <dgm:chPref val="3"/>
        </dgm:presLayoutVars>
      </dgm:prSet>
      <dgm:spPr/>
      <dgm:t>
        <a:bodyPr/>
        <a:lstStyle/>
        <a:p>
          <a:endParaRPr lang="zh-CN" altLang="en-US"/>
        </a:p>
      </dgm:t>
    </dgm:pt>
    <dgm:pt modelId="{B4C7D8F3-EB0F-41C6-A472-5F62C7D1E035}" type="pres">
      <dgm:prSet presAssocID="{01E385E6-5816-4328-BEF4-146E1D029DC0}" presName="rootConnector" presStyleLbl="node4" presStyleIdx="11" presStyleCnt="16"/>
      <dgm:spPr/>
      <dgm:t>
        <a:bodyPr/>
        <a:lstStyle/>
        <a:p>
          <a:endParaRPr lang="zh-CN" altLang="en-US"/>
        </a:p>
      </dgm:t>
    </dgm:pt>
    <dgm:pt modelId="{D00D513F-CC0D-4AC1-8BCB-22B033562105}" type="pres">
      <dgm:prSet presAssocID="{01E385E6-5816-4328-BEF4-146E1D029DC0}" presName="hierChild4" presStyleCnt="0"/>
      <dgm:spPr/>
    </dgm:pt>
    <dgm:pt modelId="{902D8171-A425-4918-A55A-9E222651C295}" type="pres">
      <dgm:prSet presAssocID="{01E385E6-5816-4328-BEF4-146E1D029DC0}" presName="hierChild5" presStyleCnt="0"/>
      <dgm:spPr/>
    </dgm:pt>
    <dgm:pt modelId="{41C874B7-CA50-4925-A23F-21E5EB12DA05}" type="pres">
      <dgm:prSet presAssocID="{02321E1E-1116-4AA0-841F-787A2CD3AAD0}" presName="hierChild5" presStyleCnt="0"/>
      <dgm:spPr/>
    </dgm:pt>
    <dgm:pt modelId="{2D45AD67-49A8-4E05-9E17-730F7165D3A6}" type="pres">
      <dgm:prSet presAssocID="{17D14C6D-03F6-4C54-8975-B436A6DCFF00}" presName="Name37" presStyleLbl="parChTrans1D3" presStyleIdx="3" presStyleCnt="4"/>
      <dgm:spPr/>
      <dgm:t>
        <a:bodyPr/>
        <a:lstStyle/>
        <a:p>
          <a:endParaRPr lang="zh-CN" altLang="en-US"/>
        </a:p>
      </dgm:t>
    </dgm:pt>
    <dgm:pt modelId="{023116F6-FBB1-4FFA-AA2D-3A21E22F619F}" type="pres">
      <dgm:prSet presAssocID="{C71C3104-5B1D-49EF-A8E3-C0CED95AA93C}" presName="hierRoot2" presStyleCnt="0">
        <dgm:presLayoutVars>
          <dgm:hierBranch val="init"/>
        </dgm:presLayoutVars>
      </dgm:prSet>
      <dgm:spPr/>
    </dgm:pt>
    <dgm:pt modelId="{79A347ED-0793-42C5-956D-D5E6045F1B4D}" type="pres">
      <dgm:prSet presAssocID="{C71C3104-5B1D-49EF-A8E3-C0CED95AA93C}" presName="rootComposite" presStyleCnt="0"/>
      <dgm:spPr/>
    </dgm:pt>
    <dgm:pt modelId="{9640EBFC-CD30-4FE5-BD6C-1687C6897CBD}" type="pres">
      <dgm:prSet presAssocID="{C71C3104-5B1D-49EF-A8E3-C0CED95AA93C}" presName="rootText" presStyleLbl="node3" presStyleIdx="3" presStyleCnt="4" custScaleX="181036" custLinFactX="9465" custLinFactNeighborX="100000" custLinFactNeighborY="2637">
        <dgm:presLayoutVars>
          <dgm:chPref val="3"/>
        </dgm:presLayoutVars>
      </dgm:prSet>
      <dgm:spPr/>
      <dgm:t>
        <a:bodyPr/>
        <a:lstStyle/>
        <a:p>
          <a:endParaRPr lang="zh-CN" altLang="en-US"/>
        </a:p>
      </dgm:t>
    </dgm:pt>
    <dgm:pt modelId="{7054F202-E7D4-452C-A118-11ADC21A1553}" type="pres">
      <dgm:prSet presAssocID="{C71C3104-5B1D-49EF-A8E3-C0CED95AA93C}" presName="rootConnector" presStyleLbl="node3" presStyleIdx="3" presStyleCnt="4"/>
      <dgm:spPr/>
      <dgm:t>
        <a:bodyPr/>
        <a:lstStyle/>
        <a:p>
          <a:endParaRPr lang="zh-CN" altLang="en-US"/>
        </a:p>
      </dgm:t>
    </dgm:pt>
    <dgm:pt modelId="{52F7D9DC-52CA-4AAD-A96E-582129613CC7}" type="pres">
      <dgm:prSet presAssocID="{C71C3104-5B1D-49EF-A8E3-C0CED95AA93C}" presName="hierChild4" presStyleCnt="0"/>
      <dgm:spPr/>
    </dgm:pt>
    <dgm:pt modelId="{5A06DE22-7B21-4E7D-9173-A7FED3C23EF8}" type="pres">
      <dgm:prSet presAssocID="{30726D9F-E74A-4ACF-B2DD-A5CE3DDCD04E}" presName="Name37" presStyleLbl="parChTrans1D4" presStyleIdx="12" presStyleCnt="16"/>
      <dgm:spPr/>
      <dgm:t>
        <a:bodyPr/>
        <a:lstStyle/>
        <a:p>
          <a:endParaRPr lang="zh-CN" altLang="en-US"/>
        </a:p>
      </dgm:t>
    </dgm:pt>
    <dgm:pt modelId="{A6C2516D-911C-4AB1-96A7-C8B8B5B7BB44}" type="pres">
      <dgm:prSet presAssocID="{831803B7-224E-4012-A9EF-A7E934AAD59F}" presName="hierRoot2" presStyleCnt="0">
        <dgm:presLayoutVars>
          <dgm:hierBranch val="init"/>
        </dgm:presLayoutVars>
      </dgm:prSet>
      <dgm:spPr/>
    </dgm:pt>
    <dgm:pt modelId="{D659F501-3C40-4B0D-A3FF-679E43E425FB}" type="pres">
      <dgm:prSet presAssocID="{831803B7-224E-4012-A9EF-A7E934AAD59F}" presName="rootComposite" presStyleCnt="0"/>
      <dgm:spPr/>
    </dgm:pt>
    <dgm:pt modelId="{C27AB496-1706-4E4A-9AF5-BE44178A4438}" type="pres">
      <dgm:prSet presAssocID="{831803B7-224E-4012-A9EF-A7E934AAD59F}" presName="rootText" presStyleLbl="node4" presStyleIdx="12" presStyleCnt="16" custScaleX="125607" custLinFactX="17378" custLinFactNeighborX="100000">
        <dgm:presLayoutVars>
          <dgm:chPref val="3"/>
        </dgm:presLayoutVars>
      </dgm:prSet>
      <dgm:spPr/>
      <dgm:t>
        <a:bodyPr/>
        <a:lstStyle/>
        <a:p>
          <a:endParaRPr lang="zh-CN" altLang="en-US"/>
        </a:p>
      </dgm:t>
    </dgm:pt>
    <dgm:pt modelId="{0870BAA0-5F07-45E9-BA0C-D6D09AAF7A9D}" type="pres">
      <dgm:prSet presAssocID="{831803B7-224E-4012-A9EF-A7E934AAD59F}" presName="rootConnector" presStyleLbl="node4" presStyleIdx="12" presStyleCnt="16"/>
      <dgm:spPr/>
      <dgm:t>
        <a:bodyPr/>
        <a:lstStyle/>
        <a:p>
          <a:endParaRPr lang="zh-CN" altLang="en-US"/>
        </a:p>
      </dgm:t>
    </dgm:pt>
    <dgm:pt modelId="{424CF038-F8F3-4F22-8133-2B3CF42AC5D0}" type="pres">
      <dgm:prSet presAssocID="{831803B7-224E-4012-A9EF-A7E934AAD59F}" presName="hierChild4" presStyleCnt="0"/>
      <dgm:spPr/>
    </dgm:pt>
    <dgm:pt modelId="{A2E8AD28-84FE-4C24-92D0-CC90DD7EF1EB}" type="pres">
      <dgm:prSet presAssocID="{831803B7-224E-4012-A9EF-A7E934AAD59F}" presName="hierChild5" presStyleCnt="0"/>
      <dgm:spPr/>
    </dgm:pt>
    <dgm:pt modelId="{7E4034CD-19D2-4614-9CCB-1B9BE9DD03C3}" type="pres">
      <dgm:prSet presAssocID="{7E070E1C-3ECC-44F3-9369-E55D7F4E180D}" presName="Name37" presStyleLbl="parChTrans1D4" presStyleIdx="13" presStyleCnt="16"/>
      <dgm:spPr/>
      <dgm:t>
        <a:bodyPr/>
        <a:lstStyle/>
        <a:p>
          <a:endParaRPr lang="zh-CN" altLang="en-US"/>
        </a:p>
      </dgm:t>
    </dgm:pt>
    <dgm:pt modelId="{FCCCDEBD-F243-40CF-8B1A-5658A66E47B3}" type="pres">
      <dgm:prSet presAssocID="{FE8BE9F5-16C2-4E9A-934E-37DCA4426A1D}" presName="hierRoot2" presStyleCnt="0">
        <dgm:presLayoutVars>
          <dgm:hierBranch val="init"/>
        </dgm:presLayoutVars>
      </dgm:prSet>
      <dgm:spPr/>
    </dgm:pt>
    <dgm:pt modelId="{7BDF2394-AAC6-473E-86C1-129B138E9A00}" type="pres">
      <dgm:prSet presAssocID="{FE8BE9F5-16C2-4E9A-934E-37DCA4426A1D}" presName="rootComposite" presStyleCnt="0"/>
      <dgm:spPr/>
    </dgm:pt>
    <dgm:pt modelId="{D6DEC04D-CE4F-4546-8E52-71579C38258B}" type="pres">
      <dgm:prSet presAssocID="{FE8BE9F5-16C2-4E9A-934E-37DCA4426A1D}" presName="rootText" presStyleLbl="node4" presStyleIdx="13" presStyleCnt="16" custScaleX="136771" custLinFactX="23973" custLinFactNeighborX="100000" custLinFactNeighborY="5275">
        <dgm:presLayoutVars>
          <dgm:chPref val="3"/>
        </dgm:presLayoutVars>
      </dgm:prSet>
      <dgm:spPr/>
      <dgm:t>
        <a:bodyPr/>
        <a:lstStyle/>
        <a:p>
          <a:endParaRPr lang="zh-CN" altLang="en-US"/>
        </a:p>
      </dgm:t>
    </dgm:pt>
    <dgm:pt modelId="{91C07049-F91E-41A7-899B-91D7949AC39C}" type="pres">
      <dgm:prSet presAssocID="{FE8BE9F5-16C2-4E9A-934E-37DCA4426A1D}" presName="rootConnector" presStyleLbl="node4" presStyleIdx="13" presStyleCnt="16"/>
      <dgm:spPr/>
      <dgm:t>
        <a:bodyPr/>
        <a:lstStyle/>
        <a:p>
          <a:endParaRPr lang="zh-CN" altLang="en-US"/>
        </a:p>
      </dgm:t>
    </dgm:pt>
    <dgm:pt modelId="{D5378A0D-5D7C-43A9-9D71-0C5C46A4E5F4}" type="pres">
      <dgm:prSet presAssocID="{FE8BE9F5-16C2-4E9A-934E-37DCA4426A1D}" presName="hierChild4" presStyleCnt="0"/>
      <dgm:spPr/>
    </dgm:pt>
    <dgm:pt modelId="{BD5ACD3E-57F2-4008-9C63-C71F6ED020A8}" type="pres">
      <dgm:prSet presAssocID="{FE8BE9F5-16C2-4E9A-934E-37DCA4426A1D}" presName="hierChild5" presStyleCnt="0"/>
      <dgm:spPr/>
    </dgm:pt>
    <dgm:pt modelId="{588C32C4-5342-47D2-A973-6EC65227521F}" type="pres">
      <dgm:prSet presAssocID="{E785755A-2C44-4F56-B35C-A9E71AC076B0}" presName="Name37" presStyleLbl="parChTrans1D4" presStyleIdx="14" presStyleCnt="16"/>
      <dgm:spPr/>
      <dgm:t>
        <a:bodyPr/>
        <a:lstStyle/>
        <a:p>
          <a:endParaRPr lang="zh-CN" altLang="en-US"/>
        </a:p>
      </dgm:t>
    </dgm:pt>
    <dgm:pt modelId="{B7E47732-D4A2-4101-A757-3B1259F0E8D8}" type="pres">
      <dgm:prSet presAssocID="{95B2FEC7-C491-4D24-A076-949CC27A87D3}" presName="hierRoot2" presStyleCnt="0">
        <dgm:presLayoutVars>
          <dgm:hierBranch val="init"/>
        </dgm:presLayoutVars>
      </dgm:prSet>
      <dgm:spPr/>
    </dgm:pt>
    <dgm:pt modelId="{45180F49-2E00-4C85-8936-01B4A2EF1C7F}" type="pres">
      <dgm:prSet presAssocID="{95B2FEC7-C491-4D24-A076-949CC27A87D3}" presName="rootComposite" presStyleCnt="0"/>
      <dgm:spPr/>
    </dgm:pt>
    <dgm:pt modelId="{FAA7EF99-8729-4946-A8BF-D7AD2045EE03}" type="pres">
      <dgm:prSet presAssocID="{95B2FEC7-C491-4D24-A076-949CC27A87D3}" presName="rootText" presStyleLbl="node4" presStyleIdx="14" presStyleCnt="16" custScaleX="136792" custLinFactX="26610" custLinFactNeighborX="100000" custLinFactNeighborY="-10551">
        <dgm:presLayoutVars>
          <dgm:chPref val="3"/>
        </dgm:presLayoutVars>
      </dgm:prSet>
      <dgm:spPr/>
      <dgm:t>
        <a:bodyPr/>
        <a:lstStyle/>
        <a:p>
          <a:endParaRPr lang="zh-CN" altLang="en-US"/>
        </a:p>
      </dgm:t>
    </dgm:pt>
    <dgm:pt modelId="{66445FB9-A6B6-4D3D-B622-C68BF06E1C76}" type="pres">
      <dgm:prSet presAssocID="{95B2FEC7-C491-4D24-A076-949CC27A87D3}" presName="rootConnector" presStyleLbl="node4" presStyleIdx="14" presStyleCnt="16"/>
      <dgm:spPr/>
      <dgm:t>
        <a:bodyPr/>
        <a:lstStyle/>
        <a:p>
          <a:endParaRPr lang="zh-CN" altLang="en-US"/>
        </a:p>
      </dgm:t>
    </dgm:pt>
    <dgm:pt modelId="{47CFDAA8-5932-4438-BDFB-3CDA428D014B}" type="pres">
      <dgm:prSet presAssocID="{95B2FEC7-C491-4D24-A076-949CC27A87D3}" presName="hierChild4" presStyleCnt="0"/>
      <dgm:spPr/>
    </dgm:pt>
    <dgm:pt modelId="{EEEC0F49-2060-43BA-8916-F0440B13C2B6}" type="pres">
      <dgm:prSet presAssocID="{95B2FEC7-C491-4D24-A076-949CC27A87D3}" presName="hierChild5" presStyleCnt="0"/>
      <dgm:spPr/>
    </dgm:pt>
    <dgm:pt modelId="{1DA38509-E52B-4F06-9797-5AAB48349FEC}" type="pres">
      <dgm:prSet presAssocID="{DBDBA9A8-8D02-4326-96AF-655E8B6BD987}" presName="Name37" presStyleLbl="parChTrans1D4" presStyleIdx="15" presStyleCnt="16"/>
      <dgm:spPr/>
      <dgm:t>
        <a:bodyPr/>
        <a:lstStyle/>
        <a:p>
          <a:endParaRPr lang="zh-CN" altLang="en-US"/>
        </a:p>
      </dgm:t>
    </dgm:pt>
    <dgm:pt modelId="{D2D9BB49-9A4B-438D-AA76-872EA8D69838}" type="pres">
      <dgm:prSet presAssocID="{BCD2AA83-548D-4601-A267-7B4A53E63FCC}" presName="hierRoot2" presStyleCnt="0">
        <dgm:presLayoutVars>
          <dgm:hierBranch val="init"/>
        </dgm:presLayoutVars>
      </dgm:prSet>
      <dgm:spPr/>
    </dgm:pt>
    <dgm:pt modelId="{4AC25E6D-1715-4F4B-A886-3FDF27737A60}" type="pres">
      <dgm:prSet presAssocID="{BCD2AA83-548D-4601-A267-7B4A53E63FCC}" presName="rootComposite" presStyleCnt="0"/>
      <dgm:spPr/>
    </dgm:pt>
    <dgm:pt modelId="{57A7B784-8396-4AAA-B4A8-48607145FE01}" type="pres">
      <dgm:prSet presAssocID="{BCD2AA83-548D-4601-A267-7B4A53E63FCC}" presName="rootText" presStyleLbl="node4" presStyleIdx="15" presStyleCnt="16" custScaleX="127553" custLinFactX="30567" custLinFactNeighborX="100000" custLinFactNeighborY="-2638">
        <dgm:presLayoutVars>
          <dgm:chPref val="3"/>
        </dgm:presLayoutVars>
      </dgm:prSet>
      <dgm:spPr/>
      <dgm:t>
        <a:bodyPr/>
        <a:lstStyle/>
        <a:p>
          <a:endParaRPr lang="zh-CN" altLang="en-US"/>
        </a:p>
      </dgm:t>
    </dgm:pt>
    <dgm:pt modelId="{3B1DF20B-D1CD-4222-89C8-A4264D43068E}" type="pres">
      <dgm:prSet presAssocID="{BCD2AA83-548D-4601-A267-7B4A53E63FCC}" presName="rootConnector" presStyleLbl="node4" presStyleIdx="15" presStyleCnt="16"/>
      <dgm:spPr/>
      <dgm:t>
        <a:bodyPr/>
        <a:lstStyle/>
        <a:p>
          <a:endParaRPr lang="zh-CN" altLang="en-US"/>
        </a:p>
      </dgm:t>
    </dgm:pt>
    <dgm:pt modelId="{3B38F4BA-F361-4DBC-99BC-5D90D4113A1F}" type="pres">
      <dgm:prSet presAssocID="{BCD2AA83-548D-4601-A267-7B4A53E63FCC}" presName="hierChild4" presStyleCnt="0"/>
      <dgm:spPr/>
    </dgm:pt>
    <dgm:pt modelId="{22BC77E0-4A5F-42E8-8849-AD58215BD779}" type="pres">
      <dgm:prSet presAssocID="{BCD2AA83-548D-4601-A267-7B4A53E63FCC}" presName="hierChild5" presStyleCnt="0"/>
      <dgm:spPr/>
    </dgm:pt>
    <dgm:pt modelId="{2262A588-E69C-4502-BAA4-E279AA2A5F53}" type="pres">
      <dgm:prSet presAssocID="{C71C3104-5B1D-49EF-A8E3-C0CED95AA93C}" presName="hierChild5" presStyleCnt="0"/>
      <dgm:spPr/>
    </dgm:pt>
    <dgm:pt modelId="{CD554A8A-F18D-46EE-AF6C-7B8278B1D4F0}" type="pres">
      <dgm:prSet presAssocID="{8602292C-C5F9-41A9-9D61-AFFDC7DA893F}" presName="hierChild5" presStyleCnt="0"/>
      <dgm:spPr/>
    </dgm:pt>
    <dgm:pt modelId="{E5599BA1-0B67-44F2-8D8C-B4517D4645F6}" type="pres">
      <dgm:prSet presAssocID="{7B542B4C-D6F4-4347-BA17-DB87D2B7DDAE}" presName="hierChild3" presStyleCnt="0"/>
      <dgm:spPr/>
    </dgm:pt>
  </dgm:ptLst>
  <dgm:cxnLst>
    <dgm:cxn modelId="{64ACE76B-CAC9-4507-A8E4-E2093F285721}" type="presOf" srcId="{26EABF4E-C0C1-4CD6-8878-FEC60FD244E8}" destId="{DCE504D6-CB8D-4041-9CD7-9CFA5C705BD8}" srcOrd="0" destOrd="0" presId="urn:microsoft.com/office/officeart/2005/8/layout/orgChart1#1"/>
    <dgm:cxn modelId="{D2704202-FFE7-4D6F-AE3A-1279BFB701BA}" type="presOf" srcId="{22850038-DDA2-46C7-BDEB-439DEBB8FCA5}" destId="{EC6AA482-6781-43C6-9034-9AA5D9CA64D3}" srcOrd="0" destOrd="0" presId="urn:microsoft.com/office/officeart/2005/8/layout/orgChart1#1"/>
    <dgm:cxn modelId="{7C81E1C4-23F7-4337-9524-A5F117BD3ACE}" type="presOf" srcId="{816F33C9-EEF9-418A-ADFB-DE8FEF219123}" destId="{CBE199EF-C859-48A3-8EC8-BABA3FEFE226}" srcOrd="0" destOrd="0" presId="urn:microsoft.com/office/officeart/2005/8/layout/orgChart1#1"/>
    <dgm:cxn modelId="{021C25AB-A16D-4617-AA3C-512BA46762C6}" type="presOf" srcId="{A0AF58D9-9331-47DA-9CF4-F67FF435C5CD}" destId="{0A886C49-8363-463A-B4AD-17A7797EF314}" srcOrd="0" destOrd="0" presId="urn:microsoft.com/office/officeart/2005/8/layout/orgChart1#1"/>
    <dgm:cxn modelId="{844B55F7-A06C-43CD-8E5E-0B40991402DA}" type="presOf" srcId="{E785755A-2C44-4F56-B35C-A9E71AC076B0}" destId="{588C32C4-5342-47D2-A973-6EC65227521F}" srcOrd="0" destOrd="0" presId="urn:microsoft.com/office/officeart/2005/8/layout/orgChart1#1"/>
    <dgm:cxn modelId="{ABF27D63-18EF-4755-AE3C-EA9F6DF88517}" type="presOf" srcId="{EB2289F7-D1F0-4F67-8161-683D058F61D3}" destId="{FCA2421A-20F7-46AA-A45F-90F6D57F4DEB}" srcOrd="0" destOrd="0" presId="urn:microsoft.com/office/officeart/2005/8/layout/orgChart1#1"/>
    <dgm:cxn modelId="{EE9276E9-C1E0-4062-9357-5757FACA5F88}" type="presOf" srcId="{C8822FEA-C43E-4C99-8B76-317B6A42FC8A}" destId="{03964F94-F721-486D-A149-76AC89C6B3E1}" srcOrd="0" destOrd="0" presId="urn:microsoft.com/office/officeart/2005/8/layout/orgChart1#1"/>
    <dgm:cxn modelId="{327CD144-F14D-4F5C-B0AC-F1A8F1A989A7}" type="presOf" srcId="{72D44B70-89AB-435F-A874-1EC8A447DC7A}" destId="{80DDB406-71DE-4579-B112-3F8CE24CF32E}" srcOrd="1" destOrd="0" presId="urn:microsoft.com/office/officeart/2005/8/layout/orgChart1#1"/>
    <dgm:cxn modelId="{903724AB-F249-4626-9FA0-F0EED7A9EDFD}" type="presOf" srcId="{02321E1E-1116-4AA0-841F-787A2CD3AAD0}" destId="{11CD841C-32B2-4EF4-87DB-5F17DE2FB5B1}" srcOrd="0" destOrd="0" presId="urn:microsoft.com/office/officeart/2005/8/layout/orgChart1#1"/>
    <dgm:cxn modelId="{C10D9990-5C02-4449-8F33-541C0C6B996B}" type="presOf" srcId="{FE8BE9F5-16C2-4E9A-934E-37DCA4426A1D}" destId="{D6DEC04D-CE4F-4546-8E52-71579C38258B}" srcOrd="0" destOrd="0" presId="urn:microsoft.com/office/officeart/2005/8/layout/orgChart1#1"/>
    <dgm:cxn modelId="{8A09EE41-6C73-416D-9F60-69622AD7042D}" srcId="{02321E1E-1116-4AA0-841F-787A2CD3AAD0}" destId="{01E385E6-5816-4328-BEF4-146E1D029DC0}" srcOrd="2" destOrd="0" parTransId="{26EABF4E-C0C1-4CD6-8878-FEC60FD244E8}" sibTransId="{3F6BACC2-65C2-46FB-A5B4-7F27A4BF2B03}"/>
    <dgm:cxn modelId="{661CA3E9-F304-4996-886E-DEC6A9B08642}" type="presOf" srcId="{255633FD-849E-4BCE-8F86-C4228378B985}" destId="{A58D7D4B-9E68-4C85-B8DE-2347FCDC3644}" srcOrd="1" destOrd="0" presId="urn:microsoft.com/office/officeart/2005/8/layout/orgChart1#1"/>
    <dgm:cxn modelId="{82C8ECC8-7061-47CE-89EA-D2D7B865EB11}" type="presOf" srcId="{FE8BE9F5-16C2-4E9A-934E-37DCA4426A1D}" destId="{91C07049-F91E-41A7-899B-91D7949AC39C}" srcOrd="1" destOrd="0" presId="urn:microsoft.com/office/officeart/2005/8/layout/orgChart1#1"/>
    <dgm:cxn modelId="{CA0B4C85-3500-4ACE-91AD-9C6D3617D7FF}" type="presOf" srcId="{96DCA6CB-9364-4E10-9D2C-8C5B192F56BC}" destId="{725528AF-F38E-4304-8657-752FB6222455}" srcOrd="0" destOrd="0" presId="urn:microsoft.com/office/officeart/2005/8/layout/orgChart1#1"/>
    <dgm:cxn modelId="{630165DC-5B2E-411F-8110-BC4184C25904}" type="presOf" srcId="{02321E1E-1116-4AA0-841F-787A2CD3AAD0}" destId="{32EFE1B1-1544-4415-A41D-E53562E9A400}" srcOrd="1" destOrd="0" presId="urn:microsoft.com/office/officeart/2005/8/layout/orgChart1#1"/>
    <dgm:cxn modelId="{E742D012-7B73-4E9F-862D-DA183E35602C}" type="presOf" srcId="{9DD7ED34-F594-45A6-9209-8BDBFDBF957F}" destId="{5A0EE833-0D3F-4B2A-95C8-F424D123D668}" srcOrd="1" destOrd="0" presId="urn:microsoft.com/office/officeart/2005/8/layout/orgChart1#1"/>
    <dgm:cxn modelId="{59F7D579-219F-436E-AC32-81BEA2AD4DFD}" srcId="{72D44B70-89AB-435F-A874-1EC8A447DC7A}" destId="{A0AF58D9-9331-47DA-9CF4-F67FF435C5CD}" srcOrd="1" destOrd="0" parTransId="{E2503FE5-5E71-4500-BB24-1D2076FEA07F}" sibTransId="{A88C086E-FD00-41F8-9751-53AEC5CD7535}"/>
    <dgm:cxn modelId="{0E83BD58-F575-4D94-8BA9-CC0440389851}" type="presOf" srcId="{7B5C1CF4-F7C4-4CC4-92E0-7EDD8BBAFBA4}" destId="{CF9EBEFD-29FF-45D4-9121-DC06A7475B38}" srcOrd="0" destOrd="0" presId="urn:microsoft.com/office/officeart/2005/8/layout/orgChart1#1"/>
    <dgm:cxn modelId="{561B740F-167E-464C-B1DF-DC33D1594241}" type="presOf" srcId="{776D010E-49B5-479B-890B-F71C773BB5B6}" destId="{3A64A3FC-B45C-4026-A4BA-4F52EA1E64FF}" srcOrd="0" destOrd="0" presId="urn:microsoft.com/office/officeart/2005/8/layout/orgChart1#1"/>
    <dgm:cxn modelId="{7F6CB00E-DA15-40AC-9D82-8D4E5826718D}" type="presOf" srcId="{8602292C-C5F9-41A9-9D61-AFFDC7DA893F}" destId="{B38FCFA3-9F72-4B4D-BA4A-887FADC6A9C7}" srcOrd="1" destOrd="0" presId="urn:microsoft.com/office/officeart/2005/8/layout/orgChart1#1"/>
    <dgm:cxn modelId="{233433E6-1DAF-40B8-90A1-5B3C29A158CD}" type="presOf" srcId="{A0AF58D9-9331-47DA-9CF4-F67FF435C5CD}" destId="{8B253879-D3BD-4DAA-B8F9-2A603829CE79}" srcOrd="1" destOrd="0" presId="urn:microsoft.com/office/officeart/2005/8/layout/orgChart1#1"/>
    <dgm:cxn modelId="{9FD6DC3A-C99F-4C59-A9AA-DC5F1652557D}" type="presOf" srcId="{831803B7-224E-4012-A9EF-A7E934AAD59F}" destId="{C27AB496-1706-4E4A-9AF5-BE44178A4438}" srcOrd="0" destOrd="0" presId="urn:microsoft.com/office/officeart/2005/8/layout/orgChart1#1"/>
    <dgm:cxn modelId="{F7B8E338-8D5B-4E85-92DE-4F92CF6D10AB}" type="presOf" srcId="{7B542B4C-D6F4-4347-BA17-DB87D2B7DDAE}" destId="{32FAC77D-7DAD-48FF-A67C-6B6ECD01C4E1}" srcOrd="0" destOrd="0" presId="urn:microsoft.com/office/officeart/2005/8/layout/orgChart1#1"/>
    <dgm:cxn modelId="{206D1384-825C-4311-B9A1-579AA991EAC4}" type="presOf" srcId="{255633FD-849E-4BCE-8F86-C4228378B985}" destId="{72C9A48E-68D0-4362-9125-36A1B37FF82E}" srcOrd="0" destOrd="0" presId="urn:microsoft.com/office/officeart/2005/8/layout/orgChart1#1"/>
    <dgm:cxn modelId="{5A83DB65-3AC9-468D-BCCF-BA0E968CEA4E}" srcId="{02321E1E-1116-4AA0-841F-787A2CD3AAD0}" destId="{22850038-DDA2-46C7-BDEB-439DEBB8FCA5}" srcOrd="0" destOrd="0" parTransId="{C9458537-AA81-4CBD-A6E4-55FB33725957}" sibTransId="{40795347-29F9-4CCD-91A2-23ECB5D9BC52}"/>
    <dgm:cxn modelId="{7C305FDC-DB97-4A94-A454-3BFF047AFBBB}" type="presOf" srcId="{64AFAA6B-8EC7-431E-AC31-6E7C1980A8C9}" destId="{78B171ED-7ABF-4EE8-B5EB-C4FFA82AAAEB}" srcOrd="0" destOrd="0" presId="urn:microsoft.com/office/officeart/2005/8/layout/orgChart1#1"/>
    <dgm:cxn modelId="{1F4CA258-15D3-495A-8B55-BBA5EE2E3570}" type="presOf" srcId="{290977D0-26E5-4B73-ADC6-DFA679B4E8CB}" destId="{F472AE30-9152-433F-AF13-E53E3FC263E9}" srcOrd="0" destOrd="0" presId="urn:microsoft.com/office/officeart/2005/8/layout/orgChart1#1"/>
    <dgm:cxn modelId="{30C0DC5D-5ED4-421B-8D46-AC7D14C72CDB}" type="presOf" srcId="{96DCA6CB-9364-4E10-9D2C-8C5B192F56BC}" destId="{168AD57D-5C97-4F4F-ACC9-084A04018A23}" srcOrd="1" destOrd="0" presId="urn:microsoft.com/office/officeart/2005/8/layout/orgChart1#1"/>
    <dgm:cxn modelId="{369176AE-5F2E-446D-B039-21E0015A003B}" type="presOf" srcId="{7E070E1C-3ECC-44F3-9369-E55D7F4E180D}" destId="{7E4034CD-19D2-4614-9CCB-1B9BE9DD03C3}" srcOrd="0" destOrd="0" presId="urn:microsoft.com/office/officeart/2005/8/layout/orgChart1#1"/>
    <dgm:cxn modelId="{596E6DCF-EF04-43ED-B913-E971F4D0C38B}" srcId="{72D44B70-89AB-435F-A874-1EC8A447DC7A}" destId="{25ACB18C-8858-48D3-B2AF-12AD6F41B884}" srcOrd="0" destOrd="0" parTransId="{0FA00F34-469E-4EC1-B306-3A319B314A46}" sibTransId="{6810BE05-B440-401C-B29E-78D11157B5F6}"/>
    <dgm:cxn modelId="{03D975F5-B618-4464-BC4F-0D3F1348D91A}" type="presOf" srcId="{7B542B4C-D6F4-4347-BA17-DB87D2B7DDAE}" destId="{2FB44436-B75D-4801-B2CC-00F05DA2CDE6}" srcOrd="1" destOrd="0" presId="urn:microsoft.com/office/officeart/2005/8/layout/orgChart1#1"/>
    <dgm:cxn modelId="{028C42F6-8A8C-41B5-8267-ADD9C9649C20}" srcId="{255633FD-849E-4BCE-8F86-C4228378B985}" destId="{D2AADFF6-2D46-4B9D-A10E-C78B6CBBC786}" srcOrd="1" destOrd="0" parTransId="{F8023025-005C-4537-92F5-168F8A6CD8ED}" sibTransId="{08ABC596-9108-4D86-8A04-4375621E89A4}"/>
    <dgm:cxn modelId="{D6B4EC00-EF79-4EC9-BE61-E4A54BAB6ACE}" type="presOf" srcId="{20F8535C-01AE-4EF4-B02E-545788BA4F0C}" destId="{5A10CABB-0272-4DC4-A8AC-7FA2FA25243D}" srcOrd="0" destOrd="0" presId="urn:microsoft.com/office/officeart/2005/8/layout/orgChart1#1"/>
    <dgm:cxn modelId="{08A1A0B0-515D-48DC-88EE-084AC7CBB390}" type="presOf" srcId="{0CFB08AE-F21E-4FA5-A569-48709972E755}" destId="{50EC901E-CF4E-411B-BE36-2CC433572176}" srcOrd="1" destOrd="0" presId="urn:microsoft.com/office/officeart/2005/8/layout/orgChart1#1"/>
    <dgm:cxn modelId="{3C844D95-310D-4246-9623-947DB0FF68C1}" type="presOf" srcId="{9502C631-8305-410F-91D6-412F8286C73E}" destId="{211F56C0-4FF5-4472-ACFA-956F999F4A3C}" srcOrd="0" destOrd="0" presId="urn:microsoft.com/office/officeart/2005/8/layout/orgChart1#1"/>
    <dgm:cxn modelId="{8C11451D-D457-4194-9774-3B61597D6D06}" srcId="{8602292C-C5F9-41A9-9D61-AFFDC7DA893F}" destId="{C71C3104-5B1D-49EF-A8E3-C0CED95AA93C}" srcOrd="1" destOrd="0" parTransId="{17D14C6D-03F6-4C54-8975-B436A6DCFF00}" sibTransId="{09A72370-2517-49D0-8EFC-175C1BB7BB85}"/>
    <dgm:cxn modelId="{CA307B73-2A41-4F37-BFFD-14285DB234B2}" type="presOf" srcId="{DBDBA9A8-8D02-4326-96AF-655E8B6BD987}" destId="{1DA38509-E52B-4F06-9797-5AAB48349FEC}" srcOrd="0" destOrd="0" presId="urn:microsoft.com/office/officeart/2005/8/layout/orgChart1#1"/>
    <dgm:cxn modelId="{C98195AD-0DEE-4DE8-ACD6-B10D10B4BA25}" type="presOf" srcId="{8602292C-C5F9-41A9-9D61-AFFDC7DA893F}" destId="{CB8EA837-EA70-431A-96F4-33AC7F77AB18}" srcOrd="0" destOrd="0" presId="urn:microsoft.com/office/officeart/2005/8/layout/orgChart1#1"/>
    <dgm:cxn modelId="{449945D5-9B22-43D5-BD7D-1929AC65CBA8}" type="presOf" srcId="{30726D9F-E74A-4ACF-B2DD-A5CE3DDCD04E}" destId="{5A06DE22-7B21-4E7D-9173-A7FED3C23EF8}" srcOrd="0" destOrd="0" presId="urn:microsoft.com/office/officeart/2005/8/layout/orgChart1#1"/>
    <dgm:cxn modelId="{AB6DC0F0-844F-4412-8F94-74BA97F96B0D}" type="presOf" srcId="{25ACB18C-8858-48D3-B2AF-12AD6F41B884}" destId="{01164314-4C10-4E59-9ABB-46AF1A82B90D}" srcOrd="1" destOrd="0" presId="urn:microsoft.com/office/officeart/2005/8/layout/orgChart1#1"/>
    <dgm:cxn modelId="{55A937DA-BD09-475A-9C9A-9A724DAF11E7}" srcId="{C00B1755-8292-4196-96B4-75D79B32A64F}" destId="{72D44B70-89AB-435F-A874-1EC8A447DC7A}" srcOrd="0" destOrd="0" parTransId="{E115FA3B-B34D-4921-B6B1-F8ABE5B4DD67}" sibTransId="{4022A3F5-C988-4AE1-BDBC-575FC90C0EF2}"/>
    <dgm:cxn modelId="{F3553386-6A92-4E86-857F-C5F129F09E90}" type="presOf" srcId="{C154DB94-BB3A-46B8-83BF-D4BE1AAE8869}" destId="{8708DEA2-5A3A-4E25-BD8B-5204A8764B47}" srcOrd="0" destOrd="0" presId="urn:microsoft.com/office/officeart/2005/8/layout/orgChart1#1"/>
    <dgm:cxn modelId="{E73CABCB-EEB5-4467-87D0-002C3F31E7B0}" type="presOf" srcId="{C00B1755-8292-4196-96B4-75D79B32A64F}" destId="{DEEFE713-FDC6-4709-A259-776BB4B9EDD5}" srcOrd="1" destOrd="0" presId="urn:microsoft.com/office/officeart/2005/8/layout/orgChart1#1"/>
    <dgm:cxn modelId="{F35ABE9C-EA02-4394-81D1-56448D471731}" type="presOf" srcId="{01E385E6-5816-4328-BEF4-146E1D029DC0}" destId="{4FC23BB2-D792-4380-8884-03ABB60E00FA}" srcOrd="0" destOrd="0" presId="urn:microsoft.com/office/officeart/2005/8/layout/orgChart1#1"/>
    <dgm:cxn modelId="{652468F6-6EB0-456A-8BF1-CA8CF5A06B80}" type="presOf" srcId="{0CFB08AE-F21E-4FA5-A569-48709972E755}" destId="{72583F62-A84A-4936-ABDE-787638DA9970}" srcOrd="0" destOrd="0" presId="urn:microsoft.com/office/officeart/2005/8/layout/orgChart1#1"/>
    <dgm:cxn modelId="{F160C1BD-21A5-42F4-960A-226F903C4659}" srcId="{255633FD-849E-4BCE-8F86-C4228378B985}" destId="{CA28ED3F-0AF6-4576-AE38-A4AAEFA7677D}" srcOrd="4" destOrd="0" parTransId="{20F8535C-01AE-4EF4-B02E-545788BA4F0C}" sibTransId="{8D28481A-9CE5-498D-9115-75B5A5D90B17}"/>
    <dgm:cxn modelId="{1E87427A-60B5-48A0-A620-3A5DD7F109B8}" srcId="{64AFAA6B-8EC7-431E-AC31-6E7C1980A8C9}" destId="{7B542B4C-D6F4-4347-BA17-DB87D2B7DDAE}" srcOrd="0" destOrd="0" parTransId="{62F9A0CD-2DA5-447B-89D7-C2A05024820D}" sibTransId="{13E01F62-3D0A-400C-9FB5-165170595A28}"/>
    <dgm:cxn modelId="{55FA5E91-4D66-4884-BF0F-B72744A949C4}" type="presOf" srcId="{D2AADFF6-2D46-4B9D-A10E-C78B6CBBC786}" destId="{C9BF4421-0376-4B0E-A9E7-9F63332B2817}" srcOrd="0" destOrd="0" presId="urn:microsoft.com/office/officeart/2005/8/layout/orgChart1#1"/>
    <dgm:cxn modelId="{48E2EEA4-FC96-46C4-9C96-954E3657FFDA}" srcId="{255633FD-849E-4BCE-8F86-C4228378B985}" destId="{C154DB94-BB3A-46B8-83BF-D4BE1AAE8869}" srcOrd="3" destOrd="0" parTransId="{816F33C9-EEF9-418A-ADFB-DE8FEF219123}" sibTransId="{D41C3001-E194-49A2-8D47-A950CCA9BAAA}"/>
    <dgm:cxn modelId="{AB2E83C4-2802-423D-982F-0C8D8B5396BB}" type="presOf" srcId="{DC756BBB-D776-452D-BF37-05B25D390A2B}" destId="{C53DBA41-4886-42D6-AE3A-C30284CB24FF}" srcOrd="1" destOrd="0" presId="urn:microsoft.com/office/officeart/2005/8/layout/orgChart1#1"/>
    <dgm:cxn modelId="{E3762C6D-9131-4ADD-92E3-55C8B9EE0632}" type="presOf" srcId="{17D14C6D-03F6-4C54-8975-B436A6DCFF00}" destId="{2D45AD67-49A8-4E05-9E17-730F7165D3A6}" srcOrd="0" destOrd="0" presId="urn:microsoft.com/office/officeart/2005/8/layout/orgChart1#1"/>
    <dgm:cxn modelId="{AC9D8039-9B0A-4321-9D59-3722F8477140}" type="presOf" srcId="{3B80E2B4-EFBB-4AB9-9EA5-A23DE52E4493}" destId="{17921AC2-9989-4A86-A38F-DB316B437A5B}" srcOrd="0" destOrd="0" presId="urn:microsoft.com/office/officeart/2005/8/layout/orgChart1#1"/>
    <dgm:cxn modelId="{129D5334-A420-4184-86B8-7C6DBEF0AEEB}" type="presOf" srcId="{BCD2AA83-548D-4601-A267-7B4A53E63FCC}" destId="{57A7B784-8396-4AAA-B4A8-48607145FE01}" srcOrd="0" destOrd="0" presId="urn:microsoft.com/office/officeart/2005/8/layout/orgChart1#1"/>
    <dgm:cxn modelId="{98795B1B-F6D5-420C-9307-F6C7918FD57A}" type="presOf" srcId="{22850038-DDA2-46C7-BDEB-439DEBB8FCA5}" destId="{82C3D9A5-B68B-4322-98C8-3104748F2B4C}" srcOrd="1" destOrd="0" presId="urn:microsoft.com/office/officeart/2005/8/layout/orgChart1#1"/>
    <dgm:cxn modelId="{144DC683-C449-4A6C-88F9-9FE521BE7418}" type="presOf" srcId="{BCD2AA83-548D-4601-A267-7B4A53E63FCC}" destId="{3B1DF20B-D1CD-4222-89C8-A4264D43068E}" srcOrd="1" destOrd="0" presId="urn:microsoft.com/office/officeart/2005/8/layout/orgChart1#1"/>
    <dgm:cxn modelId="{AD8D07F5-3167-46F7-BC10-7E4437DDF8D0}" type="presOf" srcId="{C00B1755-8292-4196-96B4-75D79B32A64F}" destId="{23279305-9EE3-48E3-AE3E-12EEB45EB6F8}" srcOrd="0" destOrd="0" presId="urn:microsoft.com/office/officeart/2005/8/layout/orgChart1#1"/>
    <dgm:cxn modelId="{60076345-A50C-4734-8AA2-37B350A469A8}" type="presOf" srcId="{95B2FEC7-C491-4D24-A076-949CC27A87D3}" destId="{FAA7EF99-8729-4946-A8BF-D7AD2045EE03}" srcOrd="0" destOrd="0" presId="urn:microsoft.com/office/officeart/2005/8/layout/orgChart1#1"/>
    <dgm:cxn modelId="{57A5CDE9-F55D-4730-9663-EBAE17C2608B}" type="presOf" srcId="{DC756BBB-D776-452D-BF37-05B25D390A2B}" destId="{643462F1-D162-40B0-95DB-28F2AFEF041F}" srcOrd="0" destOrd="0" presId="urn:microsoft.com/office/officeart/2005/8/layout/orgChart1#1"/>
    <dgm:cxn modelId="{3398DB0F-4913-4633-AFC6-77168107EFCF}" type="presOf" srcId="{3CF455E3-7BE7-4E44-938B-FC5C234A2FDD}" destId="{E5CC114A-316C-4F4B-858B-46BCD14EFFAA}" srcOrd="0" destOrd="0" presId="urn:microsoft.com/office/officeart/2005/8/layout/orgChart1#1"/>
    <dgm:cxn modelId="{CEB44132-BD9A-4F26-ADE2-EC893BDC5925}" type="presOf" srcId="{E115FA3B-B34D-4921-B6B1-F8ABE5B4DD67}" destId="{14F80BBF-6609-4B79-9AA8-F7A14200152A}" srcOrd="0" destOrd="0" presId="urn:microsoft.com/office/officeart/2005/8/layout/orgChart1#1"/>
    <dgm:cxn modelId="{1257BFE4-5767-4F6C-B5F4-AFDA0879BBA7}" srcId="{C71C3104-5B1D-49EF-A8E3-C0CED95AA93C}" destId="{BCD2AA83-548D-4601-A267-7B4A53E63FCC}" srcOrd="3" destOrd="0" parTransId="{DBDBA9A8-8D02-4326-96AF-655E8B6BD987}" sibTransId="{D2FDFADB-F569-4986-B3B3-FF64D90204F2}"/>
    <dgm:cxn modelId="{16E96C1F-1E65-47C3-B67D-13AF82ECB3C8}" type="presOf" srcId="{95B2FEC7-C491-4D24-A076-949CC27A87D3}" destId="{66445FB9-A6B6-4D3D-B622-C68BF06E1C76}" srcOrd="1" destOrd="0" presId="urn:microsoft.com/office/officeart/2005/8/layout/orgChart1#1"/>
    <dgm:cxn modelId="{0D55ECE5-2F07-43C9-9A33-F93421B6A877}" type="presOf" srcId="{76C11750-560D-4173-A6EE-20D5EF9722DF}" destId="{56EF1818-2BA7-4A30-B593-8A08555C048E}" srcOrd="0" destOrd="0" presId="urn:microsoft.com/office/officeart/2005/8/layout/orgChart1#1"/>
    <dgm:cxn modelId="{9317554F-356B-4CF9-AB0D-57DDD71C9BFA}" srcId="{255633FD-849E-4BCE-8F86-C4228378B985}" destId="{DC756BBB-D776-452D-BF37-05B25D390A2B}" srcOrd="0" destOrd="0" parTransId="{EB2289F7-D1F0-4F67-8161-683D058F61D3}" sibTransId="{D3171F9C-40A4-4DA2-B9BE-746B831FA6A5}"/>
    <dgm:cxn modelId="{08BEA940-B82B-4AE5-A083-ABFD20045B45}" srcId="{8602292C-C5F9-41A9-9D61-AFFDC7DA893F}" destId="{02321E1E-1116-4AA0-841F-787A2CD3AAD0}" srcOrd="0" destOrd="0" parTransId="{776D010E-49B5-479B-890B-F71C773BB5B6}" sibTransId="{5C09E73A-6B96-4420-B1FD-8ACC032E9199}"/>
    <dgm:cxn modelId="{C1AAAF77-0677-406D-984D-86C79CA4723C}" srcId="{C71C3104-5B1D-49EF-A8E3-C0CED95AA93C}" destId="{95B2FEC7-C491-4D24-A076-949CC27A87D3}" srcOrd="2" destOrd="0" parTransId="{E785755A-2C44-4F56-B35C-A9E71AC076B0}" sibTransId="{BCB2CD85-85E4-44E4-83C2-604801CDBA98}"/>
    <dgm:cxn modelId="{8F91ED6E-6035-4067-A1CA-ECCFC329D110}" type="presOf" srcId="{D2AADFF6-2D46-4B9D-A10E-C78B6CBBC786}" destId="{441CC402-B08C-4D75-B8E2-E710720B6B68}" srcOrd="1" destOrd="0" presId="urn:microsoft.com/office/officeart/2005/8/layout/orgChart1#1"/>
    <dgm:cxn modelId="{31776D4E-4DED-46E6-8530-049240659CC5}" srcId="{C00B1755-8292-4196-96B4-75D79B32A64F}" destId="{9502C631-8305-410F-91D6-412F8286C73E}" srcOrd="1" destOrd="0" parTransId="{76C11750-560D-4173-A6EE-20D5EF9722DF}" sibTransId="{7BC97A7D-23A2-4A34-B5A0-18B9835509B4}"/>
    <dgm:cxn modelId="{6BA78A17-F00C-4DA3-832F-0E3AB3302170}" type="presOf" srcId="{F8023025-005C-4537-92F5-168F8A6CD8ED}" destId="{8C1FF6BE-253F-4298-99A2-480FDCEE917B}" srcOrd="0" destOrd="0" presId="urn:microsoft.com/office/officeart/2005/8/layout/orgChart1#1"/>
    <dgm:cxn modelId="{F89E9EB6-3909-496E-B30A-9E08D104DAEA}" srcId="{0CFB08AE-F21E-4FA5-A569-48709972E755}" destId="{C00B1755-8292-4196-96B4-75D79B32A64F}" srcOrd="1" destOrd="0" parTransId="{3B80E2B4-EFBB-4AB9-9EA5-A23DE52E4493}" sibTransId="{65AD5FF6-D696-4853-964C-95E767B27A2C}"/>
    <dgm:cxn modelId="{B012BF4A-60DA-4628-A333-F0A2220E7DBB}" type="presOf" srcId="{01E385E6-5816-4328-BEF4-146E1D029DC0}" destId="{B4C7D8F3-EB0F-41C6-A472-5F62C7D1E035}" srcOrd="1" destOrd="0" presId="urn:microsoft.com/office/officeart/2005/8/layout/orgChart1#1"/>
    <dgm:cxn modelId="{AB044EDA-E2BF-4F30-8842-119A07C67637}" srcId="{255633FD-849E-4BCE-8F86-C4228378B985}" destId="{96DCA6CB-9364-4E10-9D2C-8C5B192F56BC}" srcOrd="2" destOrd="0" parTransId="{7B5C1CF4-F7C4-4CC4-92E0-7EDD8BBAFBA4}" sibTransId="{2C97A6C9-0499-41DE-AAD2-9566B21850A8}"/>
    <dgm:cxn modelId="{41CB09A2-C7F1-463B-A27E-0E0C07045707}" srcId="{C71C3104-5B1D-49EF-A8E3-C0CED95AA93C}" destId="{FE8BE9F5-16C2-4E9A-934E-37DCA4426A1D}" srcOrd="1" destOrd="0" parTransId="{7E070E1C-3ECC-44F3-9369-E55D7F4E180D}" sibTransId="{58C70EBA-118A-4F78-9D6F-7400E61EC9EC}"/>
    <dgm:cxn modelId="{2B9245A2-B573-4461-A926-6BB53D9015E8}" type="presOf" srcId="{9502C631-8305-410F-91D6-412F8286C73E}" destId="{5CF72DD8-F902-484F-9AB9-F514F9EE90E4}" srcOrd="1" destOrd="0" presId="urn:microsoft.com/office/officeart/2005/8/layout/orgChart1#1"/>
    <dgm:cxn modelId="{7770080B-0252-4841-8606-B4DE31F29E16}" srcId="{7B542B4C-D6F4-4347-BA17-DB87D2B7DDAE}" destId="{8602292C-C5F9-41A9-9D61-AFFDC7DA893F}" srcOrd="1" destOrd="0" parTransId="{3CF455E3-7BE7-4E44-938B-FC5C234A2FDD}" sibTransId="{A34841D4-6544-4057-BE9C-F14564D576C8}"/>
    <dgm:cxn modelId="{71BD3E86-8F94-4508-9D22-342A88682010}" type="presOf" srcId="{9DD7ED34-F594-45A6-9209-8BDBFDBF957F}" destId="{B79DEC60-C8D5-4BCB-BF9E-EE6294172A81}" srcOrd="0" destOrd="0" presId="urn:microsoft.com/office/officeart/2005/8/layout/orgChart1#1"/>
    <dgm:cxn modelId="{A70EECCB-A61D-4950-B5EC-B3D5826F811D}" type="presOf" srcId="{72D44B70-89AB-435F-A874-1EC8A447DC7A}" destId="{7E4D6737-1A4A-424A-A0F6-355133B7D46E}" srcOrd="0" destOrd="0" presId="urn:microsoft.com/office/officeart/2005/8/layout/orgChart1#1"/>
    <dgm:cxn modelId="{32C0B7ED-046A-4414-8BFC-BA3C42635731}" type="presOf" srcId="{25ACB18C-8858-48D3-B2AF-12AD6F41B884}" destId="{5EC823C9-6093-4051-A1AE-04964B3CFCB7}" srcOrd="0" destOrd="0" presId="urn:microsoft.com/office/officeart/2005/8/layout/orgChart1#1"/>
    <dgm:cxn modelId="{E05390CD-D8CF-4BA5-8CB9-0885C3535F02}" type="presOf" srcId="{831803B7-224E-4012-A9EF-A7E934AAD59F}" destId="{0870BAA0-5F07-45E9-BA0C-D6D09AAF7A9D}" srcOrd="1" destOrd="0" presId="urn:microsoft.com/office/officeart/2005/8/layout/orgChart1#1"/>
    <dgm:cxn modelId="{B1D248E2-75A0-4C0B-AC36-2B2005954F40}" type="presOf" srcId="{CA28ED3F-0AF6-4576-AE38-A4AAEFA7677D}" destId="{A15E12B0-640D-483E-99AB-D5688FA63659}" srcOrd="1" destOrd="0" presId="urn:microsoft.com/office/officeart/2005/8/layout/orgChart1#1"/>
    <dgm:cxn modelId="{19D6853C-433E-4E99-9F30-0A9A175CA17C}" type="presOf" srcId="{0FA00F34-469E-4EC1-B306-3A319B314A46}" destId="{9C8F18DC-B776-43BF-9B68-B671B47808B4}" srcOrd="0" destOrd="0" presId="urn:microsoft.com/office/officeart/2005/8/layout/orgChart1#1"/>
    <dgm:cxn modelId="{E182FE35-AC93-491D-915C-45295C86F879}" type="presOf" srcId="{E2503FE5-5E71-4500-BB24-1D2076FEA07F}" destId="{F3314B66-DB5B-4D2A-AE29-E15735E23252}" srcOrd="0" destOrd="0" presId="urn:microsoft.com/office/officeart/2005/8/layout/orgChart1#1"/>
    <dgm:cxn modelId="{7989B77A-4A7E-4466-A317-382DD478BB6E}" type="presOf" srcId="{C71C3104-5B1D-49EF-A8E3-C0CED95AA93C}" destId="{7054F202-E7D4-452C-A118-11ADC21A1553}" srcOrd="1" destOrd="0" presId="urn:microsoft.com/office/officeart/2005/8/layout/orgChart1#1"/>
    <dgm:cxn modelId="{0D833AE0-752C-43B1-B5CA-E0712ADA813A}" srcId="{02321E1E-1116-4AA0-841F-787A2CD3AAD0}" destId="{9DD7ED34-F594-45A6-9209-8BDBFDBF957F}" srcOrd="1" destOrd="0" parTransId="{76B07EC9-EA3D-48C1-B30F-0BE714CFAB64}" sibTransId="{7995DF8D-518F-45D0-B696-627549021293}"/>
    <dgm:cxn modelId="{B7A0F16F-3157-4486-911A-E0F4827DF68D}" type="presOf" srcId="{76B07EC9-EA3D-48C1-B30F-0BE714CFAB64}" destId="{80964792-4447-4324-8601-D6EBD3541595}" srcOrd="0" destOrd="0" presId="urn:microsoft.com/office/officeart/2005/8/layout/orgChart1#1"/>
    <dgm:cxn modelId="{8650ED4E-4C8C-4C02-84F9-99B22F88A8BF}" type="presOf" srcId="{CA28ED3F-0AF6-4576-AE38-A4AAEFA7677D}" destId="{087492A7-4491-4768-A321-A0229CEB98C0}" srcOrd="0" destOrd="0" presId="urn:microsoft.com/office/officeart/2005/8/layout/orgChart1#1"/>
    <dgm:cxn modelId="{1E017BD6-773A-4772-B115-B8EEA1DEE2D1}" srcId="{7B542B4C-D6F4-4347-BA17-DB87D2B7DDAE}" destId="{0CFB08AE-F21E-4FA5-A569-48709972E755}" srcOrd="0" destOrd="0" parTransId="{290977D0-26E5-4B73-ADC6-DFA679B4E8CB}" sibTransId="{B4DAE2FC-A96A-48A3-9705-D8E28A9CC307}"/>
    <dgm:cxn modelId="{ACBAED1E-B099-4812-B916-6D668A230B15}" type="presOf" srcId="{C71C3104-5B1D-49EF-A8E3-C0CED95AA93C}" destId="{9640EBFC-CD30-4FE5-BD6C-1687C6897CBD}" srcOrd="0" destOrd="0" presId="urn:microsoft.com/office/officeart/2005/8/layout/orgChart1#1"/>
    <dgm:cxn modelId="{AFF02EBC-1B97-459E-9F4B-55C01ADD6E30}" type="presOf" srcId="{C154DB94-BB3A-46B8-83BF-D4BE1AAE8869}" destId="{6D060F42-3D3F-45E8-BC69-0B5F408FC6EE}" srcOrd="1" destOrd="0" presId="urn:microsoft.com/office/officeart/2005/8/layout/orgChart1#1"/>
    <dgm:cxn modelId="{59538D6D-590E-4475-B9FE-7A4C0104D82B}" srcId="{0CFB08AE-F21E-4FA5-A569-48709972E755}" destId="{255633FD-849E-4BCE-8F86-C4228378B985}" srcOrd="0" destOrd="0" parTransId="{C8822FEA-C43E-4C99-8B76-317B6A42FC8A}" sibTransId="{F6495040-09E1-41C9-A7B4-C99D5501E9C9}"/>
    <dgm:cxn modelId="{53B08B35-3BDA-4A6E-9C60-5E2D1F5E0038}" srcId="{C71C3104-5B1D-49EF-A8E3-C0CED95AA93C}" destId="{831803B7-224E-4012-A9EF-A7E934AAD59F}" srcOrd="0" destOrd="0" parTransId="{30726D9F-E74A-4ACF-B2DD-A5CE3DDCD04E}" sibTransId="{A82AD4AF-92DB-44EB-BDC0-B66F70A706EC}"/>
    <dgm:cxn modelId="{F8D7EA70-B9D5-447C-897F-458B7F62ECE6}" type="presOf" srcId="{C9458537-AA81-4CBD-A6E4-55FB33725957}" destId="{7F6B82A1-FC00-4F99-8C53-F8178DB6DAAE}" srcOrd="0" destOrd="0" presId="urn:microsoft.com/office/officeart/2005/8/layout/orgChart1#1"/>
    <dgm:cxn modelId="{CD8A493F-5B8A-402A-B491-D58AD6FC010A}" type="presParOf" srcId="{78B171ED-7ABF-4EE8-B5EB-C4FFA82AAAEB}" destId="{F0F001D2-33D3-4D27-AE26-E339FB4FB21B}" srcOrd="0" destOrd="0" presId="urn:microsoft.com/office/officeart/2005/8/layout/orgChart1#1"/>
    <dgm:cxn modelId="{3FF11892-484F-4F3A-97CA-D2F7B31E2EB7}" type="presParOf" srcId="{F0F001D2-33D3-4D27-AE26-E339FB4FB21B}" destId="{C9C2221B-98AE-4C0E-8E78-49A99B8C9AAF}" srcOrd="0" destOrd="0" presId="urn:microsoft.com/office/officeart/2005/8/layout/orgChart1#1"/>
    <dgm:cxn modelId="{9522C6A4-E51C-4296-A3C2-E5E478BCD816}" type="presParOf" srcId="{C9C2221B-98AE-4C0E-8E78-49A99B8C9AAF}" destId="{32FAC77D-7DAD-48FF-A67C-6B6ECD01C4E1}" srcOrd="0" destOrd="0" presId="urn:microsoft.com/office/officeart/2005/8/layout/orgChart1#1"/>
    <dgm:cxn modelId="{64D2A725-4D6F-4BE0-9450-BE65A7C8D785}" type="presParOf" srcId="{C9C2221B-98AE-4C0E-8E78-49A99B8C9AAF}" destId="{2FB44436-B75D-4801-B2CC-00F05DA2CDE6}" srcOrd="1" destOrd="0" presId="urn:microsoft.com/office/officeart/2005/8/layout/orgChart1#1"/>
    <dgm:cxn modelId="{B679D1E7-1B86-45B7-9979-A3560338EAF5}" type="presParOf" srcId="{F0F001D2-33D3-4D27-AE26-E339FB4FB21B}" destId="{6EC2FB7E-45E9-448D-B320-7D08E3A998FB}" srcOrd="1" destOrd="0" presId="urn:microsoft.com/office/officeart/2005/8/layout/orgChart1#1"/>
    <dgm:cxn modelId="{A1AEF913-A2DF-45E0-B6DF-03C998683BA6}" type="presParOf" srcId="{6EC2FB7E-45E9-448D-B320-7D08E3A998FB}" destId="{F472AE30-9152-433F-AF13-E53E3FC263E9}" srcOrd="0" destOrd="0" presId="urn:microsoft.com/office/officeart/2005/8/layout/orgChart1#1"/>
    <dgm:cxn modelId="{717D523F-A5AE-46C3-9929-03B6718E136E}" type="presParOf" srcId="{6EC2FB7E-45E9-448D-B320-7D08E3A998FB}" destId="{EA01E754-D899-4DE4-A2E9-0D57896CE66A}" srcOrd="1" destOrd="0" presId="urn:microsoft.com/office/officeart/2005/8/layout/orgChart1#1"/>
    <dgm:cxn modelId="{9B599D2C-7BC4-47C1-B381-92A2494157F5}" type="presParOf" srcId="{EA01E754-D899-4DE4-A2E9-0D57896CE66A}" destId="{EC35A9F8-54E2-4A72-9839-071CF139AADD}" srcOrd="0" destOrd="0" presId="urn:microsoft.com/office/officeart/2005/8/layout/orgChart1#1"/>
    <dgm:cxn modelId="{3C1F5207-EF6B-4392-8154-6E4805AB0595}" type="presParOf" srcId="{EC35A9F8-54E2-4A72-9839-071CF139AADD}" destId="{72583F62-A84A-4936-ABDE-787638DA9970}" srcOrd="0" destOrd="0" presId="urn:microsoft.com/office/officeart/2005/8/layout/orgChart1#1"/>
    <dgm:cxn modelId="{100273A2-0B7E-424C-9D66-4F22DD3FB29D}" type="presParOf" srcId="{EC35A9F8-54E2-4A72-9839-071CF139AADD}" destId="{50EC901E-CF4E-411B-BE36-2CC433572176}" srcOrd="1" destOrd="0" presId="urn:microsoft.com/office/officeart/2005/8/layout/orgChart1#1"/>
    <dgm:cxn modelId="{F0CD066D-678A-4BE8-A048-9BA887C0BA86}" type="presParOf" srcId="{EA01E754-D899-4DE4-A2E9-0D57896CE66A}" destId="{46DDA40E-2BFA-4813-9EC4-FEB9CF39BEA7}" srcOrd="1" destOrd="0" presId="urn:microsoft.com/office/officeart/2005/8/layout/orgChart1#1"/>
    <dgm:cxn modelId="{773A26DF-C10F-4135-BFA1-AE2CE5808CCA}" type="presParOf" srcId="{46DDA40E-2BFA-4813-9EC4-FEB9CF39BEA7}" destId="{03964F94-F721-486D-A149-76AC89C6B3E1}" srcOrd="0" destOrd="0" presId="urn:microsoft.com/office/officeart/2005/8/layout/orgChart1#1"/>
    <dgm:cxn modelId="{32E64F33-E6E3-4567-A1C6-F8A36ECC4997}" type="presParOf" srcId="{46DDA40E-2BFA-4813-9EC4-FEB9CF39BEA7}" destId="{079EAB3A-2F49-4D93-834A-5E8CD3BB9790}" srcOrd="1" destOrd="0" presId="urn:microsoft.com/office/officeart/2005/8/layout/orgChart1#1"/>
    <dgm:cxn modelId="{9618EFA1-6363-4A14-BD69-33D32E2A69EB}" type="presParOf" srcId="{079EAB3A-2F49-4D93-834A-5E8CD3BB9790}" destId="{9511BC87-F0C1-459A-9564-D422296FA531}" srcOrd="0" destOrd="0" presId="urn:microsoft.com/office/officeart/2005/8/layout/orgChart1#1"/>
    <dgm:cxn modelId="{A845F2A2-9E18-457C-A648-6D3DB331E9E1}" type="presParOf" srcId="{9511BC87-F0C1-459A-9564-D422296FA531}" destId="{72C9A48E-68D0-4362-9125-36A1B37FF82E}" srcOrd="0" destOrd="0" presId="urn:microsoft.com/office/officeart/2005/8/layout/orgChart1#1"/>
    <dgm:cxn modelId="{89CDC6E0-9635-40B9-BB09-3A962230398C}" type="presParOf" srcId="{9511BC87-F0C1-459A-9564-D422296FA531}" destId="{A58D7D4B-9E68-4C85-B8DE-2347FCDC3644}" srcOrd="1" destOrd="0" presId="urn:microsoft.com/office/officeart/2005/8/layout/orgChart1#1"/>
    <dgm:cxn modelId="{53DDB330-5EBE-4CC5-A026-452951A03F0E}" type="presParOf" srcId="{079EAB3A-2F49-4D93-834A-5E8CD3BB9790}" destId="{6454A526-8462-4866-825F-B0E8B3EAB445}" srcOrd="1" destOrd="0" presId="urn:microsoft.com/office/officeart/2005/8/layout/orgChart1#1"/>
    <dgm:cxn modelId="{07113546-A6CD-48C3-B699-79FE4806AFFE}" type="presParOf" srcId="{6454A526-8462-4866-825F-B0E8B3EAB445}" destId="{FCA2421A-20F7-46AA-A45F-90F6D57F4DEB}" srcOrd="0" destOrd="0" presId="urn:microsoft.com/office/officeart/2005/8/layout/orgChart1#1"/>
    <dgm:cxn modelId="{8D4C22F2-67C8-4A42-93A7-5AA7B15FC3C1}" type="presParOf" srcId="{6454A526-8462-4866-825F-B0E8B3EAB445}" destId="{2ED1F00C-D49B-4BF1-804B-FC20FD41E88E}" srcOrd="1" destOrd="0" presId="urn:microsoft.com/office/officeart/2005/8/layout/orgChart1#1"/>
    <dgm:cxn modelId="{54BC6249-4A33-4549-8B5A-46AAAEAF5521}" type="presParOf" srcId="{2ED1F00C-D49B-4BF1-804B-FC20FD41E88E}" destId="{ECA6E7DE-E29C-4181-8992-81327FEDAE2F}" srcOrd="0" destOrd="0" presId="urn:microsoft.com/office/officeart/2005/8/layout/orgChart1#1"/>
    <dgm:cxn modelId="{281DBE6B-0C92-4A74-A235-3A50A96EC4A3}" type="presParOf" srcId="{ECA6E7DE-E29C-4181-8992-81327FEDAE2F}" destId="{643462F1-D162-40B0-95DB-28F2AFEF041F}" srcOrd="0" destOrd="0" presId="urn:microsoft.com/office/officeart/2005/8/layout/orgChart1#1"/>
    <dgm:cxn modelId="{D27CD20E-5B9E-4D31-82F2-949947E44F9F}" type="presParOf" srcId="{ECA6E7DE-E29C-4181-8992-81327FEDAE2F}" destId="{C53DBA41-4886-42D6-AE3A-C30284CB24FF}" srcOrd="1" destOrd="0" presId="urn:microsoft.com/office/officeart/2005/8/layout/orgChart1#1"/>
    <dgm:cxn modelId="{7B10743C-44ED-4590-93DC-48C313B4D827}" type="presParOf" srcId="{2ED1F00C-D49B-4BF1-804B-FC20FD41E88E}" destId="{37CDBEBC-D7A4-401C-AF62-764C9A613B64}" srcOrd="1" destOrd="0" presId="urn:microsoft.com/office/officeart/2005/8/layout/orgChart1#1"/>
    <dgm:cxn modelId="{4C187CA7-E89F-4FA2-B588-EA73C618E0A7}" type="presParOf" srcId="{2ED1F00C-D49B-4BF1-804B-FC20FD41E88E}" destId="{35A92AEB-16CD-4EDB-A886-585900450E8E}" srcOrd="2" destOrd="0" presId="urn:microsoft.com/office/officeart/2005/8/layout/orgChart1#1"/>
    <dgm:cxn modelId="{7F1EC92C-F7E6-4C0D-861E-8CA94BFA64D7}" type="presParOf" srcId="{6454A526-8462-4866-825F-B0E8B3EAB445}" destId="{8C1FF6BE-253F-4298-99A2-480FDCEE917B}" srcOrd="2" destOrd="0" presId="urn:microsoft.com/office/officeart/2005/8/layout/orgChart1#1"/>
    <dgm:cxn modelId="{C161A1F2-F743-4EC6-8775-91C1AA02EF21}" type="presParOf" srcId="{6454A526-8462-4866-825F-B0E8B3EAB445}" destId="{5EE0A592-75E6-4D2B-BBA4-F2A32FFF8D04}" srcOrd="3" destOrd="0" presId="urn:microsoft.com/office/officeart/2005/8/layout/orgChart1#1"/>
    <dgm:cxn modelId="{AAC99E20-F957-4253-8F53-65A65E89EF03}" type="presParOf" srcId="{5EE0A592-75E6-4D2B-BBA4-F2A32FFF8D04}" destId="{24783DD6-42B0-4FD2-86F1-CB404342F3E2}" srcOrd="0" destOrd="0" presId="urn:microsoft.com/office/officeart/2005/8/layout/orgChart1#1"/>
    <dgm:cxn modelId="{95119866-8556-4B7A-8A6D-8CF0AAA4A19A}" type="presParOf" srcId="{24783DD6-42B0-4FD2-86F1-CB404342F3E2}" destId="{C9BF4421-0376-4B0E-A9E7-9F63332B2817}" srcOrd="0" destOrd="0" presId="urn:microsoft.com/office/officeart/2005/8/layout/orgChart1#1"/>
    <dgm:cxn modelId="{2A7D8C64-8A0D-4031-9DD7-141D07A6BEDC}" type="presParOf" srcId="{24783DD6-42B0-4FD2-86F1-CB404342F3E2}" destId="{441CC402-B08C-4D75-B8E2-E710720B6B68}" srcOrd="1" destOrd="0" presId="urn:microsoft.com/office/officeart/2005/8/layout/orgChart1#1"/>
    <dgm:cxn modelId="{4F3B0D0F-2346-4E6F-B219-7DE70EAFBEFB}" type="presParOf" srcId="{5EE0A592-75E6-4D2B-BBA4-F2A32FFF8D04}" destId="{131975FD-0837-46AA-A53C-C6F6F9576AE2}" srcOrd="1" destOrd="0" presId="urn:microsoft.com/office/officeart/2005/8/layout/orgChart1#1"/>
    <dgm:cxn modelId="{F40FD533-2731-47AA-89F7-48703BC92C9D}" type="presParOf" srcId="{5EE0A592-75E6-4D2B-BBA4-F2A32FFF8D04}" destId="{4F522EFB-E08A-45CE-A2A0-5477A50136AD}" srcOrd="2" destOrd="0" presId="urn:microsoft.com/office/officeart/2005/8/layout/orgChart1#1"/>
    <dgm:cxn modelId="{78775AE5-7A55-41D6-B24C-3D528598A527}" type="presParOf" srcId="{6454A526-8462-4866-825F-B0E8B3EAB445}" destId="{CF9EBEFD-29FF-45D4-9121-DC06A7475B38}" srcOrd="4" destOrd="0" presId="urn:microsoft.com/office/officeart/2005/8/layout/orgChart1#1"/>
    <dgm:cxn modelId="{8E7BEF0E-127B-4A09-84A1-2BCF426C487F}" type="presParOf" srcId="{6454A526-8462-4866-825F-B0E8B3EAB445}" destId="{AE531944-0164-4682-B97A-AC1EF6193122}" srcOrd="5" destOrd="0" presId="urn:microsoft.com/office/officeart/2005/8/layout/orgChart1#1"/>
    <dgm:cxn modelId="{C67EBC7A-419B-4E6F-AC3B-5F31FFDB62D4}" type="presParOf" srcId="{AE531944-0164-4682-B97A-AC1EF6193122}" destId="{8B42E029-DC96-4A14-802D-75114466F031}" srcOrd="0" destOrd="0" presId="urn:microsoft.com/office/officeart/2005/8/layout/orgChart1#1"/>
    <dgm:cxn modelId="{669FA6F1-2EBE-4336-8D5A-BCCDF0ABBD3D}" type="presParOf" srcId="{8B42E029-DC96-4A14-802D-75114466F031}" destId="{725528AF-F38E-4304-8657-752FB6222455}" srcOrd="0" destOrd="0" presId="urn:microsoft.com/office/officeart/2005/8/layout/orgChart1#1"/>
    <dgm:cxn modelId="{A3E3C382-C22B-4090-9B4C-3A5765DFA0C5}" type="presParOf" srcId="{8B42E029-DC96-4A14-802D-75114466F031}" destId="{168AD57D-5C97-4F4F-ACC9-084A04018A23}" srcOrd="1" destOrd="0" presId="urn:microsoft.com/office/officeart/2005/8/layout/orgChart1#1"/>
    <dgm:cxn modelId="{A47B3CFA-07E8-4274-AF95-A197EDA5BCCA}" type="presParOf" srcId="{AE531944-0164-4682-B97A-AC1EF6193122}" destId="{AAA27C3D-47E9-4E10-B2F7-1294D806E8D2}" srcOrd="1" destOrd="0" presId="urn:microsoft.com/office/officeart/2005/8/layout/orgChart1#1"/>
    <dgm:cxn modelId="{9F0B7DB3-AA24-4376-9B16-C0FE1BB61D0D}" type="presParOf" srcId="{AE531944-0164-4682-B97A-AC1EF6193122}" destId="{A7F7D093-1BAE-45A9-BE76-031CC69D00CE}" srcOrd="2" destOrd="0" presId="urn:microsoft.com/office/officeart/2005/8/layout/orgChart1#1"/>
    <dgm:cxn modelId="{B7B374C9-8B50-425D-8912-9629C5FC0113}" type="presParOf" srcId="{6454A526-8462-4866-825F-B0E8B3EAB445}" destId="{CBE199EF-C859-48A3-8EC8-BABA3FEFE226}" srcOrd="6" destOrd="0" presId="urn:microsoft.com/office/officeart/2005/8/layout/orgChart1#1"/>
    <dgm:cxn modelId="{4D337E5C-40FF-4D8E-8790-6A6C1C3C189E}" type="presParOf" srcId="{6454A526-8462-4866-825F-B0E8B3EAB445}" destId="{4963BA0C-5D92-4171-A62A-221104789550}" srcOrd="7" destOrd="0" presId="urn:microsoft.com/office/officeart/2005/8/layout/orgChart1#1"/>
    <dgm:cxn modelId="{280584BA-0428-4B9B-8008-600C9D8C5ECB}" type="presParOf" srcId="{4963BA0C-5D92-4171-A62A-221104789550}" destId="{B8BE97C4-82E4-4FA7-9F29-AFBBBB52CE0B}" srcOrd="0" destOrd="0" presId="urn:microsoft.com/office/officeart/2005/8/layout/orgChart1#1"/>
    <dgm:cxn modelId="{47A19686-DE94-4946-861B-0400651D1A21}" type="presParOf" srcId="{B8BE97C4-82E4-4FA7-9F29-AFBBBB52CE0B}" destId="{8708DEA2-5A3A-4E25-BD8B-5204A8764B47}" srcOrd="0" destOrd="0" presId="urn:microsoft.com/office/officeart/2005/8/layout/orgChart1#1"/>
    <dgm:cxn modelId="{4771A83C-9963-41CD-BEC4-9C854F468371}" type="presParOf" srcId="{B8BE97C4-82E4-4FA7-9F29-AFBBBB52CE0B}" destId="{6D060F42-3D3F-45E8-BC69-0B5F408FC6EE}" srcOrd="1" destOrd="0" presId="urn:microsoft.com/office/officeart/2005/8/layout/orgChart1#1"/>
    <dgm:cxn modelId="{3E583585-A4D7-487A-B094-CE4BB7F2F01E}" type="presParOf" srcId="{4963BA0C-5D92-4171-A62A-221104789550}" destId="{7A77F364-CDBA-4525-BAD6-9239B1ACAC5B}" srcOrd="1" destOrd="0" presId="urn:microsoft.com/office/officeart/2005/8/layout/orgChart1#1"/>
    <dgm:cxn modelId="{E449C7E3-2466-4B65-BB77-7EB723B6CDEC}" type="presParOf" srcId="{4963BA0C-5D92-4171-A62A-221104789550}" destId="{4B007C23-D5A8-42E0-9B81-060A9E8DA203}" srcOrd="2" destOrd="0" presId="urn:microsoft.com/office/officeart/2005/8/layout/orgChart1#1"/>
    <dgm:cxn modelId="{CD860394-4D4C-45A4-BCFD-157662180F07}" type="presParOf" srcId="{6454A526-8462-4866-825F-B0E8B3EAB445}" destId="{5A10CABB-0272-4DC4-A8AC-7FA2FA25243D}" srcOrd="8" destOrd="0" presId="urn:microsoft.com/office/officeart/2005/8/layout/orgChart1#1"/>
    <dgm:cxn modelId="{9A7AE784-DF94-46E2-853E-DD3BEF8EBA02}" type="presParOf" srcId="{6454A526-8462-4866-825F-B0E8B3EAB445}" destId="{AFCE0656-51EC-42A0-A91C-1B66C8558643}" srcOrd="9" destOrd="0" presId="urn:microsoft.com/office/officeart/2005/8/layout/orgChart1#1"/>
    <dgm:cxn modelId="{6B76284B-11E0-48CD-ABBE-2C1D3ACEA125}" type="presParOf" srcId="{AFCE0656-51EC-42A0-A91C-1B66C8558643}" destId="{358ECA9E-05FA-4767-A921-3105D2CE4B7E}" srcOrd="0" destOrd="0" presId="urn:microsoft.com/office/officeart/2005/8/layout/orgChart1#1"/>
    <dgm:cxn modelId="{CEE79C43-F328-46BB-9CE8-D4654877C9D1}" type="presParOf" srcId="{358ECA9E-05FA-4767-A921-3105D2CE4B7E}" destId="{087492A7-4491-4768-A321-A0229CEB98C0}" srcOrd="0" destOrd="0" presId="urn:microsoft.com/office/officeart/2005/8/layout/orgChart1#1"/>
    <dgm:cxn modelId="{6AD103BF-F225-4C47-9C28-8081C5875BE2}" type="presParOf" srcId="{358ECA9E-05FA-4767-A921-3105D2CE4B7E}" destId="{A15E12B0-640D-483E-99AB-D5688FA63659}" srcOrd="1" destOrd="0" presId="urn:microsoft.com/office/officeart/2005/8/layout/orgChart1#1"/>
    <dgm:cxn modelId="{0DFECFAB-59B8-4340-BDBC-8DB1FEE9F421}" type="presParOf" srcId="{AFCE0656-51EC-42A0-A91C-1B66C8558643}" destId="{FEFF935A-1579-4A43-85CE-CECE41FA3667}" srcOrd="1" destOrd="0" presId="urn:microsoft.com/office/officeart/2005/8/layout/orgChart1#1"/>
    <dgm:cxn modelId="{E9A64357-ABA6-4786-96E2-B139466A9413}" type="presParOf" srcId="{AFCE0656-51EC-42A0-A91C-1B66C8558643}" destId="{AEE6415B-F2BD-4D5A-AA4A-57B0440BD500}" srcOrd="2" destOrd="0" presId="urn:microsoft.com/office/officeart/2005/8/layout/orgChart1#1"/>
    <dgm:cxn modelId="{70CC95B4-7F69-40D4-A49E-4763E4693EDA}" type="presParOf" srcId="{079EAB3A-2F49-4D93-834A-5E8CD3BB9790}" destId="{77281D3C-05BC-4E53-B6CE-7C8A930BA745}" srcOrd="2" destOrd="0" presId="urn:microsoft.com/office/officeart/2005/8/layout/orgChart1#1"/>
    <dgm:cxn modelId="{DCB17C50-0627-455B-AC4A-138B9ABFBA46}" type="presParOf" srcId="{46DDA40E-2BFA-4813-9EC4-FEB9CF39BEA7}" destId="{17921AC2-9989-4A86-A38F-DB316B437A5B}" srcOrd="2" destOrd="0" presId="urn:microsoft.com/office/officeart/2005/8/layout/orgChart1#1"/>
    <dgm:cxn modelId="{52321ADF-9606-4896-BDC9-71036F3C9B4C}" type="presParOf" srcId="{46DDA40E-2BFA-4813-9EC4-FEB9CF39BEA7}" destId="{BA8CDF9E-FD40-4845-8A17-D002C85F71CC}" srcOrd="3" destOrd="0" presId="urn:microsoft.com/office/officeart/2005/8/layout/orgChart1#1"/>
    <dgm:cxn modelId="{65BA13E0-F372-463B-A6F3-9701223DD571}" type="presParOf" srcId="{BA8CDF9E-FD40-4845-8A17-D002C85F71CC}" destId="{0F7C0600-8D08-426B-AFDA-8DE47DF547B4}" srcOrd="0" destOrd="0" presId="urn:microsoft.com/office/officeart/2005/8/layout/orgChart1#1"/>
    <dgm:cxn modelId="{8D4578C5-22C1-49D2-9965-7A40108A10F6}" type="presParOf" srcId="{0F7C0600-8D08-426B-AFDA-8DE47DF547B4}" destId="{23279305-9EE3-48E3-AE3E-12EEB45EB6F8}" srcOrd="0" destOrd="0" presId="urn:microsoft.com/office/officeart/2005/8/layout/orgChart1#1"/>
    <dgm:cxn modelId="{F7FB1E07-7EAB-4B6B-A325-01FEFF0B3EBB}" type="presParOf" srcId="{0F7C0600-8D08-426B-AFDA-8DE47DF547B4}" destId="{DEEFE713-FDC6-4709-A259-776BB4B9EDD5}" srcOrd="1" destOrd="0" presId="urn:microsoft.com/office/officeart/2005/8/layout/orgChart1#1"/>
    <dgm:cxn modelId="{488A3A48-6CF5-485B-BE15-F3218E47ED14}" type="presParOf" srcId="{BA8CDF9E-FD40-4845-8A17-D002C85F71CC}" destId="{C8650EC6-098F-4C4E-8320-C9C311331112}" srcOrd="1" destOrd="0" presId="urn:microsoft.com/office/officeart/2005/8/layout/orgChart1#1"/>
    <dgm:cxn modelId="{CBC523E4-2E8E-4AB3-908B-8DF7A1E54F29}" type="presParOf" srcId="{C8650EC6-098F-4C4E-8320-C9C311331112}" destId="{14F80BBF-6609-4B79-9AA8-F7A14200152A}" srcOrd="0" destOrd="0" presId="urn:microsoft.com/office/officeart/2005/8/layout/orgChart1#1"/>
    <dgm:cxn modelId="{312576CB-8C1B-4574-A71E-C60675000069}" type="presParOf" srcId="{C8650EC6-098F-4C4E-8320-C9C311331112}" destId="{7509D5EA-D16F-426E-81F2-900AB06513CC}" srcOrd="1" destOrd="0" presId="urn:microsoft.com/office/officeart/2005/8/layout/orgChart1#1"/>
    <dgm:cxn modelId="{83F03C21-3A7D-4BE4-84C5-CBFB66EF48BC}" type="presParOf" srcId="{7509D5EA-D16F-426E-81F2-900AB06513CC}" destId="{53ACF989-F62E-4123-8DC7-A0227A19C3D4}" srcOrd="0" destOrd="0" presId="urn:microsoft.com/office/officeart/2005/8/layout/orgChart1#1"/>
    <dgm:cxn modelId="{A9614349-8899-455E-B971-D940349E0D11}" type="presParOf" srcId="{53ACF989-F62E-4123-8DC7-A0227A19C3D4}" destId="{7E4D6737-1A4A-424A-A0F6-355133B7D46E}" srcOrd="0" destOrd="0" presId="urn:microsoft.com/office/officeart/2005/8/layout/orgChart1#1"/>
    <dgm:cxn modelId="{AE29E885-A725-43B0-85D2-25B9378E36A2}" type="presParOf" srcId="{53ACF989-F62E-4123-8DC7-A0227A19C3D4}" destId="{80DDB406-71DE-4579-B112-3F8CE24CF32E}" srcOrd="1" destOrd="0" presId="urn:microsoft.com/office/officeart/2005/8/layout/orgChart1#1"/>
    <dgm:cxn modelId="{80A7F3CB-E6BC-4B91-BD94-3F8990CE1BE4}" type="presParOf" srcId="{7509D5EA-D16F-426E-81F2-900AB06513CC}" destId="{7F9C8F3F-1725-456A-BCF2-2B1D1B3C42BE}" srcOrd="1" destOrd="0" presId="urn:microsoft.com/office/officeart/2005/8/layout/orgChart1#1"/>
    <dgm:cxn modelId="{29142EC7-99FA-4532-8A99-D71A0A8CD0E3}" type="presParOf" srcId="{7F9C8F3F-1725-456A-BCF2-2B1D1B3C42BE}" destId="{9C8F18DC-B776-43BF-9B68-B671B47808B4}" srcOrd="0" destOrd="0" presId="urn:microsoft.com/office/officeart/2005/8/layout/orgChart1#1"/>
    <dgm:cxn modelId="{6ED63370-BE12-4135-A4E4-A35E97E677D1}" type="presParOf" srcId="{7F9C8F3F-1725-456A-BCF2-2B1D1B3C42BE}" destId="{7359AE0B-E68A-4BBA-B0EB-2B26C6AFECAE}" srcOrd="1" destOrd="0" presId="urn:microsoft.com/office/officeart/2005/8/layout/orgChart1#1"/>
    <dgm:cxn modelId="{3940EFF8-ADDA-4EF3-931D-313F19A7E8DF}" type="presParOf" srcId="{7359AE0B-E68A-4BBA-B0EB-2B26C6AFECAE}" destId="{B4496B3E-2546-42DA-A98E-FF29BBF682BF}" srcOrd="0" destOrd="0" presId="urn:microsoft.com/office/officeart/2005/8/layout/orgChart1#1"/>
    <dgm:cxn modelId="{781F3DEB-AD41-4339-8FA6-A11BA45F65E3}" type="presParOf" srcId="{B4496B3E-2546-42DA-A98E-FF29BBF682BF}" destId="{5EC823C9-6093-4051-A1AE-04964B3CFCB7}" srcOrd="0" destOrd="0" presId="urn:microsoft.com/office/officeart/2005/8/layout/orgChart1#1"/>
    <dgm:cxn modelId="{3BD412EE-8EFA-4BD0-901F-CA5C26B23C78}" type="presParOf" srcId="{B4496B3E-2546-42DA-A98E-FF29BBF682BF}" destId="{01164314-4C10-4E59-9ABB-46AF1A82B90D}" srcOrd="1" destOrd="0" presId="urn:microsoft.com/office/officeart/2005/8/layout/orgChart1#1"/>
    <dgm:cxn modelId="{1D9E2056-A7A8-4A12-96E1-78DD33874F11}" type="presParOf" srcId="{7359AE0B-E68A-4BBA-B0EB-2B26C6AFECAE}" destId="{CA8D9866-E771-4F0B-8C24-76DD5EF05D82}" srcOrd="1" destOrd="0" presId="urn:microsoft.com/office/officeart/2005/8/layout/orgChart1#1"/>
    <dgm:cxn modelId="{30C3EDCB-B351-4033-9662-5E4683093A32}" type="presParOf" srcId="{7359AE0B-E68A-4BBA-B0EB-2B26C6AFECAE}" destId="{E65AC507-B9BF-42A6-AAF2-EB59272B1F2B}" srcOrd="2" destOrd="0" presId="urn:microsoft.com/office/officeart/2005/8/layout/orgChart1#1"/>
    <dgm:cxn modelId="{0F08D3BB-FE74-4EFC-930A-6D416F941A86}" type="presParOf" srcId="{7F9C8F3F-1725-456A-BCF2-2B1D1B3C42BE}" destId="{F3314B66-DB5B-4D2A-AE29-E15735E23252}" srcOrd="2" destOrd="0" presId="urn:microsoft.com/office/officeart/2005/8/layout/orgChart1#1"/>
    <dgm:cxn modelId="{A9B99771-83F4-46D8-BA4C-41E238B85C5B}" type="presParOf" srcId="{7F9C8F3F-1725-456A-BCF2-2B1D1B3C42BE}" destId="{67C5DF44-9178-4D4A-9D8B-780E816CCBD6}" srcOrd="3" destOrd="0" presId="urn:microsoft.com/office/officeart/2005/8/layout/orgChart1#1"/>
    <dgm:cxn modelId="{26EA7F69-F529-4DC3-929C-3A99ED606AF4}" type="presParOf" srcId="{67C5DF44-9178-4D4A-9D8B-780E816CCBD6}" destId="{284896E3-62BC-41C1-8264-B4D38E9113E9}" srcOrd="0" destOrd="0" presId="urn:microsoft.com/office/officeart/2005/8/layout/orgChart1#1"/>
    <dgm:cxn modelId="{126E9F0E-1981-41D2-8899-A7A916E8267D}" type="presParOf" srcId="{284896E3-62BC-41C1-8264-B4D38E9113E9}" destId="{0A886C49-8363-463A-B4AD-17A7797EF314}" srcOrd="0" destOrd="0" presId="urn:microsoft.com/office/officeart/2005/8/layout/orgChart1#1"/>
    <dgm:cxn modelId="{5EC000A2-A23C-46E8-8454-7BA4EC0CA1B3}" type="presParOf" srcId="{284896E3-62BC-41C1-8264-B4D38E9113E9}" destId="{8B253879-D3BD-4DAA-B8F9-2A603829CE79}" srcOrd="1" destOrd="0" presId="urn:microsoft.com/office/officeart/2005/8/layout/orgChart1#1"/>
    <dgm:cxn modelId="{572CB363-8EB7-4573-A628-3A9636473192}" type="presParOf" srcId="{67C5DF44-9178-4D4A-9D8B-780E816CCBD6}" destId="{F05ED39E-DE61-4A3F-8E7D-016B773B9BE9}" srcOrd="1" destOrd="0" presId="urn:microsoft.com/office/officeart/2005/8/layout/orgChart1#1"/>
    <dgm:cxn modelId="{1904CEB3-4826-4996-BA29-FE6B0FB3D122}" type="presParOf" srcId="{67C5DF44-9178-4D4A-9D8B-780E816CCBD6}" destId="{1C8A1062-8B06-46A0-A1B4-DE7149626D2B}" srcOrd="2" destOrd="0" presId="urn:microsoft.com/office/officeart/2005/8/layout/orgChart1#1"/>
    <dgm:cxn modelId="{4C101750-9C6E-4A97-9E20-7C4C580207C7}" type="presParOf" srcId="{7509D5EA-D16F-426E-81F2-900AB06513CC}" destId="{5A50A5E1-66DD-4BBE-B66A-8D223B6B211E}" srcOrd="2" destOrd="0" presId="urn:microsoft.com/office/officeart/2005/8/layout/orgChart1#1"/>
    <dgm:cxn modelId="{F9DE7BF2-2043-403B-8623-D68B9520AADD}" type="presParOf" srcId="{C8650EC6-098F-4C4E-8320-C9C311331112}" destId="{56EF1818-2BA7-4A30-B593-8A08555C048E}" srcOrd="2" destOrd="0" presId="urn:microsoft.com/office/officeart/2005/8/layout/orgChart1#1"/>
    <dgm:cxn modelId="{83438A47-C356-4495-95C5-CE53D345B606}" type="presParOf" srcId="{C8650EC6-098F-4C4E-8320-C9C311331112}" destId="{46E43F98-8FBC-483D-B4BE-167A35691469}" srcOrd="3" destOrd="0" presId="urn:microsoft.com/office/officeart/2005/8/layout/orgChart1#1"/>
    <dgm:cxn modelId="{17FD4487-845B-4CE6-A8E3-E3777237FBC7}" type="presParOf" srcId="{46E43F98-8FBC-483D-B4BE-167A35691469}" destId="{34ADFC39-BCB6-4196-8505-0339B831731E}" srcOrd="0" destOrd="0" presId="urn:microsoft.com/office/officeart/2005/8/layout/orgChart1#1"/>
    <dgm:cxn modelId="{14EAB263-DAED-4F94-824C-A8BEE7BF93E2}" type="presParOf" srcId="{34ADFC39-BCB6-4196-8505-0339B831731E}" destId="{211F56C0-4FF5-4472-ACFA-956F999F4A3C}" srcOrd="0" destOrd="0" presId="urn:microsoft.com/office/officeart/2005/8/layout/orgChart1#1"/>
    <dgm:cxn modelId="{8524F00D-82FE-4C04-BEBA-09ABCC04B0F1}" type="presParOf" srcId="{34ADFC39-BCB6-4196-8505-0339B831731E}" destId="{5CF72DD8-F902-484F-9AB9-F514F9EE90E4}" srcOrd="1" destOrd="0" presId="urn:microsoft.com/office/officeart/2005/8/layout/orgChart1#1"/>
    <dgm:cxn modelId="{B639EF15-59F8-48A3-8B98-FBDC2BFC13E6}" type="presParOf" srcId="{46E43F98-8FBC-483D-B4BE-167A35691469}" destId="{F6C4B895-D4B1-4F77-B607-FF654F818825}" srcOrd="1" destOrd="0" presId="urn:microsoft.com/office/officeart/2005/8/layout/orgChart1#1"/>
    <dgm:cxn modelId="{B6431715-C9B2-4F25-AAE8-85FCAD4735D3}" type="presParOf" srcId="{46E43F98-8FBC-483D-B4BE-167A35691469}" destId="{2342F249-6553-48EE-A9F6-ABD9BF72D994}" srcOrd="2" destOrd="0" presId="urn:microsoft.com/office/officeart/2005/8/layout/orgChart1#1"/>
    <dgm:cxn modelId="{BDC60FDD-9909-4371-8D31-D09A90C948BE}" type="presParOf" srcId="{BA8CDF9E-FD40-4845-8A17-D002C85F71CC}" destId="{F040FED5-AEB6-499F-9F80-132471AC2B86}" srcOrd="2" destOrd="0" presId="urn:microsoft.com/office/officeart/2005/8/layout/orgChart1#1"/>
    <dgm:cxn modelId="{9B1973DF-6A27-465D-89B4-FF863D84ACDB}" type="presParOf" srcId="{EA01E754-D899-4DE4-A2E9-0D57896CE66A}" destId="{74826467-2F9D-4958-875D-902DF76AAA74}" srcOrd="2" destOrd="0" presId="urn:microsoft.com/office/officeart/2005/8/layout/orgChart1#1"/>
    <dgm:cxn modelId="{1CD7020B-C198-41D0-810D-43984C0E9422}" type="presParOf" srcId="{6EC2FB7E-45E9-448D-B320-7D08E3A998FB}" destId="{E5CC114A-316C-4F4B-858B-46BCD14EFFAA}" srcOrd="2" destOrd="0" presId="urn:microsoft.com/office/officeart/2005/8/layout/orgChart1#1"/>
    <dgm:cxn modelId="{6D8B4D29-AACB-4947-A959-CD256C7354E0}" type="presParOf" srcId="{6EC2FB7E-45E9-448D-B320-7D08E3A998FB}" destId="{F6E78CA2-2E3A-4F52-BF44-16B5AA3A396C}" srcOrd="3" destOrd="0" presId="urn:microsoft.com/office/officeart/2005/8/layout/orgChart1#1"/>
    <dgm:cxn modelId="{7AFFB6B6-AECD-4E03-90F0-E8CEA1E46D2E}" type="presParOf" srcId="{F6E78CA2-2E3A-4F52-BF44-16B5AA3A396C}" destId="{9B27A1A6-16D8-436E-AF60-3ADB981FB930}" srcOrd="0" destOrd="0" presId="urn:microsoft.com/office/officeart/2005/8/layout/orgChart1#1"/>
    <dgm:cxn modelId="{BF004BFA-6AFA-4368-9898-C4DB6A13C524}" type="presParOf" srcId="{9B27A1A6-16D8-436E-AF60-3ADB981FB930}" destId="{CB8EA837-EA70-431A-96F4-33AC7F77AB18}" srcOrd="0" destOrd="0" presId="urn:microsoft.com/office/officeart/2005/8/layout/orgChart1#1"/>
    <dgm:cxn modelId="{302080CB-0A12-4CF8-A689-66C8D749F9A9}" type="presParOf" srcId="{9B27A1A6-16D8-436E-AF60-3ADB981FB930}" destId="{B38FCFA3-9F72-4B4D-BA4A-887FADC6A9C7}" srcOrd="1" destOrd="0" presId="urn:microsoft.com/office/officeart/2005/8/layout/orgChart1#1"/>
    <dgm:cxn modelId="{DAC54323-872C-4715-8EDD-D9B040759690}" type="presParOf" srcId="{F6E78CA2-2E3A-4F52-BF44-16B5AA3A396C}" destId="{8DDF4FE8-957D-4609-812C-771166E706FE}" srcOrd="1" destOrd="0" presId="urn:microsoft.com/office/officeart/2005/8/layout/orgChart1#1"/>
    <dgm:cxn modelId="{FDD5B71D-B3FF-4BD7-8CBC-012F5CC6B93B}" type="presParOf" srcId="{8DDF4FE8-957D-4609-812C-771166E706FE}" destId="{3A64A3FC-B45C-4026-A4BA-4F52EA1E64FF}" srcOrd="0" destOrd="0" presId="urn:microsoft.com/office/officeart/2005/8/layout/orgChart1#1"/>
    <dgm:cxn modelId="{0C8A5815-9675-42B1-A711-17C8E8925C59}" type="presParOf" srcId="{8DDF4FE8-957D-4609-812C-771166E706FE}" destId="{E7DAB545-7B80-446D-B628-25C540C5E246}" srcOrd="1" destOrd="0" presId="urn:microsoft.com/office/officeart/2005/8/layout/orgChart1#1"/>
    <dgm:cxn modelId="{B1AF502D-7454-44BB-884C-F4E29AA6BB2B}" type="presParOf" srcId="{E7DAB545-7B80-446D-B628-25C540C5E246}" destId="{D48CDE5D-842B-4AF0-9AD6-1A66A8408B0D}" srcOrd="0" destOrd="0" presId="urn:microsoft.com/office/officeart/2005/8/layout/orgChart1#1"/>
    <dgm:cxn modelId="{0C29DA4B-1F36-42F5-9A85-B8A844E00CB6}" type="presParOf" srcId="{D48CDE5D-842B-4AF0-9AD6-1A66A8408B0D}" destId="{11CD841C-32B2-4EF4-87DB-5F17DE2FB5B1}" srcOrd="0" destOrd="0" presId="urn:microsoft.com/office/officeart/2005/8/layout/orgChart1#1"/>
    <dgm:cxn modelId="{641A2A29-2983-4D45-9BA4-16436FBB83FE}" type="presParOf" srcId="{D48CDE5D-842B-4AF0-9AD6-1A66A8408B0D}" destId="{32EFE1B1-1544-4415-A41D-E53562E9A400}" srcOrd="1" destOrd="0" presId="urn:microsoft.com/office/officeart/2005/8/layout/orgChart1#1"/>
    <dgm:cxn modelId="{EC3E27CE-2B9F-4BB5-9F83-B4234C56A494}" type="presParOf" srcId="{E7DAB545-7B80-446D-B628-25C540C5E246}" destId="{D38575B3-102F-4DFB-A1B0-92C92DA2D99C}" srcOrd="1" destOrd="0" presId="urn:microsoft.com/office/officeart/2005/8/layout/orgChart1#1"/>
    <dgm:cxn modelId="{16492DFC-C0A5-4C06-8A4E-50E8B65E574E}" type="presParOf" srcId="{D38575B3-102F-4DFB-A1B0-92C92DA2D99C}" destId="{7F6B82A1-FC00-4F99-8C53-F8178DB6DAAE}" srcOrd="0" destOrd="0" presId="urn:microsoft.com/office/officeart/2005/8/layout/orgChart1#1"/>
    <dgm:cxn modelId="{79B80878-957D-4652-BB8B-4524E00C93EC}" type="presParOf" srcId="{D38575B3-102F-4DFB-A1B0-92C92DA2D99C}" destId="{95A52314-852D-4C07-BE3F-22717A58572A}" srcOrd="1" destOrd="0" presId="urn:microsoft.com/office/officeart/2005/8/layout/orgChart1#1"/>
    <dgm:cxn modelId="{66B4931B-B6FC-40E8-82A7-93FEE10B452B}" type="presParOf" srcId="{95A52314-852D-4C07-BE3F-22717A58572A}" destId="{1731BDAB-8BAE-40E7-867D-297519ED9A61}" srcOrd="0" destOrd="0" presId="urn:microsoft.com/office/officeart/2005/8/layout/orgChart1#1"/>
    <dgm:cxn modelId="{F2D4C4AC-3468-4213-8F2A-45737E5431B8}" type="presParOf" srcId="{1731BDAB-8BAE-40E7-867D-297519ED9A61}" destId="{EC6AA482-6781-43C6-9034-9AA5D9CA64D3}" srcOrd="0" destOrd="0" presId="urn:microsoft.com/office/officeart/2005/8/layout/orgChart1#1"/>
    <dgm:cxn modelId="{5946D066-5FAB-4F2F-BD11-2E07BD8D127E}" type="presParOf" srcId="{1731BDAB-8BAE-40E7-867D-297519ED9A61}" destId="{82C3D9A5-B68B-4322-98C8-3104748F2B4C}" srcOrd="1" destOrd="0" presId="urn:microsoft.com/office/officeart/2005/8/layout/orgChart1#1"/>
    <dgm:cxn modelId="{DAD48ED2-7381-4181-9B9A-9C6AE58AC4AA}" type="presParOf" srcId="{95A52314-852D-4C07-BE3F-22717A58572A}" destId="{F3DC59AA-940C-4A1D-BDFF-85C395A2F5D6}" srcOrd="1" destOrd="0" presId="urn:microsoft.com/office/officeart/2005/8/layout/orgChart1#1"/>
    <dgm:cxn modelId="{E33491AD-EE2B-4533-AB16-D844511B64BA}" type="presParOf" srcId="{95A52314-852D-4C07-BE3F-22717A58572A}" destId="{E4BD6AAB-9FDD-4AA1-82A7-C7D1238AC124}" srcOrd="2" destOrd="0" presId="urn:microsoft.com/office/officeart/2005/8/layout/orgChart1#1"/>
    <dgm:cxn modelId="{89C388C6-0CB6-4129-BF76-5CB16B0618A6}" type="presParOf" srcId="{D38575B3-102F-4DFB-A1B0-92C92DA2D99C}" destId="{80964792-4447-4324-8601-D6EBD3541595}" srcOrd="2" destOrd="0" presId="urn:microsoft.com/office/officeart/2005/8/layout/orgChart1#1"/>
    <dgm:cxn modelId="{7AFA4FF7-75A6-4583-A72F-DADC884AA2EA}" type="presParOf" srcId="{D38575B3-102F-4DFB-A1B0-92C92DA2D99C}" destId="{D79D4529-D1C3-4C8A-8DA3-35341236E2C2}" srcOrd="3" destOrd="0" presId="urn:microsoft.com/office/officeart/2005/8/layout/orgChart1#1"/>
    <dgm:cxn modelId="{3D0D2459-D839-426E-9F61-0334A61B5389}" type="presParOf" srcId="{D79D4529-D1C3-4C8A-8DA3-35341236E2C2}" destId="{BD7E7AD9-411C-4010-906B-012B9D862CB0}" srcOrd="0" destOrd="0" presId="urn:microsoft.com/office/officeart/2005/8/layout/orgChart1#1"/>
    <dgm:cxn modelId="{B19757D8-4F21-48F4-90FD-DB9770381689}" type="presParOf" srcId="{BD7E7AD9-411C-4010-906B-012B9D862CB0}" destId="{B79DEC60-C8D5-4BCB-BF9E-EE6294172A81}" srcOrd="0" destOrd="0" presId="urn:microsoft.com/office/officeart/2005/8/layout/orgChart1#1"/>
    <dgm:cxn modelId="{B1436AC8-9068-4811-83EB-BDEACB83B655}" type="presParOf" srcId="{BD7E7AD9-411C-4010-906B-012B9D862CB0}" destId="{5A0EE833-0D3F-4B2A-95C8-F424D123D668}" srcOrd="1" destOrd="0" presId="urn:microsoft.com/office/officeart/2005/8/layout/orgChart1#1"/>
    <dgm:cxn modelId="{0EECBA41-CBB6-491E-98D2-C9228D87A9DA}" type="presParOf" srcId="{D79D4529-D1C3-4C8A-8DA3-35341236E2C2}" destId="{12E718A8-861A-4497-A415-F006B40FDA49}" srcOrd="1" destOrd="0" presId="urn:microsoft.com/office/officeart/2005/8/layout/orgChart1#1"/>
    <dgm:cxn modelId="{2E54DDF1-546C-48A8-BDD4-695B41070E12}" type="presParOf" srcId="{D79D4529-D1C3-4C8A-8DA3-35341236E2C2}" destId="{E31E5083-6FE3-4108-BD90-55820962C129}" srcOrd="2" destOrd="0" presId="urn:microsoft.com/office/officeart/2005/8/layout/orgChart1#1"/>
    <dgm:cxn modelId="{A4DDD533-7CE1-4D54-AB59-70C6122CF200}" type="presParOf" srcId="{D38575B3-102F-4DFB-A1B0-92C92DA2D99C}" destId="{DCE504D6-CB8D-4041-9CD7-9CFA5C705BD8}" srcOrd="4" destOrd="0" presId="urn:microsoft.com/office/officeart/2005/8/layout/orgChart1#1"/>
    <dgm:cxn modelId="{AF27960D-E52C-4607-9796-BBC801F321C5}" type="presParOf" srcId="{D38575B3-102F-4DFB-A1B0-92C92DA2D99C}" destId="{75AF114D-88BD-49BA-BF81-E399B1E79CB7}" srcOrd="5" destOrd="0" presId="urn:microsoft.com/office/officeart/2005/8/layout/orgChart1#1"/>
    <dgm:cxn modelId="{4BF79E7D-18A0-457A-AFC9-AC689D959ED6}" type="presParOf" srcId="{75AF114D-88BD-49BA-BF81-E399B1E79CB7}" destId="{989CDB24-AD7F-4F4D-91B6-C9C41CD7E07E}" srcOrd="0" destOrd="0" presId="urn:microsoft.com/office/officeart/2005/8/layout/orgChart1#1"/>
    <dgm:cxn modelId="{6189C60B-BD63-4F09-AD9D-C466AFFBB55B}" type="presParOf" srcId="{989CDB24-AD7F-4F4D-91B6-C9C41CD7E07E}" destId="{4FC23BB2-D792-4380-8884-03ABB60E00FA}" srcOrd="0" destOrd="0" presId="urn:microsoft.com/office/officeart/2005/8/layout/orgChart1#1"/>
    <dgm:cxn modelId="{00DF1E4D-0A0A-478A-83FC-4787E1CFEE4C}" type="presParOf" srcId="{989CDB24-AD7F-4F4D-91B6-C9C41CD7E07E}" destId="{B4C7D8F3-EB0F-41C6-A472-5F62C7D1E035}" srcOrd="1" destOrd="0" presId="urn:microsoft.com/office/officeart/2005/8/layout/orgChart1#1"/>
    <dgm:cxn modelId="{5D5DAE47-B66F-49FC-B157-45DA17956243}" type="presParOf" srcId="{75AF114D-88BD-49BA-BF81-E399B1E79CB7}" destId="{D00D513F-CC0D-4AC1-8BCB-22B033562105}" srcOrd="1" destOrd="0" presId="urn:microsoft.com/office/officeart/2005/8/layout/orgChart1#1"/>
    <dgm:cxn modelId="{AB9A5277-8848-4AE3-8158-750FA1209BDD}" type="presParOf" srcId="{75AF114D-88BD-49BA-BF81-E399B1E79CB7}" destId="{902D8171-A425-4918-A55A-9E222651C295}" srcOrd="2" destOrd="0" presId="urn:microsoft.com/office/officeart/2005/8/layout/orgChart1#1"/>
    <dgm:cxn modelId="{7FD95340-6ECD-4304-ABC2-1F43B159F23F}" type="presParOf" srcId="{E7DAB545-7B80-446D-B628-25C540C5E246}" destId="{41C874B7-CA50-4925-A23F-21E5EB12DA05}" srcOrd="2" destOrd="0" presId="urn:microsoft.com/office/officeart/2005/8/layout/orgChart1#1"/>
    <dgm:cxn modelId="{EAAFB370-2211-40FD-8D15-F18C3261A997}" type="presParOf" srcId="{8DDF4FE8-957D-4609-812C-771166E706FE}" destId="{2D45AD67-49A8-4E05-9E17-730F7165D3A6}" srcOrd="2" destOrd="0" presId="urn:microsoft.com/office/officeart/2005/8/layout/orgChart1#1"/>
    <dgm:cxn modelId="{F5829056-8684-494B-95B7-B53C56CEE714}" type="presParOf" srcId="{8DDF4FE8-957D-4609-812C-771166E706FE}" destId="{023116F6-FBB1-4FFA-AA2D-3A21E22F619F}" srcOrd="3" destOrd="0" presId="urn:microsoft.com/office/officeart/2005/8/layout/orgChart1#1"/>
    <dgm:cxn modelId="{95333FBC-8AED-4C06-BB54-5B31825BE719}" type="presParOf" srcId="{023116F6-FBB1-4FFA-AA2D-3A21E22F619F}" destId="{79A347ED-0793-42C5-956D-D5E6045F1B4D}" srcOrd="0" destOrd="0" presId="urn:microsoft.com/office/officeart/2005/8/layout/orgChart1#1"/>
    <dgm:cxn modelId="{307A02C3-B214-440C-BEB5-6B9457C74328}" type="presParOf" srcId="{79A347ED-0793-42C5-956D-D5E6045F1B4D}" destId="{9640EBFC-CD30-4FE5-BD6C-1687C6897CBD}" srcOrd="0" destOrd="0" presId="urn:microsoft.com/office/officeart/2005/8/layout/orgChart1#1"/>
    <dgm:cxn modelId="{2142D2B2-782E-4321-A8F1-3DE0DC32CC8D}" type="presParOf" srcId="{79A347ED-0793-42C5-956D-D5E6045F1B4D}" destId="{7054F202-E7D4-452C-A118-11ADC21A1553}" srcOrd="1" destOrd="0" presId="urn:microsoft.com/office/officeart/2005/8/layout/orgChart1#1"/>
    <dgm:cxn modelId="{783723AC-DD4A-4B59-AB8F-C1D7F7F9AAB1}" type="presParOf" srcId="{023116F6-FBB1-4FFA-AA2D-3A21E22F619F}" destId="{52F7D9DC-52CA-4AAD-A96E-582129613CC7}" srcOrd="1" destOrd="0" presId="urn:microsoft.com/office/officeart/2005/8/layout/orgChart1#1"/>
    <dgm:cxn modelId="{597F92CE-EFCA-4BFA-93B1-1FE0586DD17E}" type="presParOf" srcId="{52F7D9DC-52CA-4AAD-A96E-582129613CC7}" destId="{5A06DE22-7B21-4E7D-9173-A7FED3C23EF8}" srcOrd="0" destOrd="0" presId="urn:microsoft.com/office/officeart/2005/8/layout/orgChart1#1"/>
    <dgm:cxn modelId="{DCFCAF1C-034D-451C-B184-F1EFB7C5EDAD}" type="presParOf" srcId="{52F7D9DC-52CA-4AAD-A96E-582129613CC7}" destId="{A6C2516D-911C-4AB1-96A7-C8B8B5B7BB44}" srcOrd="1" destOrd="0" presId="urn:microsoft.com/office/officeart/2005/8/layout/orgChart1#1"/>
    <dgm:cxn modelId="{9F389914-15CD-48D5-BBBE-D26E7E3ABB09}" type="presParOf" srcId="{A6C2516D-911C-4AB1-96A7-C8B8B5B7BB44}" destId="{D659F501-3C40-4B0D-A3FF-679E43E425FB}" srcOrd="0" destOrd="0" presId="urn:microsoft.com/office/officeart/2005/8/layout/orgChart1#1"/>
    <dgm:cxn modelId="{368B18D6-EB8C-46A4-B341-62C29D49AF63}" type="presParOf" srcId="{D659F501-3C40-4B0D-A3FF-679E43E425FB}" destId="{C27AB496-1706-4E4A-9AF5-BE44178A4438}" srcOrd="0" destOrd="0" presId="urn:microsoft.com/office/officeart/2005/8/layout/orgChart1#1"/>
    <dgm:cxn modelId="{6BD63470-56E4-4621-BC15-47B382632111}" type="presParOf" srcId="{D659F501-3C40-4B0D-A3FF-679E43E425FB}" destId="{0870BAA0-5F07-45E9-BA0C-D6D09AAF7A9D}" srcOrd="1" destOrd="0" presId="urn:microsoft.com/office/officeart/2005/8/layout/orgChart1#1"/>
    <dgm:cxn modelId="{AFB6CB2A-6AC7-41D9-8FF7-F6428F46367C}" type="presParOf" srcId="{A6C2516D-911C-4AB1-96A7-C8B8B5B7BB44}" destId="{424CF038-F8F3-4F22-8133-2B3CF42AC5D0}" srcOrd="1" destOrd="0" presId="urn:microsoft.com/office/officeart/2005/8/layout/orgChart1#1"/>
    <dgm:cxn modelId="{622BEF44-3BEF-4B3E-8354-1772E8B11C3B}" type="presParOf" srcId="{A6C2516D-911C-4AB1-96A7-C8B8B5B7BB44}" destId="{A2E8AD28-84FE-4C24-92D0-CC90DD7EF1EB}" srcOrd="2" destOrd="0" presId="urn:microsoft.com/office/officeart/2005/8/layout/orgChart1#1"/>
    <dgm:cxn modelId="{CF016192-B207-4512-9A9D-23272A1228D2}" type="presParOf" srcId="{52F7D9DC-52CA-4AAD-A96E-582129613CC7}" destId="{7E4034CD-19D2-4614-9CCB-1B9BE9DD03C3}" srcOrd="2" destOrd="0" presId="urn:microsoft.com/office/officeart/2005/8/layout/orgChart1#1"/>
    <dgm:cxn modelId="{F1F4ADF5-CE3D-422D-8096-E2930BD0527C}" type="presParOf" srcId="{52F7D9DC-52CA-4AAD-A96E-582129613CC7}" destId="{FCCCDEBD-F243-40CF-8B1A-5658A66E47B3}" srcOrd="3" destOrd="0" presId="urn:microsoft.com/office/officeart/2005/8/layout/orgChart1#1"/>
    <dgm:cxn modelId="{FCDEA1D8-C8DE-4422-BE27-2B524957D287}" type="presParOf" srcId="{FCCCDEBD-F243-40CF-8B1A-5658A66E47B3}" destId="{7BDF2394-AAC6-473E-86C1-129B138E9A00}" srcOrd="0" destOrd="0" presId="urn:microsoft.com/office/officeart/2005/8/layout/orgChart1#1"/>
    <dgm:cxn modelId="{94728208-BDF2-462D-9866-FB97EBB58469}" type="presParOf" srcId="{7BDF2394-AAC6-473E-86C1-129B138E9A00}" destId="{D6DEC04D-CE4F-4546-8E52-71579C38258B}" srcOrd="0" destOrd="0" presId="urn:microsoft.com/office/officeart/2005/8/layout/orgChart1#1"/>
    <dgm:cxn modelId="{9B347870-A8FB-4927-B746-3606C24B7A87}" type="presParOf" srcId="{7BDF2394-AAC6-473E-86C1-129B138E9A00}" destId="{91C07049-F91E-41A7-899B-91D7949AC39C}" srcOrd="1" destOrd="0" presId="urn:microsoft.com/office/officeart/2005/8/layout/orgChart1#1"/>
    <dgm:cxn modelId="{0D912735-D664-4977-97C2-F66D93E5D48E}" type="presParOf" srcId="{FCCCDEBD-F243-40CF-8B1A-5658A66E47B3}" destId="{D5378A0D-5D7C-43A9-9D71-0C5C46A4E5F4}" srcOrd="1" destOrd="0" presId="urn:microsoft.com/office/officeart/2005/8/layout/orgChart1#1"/>
    <dgm:cxn modelId="{8BFEC69D-F874-4CCC-9BE4-751DD068CD7B}" type="presParOf" srcId="{FCCCDEBD-F243-40CF-8B1A-5658A66E47B3}" destId="{BD5ACD3E-57F2-4008-9C63-C71F6ED020A8}" srcOrd="2" destOrd="0" presId="urn:microsoft.com/office/officeart/2005/8/layout/orgChart1#1"/>
    <dgm:cxn modelId="{B47A732C-7433-4DA0-8DEB-801371EEFF2F}" type="presParOf" srcId="{52F7D9DC-52CA-4AAD-A96E-582129613CC7}" destId="{588C32C4-5342-47D2-A973-6EC65227521F}" srcOrd="4" destOrd="0" presId="urn:microsoft.com/office/officeart/2005/8/layout/orgChart1#1"/>
    <dgm:cxn modelId="{312B982A-87CC-4817-8189-C39D67A1945E}" type="presParOf" srcId="{52F7D9DC-52CA-4AAD-A96E-582129613CC7}" destId="{B7E47732-D4A2-4101-A757-3B1259F0E8D8}" srcOrd="5" destOrd="0" presId="urn:microsoft.com/office/officeart/2005/8/layout/orgChart1#1"/>
    <dgm:cxn modelId="{FAF095F2-BAFF-4D1E-B1E1-01DC70B247DD}" type="presParOf" srcId="{B7E47732-D4A2-4101-A757-3B1259F0E8D8}" destId="{45180F49-2E00-4C85-8936-01B4A2EF1C7F}" srcOrd="0" destOrd="0" presId="urn:microsoft.com/office/officeart/2005/8/layout/orgChart1#1"/>
    <dgm:cxn modelId="{9D40803F-4B2B-4067-B5EB-BBA99CF684B3}" type="presParOf" srcId="{45180F49-2E00-4C85-8936-01B4A2EF1C7F}" destId="{FAA7EF99-8729-4946-A8BF-D7AD2045EE03}" srcOrd="0" destOrd="0" presId="urn:microsoft.com/office/officeart/2005/8/layout/orgChart1#1"/>
    <dgm:cxn modelId="{4003869C-8FAD-43E6-A91D-404F8BDB128F}" type="presParOf" srcId="{45180F49-2E00-4C85-8936-01B4A2EF1C7F}" destId="{66445FB9-A6B6-4D3D-B622-C68BF06E1C76}" srcOrd="1" destOrd="0" presId="urn:microsoft.com/office/officeart/2005/8/layout/orgChart1#1"/>
    <dgm:cxn modelId="{3184480D-B2F0-4F35-8219-566016C4C72A}" type="presParOf" srcId="{B7E47732-D4A2-4101-A757-3B1259F0E8D8}" destId="{47CFDAA8-5932-4438-BDFB-3CDA428D014B}" srcOrd="1" destOrd="0" presId="urn:microsoft.com/office/officeart/2005/8/layout/orgChart1#1"/>
    <dgm:cxn modelId="{50ACEAF5-B5C1-49B6-9CA7-EC68FABA0776}" type="presParOf" srcId="{B7E47732-D4A2-4101-A757-3B1259F0E8D8}" destId="{EEEC0F49-2060-43BA-8916-F0440B13C2B6}" srcOrd="2" destOrd="0" presId="urn:microsoft.com/office/officeart/2005/8/layout/orgChart1#1"/>
    <dgm:cxn modelId="{051F6C3A-7735-4A2F-B8A8-22DE8CF4F499}" type="presParOf" srcId="{52F7D9DC-52CA-4AAD-A96E-582129613CC7}" destId="{1DA38509-E52B-4F06-9797-5AAB48349FEC}" srcOrd="6" destOrd="0" presId="urn:microsoft.com/office/officeart/2005/8/layout/orgChart1#1"/>
    <dgm:cxn modelId="{1B6B81F0-1F85-4FB7-8CED-BB10783903E1}" type="presParOf" srcId="{52F7D9DC-52CA-4AAD-A96E-582129613CC7}" destId="{D2D9BB49-9A4B-438D-AA76-872EA8D69838}" srcOrd="7" destOrd="0" presId="urn:microsoft.com/office/officeart/2005/8/layout/orgChart1#1"/>
    <dgm:cxn modelId="{F16E1785-F06B-40D1-A6FA-597FF28EC54F}" type="presParOf" srcId="{D2D9BB49-9A4B-438D-AA76-872EA8D69838}" destId="{4AC25E6D-1715-4F4B-A886-3FDF27737A60}" srcOrd="0" destOrd="0" presId="urn:microsoft.com/office/officeart/2005/8/layout/orgChart1#1"/>
    <dgm:cxn modelId="{954AFD6C-A186-42C1-AB10-19C75967CD48}" type="presParOf" srcId="{4AC25E6D-1715-4F4B-A886-3FDF27737A60}" destId="{57A7B784-8396-4AAA-B4A8-48607145FE01}" srcOrd="0" destOrd="0" presId="urn:microsoft.com/office/officeart/2005/8/layout/orgChart1#1"/>
    <dgm:cxn modelId="{38479DED-6309-4101-BADF-880A05773957}" type="presParOf" srcId="{4AC25E6D-1715-4F4B-A886-3FDF27737A60}" destId="{3B1DF20B-D1CD-4222-89C8-A4264D43068E}" srcOrd="1" destOrd="0" presId="urn:microsoft.com/office/officeart/2005/8/layout/orgChart1#1"/>
    <dgm:cxn modelId="{13F4E70E-4035-466C-814D-03AA99F963C5}" type="presParOf" srcId="{D2D9BB49-9A4B-438D-AA76-872EA8D69838}" destId="{3B38F4BA-F361-4DBC-99BC-5D90D4113A1F}" srcOrd="1" destOrd="0" presId="urn:microsoft.com/office/officeart/2005/8/layout/orgChart1#1"/>
    <dgm:cxn modelId="{B1C04093-3449-4408-B853-0A2F374749CB}" type="presParOf" srcId="{D2D9BB49-9A4B-438D-AA76-872EA8D69838}" destId="{22BC77E0-4A5F-42E8-8849-AD58215BD779}" srcOrd="2" destOrd="0" presId="urn:microsoft.com/office/officeart/2005/8/layout/orgChart1#1"/>
    <dgm:cxn modelId="{5EDB7F99-9D68-49FB-B21A-ACF8643D18E1}" type="presParOf" srcId="{023116F6-FBB1-4FFA-AA2D-3A21E22F619F}" destId="{2262A588-E69C-4502-BAA4-E279AA2A5F53}" srcOrd="2" destOrd="0" presId="urn:microsoft.com/office/officeart/2005/8/layout/orgChart1#1"/>
    <dgm:cxn modelId="{6938F083-6C67-49BD-AA3A-ED4F86B342D9}" type="presParOf" srcId="{F6E78CA2-2E3A-4F52-BF44-16B5AA3A396C}" destId="{CD554A8A-F18D-46EE-AF6C-7B8278B1D4F0}" srcOrd="2" destOrd="0" presId="urn:microsoft.com/office/officeart/2005/8/layout/orgChart1#1"/>
    <dgm:cxn modelId="{098013A2-0066-4879-A573-88A5A47CD8C1}" type="presParOf" srcId="{F0F001D2-33D3-4D27-AE26-E339FB4FB21B}" destId="{E5599BA1-0B67-44F2-8D8C-B4517D4645F6}"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7A872-37E1-493C-9C4C-EB326F556E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E9F1E-20F5-4E19-ACDA-1251FE0CE4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黑白线条2">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矩形 1"/>
          <p:cNvSpPr/>
          <p:nvPr userDrawn="1"/>
        </p:nvSpPr>
        <p:spPr>
          <a:xfrm>
            <a:off x="0" y="47947"/>
            <a:ext cx="775136" cy="246221"/>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素材下载：</a:t>
            </a:r>
            <a:r>
              <a:rPr lang="en-US" altLang="zh-CN" sz="100" dirty="0">
                <a:solidFill>
                  <a:schemeClr val="bg1">
                    <a:lumMod val="95000"/>
                  </a:schemeClr>
                </a:solidFill>
                <a:latin typeface="Calibri" panose="020F0502020204030204"/>
                <a:ea typeface="宋体" panose="02010600030101010101" pitchFamily="2" charset="-122"/>
              </a:rPr>
              <a:t>www.1ppt.com/sucai/</a:t>
            </a:r>
            <a:endParaRPr lang="en-US" altLang="zh-CN" sz="100" dirty="0">
              <a:solidFill>
                <a:schemeClr val="bg1">
                  <a:lumMod val="95000"/>
                </a:schemeClr>
              </a:solidFill>
              <a:latin typeface="Calibri" panose="020F0502020204030204"/>
              <a:ea typeface="宋体" panose="02010600030101010101" pitchFamily="2" charset="-122"/>
            </a:endParaRP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图表下载：</a:t>
            </a:r>
            <a:r>
              <a:rPr lang="en-US" altLang="zh-CN" sz="100" dirty="0">
                <a:solidFill>
                  <a:schemeClr val="bg1">
                    <a:lumMod val="95000"/>
                  </a:schemeClr>
                </a:solidFill>
                <a:latin typeface="Calibri" panose="020F0502020204030204"/>
                <a:ea typeface="宋体" panose="02010600030101010101" pitchFamily="2" charset="-122"/>
              </a:rPr>
              <a:t>www.1ppt.com/tubiao/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a:solidFill>
                  <a:schemeClr val="bg1">
                    <a:lumMod val="95000"/>
                  </a:schemeClr>
                </a:solidFill>
                <a:latin typeface="Calibri" panose="020F0502020204030204"/>
                <a:ea typeface="宋体" panose="02010600030101010101" pitchFamily="2" charset="-122"/>
              </a:rPr>
              <a:t>优秀</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endParaRPr lang="en-US" altLang="zh-CN" sz="100" dirty="0">
              <a:solidFill>
                <a:schemeClr val="bg1">
                  <a:lumMod val="95000"/>
                </a:schemeClr>
              </a:solidFill>
              <a:latin typeface="Calibri" panose="020F0502020204030204"/>
              <a:ea typeface="宋体" panose="02010600030101010101" pitchFamily="2" charset="-122"/>
            </a:endParaRPr>
          </a:p>
          <a:p>
            <a:r>
              <a:rPr lang="en-US" altLang="zh-CN" sz="100" dirty="0">
                <a:solidFill>
                  <a:schemeClr val="bg1">
                    <a:lumMod val="95000"/>
                  </a:schemeClr>
                </a:solidFill>
                <a:latin typeface="Calibri" panose="020F0502020204030204"/>
                <a:ea typeface="宋体" panose="02010600030101010101" pitchFamily="2" charset="-122"/>
              </a:rPr>
              <a:t>Word</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www.1ppt.com/word/              Excel</a:t>
            </a:r>
            <a:r>
              <a:rPr lang="zh-CN" altLang="en-US" sz="100" dirty="0">
                <a:solidFill>
                  <a:schemeClr val="bg1">
                    <a:lumMod val="95000"/>
                  </a:schemeClr>
                </a:solidFill>
                <a:latin typeface="Calibri" panose="020F0502020204030204"/>
                <a:ea typeface="宋体" panose="02010600030101010101" pitchFamily="2" charset="-122"/>
              </a:rPr>
              <a:t>教程：</a:t>
            </a:r>
            <a:r>
              <a:rPr lang="en-US" altLang="zh-CN" sz="100" dirty="0">
                <a:solidFill>
                  <a:schemeClr val="bg1">
                    <a:lumMod val="95000"/>
                  </a:schemeClr>
                </a:solidFill>
                <a:latin typeface="Calibri" panose="020F0502020204030204"/>
                <a:ea typeface="宋体" panose="02010600030101010101" pitchFamily="2" charset="-122"/>
              </a:rPr>
              <a:t>www.1ppt.com/excel/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a:solidFill>
                  <a:schemeClr val="bg1">
                    <a:lumMod val="95000"/>
                  </a:schemeClr>
                </a:solidFill>
                <a:latin typeface="Calibri" panose="020F0502020204030204"/>
                <a:ea typeface="宋体" panose="02010600030101010101" pitchFamily="2" charset="-122"/>
              </a:rPr>
              <a:t>资料下载：</a:t>
            </a:r>
            <a:r>
              <a:rPr lang="en-US" altLang="zh-CN" sz="100" dirty="0">
                <a:solidFill>
                  <a:schemeClr val="bg1">
                    <a:lumMod val="95000"/>
                  </a:schemeClr>
                </a:solidFill>
                <a:latin typeface="Calibri" panose="020F0502020204030204"/>
                <a:ea typeface="宋体" panose="02010600030101010101" pitchFamily="2" charset="-122"/>
              </a:rPr>
              <a:t>www.1ppt.com/ziliao/                PPT</a:t>
            </a:r>
            <a:r>
              <a:rPr lang="zh-CN" altLang="en-US" sz="100" dirty="0">
                <a:solidFill>
                  <a:schemeClr val="bg1">
                    <a:lumMod val="95000"/>
                  </a:schemeClr>
                </a:solidFill>
                <a:latin typeface="Calibri" panose="020F0502020204030204"/>
                <a:ea typeface="宋体" panose="02010600030101010101" pitchFamily="2" charset="-122"/>
              </a:rPr>
              <a:t>课件下载：</a:t>
            </a:r>
            <a:r>
              <a:rPr lang="en-US" altLang="zh-CN" sz="100" dirty="0">
                <a:solidFill>
                  <a:schemeClr val="bg1">
                    <a:lumMod val="95000"/>
                  </a:schemeClr>
                </a:solidFill>
                <a:latin typeface="Calibri" panose="020F0502020204030204"/>
                <a:ea typeface="宋体" panose="02010600030101010101" pitchFamily="2" charset="-122"/>
              </a:rPr>
              <a:t>www.1ppt.com/kejian/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a:solidFill>
                  <a:schemeClr val="bg1">
                    <a:lumMod val="95000"/>
                  </a:schemeClr>
                </a:solidFill>
                <a:latin typeface="Calibri" panose="020F0502020204030204"/>
                <a:ea typeface="宋体" panose="02010600030101010101" pitchFamily="2" charset="-122"/>
              </a:rPr>
              <a:t>范文下载：</a:t>
            </a:r>
            <a:r>
              <a:rPr lang="en-US" altLang="zh-CN" sz="100" dirty="0">
                <a:solidFill>
                  <a:schemeClr val="bg1">
                    <a:lumMod val="95000"/>
                  </a:schemeClr>
                </a:solidFill>
                <a:latin typeface="Calibri" panose="020F0502020204030204"/>
                <a:ea typeface="宋体" panose="02010600030101010101" pitchFamily="2" charset="-122"/>
              </a:rPr>
              <a:t>www.1ppt.com/fanwen/             </a:t>
            </a:r>
            <a:r>
              <a:rPr lang="zh-CN" altLang="en-US" sz="100" dirty="0">
                <a:solidFill>
                  <a:schemeClr val="bg1">
                    <a:lumMod val="95000"/>
                  </a:schemeClr>
                </a:solidFill>
                <a:latin typeface="Calibri" panose="020F0502020204030204"/>
                <a:ea typeface="宋体" panose="02010600030101010101" pitchFamily="2" charset="-122"/>
              </a:rPr>
              <a:t>试卷下载：</a:t>
            </a:r>
            <a:r>
              <a:rPr lang="en-US" altLang="zh-CN" sz="100" dirty="0">
                <a:solidFill>
                  <a:schemeClr val="bg1">
                    <a:lumMod val="95000"/>
                  </a:schemeClr>
                </a:solidFill>
                <a:latin typeface="Calibri" panose="020F0502020204030204"/>
                <a:ea typeface="宋体" panose="02010600030101010101" pitchFamily="2" charset="-122"/>
              </a:rPr>
              <a:t>www.1ppt.com/shiti/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a:solidFill>
                  <a:schemeClr val="bg1">
                    <a:lumMod val="95000"/>
                  </a:schemeClr>
                </a:solidFill>
                <a:latin typeface="Calibri" panose="020F0502020204030204"/>
                <a:ea typeface="宋体" panose="02010600030101010101" pitchFamily="2" charset="-122"/>
              </a:rPr>
              <a:t>教案下载：</a:t>
            </a:r>
            <a:r>
              <a:rPr lang="en-US" altLang="zh-CN" sz="100" dirty="0">
                <a:solidFill>
                  <a:schemeClr val="bg1">
                    <a:lumMod val="95000"/>
                  </a:schemeClr>
                </a:solidFill>
                <a:latin typeface="Calibri" panose="020F0502020204030204"/>
                <a:ea typeface="宋体" panose="02010600030101010101" pitchFamily="2" charset="-122"/>
              </a:rPr>
              <a:t>www.1ppt.com/jiaoan/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endParaRPr lang="en-US" altLang="zh-CN" sz="100" dirty="0">
              <a:solidFill>
                <a:schemeClr val="bg1">
                  <a:lumMod val="95000"/>
                </a:schemeClr>
              </a:solidFill>
              <a:latin typeface="Calibri" panose="020F0502020204030204"/>
              <a:ea typeface="宋体" panose="02010600030101010101" pitchFamily="2" charset="-122"/>
            </a:endParaRPr>
          </a:p>
          <a:p>
            <a:r>
              <a:rPr lang="en-US" altLang="zh-CN" sz="100" dirty="0">
                <a:solidFill>
                  <a:schemeClr val="bg1">
                    <a:lumMod val="95000"/>
                  </a:schemeClr>
                </a:solidFill>
                <a:latin typeface="Calibri" panose="020F0502020204030204"/>
                <a:ea typeface="宋体" panose="02010600030101010101" pitchFamily="2" charset="-122"/>
              </a:rPr>
              <a:t> </a:t>
            </a:r>
            <a:endParaRPr lang="zh-CN" altLang="en-US" sz="100" dirty="0">
              <a:solidFill>
                <a:schemeClr val="bg1">
                  <a:lumMod val="95000"/>
                </a:schemeClr>
              </a:solidFill>
              <a:latin typeface="Calibri" panose="020F0502020204030204"/>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3363142" y="754180"/>
            <a:ext cx="4979410" cy="5642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515A363-A01D-4F6D-90D5-1D16EA24FD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F093B6-7DC1-4473-905A-7DBED75DA83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2.jpeg"/><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A363-A01D-4F6D-90D5-1D16EA24FD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093B6-7DC1-4473-905A-7DBED75DA83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GIF"/></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GI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GIF"/></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GIF"/></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GIF"/></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GI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11.G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UpDiag">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5" name="矩形 4"/>
          <p:cNvSpPr/>
          <p:nvPr/>
        </p:nvSpPr>
        <p:spPr>
          <a:xfrm>
            <a:off x="5086042" y="-186431"/>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700069" y="516365"/>
            <a:ext cx="10788352" cy="5825652"/>
            <a:chOff x="329228" y="322943"/>
            <a:chExt cx="11504029" cy="6212114"/>
          </a:xfrm>
          <a:effectLst>
            <a:outerShdw blurRad="482600" sx="104000" sy="104000" algn="ctr" rotWithShape="0">
              <a:prstClr val="black">
                <a:alpha val="7000"/>
              </a:prstClr>
            </a:outerShdw>
          </a:effectLst>
        </p:grpSpPr>
        <p:sp>
          <p:nvSpPr>
            <p:cNvPr id="6" name="矩形 5"/>
            <p:cNvSpPr/>
            <p:nvPr/>
          </p:nvSpPr>
          <p:spPr>
            <a:xfrm>
              <a:off x="329228" y="322943"/>
              <a:ext cx="11499915" cy="621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3342" y="322943"/>
              <a:ext cx="11499915" cy="6212114"/>
            </a:xfrm>
            <a:prstGeom prst="rect">
              <a:avLst/>
            </a:prstGeom>
            <a:blipFill dpi="0" rotWithShape="1">
              <a:blip r:embed="rId1" cstate="screen">
                <a:alphaModFix amt="10000"/>
                <a:extLst>
                  <a:ext uri="{BEBA8EAE-BF5A-486C-A8C5-ECC9F3942E4B}">
                    <a14:imgProps xmlns:a14="http://schemas.microsoft.com/office/drawing/2010/main">
                      <a14:imgLayer r:embed="rId2">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3633470" y="4058394"/>
            <a:ext cx="5623560" cy="830997"/>
          </a:xfrm>
          <a:prstGeom prst="rect">
            <a:avLst/>
          </a:prstGeom>
          <a:solidFill>
            <a:srgbClr val="99191E"/>
          </a:solidFill>
        </p:spPr>
        <p:txBody>
          <a:bodyPr wrap="square" rtlCol="0" anchor="ctr">
            <a:spAutoFit/>
          </a:bodyPr>
          <a:lstStyle/>
          <a:p>
            <a:pPr algn="ctr"/>
            <a:r>
              <a:rPr lang="zh-CN" altLang="en-US" sz="2400" b="1" dirty="0">
                <a:solidFill>
                  <a:schemeClr val="bg1"/>
                </a:solidFill>
                <a:cs typeface="+mn-ea"/>
                <a:sym typeface="+mn-lt"/>
              </a:rPr>
              <a:t>济南大学      展晓琳     </a:t>
            </a:r>
            <a:endParaRPr lang="en-US" altLang="zh-CN" sz="2400" b="1" dirty="0" smtClean="0">
              <a:solidFill>
                <a:schemeClr val="bg1"/>
              </a:solidFill>
              <a:cs typeface="+mn-ea"/>
              <a:sym typeface="+mn-lt"/>
            </a:endParaRPr>
          </a:p>
          <a:p>
            <a:pPr algn="ctr"/>
            <a:r>
              <a:rPr lang="en-US" altLang="zh-CN" sz="2400" b="1" dirty="0" smtClean="0">
                <a:solidFill>
                  <a:schemeClr val="bg1"/>
                </a:solidFill>
                <a:latin typeface="Times New Roman" panose="02020603050405020304" pitchFamily="18" charset="0"/>
                <a:cs typeface="Times New Roman" panose="02020603050405020304" pitchFamily="18" charset="0"/>
                <a:sym typeface="+mn-lt"/>
              </a:rPr>
              <a:t>TEL:0531-82765833</a:t>
            </a:r>
            <a:endParaRPr lang="zh-CN" altLang="en-US" sz="2400" b="1" dirty="0">
              <a:solidFill>
                <a:schemeClr val="bg1"/>
              </a:solidFill>
              <a:cs typeface="+mn-ea"/>
              <a:sym typeface="+mn-lt"/>
            </a:endParaRPr>
          </a:p>
        </p:txBody>
      </p:sp>
      <p:sp>
        <p:nvSpPr>
          <p:cNvPr id="15" name="TextBox 25"/>
          <p:cNvSpPr txBox="1"/>
          <p:nvPr/>
        </p:nvSpPr>
        <p:spPr>
          <a:xfrm>
            <a:off x="1995377" y="2327151"/>
            <a:ext cx="9800446" cy="1015663"/>
          </a:xfrm>
          <a:prstGeom prst="rect">
            <a:avLst/>
          </a:prstGeom>
          <a:noFill/>
        </p:spPr>
        <p:txBody>
          <a:bodyPr wrap="square" rtlCol="0">
            <a:spAutoFit/>
          </a:bodyPr>
          <a:lstStyle/>
          <a:p>
            <a:r>
              <a:rPr lang="zh-CN" altLang="en-US" sz="6000" b="1" spc="300" dirty="0">
                <a:solidFill>
                  <a:srgbClr val="99191E"/>
                </a:solidFill>
                <a:cs typeface="+mn-ea"/>
              </a:rPr>
              <a:t>新制度下预算会计讲解</a:t>
            </a:r>
            <a:endParaRPr lang="zh-CN" altLang="en-US" sz="6000" b="1" spc="300" dirty="0">
              <a:solidFill>
                <a:srgbClr val="99191E"/>
              </a:solidFill>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31" presetClass="entr" presetSubtype="0" fill="hold" grpId="0" nodeType="withEffect">
                                  <p:stCondLst>
                                    <p:cond delay="6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8" y="321532"/>
            <a:ext cx="3695952"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预算收入确认时点</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1085532" y="1453100"/>
            <a:ext cx="10020935" cy="4832350"/>
          </a:xfrm>
          <a:prstGeom prst="rect">
            <a:avLst/>
          </a:prstGeom>
          <a:noFill/>
          <a:ln>
            <a:solidFill>
              <a:srgbClr val="4472C4"/>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ontserrat" charset="0"/>
              <a:sym typeface="Verdana" panose="020B0604030504040204" pitchFamily="34" charset="0"/>
            </a:endParaRPr>
          </a:p>
        </p:txBody>
      </p:sp>
      <p:sp>
        <p:nvSpPr>
          <p:cNvPr id="17" name="TextBox 33"/>
          <p:cNvSpPr txBox="1"/>
          <p:nvPr/>
        </p:nvSpPr>
        <p:spPr>
          <a:xfrm>
            <a:off x="1085533" y="1537153"/>
            <a:ext cx="9518777" cy="4712970"/>
          </a:xfrm>
          <a:prstGeom prst="rect">
            <a:avLst/>
          </a:prstGeom>
          <a:noFill/>
        </p:spPr>
        <p:txBody>
          <a:bodyPr wrap="square" rtlCol="0">
            <a:spAutoFit/>
          </a:bodyPr>
          <a:lstStyle/>
          <a:p>
            <a:pPr marL="457200" indent="-457200">
              <a:buFontTx/>
              <a:buBlip>
                <a:blip r:embed="rId1"/>
              </a:buBlip>
            </a:pPr>
            <a:r>
              <a:rPr lang="zh-CN" altLang="en-US" sz="2800" b="1" dirty="0">
                <a:solidFill>
                  <a:srgbClr val="C00000"/>
                </a:solidFill>
                <a:latin typeface="微软雅黑" panose="020B0503020204020204" charset="-122"/>
                <a:ea typeface="微软雅黑" panose="020B0503020204020204" charset="-122"/>
                <a:sym typeface="+mn-ea"/>
              </a:rPr>
              <a:t>预算收入确认时点：</a:t>
            </a:r>
            <a:endParaRPr lang="en-US" altLang="zh-CN" sz="2800" b="1" dirty="0">
              <a:solidFill>
                <a:srgbClr val="C00000"/>
              </a:solidFill>
              <a:latin typeface="微软雅黑" panose="020B0503020204020204" charset="-122"/>
              <a:ea typeface="微软雅黑" panose="020B0503020204020204" charset="-122"/>
              <a:sym typeface="+mn-ea"/>
            </a:endParaRPr>
          </a:p>
          <a:p>
            <a:endParaRPr lang="zh-CN" altLang="en-US" sz="1400" b="1" dirty="0">
              <a:solidFill>
                <a:prstClr val="black"/>
              </a:solidFill>
              <a:latin typeface="微软雅黑" panose="020B0503020204020204" charset="-122"/>
              <a:ea typeface="微软雅黑" panose="020B0503020204020204" charset="-122"/>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收到货币资金时</a:t>
            </a:r>
            <a:endParaRPr lang="en-US" altLang="zh-CN" sz="2400" dirty="0">
              <a:solidFill>
                <a:prstClr val="black"/>
              </a:solidFill>
              <a:latin typeface="微软雅黑" panose="020B0503020204020204" charset="-122"/>
              <a:ea typeface="微软雅黑" panose="020B0503020204020204" charset="-122"/>
              <a:cs typeface="Montserrat" charset="0"/>
              <a:sym typeface="+mn-ea"/>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收到零余额账户授权支付额度时</a:t>
            </a:r>
            <a:endParaRPr lang="zh-CN" altLang="en-US" sz="2400" b="1" dirty="0">
              <a:solidFill>
                <a:srgbClr val="181818"/>
              </a:solidFill>
              <a:latin typeface="微软雅黑" panose="020B0503020204020204" charset="-122"/>
              <a:ea typeface="微软雅黑" panose="020B0503020204020204" charset="-122"/>
              <a:sym typeface="+mn-ea"/>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财政直接支付时</a:t>
            </a:r>
            <a:endParaRPr lang="zh-CN" altLang="en-US" sz="2400" dirty="0">
              <a:solidFill>
                <a:prstClr val="black"/>
              </a:solidFill>
              <a:latin typeface="微软雅黑" panose="020B0503020204020204" charset="-122"/>
              <a:ea typeface="微软雅黑" panose="020B0503020204020204" charset="-122"/>
              <a:cs typeface="Montserrat"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期末确认未使用的财政应返还额度时</a:t>
            </a:r>
            <a:endParaRPr lang="en-US" altLang="zh-CN" sz="2400" dirty="0">
              <a:solidFill>
                <a:prstClr val="black"/>
              </a:solidFill>
              <a:latin typeface="微软雅黑" panose="020B0503020204020204" charset="-122"/>
              <a:ea typeface="微软雅黑" panose="020B0503020204020204" charset="-122"/>
              <a:cs typeface="Montserrat" charset="0"/>
              <a:sym typeface="+mn-ea"/>
            </a:endParaRPr>
          </a:p>
          <a:p>
            <a:pPr lvl="1"/>
            <a:endParaRPr lang="en-US" altLang="zh-CN" sz="2800" b="1" dirty="0">
              <a:solidFill>
                <a:srgbClr val="181818"/>
              </a:solidFill>
              <a:latin typeface="微软雅黑" panose="020B0503020204020204" charset="-122"/>
              <a:ea typeface="微软雅黑" panose="020B0503020204020204" charset="-122"/>
            </a:endParaRPr>
          </a:p>
          <a:p>
            <a:pPr marL="457200" indent="-457200">
              <a:buFontTx/>
              <a:buBlip>
                <a:blip r:embed="rId1"/>
              </a:buBlip>
            </a:pPr>
            <a:r>
              <a:rPr lang="zh-CN" altLang="en-US" sz="2800" b="1" dirty="0">
                <a:solidFill>
                  <a:srgbClr val="C00000"/>
                </a:solidFill>
                <a:latin typeface="微软雅黑" panose="020B0503020204020204" charset="-122"/>
                <a:ea typeface="微软雅黑" panose="020B0503020204020204" charset="-122"/>
                <a:sym typeface="+mn-ea"/>
              </a:rPr>
              <a:t>收到现金</a:t>
            </a:r>
            <a:r>
              <a:rPr lang="zh-CN" altLang="en-US" sz="2800" b="1" dirty="0" smtClean="0">
                <a:solidFill>
                  <a:srgbClr val="C00000"/>
                </a:solidFill>
                <a:latin typeface="微软雅黑" panose="020B0503020204020204" charset="-122"/>
                <a:ea typeface="微软雅黑" panose="020B0503020204020204" charset="-122"/>
                <a:sym typeface="+mn-ea"/>
              </a:rPr>
              <a:t>不</a:t>
            </a:r>
            <a:r>
              <a:rPr lang="zh-CN" altLang="en-US" sz="2800" b="1" dirty="0">
                <a:solidFill>
                  <a:srgbClr val="C00000"/>
                </a:solidFill>
                <a:latin typeface="微软雅黑" panose="020B0503020204020204" charset="-122"/>
                <a:ea typeface="微软雅黑" panose="020B0503020204020204" charset="-122"/>
                <a:sym typeface="+mn-ea"/>
              </a:rPr>
              <a:t>能</a:t>
            </a:r>
            <a:r>
              <a:rPr lang="zh-CN" altLang="en-US" sz="2800" b="1" dirty="0" smtClean="0">
                <a:solidFill>
                  <a:srgbClr val="C00000"/>
                </a:solidFill>
                <a:latin typeface="微软雅黑" panose="020B0503020204020204" charset="-122"/>
                <a:ea typeface="微软雅黑" panose="020B0503020204020204" charset="-122"/>
                <a:sym typeface="+mn-ea"/>
              </a:rPr>
              <a:t>确认</a:t>
            </a:r>
            <a:r>
              <a:rPr lang="zh-CN" altLang="en-US" sz="2800" b="1" dirty="0">
                <a:solidFill>
                  <a:srgbClr val="C00000"/>
                </a:solidFill>
                <a:latin typeface="微软雅黑" panose="020B0503020204020204" charset="-122"/>
                <a:ea typeface="微软雅黑" panose="020B0503020204020204" charset="-122"/>
                <a:sym typeface="+mn-ea"/>
              </a:rPr>
              <a:t>预算收入的情况：</a:t>
            </a:r>
            <a:endParaRPr lang="en-US" altLang="zh-CN" sz="2800" b="1" dirty="0">
              <a:solidFill>
                <a:srgbClr val="C00000"/>
              </a:solidFill>
              <a:latin typeface="微软雅黑" panose="020B0503020204020204" charset="-122"/>
              <a:ea typeface="微软雅黑" panose="020B0503020204020204" charset="-122"/>
              <a:sym typeface="+mn-ea"/>
            </a:endParaRPr>
          </a:p>
          <a:p>
            <a:endParaRPr lang="zh-CN" altLang="en-US" sz="1400" b="1" dirty="0">
              <a:solidFill>
                <a:prstClr val="black"/>
              </a:solidFill>
              <a:latin typeface="微软雅黑" panose="020B0503020204020204" charset="-122"/>
              <a:ea typeface="微软雅黑" panose="020B0503020204020204" charset="-122"/>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收到暂收款项（如收到押金）</a:t>
            </a:r>
            <a:endParaRPr lang="zh-CN" altLang="en-US" sz="2400" dirty="0">
              <a:solidFill>
                <a:prstClr val="black"/>
              </a:solidFill>
              <a:latin typeface="微软雅黑" panose="020B0503020204020204" charset="-122"/>
              <a:ea typeface="微软雅黑" panose="020B0503020204020204" charset="-122"/>
              <a:cs typeface="Montserrat"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收到应当上缴财政的款项</a:t>
            </a:r>
            <a:endParaRPr lang="zh-CN" altLang="en-US" sz="2400" dirty="0">
              <a:solidFill>
                <a:prstClr val="black"/>
              </a:solidFill>
              <a:latin typeface="微软雅黑" panose="020B0503020204020204" charset="-122"/>
              <a:ea typeface="微软雅黑" panose="020B0503020204020204" charset="-122"/>
              <a:cs typeface="Montserrat"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收到受托代理资产的库存现金和银行存款</a:t>
            </a:r>
            <a:endParaRPr lang="zh-CN" altLang="en-US" sz="2400" dirty="0">
              <a:solidFill>
                <a:prstClr val="black"/>
              </a:solidFill>
              <a:latin typeface="微软雅黑" panose="020B0503020204020204" charset="-122"/>
              <a:ea typeface="微软雅黑" panose="020B0503020204020204" charset="-122"/>
              <a:cs typeface="Montserrat"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收到直接记入专用基金的资金</a:t>
            </a:r>
            <a:endPar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p:txBody>
      </p:sp>
      <p:grpSp>
        <p:nvGrpSpPr>
          <p:cNvPr id="7" name="组合 6"/>
          <p:cNvGrpSpPr/>
          <p:nvPr/>
        </p:nvGrpSpPr>
        <p:grpSpPr>
          <a:xfrm>
            <a:off x="1070542" y="1327518"/>
            <a:ext cx="10035925" cy="55323"/>
            <a:chOff x="1070542" y="1327518"/>
            <a:chExt cx="10035925" cy="55323"/>
          </a:xfrm>
        </p:grpSpPr>
        <p:sp>
          <p:nvSpPr>
            <p:cNvPr id="4" name="矩形 3"/>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672763" y="1327518"/>
              <a:ext cx="1433704" cy="43702"/>
            </a:xfrm>
            <a:prstGeom prst="rect">
              <a:avLst/>
            </a:prstGeom>
            <a:solidFill>
              <a:srgbClr val="92D050"/>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2941" y="1339139"/>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- 6 -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Effect transition="in" filter="wipe(left)">
                                      <p:cBhvr>
                                        <p:cTn id="7" dur="500"/>
                                        <p:tgtEl>
                                          <p:spTgt spid="1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9" end="9"/>
                                            </p:txEl>
                                          </p:spTgt>
                                        </p:tgtEl>
                                        <p:attrNameLst>
                                          <p:attrName>style.visibility</p:attrName>
                                        </p:attrNameLst>
                                      </p:cBhvr>
                                      <p:to>
                                        <p:strVal val="visible"/>
                                      </p:to>
                                    </p:set>
                                    <p:animEffect transition="in" filter="fade">
                                      <p:cBhvr>
                                        <p:cTn id="12" dur="500"/>
                                        <p:tgtEl>
                                          <p:spTgt spid="17">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10" end="10"/>
                                            </p:txEl>
                                          </p:spTgt>
                                        </p:tgtEl>
                                        <p:attrNameLst>
                                          <p:attrName>style.visibility</p:attrName>
                                        </p:attrNameLst>
                                      </p:cBhvr>
                                      <p:to>
                                        <p:strVal val="visible"/>
                                      </p:to>
                                    </p:set>
                                    <p:animEffect transition="in" filter="fade">
                                      <p:cBhvr>
                                        <p:cTn id="15" dur="500"/>
                                        <p:tgtEl>
                                          <p:spTgt spid="17">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11" end="11"/>
                                            </p:txEl>
                                          </p:spTgt>
                                        </p:tgtEl>
                                        <p:attrNameLst>
                                          <p:attrName>style.visibility</p:attrName>
                                        </p:attrNameLst>
                                      </p:cBhvr>
                                      <p:to>
                                        <p:strVal val="visible"/>
                                      </p:to>
                                    </p:set>
                                    <p:animEffect transition="in" filter="fade">
                                      <p:cBhvr>
                                        <p:cTn id="18" dur="500"/>
                                        <p:tgtEl>
                                          <p:spTgt spid="17">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12" end="12"/>
                                            </p:txEl>
                                          </p:spTgt>
                                        </p:tgtEl>
                                        <p:attrNameLst>
                                          <p:attrName>style.visibility</p:attrName>
                                        </p:attrNameLst>
                                      </p:cBhvr>
                                      <p:to>
                                        <p:strVal val="visible"/>
                                      </p:to>
                                    </p:set>
                                    <p:animEffect transition="in" filter="fade">
                                      <p:cBhvr>
                                        <p:cTn id="21" dur="500"/>
                                        <p:tgtEl>
                                          <p:spTgt spid="17">
                                            <p:txEl>
                                              <p:pRg st="12" end="1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9" name="组合 28"/>
          <p:cNvGrpSpPr/>
          <p:nvPr/>
        </p:nvGrpSpPr>
        <p:grpSpPr>
          <a:xfrm>
            <a:off x="253748" y="321532"/>
            <a:ext cx="3695952" cy="639691"/>
            <a:chOff x="253748" y="321532"/>
            <a:chExt cx="3695952" cy="639691"/>
          </a:xfrm>
        </p:grpSpPr>
        <p:sp>
          <p:nvSpPr>
            <p:cNvPr id="30"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预算收入确认时点</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31" name="矩形 3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3" name="文本框 128"/>
          <p:cNvSpPr txBox="1"/>
          <p:nvPr/>
        </p:nvSpPr>
        <p:spPr>
          <a:xfrm>
            <a:off x="1041400" y="1797685"/>
            <a:ext cx="10109200" cy="3878580"/>
          </a:xfrm>
          <a:prstGeom prst="rect">
            <a:avLst/>
          </a:prstGeom>
          <a:noFill/>
          <a:ln>
            <a:solidFill>
              <a:srgbClr val="4472C4"/>
            </a:solidFill>
          </a:ln>
        </p:spPr>
        <p: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defRPr/>
            </a:pP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cxnSp>
        <p:nvCxnSpPr>
          <p:cNvPr id="34" name="直接箭头连接符 33"/>
          <p:cNvCxnSpPr/>
          <p:nvPr/>
        </p:nvCxnSpPr>
        <p:spPr>
          <a:xfrm rot="5400000">
            <a:off x="4872535" y="4052191"/>
            <a:ext cx="774700" cy="406400"/>
          </a:xfrm>
          <a:prstGeom prst="straightConnector1">
            <a:avLst/>
          </a:prstGeom>
          <a:noFill/>
          <a:ln w="38100" cap="flat" cmpd="sng" algn="ctr">
            <a:solidFill>
              <a:srgbClr val="4472C4">
                <a:lumMod val="75000"/>
              </a:srgbClr>
            </a:solidFill>
            <a:prstDash val="solid"/>
            <a:miter lim="800000"/>
            <a:tailEnd type="arrow"/>
          </a:ln>
          <a:effectLst/>
        </p:spPr>
      </p:cxnSp>
      <p:cxnSp>
        <p:nvCxnSpPr>
          <p:cNvPr id="35" name="直接箭头连接符 34"/>
          <p:cNvCxnSpPr/>
          <p:nvPr/>
        </p:nvCxnSpPr>
        <p:spPr>
          <a:xfrm>
            <a:off x="6088516" y="3848100"/>
            <a:ext cx="481554" cy="794641"/>
          </a:xfrm>
          <a:prstGeom prst="straightConnector1">
            <a:avLst/>
          </a:prstGeom>
          <a:noFill/>
          <a:ln w="38100" cap="flat" cmpd="sng" algn="ctr">
            <a:solidFill>
              <a:srgbClr val="4472C4">
                <a:lumMod val="75000"/>
              </a:srgbClr>
            </a:solidFill>
            <a:prstDash val="solid"/>
            <a:miter lim="800000"/>
            <a:tailEnd type="arrow"/>
          </a:ln>
          <a:effectLst/>
        </p:spPr>
      </p:cxnSp>
      <p:sp>
        <p:nvSpPr>
          <p:cNvPr id="36" name="TextBox 20"/>
          <p:cNvSpPr txBox="1"/>
          <p:nvPr/>
        </p:nvSpPr>
        <p:spPr>
          <a:xfrm>
            <a:off x="4508889" y="4707501"/>
            <a:ext cx="1536700" cy="461665"/>
          </a:xfrm>
          <a:prstGeom prst="rect">
            <a:avLst/>
          </a:prstGeom>
          <a:noFill/>
        </p:spPr>
        <p:txBody>
          <a:bodyPr wrap="square" rtlCol="0">
            <a:spAutoFit/>
          </a:bodyPr>
          <a:lstStyle/>
          <a:p>
            <a:r>
              <a:rPr lang="zh-CN" altLang="en-US" sz="2400" b="1" dirty="0">
                <a:solidFill>
                  <a:srgbClr val="0070C0"/>
                </a:solidFill>
                <a:latin typeface="Agency FB" panose="020B0503020202020204"/>
                <a:ea typeface="微软雅黑" panose="020B0503020204020204" charset="-122"/>
              </a:rPr>
              <a:t>净收入</a:t>
            </a:r>
            <a:endParaRPr lang="zh-CN" altLang="en-US" sz="2400" b="1" dirty="0">
              <a:solidFill>
                <a:srgbClr val="0070C0"/>
              </a:solidFill>
              <a:latin typeface="Agency FB" panose="020B0503020202020204"/>
              <a:ea typeface="微软雅黑" panose="020B0503020204020204" charset="-122"/>
            </a:endParaRPr>
          </a:p>
        </p:txBody>
      </p:sp>
      <p:sp>
        <p:nvSpPr>
          <p:cNvPr id="37" name="TextBox 21"/>
          <p:cNvSpPr txBox="1"/>
          <p:nvPr/>
        </p:nvSpPr>
        <p:spPr>
          <a:xfrm>
            <a:off x="6008446" y="4707501"/>
            <a:ext cx="1536700" cy="461665"/>
          </a:xfrm>
          <a:prstGeom prst="rect">
            <a:avLst/>
          </a:prstGeom>
          <a:noFill/>
        </p:spPr>
        <p:txBody>
          <a:bodyPr wrap="square" rtlCol="0">
            <a:spAutoFit/>
          </a:bodyPr>
          <a:lstStyle/>
          <a:p>
            <a:r>
              <a:rPr lang="zh-CN" altLang="en-US" sz="2400" b="1" dirty="0">
                <a:solidFill>
                  <a:srgbClr val="0070C0"/>
                </a:solidFill>
                <a:latin typeface="Agency FB" panose="020B0503020202020204"/>
                <a:ea typeface="微软雅黑" panose="020B0503020204020204" charset="-122"/>
              </a:rPr>
              <a:t>增值税</a:t>
            </a:r>
            <a:endParaRPr lang="zh-CN" altLang="en-US" sz="2400" b="1" dirty="0">
              <a:solidFill>
                <a:srgbClr val="0070C0"/>
              </a:solidFill>
              <a:latin typeface="Agency FB" panose="020B0503020202020204"/>
              <a:ea typeface="微软雅黑" panose="020B0503020204020204" charset="-122"/>
            </a:endParaRPr>
          </a:p>
        </p:txBody>
      </p:sp>
      <p:cxnSp>
        <p:nvCxnSpPr>
          <p:cNvPr id="38" name="直接箭头连接符 37"/>
          <p:cNvCxnSpPr/>
          <p:nvPr/>
        </p:nvCxnSpPr>
        <p:spPr>
          <a:xfrm>
            <a:off x="5092135" y="3086861"/>
            <a:ext cx="1384300" cy="0"/>
          </a:xfrm>
          <a:prstGeom prst="straightConnector1">
            <a:avLst/>
          </a:prstGeom>
          <a:noFill/>
          <a:ln w="38100" cap="flat" cmpd="sng" algn="ctr">
            <a:solidFill>
              <a:srgbClr val="4472C4">
                <a:lumMod val="75000"/>
              </a:srgbClr>
            </a:solidFill>
            <a:prstDash val="solid"/>
            <a:miter lim="800000"/>
            <a:tailEnd type="arrow"/>
          </a:ln>
          <a:effectLst/>
        </p:spPr>
      </p:cxnSp>
      <p:sp>
        <p:nvSpPr>
          <p:cNvPr id="39" name="TextBox 24"/>
          <p:cNvSpPr txBox="1"/>
          <p:nvPr/>
        </p:nvSpPr>
        <p:spPr>
          <a:xfrm>
            <a:off x="6818086" y="2856028"/>
            <a:ext cx="2413000" cy="461665"/>
          </a:xfrm>
          <a:prstGeom prst="rect">
            <a:avLst/>
          </a:prstGeom>
          <a:noFill/>
        </p:spPr>
        <p:txBody>
          <a:bodyPr wrap="square" rtlCol="0">
            <a:spAutoFit/>
          </a:bodyPr>
          <a:lstStyle/>
          <a:p>
            <a:r>
              <a:rPr lang="zh-CN" altLang="en-US" sz="2400" b="1" dirty="0">
                <a:solidFill>
                  <a:srgbClr val="0070C0"/>
                </a:solidFill>
                <a:latin typeface="Agency FB" panose="020B0503020202020204"/>
                <a:ea typeface="微软雅黑" panose="020B0503020204020204" charset="-122"/>
              </a:rPr>
              <a:t>债务预算收入</a:t>
            </a:r>
            <a:endParaRPr lang="zh-CN" altLang="en-US" sz="2400" b="1" dirty="0">
              <a:solidFill>
                <a:srgbClr val="0070C0"/>
              </a:solidFill>
              <a:latin typeface="Agency FB" panose="020B0503020202020204"/>
              <a:ea typeface="微软雅黑" panose="020B0503020204020204" charset="-122"/>
            </a:endParaRPr>
          </a:p>
        </p:txBody>
      </p:sp>
      <p:sp>
        <p:nvSpPr>
          <p:cNvPr id="41" name="TextBox 33"/>
          <p:cNvSpPr txBox="1"/>
          <p:nvPr/>
        </p:nvSpPr>
        <p:spPr>
          <a:xfrm>
            <a:off x="1103497" y="1795838"/>
            <a:ext cx="6277681" cy="2523768"/>
          </a:xfrm>
          <a:prstGeom prst="rect">
            <a:avLst/>
          </a:prstGeom>
          <a:noFill/>
        </p:spPr>
        <p:txBody>
          <a:bodyPr wrap="none" rtlCol="0">
            <a:spAutoFit/>
          </a:bodyPr>
          <a:lstStyle/>
          <a:p>
            <a:endParaRPr lang="zh-CN" altLang="en-US" dirty="0">
              <a:solidFill>
                <a:prstClr val="black"/>
              </a:solidFill>
              <a:latin typeface="Agency FB" panose="020B0503020202020204"/>
              <a:ea typeface="微软雅黑" panose="020B0503020204020204" charset="-122"/>
            </a:endParaRPr>
          </a:p>
          <a:p>
            <a:pPr marL="457200" indent="-457200">
              <a:buFontTx/>
              <a:buBlip>
                <a:blip r:embed="rId1"/>
              </a:buBlip>
            </a:pPr>
            <a:r>
              <a:rPr lang="zh-CN" altLang="en-US" sz="2800" b="1" dirty="0">
                <a:solidFill>
                  <a:srgbClr val="C00000"/>
                </a:solidFill>
                <a:latin typeface="微软雅黑" panose="020B0503020204020204" charset="-122"/>
                <a:ea typeface="微软雅黑" panose="020B0503020204020204" charset="-122"/>
                <a:sym typeface="+mn-ea"/>
              </a:rPr>
              <a:t>注意：</a:t>
            </a:r>
            <a:endParaRPr lang="en-US" altLang="zh-CN" sz="2800" b="1" dirty="0">
              <a:solidFill>
                <a:srgbClr val="C00000"/>
              </a:solidFill>
              <a:latin typeface="微软雅黑" panose="020B0503020204020204" charset="-122"/>
              <a:ea typeface="微软雅黑" panose="020B0503020204020204" charset="-122"/>
              <a:sym typeface="+mn-ea"/>
            </a:endParaRPr>
          </a:p>
          <a:p>
            <a:endParaRPr lang="zh-CN" altLang="en-US" sz="1600" b="1" dirty="0">
              <a:solidFill>
                <a:srgbClr val="C00000"/>
              </a:solidFill>
              <a:latin typeface="微软雅黑" panose="020B0503020204020204" charset="-122"/>
              <a:ea typeface="微软雅黑" panose="020B0503020204020204" charset="-122"/>
            </a:endParaRPr>
          </a:p>
          <a:p>
            <a:pPr lvl="1">
              <a:lnSpc>
                <a:spcPct val="150000"/>
              </a:lnSpc>
            </a:pPr>
            <a:r>
              <a:rPr lang="zh-CN" altLang="en-US" sz="2400" b="1" dirty="0">
                <a:solidFill>
                  <a:srgbClr val="181818"/>
                </a:solidFill>
                <a:latin typeface="微软雅黑" panose="020B0503020204020204" charset="-122"/>
                <a:ea typeface="微软雅黑" panose="020B0503020204020204" charset="-122"/>
                <a:sym typeface="+mn-ea"/>
              </a:rPr>
              <a:t>收到从金融机构的借款</a:t>
            </a:r>
            <a:endParaRPr lang="zh-CN" altLang="en-US" sz="2400" b="1" dirty="0">
              <a:solidFill>
                <a:srgbClr val="181818"/>
              </a:solidFill>
              <a:latin typeface="微软雅黑" panose="020B0503020204020204" charset="-122"/>
              <a:ea typeface="微软雅黑" panose="020B0503020204020204" charset="-122"/>
            </a:endParaRPr>
          </a:p>
          <a:p>
            <a:pPr lvl="1">
              <a:lnSpc>
                <a:spcPct val="150000"/>
              </a:lnSpc>
            </a:pPr>
            <a:r>
              <a:rPr lang="zh-CN" altLang="en-US" sz="2400" b="1" dirty="0">
                <a:solidFill>
                  <a:srgbClr val="181818"/>
                </a:solidFill>
                <a:latin typeface="微软雅黑" panose="020B0503020204020204" charset="-122"/>
                <a:ea typeface="微软雅黑" panose="020B0503020204020204" charset="-122"/>
                <a:sym typeface="+mn-ea"/>
              </a:rPr>
              <a:t>收到增值税销项税款 （收到横向科研款）</a:t>
            </a:r>
            <a:endParaRPr lang="zh-CN" altLang="en-US" sz="2400" b="1" dirty="0">
              <a:solidFill>
                <a:srgbClr val="181818"/>
              </a:solidFill>
              <a:latin typeface="微软雅黑" panose="020B0503020204020204" charset="-122"/>
              <a:ea typeface="微软雅黑" panose="020B0503020204020204" charset="-122"/>
            </a:endParaRPr>
          </a:p>
          <a:p>
            <a:pPr>
              <a:buFont typeface="Wingdings" panose="05000000000000000000" pitchFamily="2" charset="2"/>
              <a:buNone/>
            </a:pPr>
            <a:endParaRPr lang="zh-CN" altLang="en-US" sz="2400" b="1" dirty="0">
              <a:solidFill>
                <a:prstClr val="black"/>
              </a:solidFill>
              <a:latin typeface="微软雅黑" panose="020B0503020204020204" charset="-122"/>
              <a:ea typeface="微软雅黑" panose="020B0503020204020204" charset="-122"/>
            </a:endParaRPr>
          </a:p>
        </p:txBody>
      </p:sp>
      <p:grpSp>
        <p:nvGrpSpPr>
          <p:cNvPr id="17" name="组合 16"/>
          <p:cNvGrpSpPr/>
          <p:nvPr/>
        </p:nvGrpSpPr>
        <p:grpSpPr>
          <a:xfrm>
            <a:off x="1041401" y="1638429"/>
            <a:ext cx="10109200" cy="64513"/>
            <a:chOff x="1070542" y="1327518"/>
            <a:chExt cx="10035925" cy="45719"/>
          </a:xfrm>
        </p:grpSpPr>
        <p:sp>
          <p:nvSpPr>
            <p:cNvPr id="18" name="矩形 17"/>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- 7 -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
                                            <p:txEl>
                                              <p:pRg st="3" end="3"/>
                                            </p:txEl>
                                          </p:spTgt>
                                        </p:tgtEl>
                                        <p:attrNameLst>
                                          <p:attrName>style.visibility</p:attrName>
                                        </p:attrNameLst>
                                      </p:cBhvr>
                                      <p:to>
                                        <p:strVal val="visible"/>
                                      </p:to>
                                    </p:set>
                                    <p:animEffect transition="in" filter="fade">
                                      <p:cBhvr>
                                        <p:cTn id="17" dur="1000"/>
                                        <p:tgtEl>
                                          <p:spTgt spid="41">
                                            <p:txEl>
                                              <p:pRg st="3" end="3"/>
                                            </p:txEl>
                                          </p:spTgt>
                                        </p:tgtEl>
                                      </p:cBhvr>
                                    </p:animEffect>
                                    <p:anim calcmode="lin" valueType="num">
                                      <p:cBhvr>
                                        <p:cTn id="18"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xEl>
                                              <p:pRg st="4" end="4"/>
                                            </p:txEl>
                                          </p:spTgt>
                                        </p:tgtEl>
                                        <p:attrNameLst>
                                          <p:attrName>style.visibility</p:attrName>
                                        </p:attrNameLst>
                                      </p:cBhvr>
                                      <p:to>
                                        <p:strVal val="visible"/>
                                      </p:to>
                                    </p:set>
                                    <p:animEffect transition="in" filter="fade">
                                      <p:cBhvr>
                                        <p:cTn id="22" dur="1000"/>
                                        <p:tgtEl>
                                          <p:spTgt spid="41">
                                            <p:txEl>
                                              <p:pRg st="4" end="4"/>
                                            </p:txEl>
                                          </p:spTgt>
                                        </p:tgtEl>
                                      </p:cBhvr>
                                    </p:animEffect>
                                    <p:anim calcmode="lin" valueType="num">
                                      <p:cBhvr>
                                        <p:cTn id="23"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amond(in)">
                                      <p:cBhvr>
                                        <p:cTn id="29" dur="2000"/>
                                        <p:tgtEl>
                                          <p:spTgt spid="38"/>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amond(in)">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par>
                                <p:cTn id="41" presetID="3" presetClass="entr" presetSubtype="1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37" grpId="0"/>
      <p:bldP spid="39"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8" y="321532"/>
            <a:ext cx="3695952"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预算支出确认时点</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1085532" y="1494042"/>
            <a:ext cx="10020935" cy="4832350"/>
          </a:xfrm>
          <a:prstGeom prst="rect">
            <a:avLst/>
          </a:prstGeom>
          <a:noFill/>
          <a:ln>
            <a:solidFill>
              <a:srgbClr val="4472C4"/>
            </a:solidFill>
          </a:ln>
        </p:spPr>
        <p:txBody>
          <a:bodyPr/>
          <a:lstStyle/>
          <a:p>
            <a:pPr marL="171450" marR="0" lvl="1" indent="-171450" defTabSz="913765" eaLnBrk="1" fontAlgn="auto" latinLnBrk="0" hangingPunct="1">
              <a:lnSpc>
                <a:spcPts val="2825"/>
              </a:lnSpc>
              <a:spcBef>
                <a:spcPts val="0"/>
              </a:spcBef>
              <a:spcAft>
                <a:spcPts val="0"/>
              </a:spcAft>
              <a:buClrTx/>
              <a:buSzTx/>
              <a:buFont typeface="Arial" panose="020B0604020202020204" pitchFamily="34" charset="0"/>
              <a:buChar char="•"/>
              <a:defRPr/>
            </a:pP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ontserrat" charset="0"/>
              <a:sym typeface="Verdana" panose="020B0604030504040204" pitchFamily="34" charset="0"/>
            </a:endParaRPr>
          </a:p>
        </p:txBody>
      </p:sp>
      <p:sp>
        <p:nvSpPr>
          <p:cNvPr id="17" name="TextBox 33"/>
          <p:cNvSpPr txBox="1"/>
          <p:nvPr/>
        </p:nvSpPr>
        <p:spPr>
          <a:xfrm>
            <a:off x="1340485" y="1494042"/>
            <a:ext cx="6602730" cy="4928235"/>
          </a:xfrm>
          <a:prstGeom prst="rect">
            <a:avLst/>
          </a:prstGeom>
          <a:noFill/>
        </p:spPr>
        <p:txBody>
          <a:bodyPr wrap="none" rtlCol="0">
            <a:spAutoFit/>
          </a:bodyPr>
          <a:lstStyle/>
          <a:p>
            <a:pPr marL="342900" indent="-342900">
              <a:buFont typeface="Wingdings" panose="05000000000000000000" pitchFamily="2" charset="2"/>
              <a:buChar char="u"/>
            </a:pPr>
            <a:endParaRPr lang="en-US" altLang="zh-CN" sz="1400" b="1" dirty="0">
              <a:solidFill>
                <a:srgbClr val="92D050"/>
              </a:solidFill>
              <a:latin typeface="微软雅黑" panose="020B0503020204020204" charset="-122"/>
              <a:ea typeface="微软雅黑" panose="020B0503020204020204" charset="-122"/>
              <a:sym typeface="+mn-ea"/>
            </a:endParaRPr>
          </a:p>
          <a:p>
            <a:pPr marL="457200" indent="-457200">
              <a:buFontTx/>
              <a:buBlip>
                <a:blip r:embed="rId1"/>
              </a:buBlip>
            </a:pPr>
            <a:r>
              <a:rPr lang="zh-CN" altLang="en-US" sz="2800" b="1" dirty="0">
                <a:solidFill>
                  <a:srgbClr val="C00000"/>
                </a:solidFill>
                <a:latin typeface="微软雅黑" panose="020B0503020204020204" charset="-122"/>
                <a:ea typeface="微软雅黑" panose="020B0503020204020204" charset="-122"/>
                <a:sym typeface="+mn-ea"/>
              </a:rPr>
              <a:t>预算支出确认时点：</a:t>
            </a:r>
            <a:endParaRPr lang="en-US" altLang="zh-CN" sz="2800" b="1" dirty="0">
              <a:solidFill>
                <a:srgbClr val="C00000"/>
              </a:solidFill>
              <a:latin typeface="微软雅黑" panose="020B0503020204020204" charset="-122"/>
              <a:ea typeface="微软雅黑" panose="020B0503020204020204" charset="-122"/>
              <a:sym typeface="+mn-ea"/>
            </a:endParaRPr>
          </a:p>
          <a:p>
            <a:endParaRPr lang="zh-CN" altLang="en-US" sz="1400" b="1" dirty="0">
              <a:solidFill>
                <a:prstClr val="black"/>
              </a:solidFill>
              <a:latin typeface="微软雅黑" panose="020B0503020204020204" charset="-122"/>
              <a:ea typeface="微软雅黑" panose="020B0503020204020204" charset="-122"/>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支付货币资金或者使用零余额账户资金时</a:t>
            </a:r>
            <a:endParaRPr lang="zh-CN" altLang="en-US" sz="2400" dirty="0">
              <a:solidFill>
                <a:prstClr val="black"/>
              </a:solidFill>
              <a:latin typeface="微软雅黑" panose="020B0503020204020204" charset="-122"/>
              <a:ea typeface="微软雅黑" panose="020B0503020204020204" charset="-122"/>
              <a:cs typeface="Montserrat" charset="0"/>
              <a:sym typeface="+mn-ea"/>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财政直接支付时</a:t>
            </a:r>
            <a:endParaRPr lang="zh-CN" altLang="en-US" sz="2400" dirty="0">
              <a:solidFill>
                <a:prstClr val="black"/>
              </a:solidFill>
              <a:latin typeface="微软雅黑" panose="020B0503020204020204" charset="-122"/>
              <a:ea typeface="微软雅黑" panose="020B0503020204020204" charset="-122"/>
              <a:cs typeface="Montserrat" charset="0"/>
              <a:sym typeface="+mn-ea"/>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mn-ea"/>
              </a:rPr>
              <a:t>使用上</a:t>
            </a:r>
            <a:r>
              <a:rPr lang="zh-CN" altLang="en-US" sz="2400" dirty="0" smtClean="0">
                <a:solidFill>
                  <a:prstClr val="black"/>
                </a:solidFill>
                <a:latin typeface="微软雅黑" panose="020B0503020204020204" charset="-122"/>
                <a:ea typeface="微软雅黑" panose="020B0503020204020204" charset="-122"/>
                <a:cs typeface="Montserrat" charset="0"/>
                <a:sym typeface="+mn-ea"/>
              </a:rPr>
              <a:t>年末财</a:t>
            </a:r>
            <a:r>
              <a:rPr lang="zh-CN" altLang="en-US" sz="2400" dirty="0">
                <a:solidFill>
                  <a:prstClr val="black"/>
                </a:solidFill>
                <a:latin typeface="微软雅黑" panose="020B0503020204020204" charset="-122"/>
                <a:ea typeface="微软雅黑" panose="020B0503020204020204" charset="-122"/>
                <a:cs typeface="Montserrat" charset="0"/>
                <a:sym typeface="+mn-ea"/>
              </a:rPr>
              <a:t>政应返还额度时</a:t>
            </a:r>
            <a:endParaRPr lang="zh-CN" altLang="en-US" sz="2400" dirty="0">
              <a:solidFill>
                <a:prstClr val="black"/>
              </a:solidFill>
              <a:latin typeface="微软雅黑" panose="020B0503020204020204" charset="-122"/>
              <a:ea typeface="微软雅黑" panose="020B0503020204020204" charset="-122"/>
              <a:cs typeface="Montserrat" charset="0"/>
              <a:sym typeface="+mn-ea"/>
            </a:endParaRPr>
          </a:p>
          <a:p>
            <a:pPr lvl="1"/>
            <a:endParaRPr lang="en-US" altLang="zh-CN" sz="2800" b="1" dirty="0">
              <a:solidFill>
                <a:srgbClr val="181818"/>
              </a:solidFill>
              <a:latin typeface="微软雅黑" panose="020B0503020204020204" charset="-122"/>
              <a:ea typeface="微软雅黑" panose="020B0503020204020204" charset="-122"/>
            </a:endParaRPr>
          </a:p>
          <a:p>
            <a:pPr marL="457200" indent="-457200">
              <a:buFontTx/>
              <a:buBlip>
                <a:blip r:embed="rId1"/>
              </a:buBlip>
            </a:pPr>
            <a:r>
              <a:rPr lang="zh-CN" altLang="en-US" sz="2800" b="1" dirty="0">
                <a:solidFill>
                  <a:srgbClr val="C00000"/>
                </a:solidFill>
                <a:latin typeface="微软雅黑" panose="020B0503020204020204" charset="-122"/>
                <a:ea typeface="微软雅黑" panose="020B0503020204020204" charset="-122"/>
                <a:sym typeface="+mn-ea"/>
              </a:rPr>
              <a:t>支付现金不确认预算支出的情况：</a:t>
            </a:r>
            <a:endParaRPr lang="en-US" altLang="zh-CN" sz="2800" b="1" dirty="0">
              <a:solidFill>
                <a:srgbClr val="C00000"/>
              </a:solidFill>
              <a:latin typeface="微软雅黑" panose="020B0503020204020204" charset="-122"/>
              <a:ea typeface="微软雅黑" panose="020B0503020204020204" charset="-122"/>
              <a:sym typeface="+mn-ea"/>
            </a:endParaRPr>
          </a:p>
          <a:p>
            <a:endParaRPr lang="zh-CN" altLang="en-US" sz="1400" b="1" dirty="0">
              <a:solidFill>
                <a:prstClr val="black"/>
              </a:solidFill>
              <a:latin typeface="微软雅黑" panose="020B0503020204020204" charset="-122"/>
              <a:ea typeface="微软雅黑" panose="020B0503020204020204" charset="-122"/>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rPr>
              <a:t>支付押金等款项</a:t>
            </a:r>
            <a:endPar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rPr>
              <a:t>上划财政应缴的款项</a:t>
            </a:r>
            <a:endPar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rPr>
              <a:t>支付属于受托代理资产款项</a:t>
            </a:r>
            <a:endPar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a:p>
            <a:pPr marL="628650" lvl="2" indent="-171450" defTabSz="913765">
              <a:lnSpc>
                <a:spcPts val="2825"/>
              </a:lnSpc>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rPr>
              <a:t>支付其他应收款中的暂付款（可以不确认）</a:t>
            </a:r>
            <a:endParaRPr lang="zh-CN" altLang="en-US" sz="2400"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a:p>
            <a:pPr marL="171450" lvl="1" indent="-171450" defTabSz="913765">
              <a:lnSpc>
                <a:spcPts val="2825"/>
              </a:lnSpc>
              <a:buFont typeface="Arial" panose="020B0604020202020204" pitchFamily="34" charset="0"/>
              <a:buChar char="•"/>
            </a:pPr>
            <a:endParaRPr lang="zh-CN" altLang="en-US" sz="2400" b="1"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p:txBody>
      </p:sp>
      <p:grpSp>
        <p:nvGrpSpPr>
          <p:cNvPr id="18" name="组合 17"/>
          <p:cNvGrpSpPr/>
          <p:nvPr/>
        </p:nvGrpSpPr>
        <p:grpSpPr>
          <a:xfrm>
            <a:off x="1041401" y="1353619"/>
            <a:ext cx="10109200" cy="64513"/>
            <a:chOff x="1070542" y="1327518"/>
            <a:chExt cx="10035925" cy="45719"/>
          </a:xfrm>
        </p:grpSpPr>
        <p:sp>
          <p:nvSpPr>
            <p:cNvPr id="19" name="矩形 1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- 8 -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Effect transition="in" filter="wipe(left)">
                                      <p:cBhvr>
                                        <p:cTn id="7" dur="500"/>
                                        <p:tgtEl>
                                          <p:spTgt spid="1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xEl>
                                              <p:pRg st="9" end="9"/>
                                            </p:txEl>
                                          </p:spTgt>
                                        </p:tgtEl>
                                        <p:attrNameLst>
                                          <p:attrName>style.visibility</p:attrName>
                                        </p:attrNameLst>
                                      </p:cBhvr>
                                      <p:to>
                                        <p:strVal val="visible"/>
                                      </p:to>
                                    </p:set>
                                    <p:animEffect transition="in" filter="fade">
                                      <p:cBhvr>
                                        <p:cTn id="12" dur="1000"/>
                                        <p:tgtEl>
                                          <p:spTgt spid="17">
                                            <p:txEl>
                                              <p:pRg st="9" end="9"/>
                                            </p:txEl>
                                          </p:spTgt>
                                        </p:tgtEl>
                                      </p:cBhvr>
                                    </p:animEffect>
                                    <p:anim calcmode="lin" valueType="num">
                                      <p:cBhvr>
                                        <p:cTn id="13"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10" end="10"/>
                                            </p:txEl>
                                          </p:spTgt>
                                        </p:tgtEl>
                                        <p:attrNameLst>
                                          <p:attrName>style.visibility</p:attrName>
                                        </p:attrNameLst>
                                      </p:cBhvr>
                                      <p:to>
                                        <p:strVal val="visible"/>
                                      </p:to>
                                    </p:set>
                                    <p:animEffect transition="in" filter="fade">
                                      <p:cBhvr>
                                        <p:cTn id="17" dur="1000"/>
                                        <p:tgtEl>
                                          <p:spTgt spid="17">
                                            <p:txEl>
                                              <p:pRg st="10" end="10"/>
                                            </p:txEl>
                                          </p:spTgt>
                                        </p:tgtEl>
                                      </p:cBhvr>
                                    </p:animEffect>
                                    <p:anim calcmode="lin" valueType="num">
                                      <p:cBhvr>
                                        <p:cTn id="18"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xEl>
                                              <p:pRg st="11" end="11"/>
                                            </p:txEl>
                                          </p:spTgt>
                                        </p:tgtEl>
                                        <p:attrNameLst>
                                          <p:attrName>style.visibility</p:attrName>
                                        </p:attrNameLst>
                                      </p:cBhvr>
                                      <p:to>
                                        <p:strVal val="visible"/>
                                      </p:to>
                                    </p:set>
                                    <p:animEffect transition="in" filter="fade">
                                      <p:cBhvr>
                                        <p:cTn id="22" dur="1000"/>
                                        <p:tgtEl>
                                          <p:spTgt spid="17">
                                            <p:txEl>
                                              <p:pRg st="11" end="11"/>
                                            </p:txEl>
                                          </p:spTgt>
                                        </p:tgtEl>
                                      </p:cBhvr>
                                    </p:animEffect>
                                    <p:anim calcmode="lin" valueType="num">
                                      <p:cBhvr>
                                        <p:cTn id="23" dur="1000" fill="hold"/>
                                        <p:tgtEl>
                                          <p:spTgt spid="17">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11" end="1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xEl>
                                              <p:pRg st="12" end="12"/>
                                            </p:txEl>
                                          </p:spTgt>
                                        </p:tgtEl>
                                        <p:attrNameLst>
                                          <p:attrName>style.visibility</p:attrName>
                                        </p:attrNameLst>
                                      </p:cBhvr>
                                      <p:to>
                                        <p:strVal val="visible"/>
                                      </p:to>
                                    </p:set>
                                    <p:animEffect transition="in" filter="fade">
                                      <p:cBhvr>
                                        <p:cTn id="27" dur="1000"/>
                                        <p:tgtEl>
                                          <p:spTgt spid="17">
                                            <p:txEl>
                                              <p:pRg st="12" end="12"/>
                                            </p:txEl>
                                          </p:spTgt>
                                        </p:tgtEl>
                                      </p:cBhvr>
                                    </p:animEffect>
                                    <p:anim calcmode="lin" valueType="num">
                                      <p:cBhvr>
                                        <p:cTn id="28" dur="10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12" end="12"/>
                                            </p:txEl>
                                          </p:spTgt>
                                        </p:tgtEl>
                                        <p:attrNameLst>
                                          <p:attrName>ppt_y</p:attrName>
                                        </p:attrNameLst>
                                      </p:cBhvr>
                                      <p:tavLst>
                                        <p:tav tm="0">
                                          <p:val>
                                            <p:strVal val="#ppt_y+.1"/>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5" name="组合 14"/>
          <p:cNvGrpSpPr/>
          <p:nvPr/>
        </p:nvGrpSpPr>
        <p:grpSpPr>
          <a:xfrm>
            <a:off x="253748" y="321532"/>
            <a:ext cx="3695952" cy="639691"/>
            <a:chOff x="253748" y="321532"/>
            <a:chExt cx="3695952" cy="639691"/>
          </a:xfrm>
        </p:grpSpPr>
        <p:sp>
          <p:nvSpPr>
            <p:cNvPr id="16"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预算支出确认时点</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7" name="矩形 16"/>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8"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9" name="文本框 128"/>
          <p:cNvSpPr txBox="1"/>
          <p:nvPr/>
        </p:nvSpPr>
        <p:spPr>
          <a:xfrm>
            <a:off x="1041400" y="1716242"/>
            <a:ext cx="10109200" cy="3984629"/>
          </a:xfrm>
          <a:prstGeom prst="rect">
            <a:avLst/>
          </a:prstGeom>
          <a:noFill/>
          <a:ln>
            <a:solidFill>
              <a:srgbClr val="4472C4"/>
            </a:solidFill>
          </a:ln>
        </p:spPr>
        <p: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defRPr/>
            </a:pPr>
            <a:endParaRPr kumimoji="0" lang="zh-CN" altLang="en-US" sz="2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p:txBody>
      </p:sp>
      <p:cxnSp>
        <p:nvCxnSpPr>
          <p:cNvPr id="21" name="直接箭头连接符 20"/>
          <p:cNvCxnSpPr/>
          <p:nvPr/>
        </p:nvCxnSpPr>
        <p:spPr>
          <a:xfrm>
            <a:off x="5732360" y="3349425"/>
            <a:ext cx="1091520" cy="0"/>
          </a:xfrm>
          <a:prstGeom prst="straightConnector1">
            <a:avLst/>
          </a:prstGeom>
          <a:noFill/>
          <a:ln w="38100" cap="flat" cmpd="sng" algn="ctr">
            <a:solidFill>
              <a:srgbClr val="4472C4">
                <a:lumMod val="75000"/>
              </a:srgbClr>
            </a:solidFill>
            <a:prstDash val="solid"/>
            <a:miter lim="800000"/>
            <a:tailEnd type="arrow"/>
          </a:ln>
          <a:effectLst/>
        </p:spPr>
      </p:cxnSp>
      <p:sp>
        <p:nvSpPr>
          <p:cNvPr id="22" name="TextBox 15"/>
          <p:cNvSpPr txBox="1"/>
          <p:nvPr/>
        </p:nvSpPr>
        <p:spPr>
          <a:xfrm>
            <a:off x="7187585" y="3134136"/>
            <a:ext cx="2413000" cy="461665"/>
          </a:xfrm>
          <a:prstGeom prst="rect">
            <a:avLst/>
          </a:prstGeom>
          <a:noFill/>
        </p:spPr>
        <p:txBody>
          <a:bodyPr wrap="square" rtlCol="0">
            <a:spAutoFit/>
          </a:bodyPr>
          <a:lstStyle/>
          <a:p>
            <a:r>
              <a:rPr lang="zh-CN" altLang="en-US" sz="2400" b="1" dirty="0">
                <a:solidFill>
                  <a:srgbClr val="0070C0"/>
                </a:solidFill>
                <a:latin typeface="Agency FB" panose="020B0503020202020204"/>
                <a:ea typeface="微软雅黑" panose="020B0503020204020204" charset="-122"/>
              </a:rPr>
              <a:t>债务还本支出</a:t>
            </a:r>
            <a:endParaRPr lang="zh-CN" altLang="en-US" sz="2400" b="1" dirty="0">
              <a:solidFill>
                <a:srgbClr val="0070C0"/>
              </a:solidFill>
              <a:latin typeface="Agency FB" panose="020B0503020202020204"/>
              <a:ea typeface="微软雅黑" panose="020B0503020204020204" charset="-122"/>
            </a:endParaRPr>
          </a:p>
        </p:txBody>
      </p:sp>
      <p:cxnSp>
        <p:nvCxnSpPr>
          <p:cNvPr id="23" name="直接箭头连接符 22"/>
          <p:cNvCxnSpPr/>
          <p:nvPr/>
        </p:nvCxnSpPr>
        <p:spPr>
          <a:xfrm>
            <a:off x="4460417" y="3891394"/>
            <a:ext cx="1177958" cy="0"/>
          </a:xfrm>
          <a:prstGeom prst="straightConnector1">
            <a:avLst/>
          </a:prstGeom>
          <a:noFill/>
          <a:ln w="38100" cap="flat" cmpd="sng" algn="ctr">
            <a:solidFill>
              <a:srgbClr val="4472C4">
                <a:lumMod val="75000"/>
              </a:srgbClr>
            </a:solidFill>
            <a:prstDash val="solid"/>
            <a:miter lim="800000"/>
            <a:tailEnd type="arrow"/>
          </a:ln>
          <a:effectLst/>
        </p:spPr>
      </p:cxnSp>
      <p:sp>
        <p:nvSpPr>
          <p:cNvPr id="24" name="TextBox 17"/>
          <p:cNvSpPr txBox="1"/>
          <p:nvPr/>
        </p:nvSpPr>
        <p:spPr>
          <a:xfrm>
            <a:off x="6096000" y="3660561"/>
            <a:ext cx="2413000" cy="461665"/>
          </a:xfrm>
          <a:prstGeom prst="rect">
            <a:avLst/>
          </a:prstGeom>
          <a:noFill/>
        </p:spPr>
        <p:txBody>
          <a:bodyPr wrap="square" rtlCol="0">
            <a:spAutoFit/>
          </a:bodyPr>
          <a:lstStyle/>
          <a:p>
            <a:r>
              <a:rPr lang="zh-CN" altLang="en-US" sz="2400" b="1" dirty="0">
                <a:solidFill>
                  <a:srgbClr val="0070C0"/>
                </a:solidFill>
                <a:latin typeface="Agency FB" panose="020B0503020202020204"/>
                <a:ea typeface="微软雅黑" panose="020B0503020204020204" charset="-122"/>
              </a:rPr>
              <a:t>投资支出</a:t>
            </a:r>
            <a:endParaRPr lang="zh-CN" altLang="en-US" sz="2400" b="1" dirty="0">
              <a:solidFill>
                <a:srgbClr val="0070C0"/>
              </a:solidFill>
              <a:latin typeface="Agency FB" panose="020B0503020202020204"/>
              <a:ea typeface="微软雅黑" panose="020B0503020204020204" charset="-122"/>
            </a:endParaRPr>
          </a:p>
        </p:txBody>
      </p:sp>
      <p:sp>
        <p:nvSpPr>
          <p:cNvPr id="25" name="矩形 24"/>
          <p:cNvSpPr/>
          <p:nvPr/>
        </p:nvSpPr>
        <p:spPr>
          <a:xfrm>
            <a:off x="1267156" y="1669302"/>
            <a:ext cx="6096000" cy="3508653"/>
          </a:xfrm>
          <a:prstGeom prst="rect">
            <a:avLst/>
          </a:prstGeom>
        </p:spPr>
        <p:txBody>
          <a:bodyPr>
            <a:spAutoFit/>
          </a:bodyPr>
          <a:lstStyle/>
          <a:p>
            <a:endParaRPr lang="zh-CN" altLang="en-US" dirty="0">
              <a:solidFill>
                <a:srgbClr val="C00000"/>
              </a:solidFill>
              <a:latin typeface="Agency FB" panose="020B0503020202020204"/>
              <a:ea typeface="微软雅黑" panose="020B0503020204020204" charset="-122"/>
            </a:endParaRPr>
          </a:p>
          <a:p>
            <a:pPr marL="457200" indent="-457200">
              <a:buFontTx/>
              <a:buBlip>
                <a:blip r:embed="rId1"/>
              </a:buBlip>
            </a:pPr>
            <a:r>
              <a:rPr lang="zh-CN" altLang="en-US" sz="2800" b="1" dirty="0">
                <a:solidFill>
                  <a:srgbClr val="C00000"/>
                </a:solidFill>
                <a:latin typeface="微软雅黑" panose="020B0503020204020204" charset="-122"/>
                <a:ea typeface="微软雅黑" panose="020B0503020204020204" charset="-122"/>
                <a:sym typeface="+mn-ea"/>
              </a:rPr>
              <a:t>注意：</a:t>
            </a:r>
            <a:endParaRPr lang="zh-CN" altLang="en-US" sz="2800" b="1" dirty="0">
              <a:solidFill>
                <a:srgbClr val="C00000"/>
              </a:solidFill>
              <a:latin typeface="微软雅黑" panose="020B0503020204020204" charset="-122"/>
              <a:ea typeface="微软雅黑" panose="020B0503020204020204" charset="-122"/>
            </a:endParaRPr>
          </a:p>
          <a:p>
            <a:pPr>
              <a:buFont typeface="Wingdings" panose="05000000000000000000" pitchFamily="2" charset="2"/>
              <a:buNone/>
            </a:pPr>
            <a:endParaRPr lang="en-US" altLang="zh-CN" sz="2800" b="1" dirty="0">
              <a:solidFill>
                <a:prstClr val="black"/>
              </a:solidFill>
              <a:latin typeface="Agency FB" panose="020B0503020202020204"/>
              <a:ea typeface="微软雅黑" panose="020B0503020204020204" charset="-122"/>
            </a:endParaRPr>
          </a:p>
          <a:p>
            <a:pPr>
              <a:buFont typeface="Wingdings" panose="05000000000000000000" pitchFamily="2" charset="2"/>
              <a:buNone/>
            </a:pPr>
            <a:endParaRPr lang="zh-CN" altLang="en-US" sz="1200" b="1" dirty="0">
              <a:solidFill>
                <a:prstClr val="black"/>
              </a:solidFill>
              <a:latin typeface="Agency FB" panose="020B0503020202020204"/>
              <a:ea typeface="微软雅黑" panose="020B0503020204020204" charset="-122"/>
            </a:endParaRPr>
          </a:p>
          <a:p>
            <a:pPr lvl="1">
              <a:lnSpc>
                <a:spcPct val="150000"/>
              </a:lnSpc>
            </a:pPr>
            <a:r>
              <a:rPr lang="zh-CN" altLang="en-US" sz="2400" b="1" dirty="0">
                <a:solidFill>
                  <a:srgbClr val="181818"/>
                </a:solidFill>
                <a:latin typeface="微软雅黑" panose="020B0503020204020204" charset="-122"/>
                <a:ea typeface="微软雅黑" panose="020B0503020204020204" charset="-122"/>
                <a:sym typeface="+mn-ea"/>
              </a:rPr>
              <a:t>归还从金融机构的借款本金</a:t>
            </a:r>
            <a:endParaRPr lang="zh-CN" altLang="en-US" sz="2400" b="1" dirty="0">
              <a:solidFill>
                <a:srgbClr val="181818"/>
              </a:solidFill>
              <a:latin typeface="微软雅黑" panose="020B0503020204020204" charset="-122"/>
              <a:ea typeface="微软雅黑" panose="020B0503020204020204" charset="-122"/>
            </a:endParaRPr>
          </a:p>
          <a:p>
            <a:pPr lvl="1">
              <a:lnSpc>
                <a:spcPct val="150000"/>
              </a:lnSpc>
            </a:pPr>
            <a:r>
              <a:rPr lang="zh-CN" altLang="en-US" sz="2400" b="1" dirty="0">
                <a:solidFill>
                  <a:srgbClr val="181818"/>
                </a:solidFill>
                <a:latin typeface="微软雅黑" panose="020B0503020204020204" charset="-122"/>
                <a:ea typeface="微软雅黑" panose="020B0503020204020204" charset="-122"/>
                <a:sym typeface="+mn-ea"/>
              </a:rPr>
              <a:t>投资活动支付资金</a:t>
            </a:r>
            <a:endParaRPr lang="zh-CN" altLang="en-US" sz="2400" b="1" dirty="0">
              <a:solidFill>
                <a:srgbClr val="181818"/>
              </a:solidFill>
              <a:latin typeface="微软雅黑" panose="020B0503020204020204" charset="-122"/>
              <a:ea typeface="微软雅黑" panose="020B0503020204020204" charset="-122"/>
            </a:endParaRPr>
          </a:p>
          <a:p>
            <a:pPr lvl="1">
              <a:lnSpc>
                <a:spcPct val="150000"/>
              </a:lnSpc>
            </a:pPr>
            <a:r>
              <a:rPr lang="zh-CN" altLang="en-US" sz="2400" b="1" dirty="0">
                <a:solidFill>
                  <a:srgbClr val="181818"/>
                </a:solidFill>
                <a:latin typeface="微软雅黑" panose="020B0503020204020204" charset="-122"/>
                <a:ea typeface="微软雅黑" panose="020B0503020204020204" charset="-122"/>
                <a:sym typeface="+mn-ea"/>
              </a:rPr>
              <a:t>报销其他应收款中的暂付款</a:t>
            </a:r>
            <a:endParaRPr lang="zh-CN" altLang="en-US" sz="2400" b="1" dirty="0">
              <a:solidFill>
                <a:srgbClr val="181818"/>
              </a:solidFill>
              <a:latin typeface="微软雅黑" panose="020B0503020204020204" charset="-122"/>
              <a:ea typeface="微软雅黑" panose="020B0503020204020204" charset="-122"/>
            </a:endParaRPr>
          </a:p>
          <a:p>
            <a:pPr>
              <a:buFont typeface="Wingdings" panose="05000000000000000000" pitchFamily="2" charset="2"/>
              <a:buNone/>
            </a:pPr>
            <a:endParaRPr lang="zh-CN" altLang="en-US" sz="2800" b="1" dirty="0">
              <a:solidFill>
                <a:srgbClr val="FF0000"/>
              </a:solidFill>
              <a:latin typeface="微软雅黑" panose="020B0503020204020204" charset="-122"/>
              <a:ea typeface="微软雅黑" panose="020B0503020204020204" charset="-122"/>
            </a:endParaRPr>
          </a:p>
        </p:txBody>
      </p:sp>
      <p:grpSp>
        <p:nvGrpSpPr>
          <p:cNvPr id="26" name="组合 25"/>
          <p:cNvGrpSpPr/>
          <p:nvPr/>
        </p:nvGrpSpPr>
        <p:grpSpPr>
          <a:xfrm>
            <a:off x="1041401" y="1578469"/>
            <a:ext cx="10109200" cy="64513"/>
            <a:chOff x="1070542" y="1327518"/>
            <a:chExt cx="10035925" cy="45719"/>
          </a:xfrm>
        </p:grpSpPr>
        <p:sp>
          <p:nvSpPr>
            <p:cNvPr id="27" name="矩形 2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- 9 -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amond(in)">
                                      <p:cBhvr>
                                        <p:cTn id="15" dur="2000"/>
                                        <p:tgtEl>
                                          <p:spTgt spid="2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amond(in)">
                                      <p:cBhvr>
                                        <p:cTn id="18" dur="20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8" y="321532"/>
            <a:ext cx="3695952"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预算收入科目设置</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853519" y="1523073"/>
            <a:ext cx="10020935" cy="3840499"/>
          </a:xfrm>
          <a:prstGeom prst="rect">
            <a:avLst/>
          </a:prstGeom>
          <a:noFill/>
          <a:ln>
            <a:solidFill>
              <a:srgbClr val="4472C4"/>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ontserrat" charset="0"/>
              <a:sym typeface="Verdana" panose="020B0604030504040204" pitchFamily="34" charset="0"/>
            </a:endParaRPr>
          </a:p>
        </p:txBody>
      </p:sp>
      <p:sp>
        <p:nvSpPr>
          <p:cNvPr id="17" name="TextBox 33"/>
          <p:cNvSpPr txBox="1"/>
          <p:nvPr/>
        </p:nvSpPr>
        <p:spPr>
          <a:xfrm>
            <a:off x="1117401" y="1600915"/>
            <a:ext cx="9643745" cy="4248150"/>
          </a:xfrm>
          <a:prstGeom prst="rect">
            <a:avLst/>
          </a:prstGeom>
          <a:noFill/>
        </p:spPr>
        <p:txBody>
          <a:bodyPr wrap="none" rtlCol="0">
            <a:spAutoFit/>
          </a:bodyPr>
          <a:lstStyle/>
          <a:p>
            <a:pPr>
              <a:lnSpc>
                <a:spcPct val="105000"/>
              </a:lnSpc>
            </a:pPr>
            <a:endParaRPr lang="en-US" altLang="zh-CN" sz="1200" b="1" dirty="0">
              <a:solidFill>
                <a:srgbClr val="92D050"/>
              </a:solidFill>
              <a:latin typeface="Agency FB" panose="020B0503020202020204"/>
              <a:ea typeface="微软雅黑" panose="020B0503020204020204" charset="-122"/>
              <a:sym typeface="+mn-ea"/>
            </a:endParaRPr>
          </a:p>
          <a:p>
            <a:pPr>
              <a:lnSpc>
                <a:spcPct val="105000"/>
              </a:lnSpc>
            </a:pPr>
            <a:r>
              <a:rPr lang="zh-CN" altLang="en-US" sz="2800" b="1" dirty="0">
                <a:solidFill>
                  <a:srgbClr val="C00000"/>
                </a:solidFill>
                <a:latin typeface="Agency FB" panose="020B0503020202020204"/>
                <a:ea typeface="微软雅黑" panose="020B0503020204020204" charset="-122"/>
                <a:sym typeface="+mn-ea"/>
              </a:rPr>
              <a:t>要求：</a:t>
            </a:r>
            <a:endParaRPr lang="en-US" altLang="zh-CN" sz="2800" b="1" dirty="0">
              <a:solidFill>
                <a:srgbClr val="C00000"/>
              </a:solidFill>
              <a:latin typeface="Agency FB" panose="020B0503020202020204"/>
              <a:ea typeface="微软雅黑" panose="020B0503020204020204" charset="-122"/>
              <a:sym typeface="+mn-ea"/>
            </a:endParaRPr>
          </a:p>
          <a:p>
            <a:pPr>
              <a:lnSpc>
                <a:spcPct val="105000"/>
              </a:lnSpc>
            </a:pPr>
            <a:endParaRPr lang="zh-CN" altLang="en-US" sz="2400" b="1" dirty="0">
              <a:solidFill>
                <a:srgbClr val="92D050"/>
              </a:solidFill>
              <a:latin typeface="Agency FB" panose="020B0503020202020204"/>
              <a:ea typeface="微软雅黑" panose="020B0503020204020204" charset="-122"/>
            </a:endParaRPr>
          </a:p>
          <a:p>
            <a:pPr>
              <a:lnSpc>
                <a:spcPct val="105000"/>
              </a:lnSpc>
            </a:pP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按照</a:t>
            </a:r>
            <a:r>
              <a:rPr lang="zh-CN" altLang="en-US" sz="2400" u="sng" dirty="0">
                <a:solidFill>
                  <a:srgbClr val="FF0000"/>
                </a:solidFill>
                <a:latin typeface="Agency FB" panose="020B0503020202020204"/>
                <a:ea typeface="微软雅黑" panose="020B0503020204020204" charset="-122"/>
                <a:sym typeface="+mn-ea"/>
              </a:rPr>
              <a:t>收入类别</a:t>
            </a:r>
            <a:r>
              <a:rPr lang="zh-CN" altLang="en-US" sz="2400" dirty="0">
                <a:solidFill>
                  <a:srgbClr val="FF0000"/>
                </a:solidFill>
                <a:latin typeface="Agency FB" panose="020B0503020202020204"/>
                <a:ea typeface="微软雅黑" panose="020B0503020204020204" charset="-122"/>
                <a:sym typeface="+mn-ea"/>
              </a:rPr>
              <a:t>、</a:t>
            </a:r>
            <a:r>
              <a:rPr lang="zh-CN" altLang="en-US" sz="2400" u="sng" dirty="0">
                <a:solidFill>
                  <a:srgbClr val="FF0000"/>
                </a:solidFill>
                <a:latin typeface="Agency FB" panose="020B0503020202020204"/>
                <a:ea typeface="微软雅黑" panose="020B0503020204020204" charset="-122"/>
                <a:sym typeface="+mn-ea"/>
              </a:rPr>
              <a:t>项目</a:t>
            </a:r>
            <a:r>
              <a:rPr lang="zh-CN" altLang="en-US" sz="2400" dirty="0">
                <a:solidFill>
                  <a:srgbClr val="FF0000"/>
                </a:solidFill>
                <a:latin typeface="Agency FB" panose="020B0503020202020204"/>
                <a:ea typeface="微软雅黑" panose="020B0503020204020204" charset="-122"/>
                <a:sym typeface="+mn-ea"/>
              </a:rPr>
              <a:t>、</a:t>
            </a:r>
            <a:r>
              <a:rPr lang="zh-CN" altLang="en-US" sz="2400" u="sng" dirty="0">
                <a:solidFill>
                  <a:srgbClr val="FF0000"/>
                </a:solidFill>
                <a:latin typeface="Agency FB" panose="020B0503020202020204"/>
                <a:ea typeface="微软雅黑" panose="020B0503020204020204" charset="-122"/>
                <a:sym typeface="+mn-ea"/>
              </a:rPr>
              <a:t>来源</a:t>
            </a:r>
            <a:r>
              <a:rPr lang="zh-CN" altLang="en-US" sz="2400" dirty="0">
                <a:solidFill>
                  <a:srgbClr val="181818"/>
                </a:solidFill>
                <a:latin typeface="Agency FB" panose="020B0503020202020204"/>
                <a:ea typeface="微软雅黑" panose="020B0503020204020204" charset="-122"/>
                <a:sym typeface="+mn-ea"/>
              </a:rPr>
              <a:t>、</a:t>
            </a: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政府收支分类科目</a:t>
            </a: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中“</a:t>
            </a:r>
            <a:r>
              <a:rPr lang="zh-CN" altLang="en-US" sz="2400" u="sng" dirty="0">
                <a:solidFill>
                  <a:srgbClr val="FF0000"/>
                </a:solidFill>
                <a:latin typeface="Agency FB" panose="020B0503020202020204"/>
                <a:ea typeface="微软雅黑" panose="020B0503020204020204" charset="-122"/>
                <a:sym typeface="+mn-ea"/>
              </a:rPr>
              <a:t>支出功能</a:t>
            </a:r>
            <a:endParaRPr lang="en-US" altLang="zh-CN" sz="2400" u="sng" dirty="0">
              <a:solidFill>
                <a:srgbClr val="FF0000"/>
              </a:solidFill>
              <a:latin typeface="Agency FB" panose="020B0503020202020204"/>
              <a:ea typeface="微软雅黑" panose="020B0503020204020204" charset="-122"/>
              <a:sym typeface="+mn-ea"/>
            </a:endParaRPr>
          </a:p>
          <a:p>
            <a:pPr>
              <a:lnSpc>
                <a:spcPct val="105000"/>
              </a:lnSpc>
            </a:pPr>
            <a:r>
              <a:rPr lang="zh-CN" altLang="en-US" sz="2400" u="sng" dirty="0">
                <a:solidFill>
                  <a:srgbClr val="FF0000"/>
                </a:solidFill>
                <a:latin typeface="Agency FB" panose="020B0503020202020204"/>
                <a:ea typeface="微软雅黑" panose="020B0503020204020204" charset="-122"/>
                <a:sym typeface="+mn-ea"/>
              </a:rPr>
              <a:t>分类科目</a:t>
            </a:r>
            <a:r>
              <a:rPr lang="zh-CN" altLang="en-US" sz="2400" u="sng"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的项级科目等进行明细核算 </a:t>
            </a:r>
            <a:endParaRPr lang="zh-CN" altLang="en-US" sz="2400" dirty="0">
              <a:solidFill>
                <a:srgbClr val="181818"/>
              </a:solidFill>
              <a:latin typeface="Agency FB" panose="020B0503020202020204"/>
              <a:ea typeface="微软雅黑" panose="020B0503020204020204" charset="-122"/>
            </a:endParaRPr>
          </a:p>
          <a:p>
            <a:pPr>
              <a:lnSpc>
                <a:spcPct val="105000"/>
              </a:lnSpc>
            </a:pP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其中的专项资金收入：按具体项目进行明细核算 </a:t>
            </a:r>
            <a:endParaRPr lang="zh-CN" altLang="en-US" sz="2400" dirty="0">
              <a:solidFill>
                <a:srgbClr val="181818"/>
              </a:solidFill>
              <a:latin typeface="Agency FB" panose="020B0503020202020204"/>
              <a:ea typeface="微软雅黑" panose="020B0503020204020204" charset="-122"/>
            </a:endParaRPr>
          </a:p>
          <a:p>
            <a:pPr>
              <a:lnSpc>
                <a:spcPct val="105000"/>
              </a:lnSpc>
            </a:pP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财政拨款预算收入：还应设置“基本支出”和 “项目支出”两个明</a:t>
            </a:r>
            <a:endParaRPr lang="en-US" altLang="zh-CN" sz="2400" dirty="0">
              <a:solidFill>
                <a:srgbClr val="181818"/>
              </a:solidFill>
              <a:latin typeface="Agency FB" panose="020B0503020202020204"/>
              <a:ea typeface="微软雅黑" panose="020B0503020204020204" charset="-122"/>
              <a:sym typeface="+mn-ea"/>
            </a:endParaRPr>
          </a:p>
          <a:p>
            <a:pPr>
              <a:lnSpc>
                <a:spcPct val="105000"/>
              </a:lnSpc>
            </a:pPr>
            <a:r>
              <a:rPr lang="zh-CN" altLang="en-US" sz="2400" dirty="0">
                <a:solidFill>
                  <a:srgbClr val="181818"/>
                </a:solidFill>
                <a:latin typeface="Agency FB" panose="020B0503020202020204"/>
                <a:ea typeface="微软雅黑" panose="020B0503020204020204" charset="-122"/>
                <a:sym typeface="+mn-ea"/>
              </a:rPr>
              <a:t>细科目；“基本支出”下按照“人员经费”、“日常公用经费”进行</a:t>
            </a:r>
            <a:endParaRPr lang="en-US" altLang="zh-CN" sz="2400" dirty="0">
              <a:solidFill>
                <a:srgbClr val="181818"/>
              </a:solidFill>
              <a:latin typeface="Agency FB" panose="020B0503020202020204"/>
              <a:ea typeface="微软雅黑" panose="020B0503020204020204" charset="-122"/>
              <a:sym typeface="+mn-ea"/>
            </a:endParaRPr>
          </a:p>
          <a:p>
            <a:pPr>
              <a:lnSpc>
                <a:spcPct val="105000"/>
              </a:lnSpc>
            </a:pPr>
            <a:r>
              <a:rPr lang="zh-CN" altLang="en-US" sz="2400" dirty="0">
                <a:solidFill>
                  <a:srgbClr val="181818"/>
                </a:solidFill>
                <a:latin typeface="Agency FB" panose="020B0503020202020204"/>
                <a:ea typeface="微软雅黑" panose="020B0503020204020204" charset="-122"/>
                <a:sym typeface="+mn-ea"/>
              </a:rPr>
              <a:t>明细核算</a:t>
            </a:r>
            <a:endParaRPr lang="zh-CN" altLang="en-US" sz="2400" dirty="0">
              <a:solidFill>
                <a:srgbClr val="181818"/>
              </a:solidFill>
              <a:latin typeface="Agency FB" panose="020B0503020202020204"/>
              <a:ea typeface="微软雅黑" panose="020B0503020204020204" charset="-122"/>
            </a:endParaRPr>
          </a:p>
          <a:p>
            <a:endParaRPr lang="zh-CN" altLang="en-US" sz="2400" b="1"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a:p>
            <a:endParaRPr lang="zh-CN" altLang="en-GB" sz="2800" b="1" dirty="0">
              <a:solidFill>
                <a:srgbClr val="181818"/>
              </a:solidFill>
              <a:effectLst>
                <a:outerShdw blurRad="38100" dist="38100" dir="2700000" algn="tl">
                  <a:srgbClr val="000000">
                    <a:alpha val="43137"/>
                  </a:srgbClr>
                </a:outerShdw>
              </a:effectLst>
              <a:latin typeface="Cantarell" panose="02000603000000000000" pitchFamily="2" charset="0"/>
              <a:ea typeface="微软雅黑" panose="020B0503020204020204" charset="-122"/>
            </a:endParaRPr>
          </a:p>
        </p:txBody>
      </p:sp>
      <p:grpSp>
        <p:nvGrpSpPr>
          <p:cNvPr id="18" name="组合 17"/>
          <p:cNvGrpSpPr/>
          <p:nvPr/>
        </p:nvGrpSpPr>
        <p:grpSpPr>
          <a:xfrm>
            <a:off x="801561" y="1398589"/>
            <a:ext cx="10109200" cy="64513"/>
            <a:chOff x="1070542" y="1327518"/>
            <a:chExt cx="10035925" cy="45719"/>
          </a:xfrm>
        </p:grpSpPr>
        <p:sp>
          <p:nvSpPr>
            <p:cNvPr id="19" name="矩形 1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59959" y="6549495"/>
            <a:ext cx="56490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- 10 -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8" y="321532"/>
            <a:ext cx="3695952"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预算支出科目设置</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853519" y="1523073"/>
            <a:ext cx="10020935" cy="3840499"/>
          </a:xfrm>
          <a:prstGeom prst="rect">
            <a:avLst/>
          </a:prstGeom>
          <a:noFill/>
          <a:ln>
            <a:solidFill>
              <a:srgbClr val="4472C4"/>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ontserrat" charset="0"/>
              <a:sym typeface="Verdana" panose="020B0604030504040204" pitchFamily="34" charset="0"/>
            </a:endParaRPr>
          </a:p>
        </p:txBody>
      </p:sp>
      <p:sp>
        <p:nvSpPr>
          <p:cNvPr id="17" name="TextBox 33"/>
          <p:cNvSpPr txBox="1"/>
          <p:nvPr/>
        </p:nvSpPr>
        <p:spPr>
          <a:xfrm>
            <a:off x="862266" y="1437237"/>
            <a:ext cx="10020935" cy="3928745"/>
          </a:xfrm>
          <a:prstGeom prst="rect">
            <a:avLst/>
          </a:prstGeom>
          <a:noFill/>
        </p:spPr>
        <p:txBody>
          <a:bodyPr wrap="square" rtlCol="0">
            <a:spAutoFit/>
          </a:bodyPr>
          <a:lstStyle/>
          <a:p>
            <a:pPr>
              <a:lnSpc>
                <a:spcPct val="105000"/>
              </a:lnSpc>
            </a:pPr>
            <a:endParaRPr lang="en-US" altLang="zh-CN" sz="1200" b="1" dirty="0">
              <a:solidFill>
                <a:srgbClr val="92D050"/>
              </a:solidFill>
              <a:latin typeface="Agency FB" panose="020B0503020202020204"/>
              <a:ea typeface="微软雅黑" panose="020B0503020204020204" charset="-122"/>
              <a:sym typeface="+mn-ea"/>
            </a:endParaRPr>
          </a:p>
          <a:p>
            <a:pPr>
              <a:lnSpc>
                <a:spcPct val="105000"/>
              </a:lnSpc>
            </a:pPr>
            <a:r>
              <a:rPr lang="zh-CN" altLang="en-US" sz="2800" b="1" dirty="0">
                <a:solidFill>
                  <a:srgbClr val="C00000"/>
                </a:solidFill>
                <a:latin typeface="Agency FB" panose="020B0503020202020204"/>
                <a:ea typeface="微软雅黑" panose="020B0503020204020204" charset="-122"/>
                <a:sym typeface="+mn-ea"/>
              </a:rPr>
              <a:t>要求：</a:t>
            </a:r>
            <a:endParaRPr lang="en-US" altLang="zh-CN" sz="2800" b="1" dirty="0">
              <a:solidFill>
                <a:srgbClr val="C00000"/>
              </a:solidFill>
              <a:latin typeface="Agency FB" panose="020B0503020202020204"/>
              <a:ea typeface="微软雅黑" panose="020B0503020204020204" charset="-122"/>
              <a:sym typeface="+mn-ea"/>
            </a:endParaRPr>
          </a:p>
          <a:p>
            <a:pPr>
              <a:lnSpc>
                <a:spcPct val="105000"/>
              </a:lnSpc>
            </a:pPr>
            <a:endParaRPr lang="zh-CN" altLang="en-US" sz="2400" b="1" dirty="0">
              <a:solidFill>
                <a:srgbClr val="92D050"/>
              </a:solidFill>
              <a:latin typeface="Agency FB" panose="020B0503020202020204"/>
              <a:ea typeface="微软雅黑" panose="020B0503020204020204" charset="-122"/>
            </a:endParaRPr>
          </a:p>
          <a:p>
            <a:pPr>
              <a:lnSpc>
                <a:spcPct val="110000"/>
              </a:lnSpc>
            </a:pP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按照</a:t>
            </a:r>
            <a:r>
              <a:rPr lang="zh-CN" altLang="en-US" sz="2400" dirty="0">
                <a:solidFill>
                  <a:srgbClr val="FF0000"/>
                </a:solidFill>
                <a:latin typeface="Agency FB" panose="020B0503020202020204"/>
                <a:ea typeface="微软雅黑" panose="020B0503020204020204" charset="-122"/>
                <a:sym typeface="+mn-ea"/>
              </a:rPr>
              <a:t>支出</a:t>
            </a:r>
            <a:r>
              <a:rPr lang="zh-CN" altLang="en-US" sz="2400" u="sng" dirty="0">
                <a:solidFill>
                  <a:srgbClr val="FF0000"/>
                </a:solidFill>
                <a:latin typeface="Agency FB" panose="020B0503020202020204"/>
                <a:ea typeface="微软雅黑" panose="020B0503020204020204" charset="-122"/>
                <a:sym typeface="+mn-ea"/>
              </a:rPr>
              <a:t>类别</a:t>
            </a:r>
            <a:r>
              <a:rPr lang="zh-CN" altLang="en-US" sz="2400" dirty="0">
                <a:solidFill>
                  <a:srgbClr val="FF0000"/>
                </a:solidFill>
                <a:latin typeface="Agency FB" panose="020B0503020202020204"/>
                <a:ea typeface="微软雅黑" panose="020B0503020204020204" charset="-122"/>
                <a:sym typeface="+mn-ea"/>
              </a:rPr>
              <a:t>、</a:t>
            </a:r>
            <a:r>
              <a:rPr lang="zh-CN" altLang="en-US" sz="2400" u="sng" dirty="0">
                <a:solidFill>
                  <a:srgbClr val="FF0000"/>
                </a:solidFill>
                <a:latin typeface="Agency FB" panose="020B0503020202020204"/>
                <a:ea typeface="微软雅黑" panose="020B0503020204020204" charset="-122"/>
                <a:sym typeface="+mn-ea"/>
              </a:rPr>
              <a:t>项目</a:t>
            </a:r>
            <a:r>
              <a:rPr lang="zh-CN" altLang="en-US" sz="2400" dirty="0">
                <a:solidFill>
                  <a:srgbClr val="181818"/>
                </a:solidFill>
                <a:latin typeface="Agency FB" panose="020B0503020202020204"/>
                <a:ea typeface="微软雅黑" panose="020B0503020204020204" charset="-122"/>
                <a:sym typeface="+mn-ea"/>
              </a:rPr>
              <a:t>、</a:t>
            </a: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政府收支分类科目</a:t>
            </a: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中“</a:t>
            </a:r>
            <a:r>
              <a:rPr lang="zh-CN" altLang="en-US" sz="2400" u="sng" dirty="0">
                <a:solidFill>
                  <a:srgbClr val="FF0000"/>
                </a:solidFill>
                <a:latin typeface="Agency FB" panose="020B0503020202020204"/>
                <a:ea typeface="微软雅黑" panose="020B0503020204020204" charset="-122"/>
                <a:sym typeface="+mn-ea"/>
              </a:rPr>
              <a:t>支出功能分类科目”</a:t>
            </a:r>
            <a:endParaRPr lang="en-US" altLang="zh-CN" sz="2400" u="sng" dirty="0">
              <a:solidFill>
                <a:srgbClr val="FF0000"/>
              </a:solidFill>
              <a:latin typeface="Agency FB" panose="020B0503020202020204"/>
              <a:ea typeface="微软雅黑" panose="020B0503020204020204" charset="-122"/>
              <a:sym typeface="+mn-ea"/>
            </a:endParaRPr>
          </a:p>
          <a:p>
            <a:pPr>
              <a:lnSpc>
                <a:spcPct val="110000"/>
              </a:lnSpc>
            </a:pPr>
            <a:r>
              <a:rPr lang="zh-CN" altLang="en-US" sz="2400" dirty="0">
                <a:solidFill>
                  <a:srgbClr val="181818"/>
                </a:solidFill>
                <a:latin typeface="Agency FB" panose="020B0503020202020204"/>
                <a:ea typeface="微软雅黑" panose="020B0503020204020204" charset="-122"/>
                <a:sym typeface="+mn-ea"/>
              </a:rPr>
              <a:t>的项级科目和“</a:t>
            </a:r>
            <a:r>
              <a:rPr lang="zh-CN" altLang="en-US" sz="2400" u="sng" dirty="0">
                <a:solidFill>
                  <a:srgbClr val="181818"/>
                </a:solidFill>
                <a:latin typeface="Agency FB" panose="020B0503020202020204"/>
                <a:ea typeface="微软雅黑" panose="020B0503020204020204" charset="-122"/>
                <a:sym typeface="+mn-ea"/>
              </a:rPr>
              <a:t>部门预算支出经济分类科目</a:t>
            </a:r>
            <a:r>
              <a:rPr lang="zh-CN" altLang="en-US" sz="2400" dirty="0">
                <a:solidFill>
                  <a:srgbClr val="181818"/>
                </a:solidFill>
                <a:latin typeface="Agency FB" panose="020B0503020202020204"/>
                <a:ea typeface="微软雅黑" panose="020B0503020204020204" charset="-122"/>
                <a:sym typeface="+mn-ea"/>
              </a:rPr>
              <a:t>”的款级科目等进行明细核算 </a:t>
            </a:r>
            <a:endParaRPr lang="zh-CN" altLang="en-US" sz="2400" dirty="0">
              <a:solidFill>
                <a:srgbClr val="181818"/>
              </a:solidFill>
              <a:latin typeface="Agency FB" panose="020B0503020202020204"/>
              <a:ea typeface="微软雅黑" panose="020B0503020204020204" charset="-122"/>
            </a:endParaRPr>
          </a:p>
          <a:p>
            <a:pPr>
              <a:lnSpc>
                <a:spcPct val="110000"/>
              </a:lnSpc>
            </a:pP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其中的专项资金支出：按具体项目进行明细核算 </a:t>
            </a:r>
            <a:endParaRPr lang="zh-CN" altLang="en-US" sz="2400" dirty="0">
              <a:solidFill>
                <a:srgbClr val="181818"/>
              </a:solidFill>
              <a:latin typeface="Agency FB" panose="020B0503020202020204"/>
              <a:ea typeface="微软雅黑" panose="020B0503020204020204" charset="-122"/>
            </a:endParaRPr>
          </a:p>
          <a:p>
            <a:pPr>
              <a:lnSpc>
                <a:spcPct val="110000"/>
              </a:lnSpc>
            </a:pP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事业支出</a:t>
            </a:r>
            <a:r>
              <a:rPr lang="en-US" altLang="zh-CN" sz="2400" dirty="0">
                <a:solidFill>
                  <a:srgbClr val="181818"/>
                </a:solidFill>
                <a:latin typeface="Agency FB" panose="020B0503020202020204"/>
                <a:ea typeface="微软雅黑" panose="020B0503020204020204" charset="-122"/>
                <a:sym typeface="+mn-ea"/>
              </a:rPr>
              <a:t>/</a:t>
            </a:r>
            <a:r>
              <a:rPr lang="zh-CN" altLang="en-US" sz="2400" dirty="0">
                <a:solidFill>
                  <a:srgbClr val="181818"/>
                </a:solidFill>
                <a:latin typeface="Agency FB" panose="020B0503020202020204"/>
                <a:ea typeface="微软雅黑" panose="020B0503020204020204" charset="-122"/>
                <a:sym typeface="+mn-ea"/>
              </a:rPr>
              <a:t>其他支出：还应按照“财政拨款支出” 、 “非财政专项</a:t>
            </a:r>
            <a:endParaRPr lang="en-US" altLang="zh-CN" sz="2400" dirty="0">
              <a:solidFill>
                <a:srgbClr val="181818"/>
              </a:solidFill>
              <a:latin typeface="Agency FB" panose="020B0503020202020204"/>
              <a:ea typeface="微软雅黑" panose="020B0503020204020204" charset="-122"/>
              <a:sym typeface="+mn-ea"/>
            </a:endParaRPr>
          </a:p>
          <a:p>
            <a:pPr>
              <a:lnSpc>
                <a:spcPct val="110000"/>
              </a:lnSpc>
            </a:pPr>
            <a:r>
              <a:rPr lang="zh-CN" altLang="en-US" sz="2400" dirty="0">
                <a:solidFill>
                  <a:srgbClr val="181818"/>
                </a:solidFill>
                <a:latin typeface="Agency FB" panose="020B0503020202020204"/>
                <a:ea typeface="微软雅黑" panose="020B0503020204020204" charset="-122"/>
                <a:sym typeface="+mn-ea"/>
              </a:rPr>
              <a:t>资金支出”和“其他资金支出” ， “基本支出”和“项目支出”等进</a:t>
            </a:r>
            <a:endParaRPr lang="en-US" altLang="zh-CN" sz="2400" dirty="0">
              <a:solidFill>
                <a:srgbClr val="181818"/>
              </a:solidFill>
              <a:latin typeface="Agency FB" panose="020B0503020202020204"/>
              <a:ea typeface="微软雅黑" panose="020B0503020204020204" charset="-122"/>
              <a:sym typeface="+mn-ea"/>
            </a:endParaRPr>
          </a:p>
          <a:p>
            <a:pPr>
              <a:lnSpc>
                <a:spcPct val="110000"/>
              </a:lnSpc>
            </a:pPr>
            <a:r>
              <a:rPr lang="zh-CN" altLang="en-US" sz="2400" dirty="0">
                <a:solidFill>
                  <a:srgbClr val="181818"/>
                </a:solidFill>
                <a:latin typeface="Agency FB" panose="020B0503020202020204"/>
                <a:ea typeface="微软雅黑" panose="020B0503020204020204" charset="-122"/>
                <a:sym typeface="+mn-ea"/>
              </a:rPr>
              <a:t>行明细核算</a:t>
            </a:r>
            <a:endParaRPr lang="zh-CN" altLang="en-US" sz="2400" dirty="0">
              <a:solidFill>
                <a:srgbClr val="181818"/>
              </a:solidFill>
              <a:latin typeface="Agency FB" panose="020B0503020202020204"/>
              <a:ea typeface="微软雅黑" panose="020B0503020204020204" charset="-122"/>
            </a:endParaRPr>
          </a:p>
          <a:p>
            <a:endParaRPr lang="zh-CN" altLang="en-US" sz="2400" b="1" dirty="0">
              <a:solidFill>
                <a:prstClr val="black"/>
              </a:solidFill>
              <a:latin typeface="微软雅黑" panose="020B0503020204020204" charset="-122"/>
              <a:ea typeface="微软雅黑" panose="020B0503020204020204" charset="-122"/>
              <a:cs typeface="Montserrat" charset="0"/>
              <a:sym typeface="Verdana" panose="020B0604030504040204" pitchFamily="34" charset="0"/>
            </a:endParaRPr>
          </a:p>
        </p:txBody>
      </p:sp>
      <p:grpSp>
        <p:nvGrpSpPr>
          <p:cNvPr id="18" name="组合 17"/>
          <p:cNvGrpSpPr/>
          <p:nvPr/>
        </p:nvGrpSpPr>
        <p:grpSpPr>
          <a:xfrm>
            <a:off x="862266" y="1410645"/>
            <a:ext cx="10007958" cy="45719"/>
            <a:chOff x="1070542" y="1327518"/>
            <a:chExt cx="10035925" cy="45719"/>
          </a:xfrm>
        </p:grpSpPr>
        <p:sp>
          <p:nvSpPr>
            <p:cNvPr id="19" name="矩形 1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59959" y="6549495"/>
            <a:ext cx="61303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 1-</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5" name="组合 24"/>
          <p:cNvGrpSpPr/>
          <p:nvPr/>
        </p:nvGrpSpPr>
        <p:grpSpPr>
          <a:xfrm>
            <a:off x="253748" y="321532"/>
            <a:ext cx="3695952" cy="639691"/>
            <a:chOff x="253748" y="321532"/>
            <a:chExt cx="3695952" cy="639691"/>
          </a:xfrm>
        </p:grpSpPr>
        <p:sp>
          <p:nvSpPr>
            <p:cNvPr id="26"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科目设置举例</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27" name="矩形 26"/>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8"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graphicFrame>
        <p:nvGraphicFramePr>
          <p:cNvPr id="29" name="图示 28"/>
          <p:cNvGraphicFramePr/>
          <p:nvPr/>
        </p:nvGraphicFramePr>
        <p:xfrm>
          <a:off x="817730" y="875517"/>
          <a:ext cx="10837458" cy="47340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 name="矩形 29"/>
          <p:cNvSpPr/>
          <p:nvPr/>
        </p:nvSpPr>
        <p:spPr>
          <a:xfrm>
            <a:off x="4654242" y="5036024"/>
            <a:ext cx="2841171" cy="52163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rPr>
              <a:t>功能分类科目</a:t>
            </a:r>
            <a:endParaRPr kumimoji="0" lang="zh-CN" altLang="en-US" sz="20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sp>
        <p:nvSpPr>
          <p:cNvPr id="31" name="矩形 30"/>
          <p:cNvSpPr/>
          <p:nvPr/>
        </p:nvSpPr>
        <p:spPr>
          <a:xfrm>
            <a:off x="4643357" y="5682636"/>
            <a:ext cx="2841171" cy="52163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rPr>
              <a:t>经济分类科目</a:t>
            </a:r>
            <a:endParaRPr kumimoji="0" lang="zh-CN" altLang="en-US" sz="20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sp>
        <p:nvSpPr>
          <p:cNvPr id="11" name="矩形 10"/>
          <p:cNvSpPr/>
          <p:nvPr/>
        </p:nvSpPr>
        <p:spPr>
          <a:xfrm>
            <a:off x="5859959" y="6549495"/>
            <a:ext cx="63709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 2-</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5" name="组合 24"/>
          <p:cNvGrpSpPr/>
          <p:nvPr/>
        </p:nvGrpSpPr>
        <p:grpSpPr>
          <a:xfrm>
            <a:off x="253748" y="321532"/>
            <a:ext cx="3695952" cy="639691"/>
            <a:chOff x="253748" y="321532"/>
            <a:chExt cx="3695952" cy="639691"/>
          </a:xfrm>
        </p:grpSpPr>
        <p:sp>
          <p:nvSpPr>
            <p:cNvPr id="26"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资金结存</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27" name="矩形 26"/>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8"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29" name="左大括号 28"/>
          <p:cNvSpPr/>
          <p:nvPr/>
        </p:nvSpPr>
        <p:spPr>
          <a:xfrm>
            <a:off x="2700315" y="1976578"/>
            <a:ext cx="370707" cy="2934157"/>
          </a:xfrm>
          <a:prstGeom prst="leftBrace">
            <a:avLst/>
          </a:prstGeom>
          <a:noFill/>
          <a:ln w="38100" cap="flat" cmpd="sng" algn="ctr">
            <a:solidFill>
              <a:sysClr val="windowText" lastClr="000000"/>
            </a:solidFill>
            <a:prstDash val="solid"/>
            <a:miter lim="800000"/>
          </a:ln>
          <a:effectLst>
            <a:outerShdw blurRad="139700" dist="63500" dir="8100000" sx="98000" sy="98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grpSp>
        <p:nvGrpSpPr>
          <p:cNvPr id="30" name="组合 29"/>
          <p:cNvGrpSpPr/>
          <p:nvPr/>
        </p:nvGrpSpPr>
        <p:grpSpPr>
          <a:xfrm>
            <a:off x="1073078" y="2755671"/>
            <a:ext cx="1335946" cy="1335946"/>
            <a:chOff x="304800" y="673100"/>
            <a:chExt cx="4000500" cy="4000500"/>
          </a:xfrm>
          <a:effectLst>
            <a:outerShdw blurRad="444500" dist="254000" dir="8100000" algn="tr" rotWithShape="0">
              <a:prstClr val="black">
                <a:alpha val="50000"/>
              </a:prstClr>
            </a:outerShdw>
          </a:effectLst>
        </p:grpSpPr>
        <p:sp>
          <p:nvSpPr>
            <p:cNvPr id="31"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资金</a:t>
              </a: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结存</a:t>
              </a: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33" name="椭圆 32"/>
          <p:cNvSpPr/>
          <p:nvPr/>
        </p:nvSpPr>
        <p:spPr>
          <a:xfrm>
            <a:off x="3154951" y="1339291"/>
            <a:ext cx="1381636" cy="1354509"/>
          </a:xfrm>
          <a:prstGeom prst="ellipse">
            <a:avLst/>
          </a:prstGeom>
          <a:solidFill>
            <a:srgbClr val="5B9BD5">
              <a:lumMod val="50000"/>
            </a:srgbClr>
          </a:solidFill>
          <a:ln w="12700" cap="flat" cmpd="sng" algn="ctr">
            <a:noFill/>
            <a:prstDash val="solid"/>
            <a:miter lim="800000"/>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grpSp>
        <p:nvGrpSpPr>
          <p:cNvPr id="34" name="组合 33"/>
          <p:cNvGrpSpPr/>
          <p:nvPr/>
        </p:nvGrpSpPr>
        <p:grpSpPr>
          <a:xfrm>
            <a:off x="3150298" y="2787077"/>
            <a:ext cx="1381636" cy="1293097"/>
            <a:chOff x="304800" y="673100"/>
            <a:chExt cx="4000500" cy="4000500"/>
          </a:xfrm>
          <a:solidFill>
            <a:srgbClr val="5B9BD5">
              <a:lumMod val="50000"/>
            </a:srgbClr>
          </a:solidFill>
          <a:effectLst>
            <a:outerShdw blurRad="317500" dist="190500" dir="8100000" algn="tr" rotWithShape="0">
              <a:prstClr val="black">
                <a:alpha val="50000"/>
              </a:prstClr>
            </a:outerShdw>
          </a:effectLst>
        </p:grpSpPr>
        <p:sp>
          <p:nvSpPr>
            <p:cNvPr id="35" name="同心圆 83"/>
            <p:cNvSpPr/>
            <p:nvPr/>
          </p:nvSpPr>
          <p:spPr>
            <a:xfrm>
              <a:off x="304800" y="673100"/>
              <a:ext cx="4000500" cy="4000500"/>
            </a:xfrm>
            <a:prstGeom prst="donut">
              <a:avLst>
                <a:gd name="adj" fmla="val 4879"/>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36" name="椭圆 35"/>
            <p:cNvSpPr/>
            <p:nvPr/>
          </p:nvSpPr>
          <p:spPr>
            <a:xfrm>
              <a:off x="392113" y="760413"/>
              <a:ext cx="3825874" cy="3825874"/>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grpSp>
      <p:sp>
        <p:nvSpPr>
          <p:cNvPr id="37" name="椭圆 36"/>
          <p:cNvSpPr/>
          <p:nvPr/>
        </p:nvSpPr>
        <p:spPr>
          <a:xfrm>
            <a:off x="3149748" y="4280506"/>
            <a:ext cx="1381635" cy="1354509"/>
          </a:xfrm>
          <a:prstGeom prst="ellipse">
            <a:avLst/>
          </a:prstGeom>
          <a:solidFill>
            <a:srgbClr val="5B9BD5">
              <a:lumMod val="50000"/>
            </a:srgbClr>
          </a:solidFill>
          <a:ln w="12700" cap="flat" cmpd="sng" algn="ctr">
            <a:noFill/>
            <a:prstDash val="solid"/>
            <a:miter lim="800000"/>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8" name="TextBox 2"/>
          <p:cNvSpPr txBox="1"/>
          <p:nvPr/>
        </p:nvSpPr>
        <p:spPr>
          <a:xfrm>
            <a:off x="3311290" y="1509439"/>
            <a:ext cx="1028700" cy="1014730"/>
          </a:xfrm>
          <a:prstGeom prst="rect">
            <a:avLst/>
          </a:prstGeom>
          <a:noFill/>
        </p:spPr>
        <p:txBody>
          <a:bodyPr wrap="square" rtlCol="0">
            <a:spAutoFit/>
          </a:bodyPr>
          <a:lstStyle/>
          <a:p>
            <a:pPr algn="ctr"/>
            <a:r>
              <a:rPr lang="zh-CN" altLang="en-US" sz="2000" b="1" dirty="0">
                <a:solidFill>
                  <a:prstClr val="white">
                    <a:lumMod val="95000"/>
                  </a:prstClr>
                </a:solidFill>
                <a:latin typeface="微软雅黑" panose="020B0503020204020204" charset="-122"/>
                <a:ea typeface="微软雅黑" panose="020B0503020204020204" charset="-122"/>
              </a:rPr>
              <a:t>零余额账户用款额度</a:t>
            </a:r>
            <a:endParaRPr lang="en-US" altLang="zh-CN" sz="2000" b="1" dirty="0">
              <a:solidFill>
                <a:prstClr val="white">
                  <a:lumMod val="95000"/>
                </a:prstClr>
              </a:solidFill>
              <a:latin typeface="微软雅黑" panose="020B0503020204020204" charset="-122"/>
              <a:ea typeface="微软雅黑" panose="020B0503020204020204" charset="-122"/>
            </a:endParaRPr>
          </a:p>
        </p:txBody>
      </p:sp>
      <p:sp>
        <p:nvSpPr>
          <p:cNvPr id="39" name="TextBox 40"/>
          <p:cNvSpPr txBox="1"/>
          <p:nvPr/>
        </p:nvSpPr>
        <p:spPr>
          <a:xfrm>
            <a:off x="3437899" y="3097521"/>
            <a:ext cx="776605" cy="706755"/>
          </a:xfrm>
          <a:prstGeom prst="rect">
            <a:avLst/>
          </a:prstGeom>
          <a:noFill/>
        </p:spPr>
        <p:txBody>
          <a:bodyPr wrap="square" rtlCol="0">
            <a:spAutoFit/>
          </a:bodyPr>
          <a:lstStyle/>
          <a:p>
            <a:pPr algn="ctr"/>
            <a:r>
              <a:rPr lang="zh-CN" altLang="en-US" sz="2000" b="1" dirty="0">
                <a:solidFill>
                  <a:prstClr val="white">
                    <a:lumMod val="95000"/>
                  </a:prstClr>
                </a:solidFill>
                <a:latin typeface="微软雅黑" panose="020B0503020204020204" charset="-122"/>
                <a:ea typeface="微软雅黑" panose="020B0503020204020204" charset="-122"/>
              </a:rPr>
              <a:t>货币</a:t>
            </a:r>
            <a:endParaRPr lang="zh-CN" altLang="en-US" sz="2000" b="1" dirty="0">
              <a:solidFill>
                <a:prstClr val="white">
                  <a:lumMod val="95000"/>
                </a:prstClr>
              </a:solidFill>
              <a:latin typeface="微软雅黑" panose="020B0503020204020204" charset="-122"/>
              <a:ea typeface="微软雅黑" panose="020B0503020204020204" charset="-122"/>
            </a:endParaRPr>
          </a:p>
          <a:p>
            <a:pPr algn="ctr"/>
            <a:r>
              <a:rPr lang="zh-CN" altLang="en-US" sz="2000" b="1" dirty="0">
                <a:solidFill>
                  <a:prstClr val="white">
                    <a:lumMod val="95000"/>
                  </a:prstClr>
                </a:solidFill>
                <a:latin typeface="微软雅黑" panose="020B0503020204020204" charset="-122"/>
                <a:ea typeface="微软雅黑" panose="020B0503020204020204" charset="-122"/>
              </a:rPr>
              <a:t>资金</a:t>
            </a:r>
            <a:endParaRPr lang="zh-CN" altLang="en-US" sz="2000" b="1" dirty="0">
              <a:solidFill>
                <a:prstClr val="white">
                  <a:lumMod val="95000"/>
                </a:prstClr>
              </a:solidFill>
              <a:latin typeface="微软雅黑" panose="020B0503020204020204" charset="-122"/>
              <a:ea typeface="微软雅黑" panose="020B0503020204020204" charset="-122"/>
            </a:endParaRPr>
          </a:p>
        </p:txBody>
      </p:sp>
      <p:sp>
        <p:nvSpPr>
          <p:cNvPr id="40" name="TextBox 44"/>
          <p:cNvSpPr txBox="1"/>
          <p:nvPr/>
        </p:nvSpPr>
        <p:spPr>
          <a:xfrm>
            <a:off x="3319352" y="4494005"/>
            <a:ext cx="1035334" cy="1015663"/>
          </a:xfrm>
          <a:prstGeom prst="rect">
            <a:avLst/>
          </a:prstGeom>
          <a:noFill/>
        </p:spPr>
        <p:txBody>
          <a:bodyPr wrap="square" rtlCol="0">
            <a:spAutoFit/>
          </a:bodyPr>
          <a:lstStyle/>
          <a:p>
            <a:pPr algn="ctr"/>
            <a:r>
              <a:rPr lang="zh-CN" altLang="en-US" sz="2000" b="1" dirty="0">
                <a:solidFill>
                  <a:prstClr val="white">
                    <a:lumMod val="95000"/>
                  </a:prstClr>
                </a:solidFill>
                <a:latin typeface="微软雅黑" panose="020B0503020204020204" charset="-122"/>
                <a:ea typeface="微软雅黑" panose="020B0503020204020204" charset="-122"/>
              </a:rPr>
              <a:t>财政应返还额度</a:t>
            </a:r>
            <a:endParaRPr lang="zh-CN" altLang="en-US" sz="2000" b="1" dirty="0">
              <a:solidFill>
                <a:prstClr val="white">
                  <a:lumMod val="95000"/>
                </a:prstClr>
              </a:solidFill>
              <a:latin typeface="微软雅黑" panose="020B0503020204020204" charset="-122"/>
              <a:ea typeface="微软雅黑" panose="020B0503020204020204" charset="-122"/>
            </a:endParaRPr>
          </a:p>
        </p:txBody>
      </p:sp>
      <p:sp>
        <p:nvSpPr>
          <p:cNvPr id="41" name="TextBox 3"/>
          <p:cNvSpPr txBox="1"/>
          <p:nvPr/>
        </p:nvSpPr>
        <p:spPr>
          <a:xfrm>
            <a:off x="4785485" y="1800337"/>
            <a:ext cx="4046219" cy="400110"/>
          </a:xfrm>
          <a:prstGeom prst="rect">
            <a:avLst/>
          </a:prstGeom>
          <a:noFill/>
        </p:spPr>
        <p:txBody>
          <a:bodyPr wrap="square" rtlCol="0">
            <a:spAutoFit/>
          </a:bodyPr>
          <a:lstStyle/>
          <a:p>
            <a:r>
              <a:rPr lang="zh-CN" altLang="en-US" sz="2000" b="1" dirty="0">
                <a:solidFill>
                  <a:prstClr val="black"/>
                </a:solidFill>
                <a:latin typeface="Agency FB" panose="020B0503020202020204"/>
                <a:ea typeface="微软雅黑" panose="020B0503020204020204" charset="-122"/>
              </a:rPr>
              <a:t>零余额账户用款额度</a:t>
            </a:r>
            <a:endParaRPr lang="zh-CN" altLang="en-US" sz="2000" b="1" dirty="0">
              <a:solidFill>
                <a:prstClr val="black"/>
              </a:solidFill>
              <a:latin typeface="Agency FB" panose="020B0503020202020204"/>
              <a:ea typeface="微软雅黑" panose="020B0503020204020204" charset="-122"/>
            </a:endParaRPr>
          </a:p>
        </p:txBody>
      </p:sp>
      <p:sp>
        <p:nvSpPr>
          <p:cNvPr id="42" name="TextBox 46"/>
          <p:cNvSpPr txBox="1"/>
          <p:nvPr/>
        </p:nvSpPr>
        <p:spPr>
          <a:xfrm>
            <a:off x="4785485" y="3199698"/>
            <a:ext cx="5108106" cy="400110"/>
          </a:xfrm>
          <a:prstGeom prst="rect">
            <a:avLst/>
          </a:prstGeom>
          <a:noFill/>
        </p:spPr>
        <p:txBody>
          <a:bodyPr wrap="square" rtlCol="0">
            <a:spAutoFit/>
          </a:bodyPr>
          <a:lstStyle/>
          <a:p>
            <a:r>
              <a:rPr lang="zh-CN" altLang="en-US" sz="2000" b="1" dirty="0">
                <a:solidFill>
                  <a:prstClr val="black"/>
                </a:solidFill>
                <a:latin typeface="Agency FB" panose="020B0503020202020204"/>
                <a:ea typeface="微软雅黑" panose="020B0503020204020204" charset="-122"/>
              </a:rPr>
              <a:t>库存资金、银行存款、其他货币资金</a:t>
            </a:r>
            <a:endParaRPr lang="zh-CN" altLang="en-US" sz="2000" b="1" dirty="0">
              <a:solidFill>
                <a:prstClr val="black"/>
              </a:solidFill>
              <a:latin typeface="Agency FB" panose="020B0503020202020204"/>
              <a:ea typeface="微软雅黑" panose="020B0503020204020204" charset="-122"/>
            </a:endParaRPr>
          </a:p>
        </p:txBody>
      </p:sp>
      <p:sp>
        <p:nvSpPr>
          <p:cNvPr id="43" name="TextBox 47"/>
          <p:cNvSpPr txBox="1"/>
          <p:nvPr/>
        </p:nvSpPr>
        <p:spPr>
          <a:xfrm>
            <a:off x="4785485" y="4747724"/>
            <a:ext cx="2706579" cy="400110"/>
          </a:xfrm>
          <a:prstGeom prst="rect">
            <a:avLst/>
          </a:prstGeom>
          <a:noFill/>
        </p:spPr>
        <p:txBody>
          <a:bodyPr wrap="square" rtlCol="0">
            <a:spAutoFit/>
          </a:bodyPr>
          <a:lstStyle/>
          <a:p>
            <a:r>
              <a:rPr lang="zh-CN" altLang="en-US" sz="2000" b="1" dirty="0">
                <a:solidFill>
                  <a:prstClr val="black"/>
                </a:solidFill>
                <a:latin typeface="Agency FB" panose="020B0503020202020204"/>
                <a:ea typeface="微软雅黑" panose="020B0503020204020204" charset="-122"/>
              </a:rPr>
              <a:t>财政应返还额度</a:t>
            </a:r>
            <a:endParaRPr lang="zh-CN" altLang="en-US" sz="2000" b="1" dirty="0">
              <a:solidFill>
                <a:prstClr val="black"/>
              </a:solidFill>
              <a:latin typeface="Agency FB" panose="020B0503020202020204"/>
              <a:ea typeface="微软雅黑" panose="020B0503020204020204" charset="-122"/>
            </a:endParaRPr>
          </a:p>
        </p:txBody>
      </p:sp>
      <p:pic>
        <p:nvPicPr>
          <p:cNvPr id="44" name="图片 43" descr="问号.png"/>
          <p:cNvPicPr>
            <a:picLocks noChangeAspect="1"/>
          </p:cNvPicPr>
          <p:nvPr/>
        </p:nvPicPr>
        <p:blipFill>
          <a:blip r:embed="rId1" cstate="print"/>
          <a:stretch>
            <a:fillRect/>
          </a:stretch>
        </p:blipFill>
        <p:spPr>
          <a:xfrm>
            <a:off x="6693551" y="3776767"/>
            <a:ext cx="1620981" cy="1620981"/>
          </a:xfrm>
          <a:prstGeom prst="rect">
            <a:avLst/>
          </a:prstGeom>
        </p:spPr>
      </p:pic>
      <p:sp>
        <p:nvSpPr>
          <p:cNvPr id="45" name="文本框 44"/>
          <p:cNvSpPr txBox="1"/>
          <p:nvPr/>
        </p:nvSpPr>
        <p:spPr>
          <a:xfrm>
            <a:off x="7991475" y="4698365"/>
            <a:ext cx="2757170" cy="1200329"/>
          </a:xfrm>
          <a:prstGeom prst="rect">
            <a:avLst/>
          </a:prstGeom>
          <a:noFill/>
        </p:spPr>
        <p:txBody>
          <a:bodyPr wrap="square" rtlCol="0">
            <a:spAutoFit/>
          </a:bodyPr>
          <a:lstStyle/>
          <a:p>
            <a:r>
              <a:rPr lang="zh-CN" altLang="en-US" sz="2400" b="1" dirty="0">
                <a:solidFill>
                  <a:srgbClr val="ED7D31">
                    <a:lumMod val="75000"/>
                  </a:srgbClr>
                </a:solidFill>
                <a:effectLst>
                  <a:glow rad="101600">
                    <a:srgbClr val="FFC000">
                      <a:satMod val="175000"/>
                      <a:alpha val="40000"/>
                    </a:srgbClr>
                  </a:glow>
                  <a:outerShdw blurRad="60007" dist="310007" dir="7680000" sy="30000" kx="1300200" algn="ctr" rotWithShape="0">
                    <a:prstClr val="black">
                      <a:alpha val="32000"/>
                    </a:prstClr>
                  </a:outerShdw>
                </a:effectLst>
                <a:latin typeface="Agency FB" panose="020B0503020202020204"/>
                <a:ea typeface="微软雅黑" panose="020B0503020204020204" charset="-122"/>
              </a:rPr>
              <a:t>资金结存是否等于财务会计货币资产之和？</a:t>
            </a:r>
            <a:endParaRPr lang="zh-CN" altLang="en-US" sz="2400" b="1" dirty="0">
              <a:solidFill>
                <a:srgbClr val="ED7D31">
                  <a:lumMod val="75000"/>
                </a:srgbClr>
              </a:solidFill>
              <a:effectLst>
                <a:glow rad="101600">
                  <a:srgbClr val="FFC000">
                    <a:satMod val="175000"/>
                    <a:alpha val="40000"/>
                  </a:srgbClr>
                </a:glow>
                <a:outerShdw blurRad="60007" dist="310007" dir="7680000" sy="30000" kx="1300200" algn="ctr" rotWithShape="0">
                  <a:prstClr val="black">
                    <a:alpha val="32000"/>
                  </a:prstClr>
                </a:outerShdw>
              </a:effectLst>
              <a:latin typeface="Agency FB" panose="020B0503020202020204"/>
              <a:ea typeface="微软雅黑" panose="020B0503020204020204" charset="-122"/>
            </a:endParaRPr>
          </a:p>
        </p:txBody>
      </p:sp>
      <p:sp>
        <p:nvSpPr>
          <p:cNvPr id="46" name="矩形 45"/>
          <p:cNvSpPr/>
          <p:nvPr/>
        </p:nvSpPr>
        <p:spPr>
          <a:xfrm>
            <a:off x="5859959" y="6549495"/>
            <a:ext cx="673188"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22" presetClass="entr" presetSubtype="8" fill="hold" grpId="0" nodeType="withEffec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53" presetClass="entr" presetSubtype="16" fill="hold" grpId="0" nodeType="withEffec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nodeType="withEffec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10" presetClass="entr" presetSubtype="0" fill="hold" grpId="0" nodeType="withEffec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53" presetClass="entr" presetSubtype="16" fill="hold" grpId="0" nodeType="withEffec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10" presetClass="entr" presetSubtype="0" fill="hold" grpId="0" nodeType="withEffec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6" presetClass="entr" presetSubtype="21" fill="hold" grpId="0" nodeType="withEffec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par>
                                <p:cTn id="40" presetID="16" presetClass="entr" presetSubtype="21" fill="hold" grpId="0" nodeType="withEffec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700"/>
                                        <p:tgtEl>
                                          <p:spTgt spid="42"/>
                                        </p:tgtEl>
                                      </p:cBhvr>
                                    </p:animEffect>
                                  </p:childTnLst>
                                </p:cTn>
                              </p:par>
                              <p:par>
                                <p:cTn id="43" presetID="16" presetClass="entr" presetSubtype="21" fill="hold" grpId="0" nodeType="withEffect">
                                  <p:childTnLst>
                                    <p:set>
                                      <p:cBhvr>
                                        <p:cTn id="44" dur="1" fill="hold">
                                          <p:stCondLst>
                                            <p:cond delay="0"/>
                                          </p:stCondLst>
                                        </p:cTn>
                                        <p:tgtEl>
                                          <p:spTgt spid="43"/>
                                        </p:tgtEl>
                                        <p:attrNameLst>
                                          <p:attrName>style.visibility</p:attrName>
                                        </p:attrNameLst>
                                      </p:cBhvr>
                                      <p:to>
                                        <p:strVal val="visible"/>
                                      </p:to>
                                    </p:set>
                                    <p:animEffect transition="in" filter="barn(inVertical)">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linds(horizontal)">
                                      <p:cBhvr>
                                        <p:cTn id="50" dur="500"/>
                                        <p:tgtEl>
                                          <p:spTgt spid="4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horizontal)">
                                      <p:cBhvr>
                                        <p:cTn id="53" dur="500"/>
                                        <p:tgtEl>
                                          <p:spTgt spid="4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linds(horizontal)">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7" grpId="0" bldLvl="0" animBg="1"/>
      <p:bldP spid="38" grpId="0"/>
      <p:bldP spid="39" grpId="0"/>
      <p:bldP spid="40" grpId="0"/>
      <p:bldP spid="41" grpId="0"/>
      <p:bldP spid="42" grpId="0"/>
      <p:bldP spid="43"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7" y="321532"/>
            <a:ext cx="4714037"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资金结存与货币资产区别</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6" name="文本框 128"/>
          <p:cNvSpPr txBox="1"/>
          <p:nvPr/>
        </p:nvSpPr>
        <p:spPr>
          <a:xfrm>
            <a:off x="878840" y="1639570"/>
            <a:ext cx="10020935" cy="3491988"/>
          </a:xfrm>
          <a:prstGeom prst="rect">
            <a:avLst/>
          </a:prstGeom>
          <a:noFill/>
          <a:ln>
            <a:solidFill>
              <a:srgbClr val="4472C4"/>
            </a:solidFill>
          </a:ln>
        </p:spPr>
        <p:txBody>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u"/>
              <a:defRPr/>
            </a:pPr>
            <a:endPar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sym typeface="Verdana" panose="020B0604030504040204" pitchFamily="34" charset="0"/>
            </a:endParaRPr>
          </a:p>
        </p:txBody>
      </p:sp>
      <p:sp>
        <p:nvSpPr>
          <p:cNvPr id="17" name="TextBox 33"/>
          <p:cNvSpPr txBox="1"/>
          <p:nvPr/>
        </p:nvSpPr>
        <p:spPr>
          <a:xfrm>
            <a:off x="1068890" y="1845614"/>
            <a:ext cx="6359433" cy="3129062"/>
          </a:xfrm>
          <a:prstGeom prst="rect">
            <a:avLst/>
          </a:prstGeom>
          <a:noFill/>
        </p:spPr>
        <p:txBody>
          <a:bodyPr wrap="none" rtlCol="0">
            <a:spAutoFit/>
          </a:bodyPr>
          <a:lstStyle/>
          <a:p>
            <a:pPr marL="457200" indent="-457200">
              <a:buFontTx/>
              <a:buBlip>
                <a:blip r:embed="rId1"/>
              </a:buBlip>
            </a:pPr>
            <a:r>
              <a:rPr lang="zh-CN" altLang="en-US" sz="2800" b="1" dirty="0">
                <a:solidFill>
                  <a:srgbClr val="FF0000"/>
                </a:solidFill>
                <a:latin typeface="微软雅黑" panose="020B0503020204020204" charset="-122"/>
                <a:ea typeface="微软雅黑" panose="020B0503020204020204" charset="-122"/>
                <a:sym typeface="+mn-ea"/>
              </a:rPr>
              <a:t>纳入预算管理</a:t>
            </a:r>
            <a:r>
              <a:rPr lang="zh-CN" altLang="en-US" sz="2800" b="1" dirty="0">
                <a:solidFill>
                  <a:srgbClr val="181818"/>
                </a:solidFill>
                <a:latin typeface="微软雅黑" panose="020B0503020204020204" charset="-122"/>
                <a:ea typeface="微软雅黑" panose="020B0503020204020204" charset="-122"/>
                <a:sym typeface="+mn-ea"/>
              </a:rPr>
              <a:t>的现金属于资金结存</a:t>
            </a:r>
            <a:endParaRPr lang="en-US" altLang="zh-CN" sz="2800" b="1" dirty="0">
              <a:solidFill>
                <a:srgbClr val="181818"/>
              </a:solidFill>
              <a:latin typeface="微软雅黑" panose="020B0503020204020204" charset="-122"/>
              <a:ea typeface="微软雅黑" panose="020B0503020204020204" charset="-122"/>
            </a:endParaRPr>
          </a:p>
          <a:p>
            <a:pPr marL="457200" indent="-457200">
              <a:buFontTx/>
              <a:buBlip>
                <a:blip r:embed="rId1"/>
              </a:buBlip>
            </a:pPr>
            <a:endParaRPr lang="zh-CN" altLang="en-US" sz="2800" dirty="0">
              <a:solidFill>
                <a:prstClr val="black"/>
              </a:solidFill>
              <a:latin typeface="微软雅黑" panose="020B0503020204020204" charset="-122"/>
              <a:ea typeface="微软雅黑" panose="020B0503020204020204" charset="-122"/>
            </a:endParaRPr>
          </a:p>
          <a:p>
            <a:pPr marL="457200" indent="-457200">
              <a:buFontTx/>
              <a:buBlip>
                <a:blip r:embed="rId1"/>
              </a:buBlip>
            </a:pPr>
            <a:r>
              <a:rPr lang="zh-CN" altLang="en-US" sz="2800" b="1" dirty="0">
                <a:solidFill>
                  <a:srgbClr val="FF0000"/>
                </a:solidFill>
                <a:latin typeface="微软雅黑" panose="020B0503020204020204" charset="-122"/>
                <a:ea typeface="微软雅黑" panose="020B0503020204020204" charset="-122"/>
                <a:sym typeface="+mn-ea"/>
              </a:rPr>
              <a:t>不属于资金结存的资金：</a:t>
            </a:r>
            <a:endParaRPr lang="zh-CN" altLang="en-US" sz="2800" b="1" dirty="0">
              <a:solidFill>
                <a:srgbClr val="FF0000"/>
              </a:solidFill>
              <a:latin typeface="微软雅黑" panose="020B0503020204020204" charset="-122"/>
              <a:ea typeface="微软雅黑" panose="020B0503020204020204" charset="-122"/>
            </a:endParaRPr>
          </a:p>
          <a:p>
            <a:pPr marL="628650" lvl="2" indent="-171450" defTabSz="913765">
              <a:lnSpc>
                <a:spcPts val="2825"/>
              </a:lnSpc>
              <a:spcBef>
                <a:spcPts val="600"/>
              </a:spcBef>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sym typeface="+mn-ea"/>
              </a:rPr>
              <a:t>往来款项的资金（如支付和收取的押金）</a:t>
            </a:r>
            <a:endParaRPr lang="zh-CN" altLang="en-US" sz="2400" dirty="0">
              <a:solidFill>
                <a:prstClr val="black"/>
              </a:solidFill>
              <a:latin typeface="微软雅黑" panose="020B0503020204020204" charset="-122"/>
              <a:ea typeface="微软雅黑" panose="020B0503020204020204" charset="-122"/>
            </a:endParaRPr>
          </a:p>
          <a:p>
            <a:pPr marL="628650" lvl="2" indent="-171450" defTabSz="913765">
              <a:lnSpc>
                <a:spcPts val="2825"/>
              </a:lnSpc>
              <a:spcBef>
                <a:spcPts val="600"/>
              </a:spcBef>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sym typeface="+mn-ea"/>
              </a:rPr>
              <a:t>受托代理的资金：</a:t>
            </a:r>
            <a:r>
              <a:rPr lang="zh-CN" altLang="zh-CN" sz="2400" dirty="0">
                <a:solidFill>
                  <a:prstClr val="black"/>
                </a:solidFill>
                <a:latin typeface="微软雅黑" panose="020B0503020204020204" charset="-122"/>
                <a:ea typeface="微软雅黑" panose="020B0503020204020204" charset="-122"/>
                <a:sym typeface="+mn-ea"/>
              </a:rPr>
              <a:t>党费、团费</a:t>
            </a:r>
            <a:endParaRPr lang="zh-CN" altLang="en-US" sz="2400" dirty="0">
              <a:solidFill>
                <a:prstClr val="black"/>
              </a:solidFill>
              <a:latin typeface="微软雅黑" panose="020B0503020204020204" charset="-122"/>
              <a:ea typeface="微软雅黑" panose="020B0503020204020204" charset="-122"/>
            </a:endParaRPr>
          </a:p>
          <a:p>
            <a:pPr marL="628650" lvl="2" indent="-171450" defTabSz="913765">
              <a:lnSpc>
                <a:spcPts val="2825"/>
              </a:lnSpc>
              <a:spcBef>
                <a:spcPts val="600"/>
              </a:spcBef>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sym typeface="+mn-ea"/>
              </a:rPr>
              <a:t>应缴财政的资金</a:t>
            </a:r>
            <a:endParaRPr lang="zh-CN" altLang="en-US" sz="2400" dirty="0">
              <a:solidFill>
                <a:prstClr val="black"/>
              </a:solidFill>
              <a:latin typeface="微软雅黑" panose="020B0503020204020204" charset="-122"/>
              <a:ea typeface="微软雅黑" panose="020B0503020204020204" charset="-122"/>
            </a:endParaRPr>
          </a:p>
          <a:p>
            <a:pPr marL="628650" lvl="2" indent="-171450" defTabSz="913765">
              <a:lnSpc>
                <a:spcPts val="2825"/>
              </a:lnSpc>
              <a:spcBef>
                <a:spcPts val="600"/>
              </a:spcBef>
              <a:buFont typeface="Arial" panose="020B0604020202020204" pitchFamily="34" charset="0"/>
              <a:buChar char="•"/>
            </a:pPr>
            <a:r>
              <a:rPr lang="zh-CN" altLang="en-US" sz="2400" dirty="0">
                <a:solidFill>
                  <a:prstClr val="black"/>
                </a:solidFill>
                <a:latin typeface="微软雅黑" panose="020B0503020204020204" charset="-122"/>
                <a:ea typeface="微软雅黑" panose="020B0503020204020204" charset="-122"/>
                <a:sym typeface="+mn-ea"/>
              </a:rPr>
              <a:t>直接记入专用基金的资金</a:t>
            </a:r>
            <a:endParaRPr lang="zh-CN" altLang="en-US" sz="2400" dirty="0">
              <a:solidFill>
                <a:prstClr val="black"/>
              </a:solidFill>
              <a:latin typeface="微软雅黑" panose="020B0503020204020204" charset="-122"/>
              <a:ea typeface="微软雅黑" panose="020B0503020204020204" charset="-122"/>
              <a:sym typeface="Verdana" panose="020B0604030504040204" pitchFamily="34" charset="0"/>
            </a:endParaRPr>
          </a:p>
        </p:txBody>
      </p:sp>
      <p:grpSp>
        <p:nvGrpSpPr>
          <p:cNvPr id="18" name="组合 17"/>
          <p:cNvGrpSpPr/>
          <p:nvPr/>
        </p:nvGrpSpPr>
        <p:grpSpPr>
          <a:xfrm>
            <a:off x="834707" y="1477399"/>
            <a:ext cx="10109200" cy="64513"/>
            <a:chOff x="1070542" y="1327518"/>
            <a:chExt cx="10035925" cy="45719"/>
          </a:xfrm>
        </p:grpSpPr>
        <p:sp>
          <p:nvSpPr>
            <p:cNvPr id="19" name="矩形 1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59959" y="6549495"/>
            <a:ext cx="63709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- 14 -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4714037"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财政拨款预算收入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1085850" y="1331850"/>
            <a:ext cx="10020935" cy="5124607"/>
          </a:xfrm>
          <a:prstGeom prst="rect">
            <a:avLst/>
          </a:prstGeom>
          <a:noFill/>
          <a:ln>
            <a:solidFill>
              <a:srgbClr val="4472C4"/>
            </a:solidFill>
          </a:ln>
        </p:spPr>
        <p:txBody>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举例</a:t>
            </a: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a:t>
            </a:r>
            <a:r>
              <a:rPr kumimoji="0" lang="en-US" altLang="zh-CN" sz="2400" b="0"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 </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2019</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年</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3</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月</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5</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日，某大学收到“财政授权支付额度入账通知书”，列示收到本月日常公用基本支出授权支付额度</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500</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万元。账务处理如下：</a:t>
            </a:r>
            <a:endPar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预算会计：</a:t>
            </a:r>
            <a:endPar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借：资金结存</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零余额账户用款额度</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5 000 000</a:t>
            </a:r>
            <a:endPar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贷：财政拨款预算收入</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基本支出</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日常公用支出   </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5 000 000</a:t>
            </a:r>
            <a:endPar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财务会计：</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借：零余额账户用款额度</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5 000 000</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贷：财政拨款收入</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5 000 000</a:t>
            </a:r>
            <a:endParaRPr kumimoji="0" lang="zh-CN" altLang="en-GB" sz="2800" b="1" i="0" u="none" strike="noStrike" kern="0" cap="none" spc="0" normalizeH="0" baseline="0" noProof="0" dirty="0">
              <a:ln>
                <a:noFill/>
              </a:ln>
              <a:solidFill>
                <a:srgbClr val="181818"/>
              </a:solidFill>
              <a:effectLst>
                <a:outerShdw blurRad="38100" dist="38100" dir="2700000" algn="tl">
                  <a:srgbClr val="000000">
                    <a:alpha val="43137"/>
                  </a:srgbClr>
                </a:outerShdw>
              </a:effectLst>
              <a:uLnTx/>
              <a:uFillTx/>
              <a:latin typeface="Cantarell" panose="02000603000000000000" pitchFamily="2" charset="0"/>
              <a:ea typeface="微软雅黑" panose="020B0503020204020204" charset="-122"/>
            </a:endParaRPr>
          </a:p>
        </p:txBody>
      </p:sp>
      <p:grpSp>
        <p:nvGrpSpPr>
          <p:cNvPr id="16" name="组合 15"/>
          <p:cNvGrpSpPr/>
          <p:nvPr/>
        </p:nvGrpSpPr>
        <p:grpSpPr>
          <a:xfrm>
            <a:off x="1085215" y="1222367"/>
            <a:ext cx="10020935" cy="45719"/>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2506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- 15 -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9801" y="845248"/>
            <a:ext cx="1375813" cy="707886"/>
          </a:xfrm>
          <a:prstGeom prst="rect">
            <a:avLst/>
          </a:prstGeom>
          <a:noFill/>
        </p:spPr>
        <p:txBody>
          <a:bodyPr wrap="square" rtlCol="0">
            <a:spAutoFit/>
          </a:bodyPr>
          <a:lstStyle/>
          <a:p>
            <a:r>
              <a:rPr lang="zh-CN" altLang="en-US" sz="4000" b="1" spc="100" dirty="0">
                <a:solidFill>
                  <a:srgbClr val="C00000"/>
                </a:solidFill>
                <a:latin typeface="明兰" panose="02010600030101010101" pitchFamily="2" charset="-122"/>
                <a:ea typeface="明兰" panose="02010600030101010101" pitchFamily="2" charset="-122"/>
              </a:rPr>
              <a:t>目录</a:t>
            </a:r>
            <a:endParaRPr lang="zh-CN" altLang="en-US" sz="4000" b="1" spc="100" dirty="0">
              <a:solidFill>
                <a:srgbClr val="C00000"/>
              </a:solidFill>
              <a:latin typeface="明兰" panose="02010600030101010101" pitchFamily="2" charset="-122"/>
              <a:ea typeface="明兰" panose="02010600030101010101" pitchFamily="2" charset="-122"/>
            </a:endParaRPr>
          </a:p>
        </p:txBody>
      </p:sp>
      <p:sp>
        <p:nvSpPr>
          <p:cNvPr id="3" name="文本框 2"/>
          <p:cNvSpPr txBox="1"/>
          <p:nvPr/>
        </p:nvSpPr>
        <p:spPr>
          <a:xfrm>
            <a:off x="1807584" y="1598772"/>
            <a:ext cx="1546770" cy="461665"/>
          </a:xfrm>
          <a:prstGeom prst="rect">
            <a:avLst/>
          </a:prstGeom>
          <a:noFill/>
        </p:spPr>
        <p:txBody>
          <a:bodyPr wrap="square" rtlCol="0">
            <a:spAutoFit/>
          </a:bodyPr>
          <a:lstStyle/>
          <a:p>
            <a:r>
              <a:rPr lang="en-US" altLang="zh-CN" sz="2400" b="1" spc="100" dirty="0">
                <a:latin typeface="明兰" panose="02010600030101010101" pitchFamily="2" charset="-122"/>
                <a:ea typeface="明兰" panose="02010600030101010101" pitchFamily="2" charset="-122"/>
              </a:rPr>
              <a:t>Content</a:t>
            </a:r>
            <a:endParaRPr lang="zh-CN" altLang="en-US" sz="2400" b="1" spc="100" dirty="0">
              <a:latin typeface="明兰" panose="02010600030101010101" pitchFamily="2" charset="-122"/>
              <a:ea typeface="明兰" panose="02010600030101010101" pitchFamily="2" charset="-122"/>
            </a:endParaRPr>
          </a:p>
        </p:txBody>
      </p:sp>
      <p:grpSp>
        <p:nvGrpSpPr>
          <p:cNvPr id="4" name="组合 3"/>
          <p:cNvGrpSpPr/>
          <p:nvPr/>
        </p:nvGrpSpPr>
        <p:grpSpPr>
          <a:xfrm>
            <a:off x="4883435" y="1331463"/>
            <a:ext cx="3377168" cy="811736"/>
            <a:chOff x="6554232" y="1886931"/>
            <a:chExt cx="3377168" cy="811736"/>
          </a:xfrm>
        </p:grpSpPr>
        <p:sp>
          <p:nvSpPr>
            <p:cNvPr id="5" name="文本框 4"/>
            <p:cNvSpPr txBox="1"/>
            <p:nvPr/>
          </p:nvSpPr>
          <p:spPr>
            <a:xfrm>
              <a:off x="6587565" y="1931248"/>
              <a:ext cx="568687" cy="707886"/>
            </a:xfrm>
            <a:prstGeom prst="rect">
              <a:avLst/>
            </a:prstGeom>
            <a:noFill/>
          </p:spPr>
          <p:txBody>
            <a:bodyPr wrap="square" rtlCol="0">
              <a:spAutoFit/>
            </a:bodyPr>
            <a:lstStyle/>
            <a:p>
              <a:r>
                <a:rPr lang="en-US" altLang="zh-CN" sz="4000" dirty="0">
                  <a:solidFill>
                    <a:srgbClr val="C00000"/>
                  </a:solidFill>
                  <a:latin typeface="Impact" panose="020B0806030902050204" pitchFamily="34" charset="0"/>
                  <a:ea typeface="明兰" panose="02010600030101010101" pitchFamily="2" charset="-122"/>
                </a:rPr>
                <a:t>1</a:t>
              </a:r>
              <a:endParaRPr lang="zh-CN" altLang="en-US" sz="4000" dirty="0">
                <a:solidFill>
                  <a:srgbClr val="C00000"/>
                </a:solidFill>
                <a:latin typeface="Impact" panose="020B0806030902050204" pitchFamily="34" charset="0"/>
                <a:ea typeface="明兰" panose="02010600030101010101" pitchFamily="2" charset="-122"/>
              </a:endParaRPr>
            </a:p>
          </p:txBody>
        </p:sp>
        <p:cxnSp>
          <p:nvCxnSpPr>
            <p:cNvPr id="6" name="直接连接符 5"/>
            <p:cNvCxnSpPr/>
            <p:nvPr/>
          </p:nvCxnSpPr>
          <p:spPr>
            <a:xfrm flipH="1">
              <a:off x="6554699" y="2099356"/>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029707" y="1886931"/>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92102" y="2630246"/>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554232" y="2332087"/>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418898" y="2165533"/>
              <a:ext cx="2512502" cy="523220"/>
            </a:xfrm>
            <a:prstGeom prst="rect">
              <a:avLst/>
            </a:prstGeom>
            <a:noFill/>
          </p:spPr>
          <p:txBody>
            <a:bodyPr wrap="square" rtlCol="0">
              <a:spAutoFit/>
            </a:bodyPr>
            <a:lstStyle/>
            <a:p>
              <a:r>
                <a:rPr lang="zh-CN" altLang="en-US" sz="2800" b="1" dirty="0">
                  <a:cs typeface="+mn-ea"/>
                  <a:sym typeface="+mn-lt"/>
                </a:rPr>
                <a:t>预算会计概述</a:t>
              </a:r>
              <a:endParaRPr lang="zh-CN" altLang="en-US" sz="2800" spc="100" dirty="0">
                <a:latin typeface="明兰" panose="02010600030101010101" pitchFamily="2" charset="-122"/>
                <a:ea typeface="明兰" panose="02010600030101010101" pitchFamily="2" charset="-122"/>
              </a:endParaRPr>
            </a:p>
          </p:txBody>
        </p:sp>
      </p:grpSp>
      <p:grpSp>
        <p:nvGrpSpPr>
          <p:cNvPr id="11" name="组合 10"/>
          <p:cNvGrpSpPr/>
          <p:nvPr/>
        </p:nvGrpSpPr>
        <p:grpSpPr>
          <a:xfrm>
            <a:off x="4883435" y="2392749"/>
            <a:ext cx="3992354" cy="829980"/>
            <a:chOff x="6554232" y="2948217"/>
            <a:chExt cx="3992354" cy="829980"/>
          </a:xfrm>
        </p:grpSpPr>
        <p:grpSp>
          <p:nvGrpSpPr>
            <p:cNvPr id="12" name="组合 11"/>
            <p:cNvGrpSpPr/>
            <p:nvPr/>
          </p:nvGrpSpPr>
          <p:grpSpPr>
            <a:xfrm>
              <a:off x="6554232" y="2948217"/>
              <a:ext cx="602020" cy="811736"/>
              <a:chOff x="6381459" y="1890219"/>
              <a:chExt cx="602020" cy="811736"/>
            </a:xfrm>
          </p:grpSpPr>
          <p:sp>
            <p:nvSpPr>
              <p:cNvPr id="14" name="文本框 13"/>
              <p:cNvSpPr txBox="1"/>
              <p:nvPr/>
            </p:nvSpPr>
            <p:spPr>
              <a:xfrm>
                <a:off x="6414792" y="1934536"/>
                <a:ext cx="568687" cy="707886"/>
              </a:xfrm>
              <a:prstGeom prst="rect">
                <a:avLst/>
              </a:prstGeom>
              <a:noFill/>
            </p:spPr>
            <p:txBody>
              <a:bodyPr wrap="square" rtlCol="0">
                <a:spAutoFit/>
              </a:bodyPr>
              <a:lstStyle/>
              <a:p>
                <a:r>
                  <a:rPr lang="en-US" altLang="zh-CN" sz="4000" dirty="0">
                    <a:solidFill>
                      <a:srgbClr val="C00000"/>
                    </a:solidFill>
                    <a:latin typeface="Impact" panose="020B0806030902050204" pitchFamily="34" charset="0"/>
                    <a:ea typeface="明兰" panose="02010600030101010101" pitchFamily="2" charset="-122"/>
                  </a:rPr>
                  <a:t>2</a:t>
                </a:r>
                <a:endParaRPr lang="zh-CN" altLang="en-US" sz="4000" dirty="0">
                  <a:solidFill>
                    <a:srgbClr val="C00000"/>
                  </a:solidFill>
                  <a:latin typeface="Impact" panose="020B0806030902050204" pitchFamily="34" charset="0"/>
                  <a:ea typeface="明兰" panose="02010600030101010101" pitchFamily="2" charset="-122"/>
                </a:endParaRPr>
              </a:p>
            </p:txBody>
          </p:sp>
          <p:cxnSp>
            <p:nvCxnSpPr>
              <p:cNvPr id="15" name="直接连接符 14"/>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7418898" y="3254977"/>
              <a:ext cx="3127688" cy="523220"/>
            </a:xfrm>
            <a:prstGeom prst="rect">
              <a:avLst/>
            </a:prstGeom>
            <a:noFill/>
          </p:spPr>
          <p:txBody>
            <a:bodyPr wrap="square" rtlCol="0">
              <a:spAutoFit/>
            </a:bodyPr>
            <a:lstStyle/>
            <a:p>
              <a:r>
                <a:rPr lang="zh-CN" altLang="en-US" sz="2800" b="1" dirty="0">
                  <a:cs typeface="+mn-ea"/>
                  <a:sym typeface="+mn-lt"/>
                </a:rPr>
                <a:t>预算收支核算要点</a:t>
              </a:r>
              <a:endParaRPr lang="zh-CN" altLang="en-US" sz="2800" spc="100" dirty="0">
                <a:latin typeface="明兰" panose="02010600030101010101" pitchFamily="2" charset="-122"/>
                <a:ea typeface="明兰" panose="02010600030101010101" pitchFamily="2" charset="-122"/>
              </a:endParaRPr>
            </a:p>
          </p:txBody>
        </p:sp>
      </p:grpSp>
      <p:grpSp>
        <p:nvGrpSpPr>
          <p:cNvPr id="19" name="组合 18"/>
          <p:cNvGrpSpPr/>
          <p:nvPr/>
        </p:nvGrpSpPr>
        <p:grpSpPr>
          <a:xfrm>
            <a:off x="4883435" y="3508834"/>
            <a:ext cx="3377168" cy="830183"/>
            <a:chOff x="6554232" y="4064302"/>
            <a:chExt cx="3377168" cy="830183"/>
          </a:xfrm>
        </p:grpSpPr>
        <p:grpSp>
          <p:nvGrpSpPr>
            <p:cNvPr id="20" name="组合 19"/>
            <p:cNvGrpSpPr/>
            <p:nvPr/>
          </p:nvGrpSpPr>
          <p:grpSpPr>
            <a:xfrm>
              <a:off x="6554232" y="4064302"/>
              <a:ext cx="602020" cy="811736"/>
              <a:chOff x="6381459" y="1890219"/>
              <a:chExt cx="602020" cy="811736"/>
            </a:xfrm>
          </p:grpSpPr>
          <p:sp>
            <p:nvSpPr>
              <p:cNvPr id="22" name="文本框 21"/>
              <p:cNvSpPr txBox="1"/>
              <p:nvPr/>
            </p:nvSpPr>
            <p:spPr>
              <a:xfrm>
                <a:off x="6414792" y="1934536"/>
                <a:ext cx="568687" cy="707886"/>
              </a:xfrm>
              <a:prstGeom prst="rect">
                <a:avLst/>
              </a:prstGeom>
              <a:noFill/>
            </p:spPr>
            <p:txBody>
              <a:bodyPr wrap="square" rtlCol="0">
                <a:spAutoFit/>
              </a:bodyPr>
              <a:lstStyle/>
              <a:p>
                <a:r>
                  <a:rPr lang="en-US" altLang="zh-CN" sz="4000" dirty="0">
                    <a:solidFill>
                      <a:srgbClr val="C00000"/>
                    </a:solidFill>
                    <a:latin typeface="Impact" panose="020B0806030902050204" pitchFamily="34" charset="0"/>
                    <a:ea typeface="明兰" panose="02010600030101010101" pitchFamily="2" charset="-122"/>
                  </a:rPr>
                  <a:t>3</a:t>
                </a:r>
                <a:endParaRPr lang="zh-CN" altLang="en-US" sz="4000" dirty="0">
                  <a:solidFill>
                    <a:srgbClr val="C00000"/>
                  </a:solidFill>
                  <a:latin typeface="Impact" panose="020B0806030902050204" pitchFamily="34" charset="0"/>
                  <a:ea typeface="明兰" panose="02010600030101010101" pitchFamily="2" charset="-122"/>
                </a:endParaRPr>
              </a:p>
            </p:txBody>
          </p:sp>
          <p:cxnSp>
            <p:nvCxnSpPr>
              <p:cNvPr id="23" name="直接连接符 22"/>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7418898" y="4371265"/>
              <a:ext cx="2512502" cy="523220"/>
            </a:xfrm>
            <a:prstGeom prst="rect">
              <a:avLst/>
            </a:prstGeom>
            <a:noFill/>
          </p:spPr>
          <p:txBody>
            <a:bodyPr wrap="square" rtlCol="0">
              <a:spAutoFit/>
            </a:bodyPr>
            <a:lstStyle/>
            <a:p>
              <a:r>
                <a:rPr lang="zh-CN" altLang="en-US" sz="2800" b="1" dirty="0">
                  <a:cs typeface="+mn-ea"/>
                  <a:sym typeface="+mn-lt"/>
                </a:rPr>
                <a:t>预算结余要点</a:t>
              </a:r>
              <a:endParaRPr lang="zh-CN" altLang="en-US" sz="2800" spc="100" dirty="0">
                <a:latin typeface="明兰" panose="02010600030101010101" pitchFamily="2" charset="-122"/>
                <a:ea typeface="明兰" panose="02010600030101010101" pitchFamily="2" charset="-122"/>
              </a:endParaRPr>
            </a:p>
          </p:txBody>
        </p:sp>
      </p:grpSp>
      <p:grpSp>
        <p:nvGrpSpPr>
          <p:cNvPr id="27" name="组合 26"/>
          <p:cNvGrpSpPr/>
          <p:nvPr/>
        </p:nvGrpSpPr>
        <p:grpSpPr>
          <a:xfrm>
            <a:off x="4883435" y="4624919"/>
            <a:ext cx="3992354" cy="811736"/>
            <a:chOff x="6554232" y="5180387"/>
            <a:chExt cx="3992354" cy="811736"/>
          </a:xfrm>
        </p:grpSpPr>
        <p:grpSp>
          <p:nvGrpSpPr>
            <p:cNvPr id="28" name="组合 27"/>
            <p:cNvGrpSpPr/>
            <p:nvPr/>
          </p:nvGrpSpPr>
          <p:grpSpPr>
            <a:xfrm>
              <a:off x="6554232" y="5180387"/>
              <a:ext cx="602020" cy="811736"/>
              <a:chOff x="6381459" y="1890219"/>
              <a:chExt cx="602020" cy="811736"/>
            </a:xfrm>
          </p:grpSpPr>
          <p:sp>
            <p:nvSpPr>
              <p:cNvPr id="30" name="文本框 29"/>
              <p:cNvSpPr txBox="1"/>
              <p:nvPr/>
            </p:nvSpPr>
            <p:spPr>
              <a:xfrm>
                <a:off x="6414792" y="1934536"/>
                <a:ext cx="568687" cy="707886"/>
              </a:xfrm>
              <a:prstGeom prst="rect">
                <a:avLst/>
              </a:prstGeom>
              <a:noFill/>
            </p:spPr>
            <p:txBody>
              <a:bodyPr wrap="square" rtlCol="0">
                <a:spAutoFit/>
              </a:bodyPr>
              <a:lstStyle/>
              <a:p>
                <a:r>
                  <a:rPr lang="en-US" altLang="zh-CN" sz="4000" dirty="0">
                    <a:solidFill>
                      <a:srgbClr val="C00000"/>
                    </a:solidFill>
                    <a:latin typeface="Impact" panose="020B0806030902050204" pitchFamily="34" charset="0"/>
                    <a:ea typeface="明兰" panose="02010600030101010101" pitchFamily="2" charset="-122"/>
                  </a:rPr>
                  <a:t>4</a:t>
                </a:r>
                <a:endParaRPr lang="zh-CN" altLang="en-US" sz="4000" dirty="0">
                  <a:solidFill>
                    <a:srgbClr val="C00000"/>
                  </a:solidFill>
                  <a:latin typeface="Impact" panose="020B0806030902050204" pitchFamily="34" charset="0"/>
                  <a:ea typeface="明兰" panose="02010600030101010101" pitchFamily="2" charset="-122"/>
                </a:endParaRPr>
              </a:p>
            </p:txBody>
          </p:sp>
          <p:cxnSp>
            <p:nvCxnSpPr>
              <p:cNvPr id="31" name="直接连接符 30"/>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418898" y="5460709"/>
              <a:ext cx="3127688" cy="523220"/>
            </a:xfrm>
            <a:prstGeom prst="rect">
              <a:avLst/>
            </a:prstGeom>
            <a:noFill/>
          </p:spPr>
          <p:txBody>
            <a:bodyPr wrap="square" rtlCol="0">
              <a:spAutoFit/>
            </a:bodyPr>
            <a:lstStyle/>
            <a:p>
              <a:r>
                <a:rPr lang="zh-CN" altLang="en-US" sz="2800" b="1" dirty="0">
                  <a:cs typeface="+mn-ea"/>
                  <a:sym typeface="+mn-lt"/>
                </a:rPr>
                <a:t>思考及探索</a:t>
              </a:r>
              <a:endParaRPr lang="zh-CN" altLang="en-US" sz="2800" spc="100" dirty="0">
                <a:latin typeface="明兰" panose="02010600030101010101" pitchFamily="2" charset="-122"/>
                <a:ea typeface="明兰" panose="02010600030101010101" pitchFamily="2" charset="-122"/>
              </a:endParaRPr>
            </a:p>
          </p:txBody>
        </p:sp>
      </p:grpSp>
      <p:cxnSp>
        <p:nvCxnSpPr>
          <p:cNvPr id="41" name="直接连接符 40"/>
          <p:cNvCxnSpPr/>
          <p:nvPr/>
        </p:nvCxnSpPr>
        <p:spPr>
          <a:xfrm>
            <a:off x="3954705" y="1926719"/>
            <a:ext cx="0" cy="2910625"/>
          </a:xfrm>
          <a:prstGeom prst="line">
            <a:avLst/>
          </a:prstGeom>
          <a:noFill/>
          <a:ln w="6350" cap="flat" cmpd="sng" algn="ctr">
            <a:solidFill>
              <a:sysClr val="windowText" lastClr="000000">
                <a:lumMod val="65000"/>
                <a:lumOff val="35000"/>
              </a:sysClr>
            </a:solidFill>
            <a:prstDash val="dash"/>
            <a:miter lim="800000"/>
          </a:ln>
          <a:effectLst/>
        </p:spPr>
      </p:cxnSp>
      <p:sp>
        <p:nvSpPr>
          <p:cNvPr id="46" name="矩形 45"/>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47" name="矩形 46"/>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4714037"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财政拨款预算收入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1085850" y="1172196"/>
            <a:ext cx="10020935" cy="5124607"/>
          </a:xfrm>
          <a:prstGeom prst="rect">
            <a:avLst/>
          </a:prstGeom>
          <a:noFill/>
          <a:ln>
            <a:solidFill>
              <a:srgbClr val="4472C4"/>
            </a:solidFill>
          </a:ln>
        </p:spPr>
        <p:txBody>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charset="-122"/>
                <a:sym typeface="+mn-ea"/>
              </a:rPr>
              <a:t>♦</a:t>
            </a:r>
            <a:r>
              <a:rPr kumimoji="0" lang="zh-CN" altLang="en-US" sz="2800" b="1"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charset="-122"/>
                <a:sym typeface="+mn-ea"/>
              </a:rPr>
              <a:t>关注</a:t>
            </a:r>
            <a:r>
              <a:rPr kumimoji="0" lang="zh-CN" altLang="en-US" sz="2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a:t>
            </a:r>
            <a:endParaRPr kumimoji="0" lang="zh-CN" altLang="en-US" sz="2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1</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、收到同级财政部门预拨的</a:t>
            </a:r>
            <a:r>
              <a:rPr kumimoji="0" lang="zh-CN" altLang="en-US" sz="24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下期预算款</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或</a:t>
            </a:r>
            <a:r>
              <a:rPr kumimoji="0" lang="zh-CN" altLang="en-US" sz="24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没有纳入预算</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的暂付款项时</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endPar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借：银行存款等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（财务会计）         </a:t>
            </a:r>
            <a:r>
              <a:rPr lang="zh-CN" altLang="en-US" sz="2400" b="1" kern="0" noProof="0" dirty="0">
                <a:ln>
                  <a:noFill/>
                </a:ln>
                <a:solidFill>
                  <a:srgbClr val="C00000"/>
                </a:solidFill>
                <a:effectLst/>
                <a:uLnTx/>
                <a:uFillTx/>
                <a:latin typeface="Agency FB" panose="020B0503020202020204"/>
                <a:ea typeface="微软雅黑" panose="020B0503020204020204" charset="-122"/>
                <a:sym typeface="+mn-ea"/>
              </a:rPr>
              <a:t>预算会计不做会计处理 </a:t>
            </a:r>
            <a:endParaRPr kumimoji="0" lang="zh-CN" altLang="en-US" sz="24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贷：其他应付款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待到下一预算期或批准纳入预算时</a:t>
            </a: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endPar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借：其他应付款   （财务会计）</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借：资金结存 （预算会计）</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贷：财政拨款收入</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贷：财政拨款预算收入 </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2、年末转入“财政拨款结转--本年收支结转” </a:t>
            </a:r>
            <a:endPar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C00000"/>
              </a:solidFill>
              <a:effectLst/>
              <a:uLnTx/>
              <a:uFillTx/>
              <a:latin typeface="隶书" panose="02010509060101010101" pitchFamily="49" charset="-122"/>
              <a:ea typeface="隶书" panose="02010509060101010101" pitchFamily="49" charset="-122"/>
              <a:sym typeface="+mn-ea"/>
            </a:endParaRPr>
          </a:p>
        </p:txBody>
      </p:sp>
      <p:grpSp>
        <p:nvGrpSpPr>
          <p:cNvPr id="16" name="组合 15"/>
          <p:cNvGrpSpPr/>
          <p:nvPr/>
        </p:nvGrpSpPr>
        <p:grpSpPr>
          <a:xfrm>
            <a:off x="1085215" y="1057477"/>
            <a:ext cx="10020935" cy="45719"/>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1303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- 16 -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4" name="组合 33"/>
          <p:cNvGrpSpPr/>
          <p:nvPr/>
        </p:nvGrpSpPr>
        <p:grpSpPr>
          <a:xfrm>
            <a:off x="253747" y="321532"/>
            <a:ext cx="4714037" cy="639691"/>
            <a:chOff x="253747" y="321532"/>
            <a:chExt cx="4714037" cy="639691"/>
          </a:xfrm>
        </p:grpSpPr>
        <p:sp>
          <p:nvSpPr>
            <p:cNvPr id="35" name="文本占位符 13"/>
            <p:cNvSpPr txBox="1"/>
            <p:nvPr/>
          </p:nvSpPr>
          <p:spPr>
            <a:xfrm>
              <a:off x="659846" y="401543"/>
              <a:ext cx="4264203"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事业预算收入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36" name="矩形 35"/>
            <p:cNvSpPr/>
            <p:nvPr/>
          </p:nvSpPr>
          <p:spPr>
            <a:xfrm>
              <a:off x="253747" y="321532"/>
              <a:ext cx="317808"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7" name="Straight Connector 11"/>
            <p:cNvCxnSpPr/>
            <p:nvPr/>
          </p:nvCxnSpPr>
          <p:spPr>
            <a:xfrm>
              <a:off x="557796" y="961223"/>
              <a:ext cx="4409988" cy="0"/>
            </a:xfrm>
            <a:prstGeom prst="line">
              <a:avLst/>
            </a:prstGeom>
            <a:noFill/>
            <a:ln w="1270" cap="flat" cmpd="sng" algn="ctr">
              <a:solidFill>
                <a:srgbClr val="99191E"/>
              </a:solidFill>
              <a:prstDash val="solid"/>
              <a:miter lim="800000"/>
            </a:ln>
            <a:effectLst/>
          </p:spPr>
        </p:cxnSp>
      </p:grpSp>
      <p:sp>
        <p:nvSpPr>
          <p:cNvPr id="38" name="矩形 37"/>
          <p:cNvSpPr/>
          <p:nvPr/>
        </p:nvSpPr>
        <p:spPr>
          <a:xfrm>
            <a:off x="1110535" y="1374968"/>
            <a:ext cx="1257075" cy="523220"/>
          </a:xfrm>
          <a:prstGeom prst="rect">
            <a:avLst/>
          </a:prstGeom>
        </p:spPr>
        <p:txBody>
          <a:bodyPr wrap="none">
            <a:spAutoFit/>
          </a:bodyPr>
          <a:lstStyle/>
          <a:p>
            <a:pPr marL="342900" indent="-342900">
              <a:buFont typeface="Wingdings" panose="05000000000000000000" pitchFamily="2" charset="2"/>
              <a:buChar char="u"/>
            </a:pPr>
            <a:r>
              <a:rPr lang="zh-CN" altLang="en-US" sz="2800" dirty="0">
                <a:solidFill>
                  <a:srgbClr val="C00000"/>
                </a:solidFill>
                <a:latin typeface="微软雅黑" panose="020B0503020204020204" charset="-122"/>
                <a:ea typeface="微软雅黑" panose="020B0503020204020204" charset="-122"/>
                <a:sym typeface="+mn-ea"/>
              </a:rPr>
              <a:t>变化</a:t>
            </a:r>
            <a:endParaRPr lang="zh-CN" altLang="en-US" sz="2800" dirty="0">
              <a:solidFill>
                <a:srgbClr val="C00000"/>
              </a:solidFill>
              <a:latin typeface="微软雅黑" panose="020B0503020204020204" charset="-122"/>
              <a:ea typeface="微软雅黑" panose="020B0503020204020204" charset="-122"/>
              <a:sym typeface="+mn-ea"/>
            </a:endParaRPr>
          </a:p>
        </p:txBody>
      </p:sp>
      <p:sp>
        <p:nvSpPr>
          <p:cNvPr id="39" name="TextBox 26"/>
          <p:cNvSpPr txBox="1"/>
          <p:nvPr/>
        </p:nvSpPr>
        <p:spPr>
          <a:xfrm>
            <a:off x="6850299" y="3506691"/>
            <a:ext cx="2303679" cy="461665"/>
          </a:xfrm>
          <a:prstGeom prst="rect">
            <a:avLst/>
          </a:prstGeom>
          <a:noFill/>
        </p:spPr>
        <p:txBody>
          <a:bodyPr wrap="square" rtlCol="0">
            <a:spAutoFit/>
          </a:bodyPr>
          <a:lstStyle/>
          <a:p>
            <a:pPr>
              <a:defRPr/>
            </a:pPr>
            <a:r>
              <a:rPr lang="zh-CN" altLang="en-US" sz="2400" kern="0" dirty="0">
                <a:solidFill>
                  <a:prstClr val="black"/>
                </a:solidFill>
                <a:latin typeface="微软雅黑" panose="020B0503020204020204" charset="-122"/>
                <a:ea typeface="微软雅黑" panose="020B0503020204020204" charset="-122"/>
              </a:rPr>
              <a:t>新旧对照</a:t>
            </a:r>
            <a:endParaRPr lang="zh-CN" altLang="en-US" sz="2400" kern="0" dirty="0">
              <a:solidFill>
                <a:prstClr val="black"/>
              </a:solidFill>
              <a:latin typeface="微软雅黑" panose="020B0503020204020204" charset="-122"/>
              <a:ea typeface="微软雅黑" panose="020B0503020204020204" charset="-122"/>
            </a:endParaRPr>
          </a:p>
        </p:txBody>
      </p:sp>
      <p:grpSp>
        <p:nvGrpSpPr>
          <p:cNvPr id="40" name="组合 39"/>
          <p:cNvGrpSpPr/>
          <p:nvPr/>
        </p:nvGrpSpPr>
        <p:grpSpPr>
          <a:xfrm>
            <a:off x="842916" y="3485784"/>
            <a:ext cx="2603932" cy="933882"/>
            <a:chOff x="2048930" y="2851821"/>
            <a:chExt cx="2603932" cy="933882"/>
          </a:xfrm>
        </p:grpSpPr>
        <p:sp>
          <p:nvSpPr>
            <p:cNvPr id="41" name="TextBox 26"/>
            <p:cNvSpPr txBox="1"/>
            <p:nvPr/>
          </p:nvSpPr>
          <p:spPr>
            <a:xfrm>
              <a:off x="2048930" y="2954706"/>
              <a:ext cx="2303679" cy="830997"/>
            </a:xfrm>
            <a:prstGeom prst="rect">
              <a:avLst/>
            </a:prstGeom>
            <a:noFill/>
          </p:spPr>
          <p:txBody>
            <a:bodyPr wrap="square" rtlCol="0">
              <a:spAutoFit/>
            </a:bodyPr>
            <a:lstStyle/>
            <a:p>
              <a:pPr algn="ctr">
                <a:defRPr/>
              </a:pPr>
              <a:r>
                <a:rPr lang="zh-CN" altLang="en-US" sz="2400" b="1" kern="0" dirty="0">
                  <a:solidFill>
                    <a:prstClr val="black"/>
                  </a:solidFill>
                  <a:latin typeface="微软雅黑" panose="020B0503020204020204" charset="-122"/>
                  <a:ea typeface="微软雅黑" panose="020B0503020204020204" charset="-122"/>
                </a:rPr>
                <a:t>事业预算</a:t>
              </a:r>
              <a:endParaRPr lang="en-US" altLang="zh-CN" sz="2400" b="1" kern="0" dirty="0">
                <a:solidFill>
                  <a:prstClr val="black"/>
                </a:solidFill>
                <a:latin typeface="微软雅黑" panose="020B0503020204020204" charset="-122"/>
                <a:ea typeface="微软雅黑" panose="020B0503020204020204" charset="-122"/>
              </a:endParaRPr>
            </a:p>
            <a:p>
              <a:pPr algn="ctr">
                <a:defRPr/>
              </a:pPr>
              <a:r>
                <a:rPr lang="zh-CN" altLang="en-US" sz="2400" b="1" kern="0" dirty="0">
                  <a:solidFill>
                    <a:prstClr val="black"/>
                  </a:solidFill>
                  <a:latin typeface="微软雅黑" panose="020B0503020204020204" charset="-122"/>
                  <a:ea typeface="微软雅黑" panose="020B0503020204020204" charset="-122"/>
                </a:rPr>
                <a:t>收入</a:t>
              </a:r>
              <a:endParaRPr lang="zh-CN" altLang="en-US" sz="2400" b="1" kern="0" dirty="0">
                <a:solidFill>
                  <a:prstClr val="black"/>
                </a:solidFill>
                <a:latin typeface="微软雅黑" panose="020B0503020204020204" charset="-122"/>
                <a:ea typeface="微软雅黑" panose="020B0503020204020204" charset="-122"/>
              </a:endParaRPr>
            </a:p>
          </p:txBody>
        </p:sp>
        <p:sp>
          <p:nvSpPr>
            <p:cNvPr id="42" name="矩形: 圆角 33"/>
            <p:cNvSpPr/>
            <p:nvPr/>
          </p:nvSpPr>
          <p:spPr>
            <a:xfrm>
              <a:off x="4122182" y="2851821"/>
              <a:ext cx="530680" cy="530680"/>
            </a:xfrm>
            <a:prstGeom prst="roundRect">
              <a:avLst/>
            </a:prstGeom>
            <a:solidFill>
              <a:srgbClr val="C00000"/>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algn="ctr">
                <a:defRPr/>
              </a:pPr>
              <a:endParaRPr lang="zh-CN" altLang="en-US" sz="1400" b="1" kern="0" dirty="0">
                <a:solidFill>
                  <a:prstClr val="white"/>
                </a:solidFill>
                <a:latin typeface="等线" panose="02010600030101010101" charset="-122"/>
                <a:ea typeface="等线" panose="02010600030101010101" charset="-122"/>
                <a:cs typeface="+mn-ea"/>
              </a:endParaRPr>
            </a:p>
          </p:txBody>
        </p:sp>
        <p:cxnSp>
          <p:nvCxnSpPr>
            <p:cNvPr id="43" name="Straight Connector 11"/>
            <p:cNvCxnSpPr/>
            <p:nvPr/>
          </p:nvCxnSpPr>
          <p:spPr>
            <a:xfrm>
              <a:off x="2434313" y="3370195"/>
              <a:ext cx="2042153" cy="0"/>
            </a:xfrm>
            <a:prstGeom prst="line">
              <a:avLst/>
            </a:prstGeom>
            <a:noFill/>
            <a:ln w="1270" cap="flat" cmpd="sng" algn="ctr">
              <a:solidFill>
                <a:srgbClr val="595959"/>
              </a:solidFill>
              <a:prstDash val="solid"/>
              <a:miter lim="800000"/>
            </a:ln>
            <a:effectLst/>
          </p:spPr>
        </p:cxnSp>
      </p:grpSp>
      <p:grpSp>
        <p:nvGrpSpPr>
          <p:cNvPr id="44" name="组合 43"/>
          <p:cNvGrpSpPr/>
          <p:nvPr/>
        </p:nvGrpSpPr>
        <p:grpSpPr>
          <a:xfrm>
            <a:off x="4399066" y="2660419"/>
            <a:ext cx="2843003" cy="963952"/>
            <a:chOff x="4361648" y="2787199"/>
            <a:chExt cx="2843003" cy="963952"/>
          </a:xfrm>
        </p:grpSpPr>
        <p:sp>
          <p:nvSpPr>
            <p:cNvPr id="45" name="TextBox 26"/>
            <p:cNvSpPr txBox="1"/>
            <p:nvPr/>
          </p:nvSpPr>
          <p:spPr>
            <a:xfrm>
              <a:off x="4900972" y="2920154"/>
              <a:ext cx="2303679" cy="830997"/>
            </a:xfrm>
            <a:prstGeom prst="rect">
              <a:avLst/>
            </a:prstGeom>
            <a:noFill/>
          </p:spPr>
          <p:txBody>
            <a:bodyPr wrap="square" rtlCol="0">
              <a:spAutoFit/>
            </a:bodyPr>
            <a:lstStyle/>
            <a:p>
              <a:pPr algn="ctr"/>
              <a:r>
                <a:rPr lang="zh-CN" altLang="en-US" sz="2400" b="1" dirty="0">
                  <a:solidFill>
                    <a:prstClr val="black"/>
                  </a:solidFill>
                  <a:latin typeface="Agency FB" panose="020B0503020202020204"/>
                  <a:ea typeface="微软雅黑" panose="020B0503020204020204" charset="-122"/>
                </a:rPr>
                <a:t>教育事业预算收入</a:t>
              </a:r>
              <a:endParaRPr lang="zh-CN" altLang="en-US" sz="2400" b="1" dirty="0">
                <a:solidFill>
                  <a:prstClr val="black"/>
                </a:solidFill>
                <a:latin typeface="Agency FB" panose="020B0503020202020204"/>
                <a:ea typeface="微软雅黑" panose="020B0503020204020204" charset="-122"/>
              </a:endParaRPr>
            </a:p>
          </p:txBody>
        </p:sp>
        <p:sp>
          <p:nvSpPr>
            <p:cNvPr id="46" name="矩形: 圆角 33"/>
            <p:cNvSpPr/>
            <p:nvPr/>
          </p:nvSpPr>
          <p:spPr>
            <a:xfrm>
              <a:off x="4361648" y="2787199"/>
              <a:ext cx="530680" cy="530680"/>
            </a:xfrm>
            <a:prstGeom prst="roundRect">
              <a:avLst/>
            </a:prstGeom>
            <a:solidFill>
              <a:sysClr val="windowText" lastClr="000000">
                <a:lumMod val="65000"/>
                <a:lumOff val="35000"/>
              </a:sysClr>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algn="ctr">
                <a:defRPr/>
              </a:pPr>
              <a:endParaRPr lang="zh-CN" altLang="en-US" sz="1400" b="1" kern="0" dirty="0">
                <a:solidFill>
                  <a:prstClr val="white"/>
                </a:solidFill>
                <a:latin typeface="等线" panose="02010600030101010101" charset="-122"/>
                <a:ea typeface="等线" panose="02010600030101010101" charset="-122"/>
                <a:cs typeface="+mn-ea"/>
              </a:endParaRPr>
            </a:p>
          </p:txBody>
        </p:sp>
        <p:cxnSp>
          <p:nvCxnSpPr>
            <p:cNvPr id="47" name="Straight Connector 11"/>
            <p:cNvCxnSpPr/>
            <p:nvPr/>
          </p:nvCxnSpPr>
          <p:spPr>
            <a:xfrm>
              <a:off x="4427638" y="3317879"/>
              <a:ext cx="2626886" cy="0"/>
            </a:xfrm>
            <a:prstGeom prst="line">
              <a:avLst/>
            </a:prstGeom>
            <a:noFill/>
            <a:ln w="1270" cap="flat" cmpd="sng" algn="ctr">
              <a:solidFill>
                <a:srgbClr val="595959"/>
              </a:solidFill>
              <a:prstDash val="solid"/>
              <a:miter lim="800000"/>
            </a:ln>
            <a:effectLst/>
          </p:spPr>
        </p:cxnSp>
      </p:grpSp>
      <p:grpSp>
        <p:nvGrpSpPr>
          <p:cNvPr id="48" name="组合 47"/>
          <p:cNvGrpSpPr/>
          <p:nvPr/>
        </p:nvGrpSpPr>
        <p:grpSpPr>
          <a:xfrm>
            <a:off x="4412714" y="4157019"/>
            <a:ext cx="2843003" cy="950304"/>
            <a:chOff x="4361648" y="3833418"/>
            <a:chExt cx="2843003" cy="950304"/>
          </a:xfrm>
        </p:grpSpPr>
        <p:sp>
          <p:nvSpPr>
            <p:cNvPr id="49" name="TextBox 26"/>
            <p:cNvSpPr txBox="1"/>
            <p:nvPr/>
          </p:nvSpPr>
          <p:spPr>
            <a:xfrm>
              <a:off x="4900972" y="3952725"/>
              <a:ext cx="2303679" cy="830997"/>
            </a:xfrm>
            <a:prstGeom prst="rect">
              <a:avLst/>
            </a:prstGeom>
            <a:noFill/>
          </p:spPr>
          <p:txBody>
            <a:bodyPr wrap="square" rtlCol="0">
              <a:spAutoFit/>
            </a:bodyPr>
            <a:lstStyle/>
            <a:p>
              <a:pPr algn="ctr"/>
              <a:r>
                <a:rPr lang="zh-CN" altLang="en-US" sz="2400" b="1" dirty="0">
                  <a:solidFill>
                    <a:prstClr val="black"/>
                  </a:solidFill>
                  <a:latin typeface="Agency FB" panose="020B0503020202020204"/>
                  <a:ea typeface="微软雅黑" panose="020B0503020204020204" charset="-122"/>
                </a:rPr>
                <a:t>科研事业预算收入</a:t>
              </a:r>
              <a:endParaRPr lang="zh-CN" altLang="en-US" sz="2400" b="1" dirty="0">
                <a:solidFill>
                  <a:prstClr val="black"/>
                </a:solidFill>
                <a:latin typeface="Agency FB" panose="020B0503020202020204"/>
                <a:ea typeface="微软雅黑" panose="020B0503020204020204" charset="-122"/>
              </a:endParaRPr>
            </a:p>
          </p:txBody>
        </p:sp>
        <p:sp>
          <p:nvSpPr>
            <p:cNvPr id="50" name="矩形: 圆角 33"/>
            <p:cNvSpPr/>
            <p:nvPr/>
          </p:nvSpPr>
          <p:spPr>
            <a:xfrm>
              <a:off x="4361648" y="3833418"/>
              <a:ext cx="530680" cy="530680"/>
            </a:xfrm>
            <a:prstGeom prst="roundRect">
              <a:avLst/>
            </a:prstGeom>
            <a:solidFill>
              <a:sysClr val="windowText" lastClr="000000">
                <a:lumMod val="65000"/>
                <a:lumOff val="35000"/>
              </a:sysClr>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algn="ctr">
                <a:defRPr/>
              </a:pPr>
              <a:endParaRPr lang="zh-CN" altLang="en-US" sz="1400" b="1" kern="0" dirty="0">
                <a:solidFill>
                  <a:prstClr val="white"/>
                </a:solidFill>
                <a:latin typeface="等线" panose="02010600030101010101" charset="-122"/>
                <a:ea typeface="等线" panose="02010600030101010101" charset="-122"/>
                <a:cs typeface="+mn-ea"/>
              </a:endParaRPr>
            </a:p>
          </p:txBody>
        </p:sp>
        <p:cxnSp>
          <p:nvCxnSpPr>
            <p:cNvPr id="51" name="Straight Connector 11"/>
            <p:cNvCxnSpPr/>
            <p:nvPr/>
          </p:nvCxnSpPr>
          <p:spPr>
            <a:xfrm>
              <a:off x="4427638" y="4359798"/>
              <a:ext cx="2626886" cy="0"/>
            </a:xfrm>
            <a:prstGeom prst="line">
              <a:avLst/>
            </a:prstGeom>
            <a:noFill/>
            <a:ln w="1270" cap="flat" cmpd="sng" algn="ctr">
              <a:solidFill>
                <a:srgbClr val="595959"/>
              </a:solidFill>
              <a:prstDash val="solid"/>
              <a:miter lim="800000"/>
            </a:ln>
            <a:effectLst/>
          </p:spPr>
        </p:cxnSp>
      </p:grpSp>
      <p:grpSp>
        <p:nvGrpSpPr>
          <p:cNvPr id="52" name="组合 51"/>
          <p:cNvGrpSpPr/>
          <p:nvPr/>
        </p:nvGrpSpPr>
        <p:grpSpPr>
          <a:xfrm>
            <a:off x="8083896" y="2669653"/>
            <a:ext cx="2843003" cy="950304"/>
            <a:chOff x="7726945" y="2787199"/>
            <a:chExt cx="2843003" cy="950304"/>
          </a:xfrm>
        </p:grpSpPr>
        <p:sp>
          <p:nvSpPr>
            <p:cNvPr id="53" name="TextBox 26"/>
            <p:cNvSpPr txBox="1"/>
            <p:nvPr/>
          </p:nvSpPr>
          <p:spPr>
            <a:xfrm>
              <a:off x="8266269" y="2906506"/>
              <a:ext cx="230367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4101 </a:t>
              </a:r>
              <a:r>
                <a:rPr kumimoji="0" lang="zh-CN" altLang="en-US"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教育事业</a:t>
              </a:r>
              <a:endParaRPr kumimoji="0" lang="en-US" altLang="zh-CN"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收入</a:t>
              </a:r>
              <a:endParaRPr kumimoji="0" lang="zh-CN" altLang="en-US"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sp>
          <p:nvSpPr>
            <p:cNvPr id="54" name="矩形: 圆角 33"/>
            <p:cNvSpPr/>
            <p:nvPr/>
          </p:nvSpPr>
          <p:spPr>
            <a:xfrm>
              <a:off x="7726945" y="2787199"/>
              <a:ext cx="530680" cy="530680"/>
            </a:xfrm>
            <a:prstGeom prst="roundRect">
              <a:avLst/>
            </a:prstGeom>
            <a:solidFill>
              <a:srgbClr val="5B9BD5">
                <a:lumMod val="50000"/>
              </a:srgbClr>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endParaRPr>
            </a:p>
          </p:txBody>
        </p:sp>
        <p:cxnSp>
          <p:nvCxnSpPr>
            <p:cNvPr id="55" name="Straight Connector 11"/>
            <p:cNvCxnSpPr/>
            <p:nvPr/>
          </p:nvCxnSpPr>
          <p:spPr>
            <a:xfrm>
              <a:off x="7792935" y="3317879"/>
              <a:ext cx="2626886" cy="0"/>
            </a:xfrm>
            <a:prstGeom prst="line">
              <a:avLst/>
            </a:prstGeom>
            <a:noFill/>
            <a:ln w="1270" cap="flat" cmpd="sng" algn="ctr">
              <a:solidFill>
                <a:srgbClr val="595959"/>
              </a:solidFill>
              <a:prstDash val="solid"/>
              <a:miter lim="800000"/>
            </a:ln>
            <a:effectLst/>
          </p:spPr>
        </p:cxnSp>
      </p:grpSp>
      <p:grpSp>
        <p:nvGrpSpPr>
          <p:cNvPr id="56" name="组合 55"/>
          <p:cNvGrpSpPr/>
          <p:nvPr/>
        </p:nvGrpSpPr>
        <p:grpSpPr>
          <a:xfrm>
            <a:off x="8097544" y="4152605"/>
            <a:ext cx="2843003" cy="936656"/>
            <a:chOff x="7726945" y="3833418"/>
            <a:chExt cx="2843003" cy="936656"/>
          </a:xfrm>
        </p:grpSpPr>
        <p:sp>
          <p:nvSpPr>
            <p:cNvPr id="57" name="TextBox 26"/>
            <p:cNvSpPr txBox="1"/>
            <p:nvPr/>
          </p:nvSpPr>
          <p:spPr>
            <a:xfrm>
              <a:off x="8266269" y="3939077"/>
              <a:ext cx="230367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4102 </a:t>
              </a:r>
              <a:r>
                <a:rPr kumimoji="0" lang="zh-CN" altLang="en-US"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科研事业</a:t>
              </a:r>
              <a:endParaRPr kumimoji="0" lang="en-US" altLang="zh-CN"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收入</a:t>
              </a:r>
              <a:endParaRPr kumimoji="0" lang="zh-CN" altLang="en-US" sz="24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sp>
          <p:nvSpPr>
            <p:cNvPr id="58" name="矩形: 圆角 33"/>
            <p:cNvSpPr/>
            <p:nvPr/>
          </p:nvSpPr>
          <p:spPr>
            <a:xfrm>
              <a:off x="7726945" y="3833418"/>
              <a:ext cx="530680" cy="530680"/>
            </a:xfrm>
            <a:prstGeom prst="roundRect">
              <a:avLst/>
            </a:prstGeom>
            <a:solidFill>
              <a:srgbClr val="5B9BD5">
                <a:lumMod val="50000"/>
              </a:srgbClr>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endParaRPr>
            </a:p>
          </p:txBody>
        </p:sp>
        <p:cxnSp>
          <p:nvCxnSpPr>
            <p:cNvPr id="59" name="Straight Connector 11"/>
            <p:cNvCxnSpPr/>
            <p:nvPr/>
          </p:nvCxnSpPr>
          <p:spPr>
            <a:xfrm>
              <a:off x="7792935" y="4359798"/>
              <a:ext cx="2626886" cy="0"/>
            </a:xfrm>
            <a:prstGeom prst="line">
              <a:avLst/>
            </a:prstGeom>
            <a:noFill/>
            <a:ln w="1270" cap="flat" cmpd="sng" algn="ctr">
              <a:solidFill>
                <a:srgbClr val="595959"/>
              </a:solidFill>
              <a:prstDash val="solid"/>
              <a:miter lim="800000"/>
            </a:ln>
            <a:effectLst/>
          </p:spPr>
        </p:cxnSp>
      </p:grpSp>
      <p:cxnSp>
        <p:nvCxnSpPr>
          <p:cNvPr id="60" name="直接箭头连接符 59"/>
          <p:cNvCxnSpPr/>
          <p:nvPr/>
        </p:nvCxnSpPr>
        <p:spPr>
          <a:xfrm>
            <a:off x="7228420" y="2947914"/>
            <a:ext cx="714577" cy="0"/>
          </a:xfrm>
          <a:prstGeom prst="straightConnector1">
            <a:avLst/>
          </a:prstGeom>
          <a:noFill/>
          <a:ln w="50800" cap="flat" cmpd="sng" algn="ctr">
            <a:solidFill>
              <a:srgbClr val="99191E"/>
            </a:solidFill>
            <a:prstDash val="solid"/>
            <a:miter lim="800000"/>
            <a:headEnd type="triangle"/>
            <a:tailEnd type="triangle"/>
          </a:ln>
          <a:effectLst/>
        </p:spPr>
      </p:cxnSp>
      <p:cxnSp>
        <p:nvCxnSpPr>
          <p:cNvPr id="61" name="直接箭头连接符 60"/>
          <p:cNvCxnSpPr/>
          <p:nvPr/>
        </p:nvCxnSpPr>
        <p:spPr>
          <a:xfrm>
            <a:off x="7242069" y="4424152"/>
            <a:ext cx="714577" cy="0"/>
          </a:xfrm>
          <a:prstGeom prst="straightConnector1">
            <a:avLst/>
          </a:prstGeom>
          <a:noFill/>
          <a:ln w="50800" cap="flat" cmpd="sng" algn="ctr">
            <a:solidFill>
              <a:srgbClr val="99191E"/>
            </a:solidFill>
            <a:prstDash val="solid"/>
            <a:miter lim="800000"/>
            <a:headEnd type="triangle"/>
            <a:tailEnd type="triangle"/>
          </a:ln>
          <a:effectLst/>
        </p:spPr>
      </p:cxnSp>
      <p:cxnSp>
        <p:nvCxnSpPr>
          <p:cNvPr id="62" name="直接箭头连接符 61"/>
          <p:cNvCxnSpPr/>
          <p:nvPr/>
        </p:nvCxnSpPr>
        <p:spPr>
          <a:xfrm flipV="1">
            <a:off x="3671248" y="3070746"/>
            <a:ext cx="518615" cy="517923"/>
          </a:xfrm>
          <a:prstGeom prst="straightConnector1">
            <a:avLst/>
          </a:prstGeom>
          <a:noFill/>
          <a:ln w="50800" cap="flat" cmpd="sng" algn="ctr">
            <a:solidFill>
              <a:srgbClr val="99191E"/>
            </a:solidFill>
            <a:prstDash val="solid"/>
            <a:miter lim="800000"/>
            <a:tailEnd type="triangle"/>
          </a:ln>
          <a:effectLst/>
        </p:spPr>
      </p:cxnSp>
      <p:cxnSp>
        <p:nvCxnSpPr>
          <p:cNvPr id="63" name="直接箭头连接符 62"/>
          <p:cNvCxnSpPr/>
          <p:nvPr/>
        </p:nvCxnSpPr>
        <p:spPr>
          <a:xfrm>
            <a:off x="3690353" y="3906562"/>
            <a:ext cx="499510" cy="513104"/>
          </a:xfrm>
          <a:prstGeom prst="straightConnector1">
            <a:avLst/>
          </a:prstGeom>
          <a:noFill/>
          <a:ln w="50800" cap="flat" cmpd="sng" algn="ctr">
            <a:solidFill>
              <a:srgbClr val="99191E"/>
            </a:solidFill>
            <a:prstDash val="solid"/>
            <a:miter lim="800000"/>
            <a:tailEnd type="triangle"/>
          </a:ln>
          <a:effectLst/>
        </p:spPr>
      </p:cxnSp>
      <p:sp>
        <p:nvSpPr>
          <p:cNvPr id="64" name="矩形 63"/>
          <p:cNvSpPr/>
          <p:nvPr/>
        </p:nvSpPr>
        <p:spPr>
          <a:xfrm>
            <a:off x="5859958" y="6549495"/>
            <a:ext cx="552873"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- 17 -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7" name="组合 26"/>
          <p:cNvGrpSpPr/>
          <p:nvPr/>
        </p:nvGrpSpPr>
        <p:grpSpPr>
          <a:xfrm>
            <a:off x="253747" y="321532"/>
            <a:ext cx="4714037" cy="639691"/>
            <a:chOff x="253747" y="321532"/>
            <a:chExt cx="4714037" cy="639691"/>
          </a:xfrm>
        </p:grpSpPr>
        <p:sp>
          <p:nvSpPr>
            <p:cNvPr id="28" name="文本占位符 13"/>
            <p:cNvSpPr txBox="1"/>
            <p:nvPr/>
          </p:nvSpPr>
          <p:spPr>
            <a:xfrm>
              <a:off x="659846" y="401543"/>
              <a:ext cx="4264203"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事业预算收入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29" name="矩形 28"/>
            <p:cNvSpPr/>
            <p:nvPr/>
          </p:nvSpPr>
          <p:spPr>
            <a:xfrm>
              <a:off x="253747" y="321532"/>
              <a:ext cx="317808"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0" name="Straight Connector 11"/>
            <p:cNvCxnSpPr/>
            <p:nvPr/>
          </p:nvCxnSpPr>
          <p:spPr>
            <a:xfrm>
              <a:off x="557796" y="961223"/>
              <a:ext cx="4409988" cy="0"/>
            </a:xfrm>
            <a:prstGeom prst="line">
              <a:avLst/>
            </a:prstGeom>
            <a:noFill/>
            <a:ln w="1270" cap="flat" cmpd="sng" algn="ctr">
              <a:solidFill>
                <a:srgbClr val="99191E"/>
              </a:solidFill>
              <a:prstDash val="solid"/>
              <a:miter lim="800000"/>
            </a:ln>
            <a:effectLst/>
          </p:spPr>
        </p:cxnSp>
      </p:grpSp>
      <p:sp>
        <p:nvSpPr>
          <p:cNvPr id="31" name="矩形 30"/>
          <p:cNvSpPr/>
          <p:nvPr/>
        </p:nvSpPr>
        <p:spPr>
          <a:xfrm>
            <a:off x="253747" y="1209402"/>
            <a:ext cx="1620957" cy="565604"/>
          </a:xfrm>
          <a:prstGeom prst="rect">
            <a:avLst/>
          </a:prstGeom>
        </p:spPr>
        <p:txBody>
          <a:bodyPr wrap="none">
            <a:spAutoFit/>
          </a:bodyPr>
          <a:lstStyle/>
          <a:p>
            <a:pPr>
              <a:lnSpc>
                <a:spcPct val="120000"/>
              </a:lnSpc>
            </a:pPr>
            <a:r>
              <a:rPr lang="zh-CN" altLang="en-US" sz="2800" dirty="0">
                <a:solidFill>
                  <a:srgbClr val="181818"/>
                </a:solidFill>
                <a:latin typeface="微软雅黑" panose="020B0503020204020204" charset="-122"/>
                <a:ea typeface="微软雅黑" panose="020B0503020204020204" charset="-122"/>
              </a:rPr>
              <a:t>科目设置</a:t>
            </a:r>
            <a:endParaRPr lang="zh-CN" altLang="en-US" sz="2800" dirty="0">
              <a:solidFill>
                <a:srgbClr val="181818"/>
              </a:solidFill>
              <a:latin typeface="微软雅黑" panose="020B0503020204020204" charset="-122"/>
              <a:ea typeface="微软雅黑" panose="020B0503020204020204" charset="-122"/>
            </a:endParaRPr>
          </a:p>
        </p:txBody>
      </p:sp>
      <p:graphicFrame>
        <p:nvGraphicFramePr>
          <p:cNvPr id="35" name="图示 34"/>
          <p:cNvGraphicFramePr/>
          <p:nvPr/>
        </p:nvGraphicFramePr>
        <p:xfrm>
          <a:off x="557796" y="1287493"/>
          <a:ext cx="11328380" cy="49270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矩形 9"/>
          <p:cNvSpPr/>
          <p:nvPr/>
        </p:nvSpPr>
        <p:spPr>
          <a:xfrm>
            <a:off x="5859959" y="6549495"/>
            <a:ext cx="62506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- 18 -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40" name="组合 39"/>
          <p:cNvGrpSpPr/>
          <p:nvPr/>
        </p:nvGrpSpPr>
        <p:grpSpPr>
          <a:xfrm>
            <a:off x="253747" y="321532"/>
            <a:ext cx="4714037" cy="639691"/>
            <a:chOff x="253747" y="321532"/>
            <a:chExt cx="4714037" cy="639691"/>
          </a:xfrm>
        </p:grpSpPr>
        <p:sp>
          <p:nvSpPr>
            <p:cNvPr id="41" name="文本占位符 13"/>
            <p:cNvSpPr txBox="1"/>
            <p:nvPr/>
          </p:nvSpPr>
          <p:spPr>
            <a:xfrm>
              <a:off x="659846" y="401543"/>
              <a:ext cx="4264203"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事业预算收入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42" name="矩形 41"/>
            <p:cNvSpPr/>
            <p:nvPr/>
          </p:nvSpPr>
          <p:spPr>
            <a:xfrm>
              <a:off x="253747" y="321532"/>
              <a:ext cx="317808"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43" name="Straight Connector 11"/>
            <p:cNvCxnSpPr/>
            <p:nvPr/>
          </p:nvCxnSpPr>
          <p:spPr>
            <a:xfrm>
              <a:off x="557796" y="961223"/>
              <a:ext cx="4409988" cy="0"/>
            </a:xfrm>
            <a:prstGeom prst="line">
              <a:avLst/>
            </a:prstGeom>
            <a:noFill/>
            <a:ln w="1270" cap="flat" cmpd="sng" algn="ctr">
              <a:solidFill>
                <a:srgbClr val="99191E"/>
              </a:solidFill>
              <a:prstDash val="solid"/>
              <a:miter lim="800000"/>
            </a:ln>
            <a:effectLst/>
          </p:spPr>
        </p:cxnSp>
      </p:grpSp>
      <p:sp>
        <p:nvSpPr>
          <p:cNvPr id="44" name="矩形 43"/>
          <p:cNvSpPr/>
          <p:nvPr/>
        </p:nvSpPr>
        <p:spPr>
          <a:xfrm>
            <a:off x="268261" y="1104342"/>
            <a:ext cx="2031325" cy="461665"/>
          </a:xfrm>
          <a:prstGeom prst="rect">
            <a:avLst/>
          </a:prstGeom>
        </p:spPr>
        <p:txBody>
          <a:bodyPr wrap="none">
            <a:spAutoFit/>
          </a:bodyPr>
          <a:lstStyle/>
          <a:p>
            <a:r>
              <a:rPr lang="zh-CN" altLang="en-US" sz="2400" dirty="0">
                <a:solidFill>
                  <a:srgbClr val="181818"/>
                </a:solidFill>
                <a:latin typeface="Agency FB" panose="020B0503020202020204"/>
                <a:ea typeface="微软雅黑" panose="020B0503020204020204" charset="-122"/>
              </a:rPr>
              <a:t>主要账务处理</a:t>
            </a:r>
            <a:endParaRPr lang="zh-CN" altLang="en-US" sz="2400" dirty="0">
              <a:solidFill>
                <a:prstClr val="black"/>
              </a:solidFill>
              <a:latin typeface="Agency FB" panose="020B0503020202020204"/>
              <a:ea typeface="微软雅黑" panose="020B0503020204020204" charset="-122"/>
            </a:endParaRPr>
          </a:p>
        </p:txBody>
      </p:sp>
      <p:grpSp>
        <p:nvGrpSpPr>
          <p:cNvPr id="45" name="组合 44"/>
          <p:cNvGrpSpPr/>
          <p:nvPr/>
        </p:nvGrpSpPr>
        <p:grpSpPr>
          <a:xfrm>
            <a:off x="1062290" y="1348243"/>
            <a:ext cx="9934712" cy="4287995"/>
            <a:chOff x="1071716" y="1704624"/>
            <a:chExt cx="9934712" cy="4287995"/>
          </a:xfrm>
        </p:grpSpPr>
        <p:sp>
          <p:nvSpPr>
            <p:cNvPr id="46" name="圆角矩形 5"/>
            <p:cNvSpPr/>
            <p:nvPr/>
          </p:nvSpPr>
          <p:spPr>
            <a:xfrm>
              <a:off x="1356851" y="2206827"/>
              <a:ext cx="2113936" cy="66859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采用财政专户返还方式管理的收入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cxnSp>
          <p:nvCxnSpPr>
            <p:cNvPr id="47" name="直接箭头连接符 46"/>
            <p:cNvCxnSpPr/>
            <p:nvPr/>
          </p:nvCxnSpPr>
          <p:spPr>
            <a:xfrm>
              <a:off x="3561505" y="2526412"/>
              <a:ext cx="1357421" cy="4880"/>
            </a:xfrm>
            <a:prstGeom prst="straightConnector1">
              <a:avLst/>
            </a:prstGeom>
            <a:noFill/>
            <a:ln w="50800" cap="flat" cmpd="sng" algn="ctr">
              <a:solidFill>
                <a:srgbClr val="99191E"/>
              </a:solidFill>
              <a:prstDash val="solid"/>
              <a:miter lim="800000"/>
              <a:tailEnd type="arrow"/>
            </a:ln>
            <a:effectLst/>
          </p:spPr>
        </p:cxnSp>
        <p:sp>
          <p:nvSpPr>
            <p:cNvPr id="48" name="TextBox 9"/>
            <p:cNvSpPr txBox="1"/>
            <p:nvPr/>
          </p:nvSpPr>
          <p:spPr>
            <a:xfrm>
              <a:off x="3563374" y="2157080"/>
              <a:ext cx="13961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收到款项时</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sp>
          <p:nvSpPr>
            <p:cNvPr id="52" name="TextBox 15"/>
            <p:cNvSpPr txBox="1"/>
            <p:nvPr/>
          </p:nvSpPr>
          <p:spPr>
            <a:xfrm>
              <a:off x="5794261" y="1704624"/>
              <a:ext cx="11110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预算会计</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sp>
          <p:nvSpPr>
            <p:cNvPr id="53" name="圆角矩形 16"/>
            <p:cNvSpPr/>
            <p:nvPr/>
          </p:nvSpPr>
          <p:spPr>
            <a:xfrm>
              <a:off x="4996286" y="2191428"/>
              <a:ext cx="2692247" cy="66859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借：资金结存</a:t>
              </a:r>
              <a:endParaRPr kumimoji="0" lang="en-US" altLang="zh-CN"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贷：事业预算收入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sp>
          <p:nvSpPr>
            <p:cNvPr id="54" name="圆角矩形 17"/>
            <p:cNvSpPr/>
            <p:nvPr/>
          </p:nvSpPr>
          <p:spPr>
            <a:xfrm>
              <a:off x="1391264" y="3131574"/>
              <a:ext cx="2113936" cy="66859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其他方式收到的事业预算收入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sp>
          <p:nvSpPr>
            <p:cNvPr id="55" name="TextBox 19"/>
            <p:cNvSpPr txBox="1"/>
            <p:nvPr/>
          </p:nvSpPr>
          <p:spPr>
            <a:xfrm>
              <a:off x="3559687" y="3111090"/>
              <a:ext cx="13961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收到款项时</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sp>
          <p:nvSpPr>
            <p:cNvPr id="60" name="圆角矩形 24"/>
            <p:cNvSpPr/>
            <p:nvPr/>
          </p:nvSpPr>
          <p:spPr>
            <a:xfrm>
              <a:off x="5011035" y="3139069"/>
              <a:ext cx="2677498" cy="66859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借：资金结存</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贷：事业预算收入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sp>
          <p:nvSpPr>
            <p:cNvPr id="61" name="左大括号 60"/>
            <p:cNvSpPr/>
            <p:nvPr/>
          </p:nvSpPr>
          <p:spPr>
            <a:xfrm>
              <a:off x="1071716" y="2503014"/>
              <a:ext cx="147996" cy="1253612"/>
            </a:xfrm>
            <a:prstGeom prst="leftBrace">
              <a:avLst/>
            </a:prstGeom>
            <a:noFill/>
            <a:ln w="508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sp>
          <p:nvSpPr>
            <p:cNvPr id="62" name="圆角矩形 30"/>
            <p:cNvSpPr/>
            <p:nvPr/>
          </p:nvSpPr>
          <p:spPr>
            <a:xfrm>
              <a:off x="1446296" y="4240809"/>
              <a:ext cx="2058904" cy="66859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期末结转</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cxnSp>
          <p:nvCxnSpPr>
            <p:cNvPr id="64" name="直接箭头连接符 63"/>
            <p:cNvCxnSpPr/>
            <p:nvPr/>
          </p:nvCxnSpPr>
          <p:spPr>
            <a:xfrm>
              <a:off x="3585413" y="4736534"/>
              <a:ext cx="1308684" cy="868498"/>
            </a:xfrm>
            <a:prstGeom prst="straightConnector1">
              <a:avLst/>
            </a:prstGeom>
            <a:noFill/>
            <a:ln w="50800" cap="flat" cmpd="sng" algn="ctr">
              <a:solidFill>
                <a:srgbClr val="99191E"/>
              </a:solidFill>
              <a:prstDash val="solid"/>
              <a:miter lim="800000"/>
              <a:tailEnd type="arrow"/>
            </a:ln>
            <a:effectLst/>
          </p:spPr>
        </p:cxnSp>
        <p:sp>
          <p:nvSpPr>
            <p:cNvPr id="65" name="TextBox 36"/>
            <p:cNvSpPr txBox="1"/>
            <p:nvPr/>
          </p:nvSpPr>
          <p:spPr>
            <a:xfrm>
              <a:off x="3638719" y="4099219"/>
              <a:ext cx="13961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专项资金</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sp>
          <p:nvSpPr>
            <p:cNvPr id="66" name="TextBox 37"/>
            <p:cNvSpPr txBox="1"/>
            <p:nvPr/>
          </p:nvSpPr>
          <p:spPr>
            <a:xfrm rot="2022143">
              <a:off x="3384052" y="5127734"/>
              <a:ext cx="13961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非专项资金</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sp>
          <p:nvSpPr>
            <p:cNvPr id="67" name="圆角矩形 41"/>
            <p:cNvSpPr/>
            <p:nvPr/>
          </p:nvSpPr>
          <p:spPr>
            <a:xfrm>
              <a:off x="4981321" y="4104943"/>
              <a:ext cx="2707212" cy="93159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借：事业预算收入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贷：非财政拨款结转-本年收支结转</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sp>
          <p:nvSpPr>
            <p:cNvPr id="68" name="圆角矩形 42"/>
            <p:cNvSpPr/>
            <p:nvPr/>
          </p:nvSpPr>
          <p:spPr>
            <a:xfrm>
              <a:off x="4975854" y="5186374"/>
              <a:ext cx="2707212" cy="80624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借：事业预算收入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贷：其他结余</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sp>
          <p:nvSpPr>
            <p:cNvPr id="69" name="圆角矩形 43"/>
            <p:cNvSpPr/>
            <p:nvPr/>
          </p:nvSpPr>
          <p:spPr>
            <a:xfrm>
              <a:off x="8892499" y="4909174"/>
              <a:ext cx="2113929" cy="80624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借：事业收入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贷：本期盈余</a:t>
              </a:r>
              <a:endPar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grpSp>
      <p:cxnSp>
        <p:nvCxnSpPr>
          <p:cNvPr id="74" name="直接箭头连接符 73"/>
          <p:cNvCxnSpPr/>
          <p:nvPr/>
        </p:nvCxnSpPr>
        <p:spPr>
          <a:xfrm>
            <a:off x="3556425" y="3121725"/>
            <a:ext cx="1357421" cy="4880"/>
          </a:xfrm>
          <a:prstGeom prst="straightConnector1">
            <a:avLst/>
          </a:prstGeom>
          <a:noFill/>
          <a:ln w="50800" cap="flat" cmpd="sng" algn="ctr">
            <a:solidFill>
              <a:srgbClr val="99191E"/>
            </a:solidFill>
            <a:prstDash val="solid"/>
            <a:miter lim="800000"/>
            <a:tailEnd type="arrow"/>
          </a:ln>
          <a:effectLst/>
        </p:spPr>
      </p:cxnSp>
      <p:sp>
        <p:nvSpPr>
          <p:cNvPr id="76" name="TextBox 14"/>
          <p:cNvSpPr txBox="1"/>
          <p:nvPr/>
        </p:nvSpPr>
        <p:spPr>
          <a:xfrm>
            <a:off x="9419326" y="1361435"/>
            <a:ext cx="12093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财务会计</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grpSp>
        <p:nvGrpSpPr>
          <p:cNvPr id="85" name="组合 84"/>
          <p:cNvGrpSpPr/>
          <p:nvPr/>
        </p:nvGrpSpPr>
        <p:grpSpPr>
          <a:xfrm>
            <a:off x="4817950" y="1545134"/>
            <a:ext cx="3011461" cy="4236403"/>
            <a:chOff x="4781166" y="1824442"/>
            <a:chExt cx="2562710" cy="2239558"/>
          </a:xfrm>
        </p:grpSpPr>
        <p:cxnSp>
          <p:nvCxnSpPr>
            <p:cNvPr id="86" name="直接连接符 85"/>
            <p:cNvCxnSpPr/>
            <p:nvPr/>
          </p:nvCxnSpPr>
          <p:spPr>
            <a:xfrm>
              <a:off x="4793866" y="1824442"/>
              <a:ext cx="0" cy="2220432"/>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4793866" y="4044874"/>
              <a:ext cx="2537310"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331176" y="1824442"/>
              <a:ext cx="0" cy="2239558"/>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4781166" y="183896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6600542" y="184404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cxnSp>
        <p:nvCxnSpPr>
          <p:cNvPr id="99" name="连接符: 肘形 98"/>
          <p:cNvCxnSpPr/>
          <p:nvPr/>
        </p:nvCxnSpPr>
        <p:spPr>
          <a:xfrm rot="16200000" flipH="1">
            <a:off x="408246" y="3219129"/>
            <a:ext cx="1441626" cy="557566"/>
          </a:xfrm>
          <a:prstGeom prst="bentConnector2">
            <a:avLst/>
          </a:prstGeom>
          <a:noFill/>
          <a:ln w="50800" cap="flat" cmpd="sng" algn="ctr">
            <a:solidFill>
              <a:srgbClr val="4472C4"/>
            </a:solidFill>
            <a:prstDash val="solid"/>
            <a:miter lim="800000"/>
            <a:tailEnd type="triangle"/>
          </a:ln>
          <a:effectLst/>
        </p:spPr>
      </p:cxnSp>
      <p:sp>
        <p:nvSpPr>
          <p:cNvPr id="56" name="矩形 55"/>
          <p:cNvSpPr/>
          <p:nvPr/>
        </p:nvSpPr>
        <p:spPr>
          <a:xfrm>
            <a:off x="5859959" y="6549495"/>
            <a:ext cx="708348"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- 19 -</a:t>
            </a:r>
            <a:endParaRPr lang="zh-CN" altLang="zh-CN" sz="1200" b="1" kern="100" dirty="0">
              <a:solidFill>
                <a:schemeClr val="bg1"/>
              </a:solidFill>
              <a:latin typeface="Arial" panose="020B0604020202020204"/>
              <a:ea typeface="微软雅黑" panose="020B0503020204020204" charset="-122"/>
              <a:cs typeface="+mn-ea"/>
              <a:sym typeface="+mn-lt"/>
            </a:endParaRPr>
          </a:p>
        </p:txBody>
      </p:sp>
      <p:grpSp>
        <p:nvGrpSpPr>
          <p:cNvPr id="72" name="组合 71"/>
          <p:cNvGrpSpPr/>
          <p:nvPr/>
        </p:nvGrpSpPr>
        <p:grpSpPr>
          <a:xfrm>
            <a:off x="8699500" y="1562735"/>
            <a:ext cx="2481580" cy="4218940"/>
            <a:chOff x="4781166" y="1824442"/>
            <a:chExt cx="2562710" cy="2239558"/>
          </a:xfrm>
        </p:grpSpPr>
        <p:cxnSp>
          <p:nvCxnSpPr>
            <p:cNvPr id="73" name="直接连接符 72"/>
            <p:cNvCxnSpPr/>
            <p:nvPr/>
          </p:nvCxnSpPr>
          <p:spPr>
            <a:xfrm>
              <a:off x="4793866" y="1824442"/>
              <a:ext cx="0" cy="2220432"/>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4793866" y="4044874"/>
              <a:ext cx="2537310"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7331176" y="1824442"/>
              <a:ext cx="0" cy="2239558"/>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781166" y="183896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6600542" y="184404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02" name="圆角矩形 11"/>
          <p:cNvSpPr/>
          <p:nvPr/>
        </p:nvSpPr>
        <p:spPr>
          <a:xfrm>
            <a:off x="8883194" y="1730976"/>
            <a:ext cx="2113936" cy="66859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借：银行存款等</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贷：事业收入</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sp>
        <p:nvSpPr>
          <p:cNvPr id="103" name="圆角矩形 21"/>
          <p:cNvSpPr/>
          <p:nvPr/>
        </p:nvSpPr>
        <p:spPr>
          <a:xfrm>
            <a:off x="8877993" y="2544736"/>
            <a:ext cx="2113936" cy="93159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a:t>
            </a: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借：银行存款等</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rPr>
              <a:t>       贷：预收/应收/事业收入等</a:t>
            </a:r>
            <a:endParaRPr kumimoji="0" lang="zh-CN" altLang="en-US" sz="1800" b="1" i="0" u="none" strike="noStrike" kern="0" cap="none" spc="0" normalizeH="0" baseline="0" noProof="0" dirty="0">
              <a:ln>
                <a:noFill/>
              </a:ln>
              <a:solidFill>
                <a:prstClr val="black">
                  <a:lumMod val="95000"/>
                  <a:lumOff val="5000"/>
                </a:prstClr>
              </a:solidFill>
              <a:effectLst/>
              <a:uLnTx/>
              <a:uFillTx/>
              <a:latin typeface="Agency FB" panose="020B0503020202020204"/>
              <a:ea typeface="微软雅黑" panose="020B0503020204020204" charset="-122"/>
              <a:cs typeface="+mn-cs"/>
            </a:endParaRPr>
          </a:p>
        </p:txBody>
      </p:sp>
      <p:cxnSp>
        <p:nvCxnSpPr>
          <p:cNvPr id="58" name="直接箭头连接符 57"/>
          <p:cNvCxnSpPr/>
          <p:nvPr/>
        </p:nvCxnSpPr>
        <p:spPr>
          <a:xfrm>
            <a:off x="3552079" y="4143060"/>
            <a:ext cx="1357421" cy="4880"/>
          </a:xfrm>
          <a:prstGeom prst="straightConnector1">
            <a:avLst/>
          </a:prstGeom>
          <a:noFill/>
          <a:ln w="50800" cap="flat" cmpd="sng" algn="ctr">
            <a:solidFill>
              <a:srgbClr val="99191E"/>
            </a:solidFill>
            <a:prstDash val="solid"/>
            <a:miter lim="800000"/>
            <a:tailEnd type="arrow"/>
          </a:ln>
          <a:effectLst/>
        </p:spPr>
      </p:cxnSp>
      <p:sp>
        <p:nvSpPr>
          <p:cNvPr id="4" name="TextBox 14"/>
          <p:cNvSpPr txBox="1"/>
          <p:nvPr/>
        </p:nvSpPr>
        <p:spPr>
          <a:xfrm>
            <a:off x="9334871" y="4011925"/>
            <a:ext cx="1209367"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期末结转</a:t>
            </a:r>
            <a:endParaRPr kumimoji="0" lang="zh-CN" altLang="en-US" sz="1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4714037"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事业预算收入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内容占位符 2"/>
          <p:cNvSpPr txBox="1"/>
          <p:nvPr/>
        </p:nvSpPr>
        <p:spPr>
          <a:xfrm>
            <a:off x="838200" y="1350514"/>
            <a:ext cx="10515600" cy="4982047"/>
          </a:xfrm>
          <a:prstGeom prst="rect">
            <a:avLst/>
          </a:prstGeom>
          <a:noFill/>
          <a:ln>
            <a:solidFill>
              <a:srgbClr val="4472C4"/>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en-US" sz="2400" b="1"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cs"/>
              </a:rPr>
              <a:t>举例</a:t>
            </a:r>
            <a:r>
              <a:rPr kumimoji="0" lang="en-US"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 2</a:t>
            </a:r>
            <a:r>
              <a:rPr kumimoji="0" 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019</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年</a:t>
            </a:r>
            <a:r>
              <a:rPr kumimoji="0" 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4</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月</a:t>
            </a:r>
            <a:r>
              <a:rPr kumimoji="0" 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12</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日，某大学收到某企业转来的科技咨询服务费</a:t>
            </a:r>
            <a:r>
              <a:rPr kumimoji="0" 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31.8</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万元（含税</a:t>
            </a:r>
            <a:r>
              <a:rPr kumimoji="0" lang="en-US" altLang="zh-CN"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1.8</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万元）。该项服务属于涉税项目，该大学为一般纳税人，增值税率</a:t>
            </a:r>
            <a:r>
              <a:rPr kumimoji="0" 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6%</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。账务处理如下：</a:t>
            </a:r>
            <a:endPar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预算会计：</a:t>
            </a:r>
            <a:endPar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借：资金结存</a:t>
            </a:r>
            <a:r>
              <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货币资金</a:t>
            </a:r>
            <a:r>
              <a:rPr kumimoji="0" 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318 000</a:t>
            </a:r>
            <a:endPar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贷：事业预算收入</a:t>
            </a:r>
            <a:r>
              <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科研事业预算收入</a:t>
            </a:r>
            <a:r>
              <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横向科研收入（</a:t>
            </a:r>
            <a:r>
              <a:rPr kumimoji="0" lang="en-US" altLang="zh-CN"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a:t>
            </a:r>
            <a:r>
              <a:rPr kumimoji="0" lang="zh-CN" alt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项目）</a:t>
            </a:r>
            <a:r>
              <a:rPr kumimoji="0" 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318 000</a:t>
            </a:r>
            <a:endParaRPr kumimoji="0" lang="en-US" sz="20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财务会计：</a:t>
            </a:r>
            <a:endPar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借：银行存款</a:t>
            </a:r>
            <a:r>
              <a:rPr kumimoji="0" 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318 000</a:t>
            </a:r>
            <a:endPar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a:t>
            </a:r>
            <a:r>
              <a:rPr kumimoji="0" lang="en-US" altLang="zh-CN"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a:t>
            </a: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贷：事业收入</a:t>
            </a:r>
            <a:r>
              <a:rPr kumimoji="0" lang="en-US" altLang="zh-CN"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a:t>
            </a: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科研事业收入</a:t>
            </a:r>
            <a:r>
              <a:rPr kumimoji="0" lang="en-US" altLang="zh-CN"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a:t>
            </a: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横向科研收入       </a:t>
            </a:r>
            <a:r>
              <a:rPr kumimoji="0" 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300 000</a:t>
            </a:r>
            <a:endPar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应交增值税</a:t>
            </a:r>
            <a:r>
              <a:rPr kumimoji="0" lang="en-US" altLang="zh-CN"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a:t>
            </a:r>
            <a:r>
              <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应交税金（销项税额 ）</a:t>
            </a:r>
            <a:r>
              <a:rPr kumimoji="0" 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18 000</a:t>
            </a:r>
            <a:endParaRPr kumimoji="0" lang="zh-CN" altLang="en-US" sz="20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p:txBody>
      </p:sp>
      <p:grpSp>
        <p:nvGrpSpPr>
          <p:cNvPr id="16" name="组合 15"/>
          <p:cNvGrpSpPr/>
          <p:nvPr/>
        </p:nvGrpSpPr>
        <p:grpSpPr>
          <a:xfrm>
            <a:off x="838201" y="1219576"/>
            <a:ext cx="10515600" cy="71936"/>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58896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- 20 -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horizontal)">
                                      <p:cBhvr>
                                        <p:cTn id="12" dur="500"/>
                                        <p:tgtEl>
                                          <p:spTgt spid="1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blinds(horizontal)">
                                      <p:cBhvr>
                                        <p:cTn id="15" dur="500"/>
                                        <p:tgtEl>
                                          <p:spTgt spid="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4" end="4"/>
                                            </p:txEl>
                                          </p:spTgt>
                                        </p:tgtEl>
                                        <p:attrNameLst>
                                          <p:attrName>style.visibility</p:attrName>
                                        </p:attrNameLst>
                                      </p:cBhvr>
                                      <p:to>
                                        <p:strVal val="visible"/>
                                      </p:to>
                                    </p:set>
                                    <p:anim calcmode="lin" valueType="num">
                                      <p:cBhvr additive="base">
                                        <p:cTn id="2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xEl>
                                              <p:pRg st="5" end="5"/>
                                            </p:txEl>
                                          </p:spTgt>
                                        </p:tgtEl>
                                        <p:attrNameLst>
                                          <p:attrName>style.visibility</p:attrName>
                                        </p:attrNameLst>
                                      </p:cBhvr>
                                      <p:to>
                                        <p:strVal val="visible"/>
                                      </p:to>
                                    </p:set>
                                    <p:anim calcmode="lin" valueType="num">
                                      <p:cBhvr additive="base">
                                        <p:cTn id="2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 calcmode="lin" valueType="num">
                                      <p:cBhvr additive="base">
                                        <p:cTn id="2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 calcmode="lin" valueType="num">
                                      <p:cBhvr additive="base">
                                        <p:cTn id="32"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34" presetID="3"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4714037"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事业预算收入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TextBox 12"/>
          <p:cNvSpPr txBox="1"/>
          <p:nvPr/>
        </p:nvSpPr>
        <p:spPr>
          <a:xfrm>
            <a:off x="688102" y="1670956"/>
            <a:ext cx="10748932" cy="3785652"/>
          </a:xfrm>
          <a:prstGeom prst="rect">
            <a:avLst/>
          </a:prstGeom>
          <a:noFill/>
          <a:ln>
            <a:solidFill>
              <a:srgbClr val="4472C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a:t>
            </a:r>
            <a:r>
              <a:rPr kumimoji="0" lang="zh-CN" alt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举例</a:t>
            </a:r>
            <a:r>
              <a:rPr kumimoji="0" lang="en-US"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2019</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年</a:t>
            </a:r>
            <a:r>
              <a:rPr kumimoji="0" 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4</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月</a:t>
            </a:r>
            <a:r>
              <a:rPr kumimoji="0" 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15</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日，某大学收到代理银行通知书，列示收到财政专户返还的学费住宿费资金</a:t>
            </a:r>
            <a:r>
              <a:rPr kumimoji="0" 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2 000</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万元。账务处理如下：</a:t>
            </a:r>
            <a:endPar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400" b="1" kern="0" dirty="0">
              <a:solidFill>
                <a:srgbClr val="181818"/>
              </a:solidFill>
              <a:latin typeface="Agency FB" panose="020B0503020202020204"/>
              <a:ea typeface="微软雅黑" panose="020B0503020204020204" charset="-122"/>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预算会计：</a:t>
            </a:r>
            <a:endPar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400" kern="0" dirty="0">
                <a:solidFill>
                  <a:srgbClr val="C00000"/>
                </a:solidFill>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借：资金结存</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货币资金</a:t>
            </a:r>
            <a:r>
              <a:rPr kumimoji="0" 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                    </a:t>
            </a:r>
            <a:r>
              <a:rPr lang="en-US" sz="2400" kern="0" dirty="0" smtClean="0">
                <a:solidFill>
                  <a:srgbClr val="C00000"/>
                </a:solidFill>
                <a:latin typeface="微软雅黑" panose="020B0503020204020204" charset="-122"/>
                <a:ea typeface="微软雅黑" panose="020B0503020204020204" charset="-122"/>
                <a:sym typeface="+mn-ea"/>
              </a:rPr>
              <a:t>20 000 000</a:t>
            </a:r>
            <a:endParaRPr lang="zh-CN" altLang="en-US" sz="2400" kern="0" dirty="0" smtClean="0">
              <a:solidFill>
                <a:srgbClr val="C00000"/>
              </a:solidFill>
              <a:latin typeface="微软雅黑" panose="020B0503020204020204" charset="-122"/>
              <a:ea typeface="微软雅黑" panose="020B0503020204020204" charset="-122"/>
            </a:endParaRPr>
          </a:p>
          <a:p>
            <a:pPr>
              <a:defRPr/>
            </a:pPr>
            <a:r>
              <a:rPr kumimoji="0" 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sym typeface="+mn-ea"/>
              </a:rPr>
              <a:t> </a:t>
            </a:r>
            <a:r>
              <a:rPr kumimoji="0" lang="en-US" sz="2400" b="0" i="0" u="none" strike="noStrike" kern="0" cap="none" spc="0" normalizeH="0" noProof="0" dirty="0" smtClean="0">
                <a:ln>
                  <a:noFill/>
                </a:ln>
                <a:solidFill>
                  <a:srgbClr val="C00000"/>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sym typeface="+mn-ea"/>
              </a:rPr>
              <a:t>贷：事业预算收入</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sym typeface="+mn-ea"/>
              </a:rPr>
              <a:t>教育事业预算收入</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sym typeface="+mn-ea"/>
              </a:rPr>
              <a:t>财政专户返还收入  </a:t>
            </a:r>
            <a:r>
              <a:rPr lang="en-US" sz="2400" kern="0" dirty="0" smtClean="0">
                <a:solidFill>
                  <a:srgbClr val="C00000"/>
                </a:solidFill>
                <a:latin typeface="微软雅黑" panose="020B0503020204020204" charset="-122"/>
                <a:ea typeface="微软雅黑" panose="020B0503020204020204" charset="-122"/>
                <a:sym typeface="+mn-ea"/>
              </a:rPr>
              <a:t>20 </a:t>
            </a:r>
            <a:r>
              <a:rPr lang="en-US" sz="2400" kern="0" dirty="0">
                <a:solidFill>
                  <a:srgbClr val="C00000"/>
                </a:solidFill>
                <a:latin typeface="微软雅黑" panose="020B0503020204020204" charset="-122"/>
                <a:ea typeface="微软雅黑" panose="020B0503020204020204" charset="-122"/>
                <a:sym typeface="+mn-ea"/>
              </a:rPr>
              <a:t>000 000</a:t>
            </a:r>
            <a:endParaRPr lang="en-US" altLang="zh-CN" sz="2400" kern="0" dirty="0">
              <a:solidFill>
                <a:srgbClr val="C00000"/>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400" kern="0" dirty="0">
              <a:solidFill>
                <a:srgbClr val="181818"/>
              </a:solidFill>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财务会计：</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R="0" lvl="0" indent="0" fontAlgn="auto">
              <a:lnSpc>
                <a:spcPct val="100000"/>
              </a:lnSpc>
              <a:spcBef>
                <a:spcPts val="0"/>
              </a:spcBef>
              <a:spcAft>
                <a:spcPts val="0"/>
              </a:spcAft>
              <a:buClrTx/>
              <a:buSzTx/>
              <a:buFontTx/>
              <a:buNone/>
              <a:defRPr/>
            </a:pPr>
            <a:r>
              <a:rPr lang="en-US" altLang="zh-CN" sz="2400" kern="0" dirty="0">
                <a:solidFill>
                  <a:srgbClr val="181818"/>
                </a:solidFill>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借：银行存款</a:t>
            </a:r>
            <a:r>
              <a:rPr kumimoji="0" 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en-US" sz="2400" b="0" i="0" u="none" strike="noStrike" kern="0" cap="none" spc="0" normalizeH="0" baseline="0" noProof="0" dirty="0">
                <a:ln>
                  <a:noFill/>
                </a:ln>
                <a:effectLst/>
                <a:uLnTx/>
                <a:uFillTx/>
                <a:latin typeface="Agency FB" panose="020B0503020202020204"/>
                <a:ea typeface="微软雅黑" panose="020B0503020204020204" charset="-122"/>
              </a:rPr>
              <a:t>	</a:t>
            </a:r>
            <a:r>
              <a:rPr lang="en-US" sz="2400" kern="0" dirty="0">
                <a:latin typeface="微软雅黑" panose="020B0503020204020204" charset="-122"/>
                <a:ea typeface="微软雅黑" panose="020B0503020204020204" charset="-122"/>
              </a:rPr>
              <a:t>20 000 000</a:t>
            </a:r>
            <a:endParaRPr lang="zh-CN" altLang="en-US" sz="2400" kern="0" dirty="0">
              <a:latin typeface="微软雅黑" panose="020B0503020204020204" charset="-122"/>
              <a:ea typeface="微软雅黑" panose="020B0503020204020204" charset="-122"/>
            </a:endParaRPr>
          </a:p>
          <a:p>
            <a:pPr marR="0" lvl="0" indent="0" fontAlgn="auto">
              <a:lnSpc>
                <a:spcPct val="100000"/>
              </a:lnSpc>
              <a:spcBef>
                <a:spcPts val="0"/>
              </a:spcBef>
              <a:spcAft>
                <a:spcPts val="0"/>
              </a:spcAft>
              <a:buClrTx/>
              <a:buSzTx/>
              <a:buFontTx/>
              <a:buNone/>
              <a:defRPr/>
            </a:pPr>
            <a:r>
              <a:rPr lang="en-US" altLang="zh-CN" sz="2400" kern="0" dirty="0">
                <a:latin typeface="微软雅黑" panose="020B0503020204020204" charset="-122"/>
                <a:ea typeface="微软雅黑" panose="020B0503020204020204" charset="-122"/>
              </a:rPr>
              <a:t>          </a:t>
            </a:r>
            <a:r>
              <a:rPr lang="zh-CN" altLang="en-US" sz="2400" kern="0" dirty="0">
                <a:latin typeface="微软雅黑" panose="020B0503020204020204" charset="-122"/>
                <a:ea typeface="微软雅黑" panose="020B0503020204020204" charset="-122"/>
              </a:rPr>
              <a:t>贷：事业收入</a:t>
            </a:r>
            <a:r>
              <a:rPr lang="en-US" altLang="zh-CN" sz="2400" kern="0" dirty="0">
                <a:latin typeface="微软雅黑" panose="020B0503020204020204" charset="-122"/>
                <a:ea typeface="微软雅黑" panose="020B0503020204020204" charset="-122"/>
              </a:rPr>
              <a:t>——</a:t>
            </a:r>
            <a:r>
              <a:rPr lang="zh-CN" altLang="en-US" sz="2400" kern="0" dirty="0">
                <a:latin typeface="微软雅黑" panose="020B0503020204020204" charset="-122"/>
                <a:ea typeface="微软雅黑" panose="020B0503020204020204" charset="-122"/>
              </a:rPr>
              <a:t>教育事业收入</a:t>
            </a:r>
            <a:r>
              <a:rPr lang="en-US" altLang="zh-CN" sz="2400" kern="0" dirty="0">
                <a:latin typeface="微软雅黑" panose="020B0503020204020204" charset="-122"/>
                <a:ea typeface="微软雅黑" panose="020B0503020204020204" charset="-122"/>
              </a:rPr>
              <a:t>——</a:t>
            </a:r>
            <a:r>
              <a:rPr lang="zh-CN" altLang="en-US" sz="2400" kern="0" dirty="0">
                <a:latin typeface="微软雅黑" panose="020B0503020204020204" charset="-122"/>
                <a:ea typeface="微软雅黑" panose="020B0503020204020204" charset="-122"/>
              </a:rPr>
              <a:t>财政专户返还收入</a:t>
            </a:r>
            <a:r>
              <a:rPr lang="en-US" altLang="en-US" sz="2400" kern="0" dirty="0">
                <a:latin typeface="微软雅黑" panose="020B0503020204020204" charset="-122"/>
                <a:ea typeface="微软雅黑" panose="020B0503020204020204" charset="-122"/>
              </a:rPr>
              <a:t>      </a:t>
            </a:r>
            <a:r>
              <a:rPr lang="en-US" altLang="en-US" sz="2400" kern="0" dirty="0" smtClean="0">
                <a:latin typeface="微软雅黑" panose="020B0503020204020204" charset="-122"/>
                <a:ea typeface="微软雅黑" panose="020B0503020204020204" charset="-122"/>
              </a:rPr>
              <a:t>20 </a:t>
            </a:r>
            <a:r>
              <a:rPr lang="en-US" altLang="en-US" sz="2400" kern="0" dirty="0">
                <a:latin typeface="微软雅黑" panose="020B0503020204020204" charset="-122"/>
                <a:ea typeface="微软雅黑" panose="020B0503020204020204" charset="-122"/>
              </a:rPr>
              <a:t>000 000</a:t>
            </a:r>
            <a:endParaRPr lang="en-US" altLang="en-US" sz="2400" kern="0" dirty="0">
              <a:latin typeface="微软雅黑" panose="020B0503020204020204" charset="-122"/>
              <a:ea typeface="微软雅黑" panose="020B0503020204020204" charset="-122"/>
            </a:endParaRPr>
          </a:p>
        </p:txBody>
      </p:sp>
      <p:grpSp>
        <p:nvGrpSpPr>
          <p:cNvPr id="16" name="组合 15"/>
          <p:cNvGrpSpPr/>
          <p:nvPr/>
        </p:nvGrpSpPr>
        <p:grpSpPr>
          <a:xfrm>
            <a:off x="697523" y="1534366"/>
            <a:ext cx="10711531" cy="71936"/>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3709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- 21 -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horizontal)">
                                      <p:cBhvr>
                                        <p:cTn id="7" dur="500"/>
                                        <p:tgtEl>
                                          <p:spTgt spid="1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3" end="3"/>
                                            </p:txEl>
                                          </p:spTgt>
                                        </p:tgtEl>
                                        <p:attrNameLst>
                                          <p:attrName>style.visibility</p:attrName>
                                        </p:attrNameLst>
                                      </p:cBhvr>
                                      <p:to>
                                        <p:strVal val="visible"/>
                                      </p:to>
                                    </p:set>
                                    <p:animEffect transition="in" filter="blinds(horizontal)">
                                      <p:cBhvr>
                                        <p:cTn id="10" dur="500"/>
                                        <p:tgtEl>
                                          <p:spTgt spid="1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blinds(horizontal)">
                                      <p:cBhvr>
                                        <p:cTn id="13" dur="500"/>
                                        <p:tgtEl>
                                          <p:spTgt spid="1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anim calcmode="lin" valueType="num">
                                      <p:cBhvr additive="base">
                                        <p:cTn id="1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xEl>
                                              <p:pRg st="7" end="7"/>
                                            </p:txEl>
                                          </p:spTgt>
                                        </p:tgtEl>
                                        <p:attrNameLst>
                                          <p:attrName>style.visibility</p:attrName>
                                        </p:attrNameLst>
                                      </p:cBhvr>
                                      <p:to>
                                        <p:strVal val="visible"/>
                                      </p:to>
                                    </p:set>
                                    <p:anim calcmode="lin" valueType="num">
                                      <p:cBhvr additive="base">
                                        <p:cTn id="22"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xEl>
                                              <p:pRg st="8" end="8"/>
                                            </p:txEl>
                                          </p:spTgt>
                                        </p:tgtEl>
                                        <p:attrNameLst>
                                          <p:attrName>style.visibility</p:attrName>
                                        </p:attrNameLst>
                                      </p:cBhvr>
                                      <p:to>
                                        <p:strVal val="visible"/>
                                      </p:to>
                                    </p:set>
                                    <p:anim calcmode="lin" valueType="num">
                                      <p:cBhvr additive="base">
                                        <p:cTn id="26"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9" name="组合 28"/>
          <p:cNvGrpSpPr/>
          <p:nvPr/>
        </p:nvGrpSpPr>
        <p:grpSpPr>
          <a:xfrm>
            <a:off x="253747" y="321532"/>
            <a:ext cx="4714037" cy="639691"/>
            <a:chOff x="253748" y="321532"/>
            <a:chExt cx="3695952" cy="639691"/>
          </a:xfrm>
        </p:grpSpPr>
        <p:sp>
          <p:nvSpPr>
            <p:cNvPr id="30"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非同级财政拨款预算收入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31" name="矩形 3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3" name="内容占位符 2"/>
          <p:cNvSpPr txBox="1"/>
          <p:nvPr/>
        </p:nvSpPr>
        <p:spPr>
          <a:xfrm>
            <a:off x="392966" y="1219081"/>
            <a:ext cx="10515600" cy="943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Blip>
                <a:blip r:embed="rId1"/>
              </a:buBlip>
            </a:pPr>
            <a:r>
              <a:rPr lang="zh-CN" altLang="en-US" dirty="0">
                <a:solidFill>
                  <a:srgbClr val="FF0000"/>
                </a:solidFill>
                <a:latin typeface="微软雅黑" panose="020B0503020204020204" charset="-122"/>
                <a:ea typeface="微软雅黑" panose="020B0503020204020204" charset="-122"/>
                <a:sym typeface="+mn-ea"/>
              </a:rPr>
              <a:t>变化：</a:t>
            </a:r>
            <a:r>
              <a:rPr lang="zh-CN" altLang="en-US" dirty="0">
                <a:solidFill>
                  <a:srgbClr val="181818"/>
                </a:solidFill>
                <a:latin typeface="Agency FB" panose="020B0503020202020204"/>
                <a:ea typeface="微软雅黑" panose="020B0503020204020204" charset="-122"/>
                <a:cs typeface="+mn-ea"/>
                <a:sym typeface="+mn-lt"/>
              </a:rPr>
              <a:t>非同级</a:t>
            </a:r>
            <a:r>
              <a:rPr lang="zh-CN" altLang="en-US" dirty="0" smtClean="0">
                <a:solidFill>
                  <a:srgbClr val="181818"/>
                </a:solidFill>
                <a:latin typeface="Agency FB" panose="020B0503020202020204"/>
                <a:ea typeface="微软雅黑" panose="020B0503020204020204" charset="-122"/>
                <a:cs typeface="+mn-ea"/>
                <a:sym typeface="+mn-lt"/>
              </a:rPr>
              <a:t>财政</a:t>
            </a:r>
            <a:r>
              <a:rPr lang="zh-CN" altLang="en-US" dirty="0">
                <a:solidFill>
                  <a:srgbClr val="181818"/>
                </a:solidFill>
                <a:latin typeface="Agency FB" panose="020B0503020202020204"/>
                <a:ea typeface="微软雅黑" panose="020B0503020204020204" charset="-122"/>
                <a:cs typeface="+mn-ea"/>
                <a:sym typeface="+mn-lt"/>
              </a:rPr>
              <a:t>拨款</a:t>
            </a:r>
            <a:r>
              <a:rPr lang="zh-CN" altLang="en-US" dirty="0" smtClean="0">
                <a:solidFill>
                  <a:srgbClr val="181818"/>
                </a:solidFill>
                <a:latin typeface="Agency FB" panose="020B0503020202020204"/>
                <a:ea typeface="微软雅黑" panose="020B0503020204020204" charset="-122"/>
                <a:cs typeface="+mn-ea"/>
                <a:sym typeface="+mn-lt"/>
              </a:rPr>
              <a:t>预算</a:t>
            </a:r>
            <a:r>
              <a:rPr lang="zh-CN" altLang="en-US" dirty="0">
                <a:solidFill>
                  <a:srgbClr val="181818"/>
                </a:solidFill>
                <a:latin typeface="Agency FB" panose="020B0503020202020204"/>
                <a:ea typeface="微软雅黑" panose="020B0503020204020204" charset="-122"/>
                <a:cs typeface="+mn-ea"/>
                <a:sym typeface="+mn-lt"/>
              </a:rPr>
              <a:t>收入变为一级科目</a:t>
            </a: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Arial" panose="020B0604020202020204" pitchFamily="34" charset="0"/>
              <a:buBlip>
                <a:blip r:embed="rId1"/>
              </a:buBlip>
            </a:pPr>
            <a:r>
              <a:rPr lang="zh-CN" altLang="en-US" dirty="0">
                <a:solidFill>
                  <a:srgbClr val="181818"/>
                </a:solidFill>
                <a:latin typeface="Agency FB" panose="020B0503020202020204"/>
                <a:ea typeface="微软雅黑" panose="020B0503020204020204" charset="-122"/>
                <a:cs typeface="+mn-ea"/>
                <a:sym typeface="+mn-lt"/>
              </a:rPr>
              <a:t>主要账务处理：</a:t>
            </a: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srgbClr val="181818"/>
              </a:solidFill>
              <a:latin typeface="Agency FB" panose="020B0503020202020204"/>
              <a:ea typeface="微软雅黑" panose="020B0503020204020204" charset="-122"/>
              <a:cs typeface="+mn-ea"/>
              <a:sym typeface="+mn-lt"/>
            </a:endParaRPr>
          </a:p>
          <a:p>
            <a:pPr marL="342900" indent="-342900" algn="l">
              <a:buFont typeface="Wingdings" panose="05000000000000000000" pitchFamily="2" charset="2"/>
              <a:buChar char="u"/>
            </a:pPr>
            <a:endParaRPr lang="zh-CN" altLang="en-US" dirty="0">
              <a:solidFill>
                <a:prstClr val="black"/>
              </a:solidFill>
              <a:latin typeface="Agency FB" panose="020B0503020202020204"/>
              <a:ea typeface="微软雅黑" panose="020B0503020204020204" charset="-122"/>
            </a:endParaRPr>
          </a:p>
        </p:txBody>
      </p:sp>
      <p:sp>
        <p:nvSpPr>
          <p:cNvPr id="34" name="椭圆 33"/>
          <p:cNvSpPr/>
          <p:nvPr/>
        </p:nvSpPr>
        <p:spPr>
          <a:xfrm>
            <a:off x="946161" y="2798400"/>
            <a:ext cx="1386205" cy="767080"/>
          </a:xfrm>
          <a:prstGeom prst="ellipse">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取得收入款项</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cxnSp>
        <p:nvCxnSpPr>
          <p:cNvPr id="35" name="直接箭头连接符 34"/>
          <p:cNvCxnSpPr/>
          <p:nvPr/>
        </p:nvCxnSpPr>
        <p:spPr>
          <a:xfrm flipV="1">
            <a:off x="2455157" y="3148853"/>
            <a:ext cx="924232" cy="19664"/>
          </a:xfrm>
          <a:prstGeom prst="straightConnector1">
            <a:avLst/>
          </a:prstGeom>
          <a:noFill/>
          <a:ln w="38100" cap="flat" cmpd="sng" algn="ctr">
            <a:solidFill>
              <a:srgbClr val="4472C4"/>
            </a:solidFill>
            <a:prstDash val="solid"/>
            <a:miter lim="800000"/>
            <a:tailEnd type="arrow"/>
          </a:ln>
          <a:effectLst/>
        </p:spPr>
      </p:cxnSp>
      <p:sp>
        <p:nvSpPr>
          <p:cNvPr id="36" name="TextBox 8"/>
          <p:cNvSpPr txBox="1"/>
          <p:nvPr/>
        </p:nvSpPr>
        <p:spPr>
          <a:xfrm>
            <a:off x="4924242" y="2272234"/>
            <a:ext cx="1227291" cy="369332"/>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预算会计</a:t>
            </a:r>
            <a:endParaRPr lang="zh-CN" altLang="en-US" b="1" dirty="0">
              <a:solidFill>
                <a:srgbClr val="181818"/>
              </a:solidFill>
              <a:latin typeface="Agency FB" panose="020B0503020202020204"/>
              <a:ea typeface="微软雅黑" panose="020B0503020204020204" charset="-122"/>
            </a:endParaRPr>
          </a:p>
        </p:txBody>
      </p:sp>
      <p:sp>
        <p:nvSpPr>
          <p:cNvPr id="37" name="圆角矩形 49"/>
          <p:cNvSpPr/>
          <p:nvPr/>
        </p:nvSpPr>
        <p:spPr>
          <a:xfrm>
            <a:off x="3617852" y="2711389"/>
            <a:ext cx="3805451" cy="875071"/>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借：资金结存</a:t>
            </a:r>
            <a:endParaRPr kumimoji="0" lang="en-US" altLang="zh-CN"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    贷：非同级财政拨款预算收入</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sp>
        <p:nvSpPr>
          <p:cNvPr id="38" name="TextBox 11"/>
          <p:cNvSpPr txBox="1"/>
          <p:nvPr/>
        </p:nvSpPr>
        <p:spPr>
          <a:xfrm>
            <a:off x="9482751" y="2272277"/>
            <a:ext cx="1272355" cy="369332"/>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财务会计</a:t>
            </a:r>
            <a:endParaRPr lang="zh-CN" altLang="en-US" b="1" dirty="0">
              <a:solidFill>
                <a:prstClr val="black"/>
              </a:solidFill>
              <a:latin typeface="Agency FB" panose="020B0503020202020204"/>
              <a:ea typeface="微软雅黑" panose="020B0503020204020204" charset="-122"/>
            </a:endParaRPr>
          </a:p>
        </p:txBody>
      </p:sp>
      <p:sp>
        <p:nvSpPr>
          <p:cNvPr id="39" name="圆角矩形 52"/>
          <p:cNvSpPr/>
          <p:nvPr/>
        </p:nvSpPr>
        <p:spPr>
          <a:xfrm>
            <a:off x="8491835" y="2721764"/>
            <a:ext cx="3296285" cy="875030"/>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借：银行存款</a:t>
            </a:r>
            <a:endParaRPr kumimoji="0" lang="en-US" altLang="zh-CN"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    贷：非同级财政拨款收入</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sp>
        <p:nvSpPr>
          <p:cNvPr id="40" name="椭圆 39"/>
          <p:cNvSpPr/>
          <p:nvPr/>
        </p:nvSpPr>
        <p:spPr>
          <a:xfrm>
            <a:off x="935228" y="4623763"/>
            <a:ext cx="1258529" cy="766916"/>
          </a:xfrm>
          <a:prstGeom prst="ellipse">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期末结转</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cxnSp>
        <p:nvCxnSpPr>
          <p:cNvPr id="41" name="直接箭头连接符 40"/>
          <p:cNvCxnSpPr/>
          <p:nvPr/>
        </p:nvCxnSpPr>
        <p:spPr>
          <a:xfrm flipV="1">
            <a:off x="2193757" y="4446966"/>
            <a:ext cx="1362869" cy="349824"/>
          </a:xfrm>
          <a:prstGeom prst="straightConnector1">
            <a:avLst/>
          </a:prstGeom>
          <a:noFill/>
          <a:ln w="38100" cap="flat" cmpd="sng" algn="ctr">
            <a:solidFill>
              <a:srgbClr val="4472C4"/>
            </a:solidFill>
            <a:prstDash val="solid"/>
            <a:miter lim="800000"/>
            <a:tailEnd type="arrow"/>
          </a:ln>
          <a:effectLst/>
        </p:spPr>
      </p:cxnSp>
      <p:cxnSp>
        <p:nvCxnSpPr>
          <p:cNvPr id="42" name="直接箭头连接符 41"/>
          <p:cNvCxnSpPr/>
          <p:nvPr/>
        </p:nvCxnSpPr>
        <p:spPr>
          <a:xfrm>
            <a:off x="2193757" y="5176047"/>
            <a:ext cx="1439724" cy="149063"/>
          </a:xfrm>
          <a:prstGeom prst="straightConnector1">
            <a:avLst/>
          </a:prstGeom>
          <a:noFill/>
          <a:ln w="38100" cap="flat" cmpd="sng" algn="ctr">
            <a:solidFill>
              <a:srgbClr val="4472C4"/>
            </a:solidFill>
            <a:prstDash val="solid"/>
            <a:miter lim="800000"/>
            <a:tailEnd type="arrow"/>
          </a:ln>
          <a:effectLst/>
        </p:spPr>
      </p:cxnSp>
      <p:sp>
        <p:nvSpPr>
          <p:cNvPr id="43" name="TextBox 23"/>
          <p:cNvSpPr txBox="1"/>
          <p:nvPr/>
        </p:nvSpPr>
        <p:spPr>
          <a:xfrm rot="20606876">
            <a:off x="2402436" y="4246907"/>
            <a:ext cx="786581"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专项</a:t>
            </a:r>
            <a:endParaRPr lang="zh-CN" altLang="en-US" b="1" dirty="0">
              <a:solidFill>
                <a:srgbClr val="181818"/>
              </a:solidFill>
              <a:latin typeface="Agency FB" panose="020B0503020202020204"/>
              <a:ea typeface="微软雅黑" panose="020B0503020204020204" charset="-122"/>
            </a:endParaRPr>
          </a:p>
        </p:txBody>
      </p:sp>
      <p:sp>
        <p:nvSpPr>
          <p:cNvPr id="44" name="TextBox 24"/>
          <p:cNvSpPr txBox="1"/>
          <p:nvPr/>
        </p:nvSpPr>
        <p:spPr>
          <a:xfrm rot="446386">
            <a:off x="2413106" y="5258120"/>
            <a:ext cx="942222"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非专项</a:t>
            </a:r>
            <a:endParaRPr lang="zh-CN" altLang="en-US" b="1" dirty="0">
              <a:solidFill>
                <a:srgbClr val="181818"/>
              </a:solidFill>
              <a:latin typeface="Agency FB" panose="020B0503020202020204"/>
              <a:ea typeface="微软雅黑" panose="020B0503020204020204" charset="-122"/>
            </a:endParaRPr>
          </a:p>
        </p:txBody>
      </p:sp>
      <p:sp>
        <p:nvSpPr>
          <p:cNvPr id="45" name="圆角矩形 59"/>
          <p:cNvSpPr/>
          <p:nvPr/>
        </p:nvSpPr>
        <p:spPr>
          <a:xfrm>
            <a:off x="3629036" y="3868438"/>
            <a:ext cx="3805450" cy="875030"/>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借：非同级财政拨款预算收入</a:t>
            </a:r>
            <a:endParaRPr kumimoji="0" lang="en-US" altLang="zh-CN"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    贷：非财政拨款结转</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sp>
        <p:nvSpPr>
          <p:cNvPr id="46" name="圆角矩形 60"/>
          <p:cNvSpPr/>
          <p:nvPr/>
        </p:nvSpPr>
        <p:spPr>
          <a:xfrm>
            <a:off x="3633195" y="5039968"/>
            <a:ext cx="3790088" cy="875030"/>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借：非同级财政拨款预算收入</a:t>
            </a:r>
            <a:endParaRPr kumimoji="0" lang="en-US" altLang="zh-CN"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    贷：其他结余</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sp>
        <p:nvSpPr>
          <p:cNvPr id="47" name="圆角矩形 61"/>
          <p:cNvSpPr/>
          <p:nvPr/>
        </p:nvSpPr>
        <p:spPr>
          <a:xfrm>
            <a:off x="8449847" y="5004558"/>
            <a:ext cx="3338052" cy="875071"/>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    借：非同级财政拨款收入</a:t>
            </a:r>
            <a:endParaRPr kumimoji="0" lang="en-US" altLang="zh-CN"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rPr>
              <a:t>         贷：本期盈余</a:t>
            </a:r>
            <a:endParaRPr kumimoji="0" lang="zh-CN" altLang="en-US" sz="2000" b="1" i="0" u="none" strike="noStrike" kern="0" cap="none" spc="0" normalizeH="0" baseline="0" noProof="0" dirty="0">
              <a:ln>
                <a:noFill/>
              </a:ln>
              <a:solidFill>
                <a:srgbClr val="99191E"/>
              </a:solidFill>
              <a:effectLst/>
              <a:uLnTx/>
              <a:uFillTx/>
              <a:latin typeface="Agency FB" panose="020B0503020202020204"/>
              <a:ea typeface="微软雅黑" panose="020B0503020204020204" charset="-122"/>
              <a:cs typeface="+mn-cs"/>
            </a:endParaRPr>
          </a:p>
        </p:txBody>
      </p:sp>
      <p:cxnSp>
        <p:nvCxnSpPr>
          <p:cNvPr id="52" name="直接箭头连接符 51"/>
          <p:cNvCxnSpPr/>
          <p:nvPr/>
        </p:nvCxnSpPr>
        <p:spPr>
          <a:xfrm>
            <a:off x="1623004" y="3652788"/>
            <a:ext cx="0" cy="878033"/>
          </a:xfrm>
          <a:prstGeom prst="straightConnector1">
            <a:avLst/>
          </a:prstGeom>
          <a:noFill/>
          <a:ln w="38100" cap="flat" cmpd="sng" algn="ctr">
            <a:solidFill>
              <a:srgbClr val="4472C4"/>
            </a:solidFill>
            <a:prstDash val="solid"/>
            <a:miter lim="800000"/>
            <a:tailEnd type="triangle"/>
          </a:ln>
          <a:effectLst/>
        </p:spPr>
      </p:cxnSp>
      <p:grpSp>
        <p:nvGrpSpPr>
          <p:cNvPr id="54" name="组合 53"/>
          <p:cNvGrpSpPr/>
          <p:nvPr/>
        </p:nvGrpSpPr>
        <p:grpSpPr>
          <a:xfrm>
            <a:off x="3359763" y="2477216"/>
            <a:ext cx="4292600" cy="3657473"/>
            <a:chOff x="4781166" y="1824442"/>
            <a:chExt cx="2562710" cy="2239558"/>
          </a:xfrm>
        </p:grpSpPr>
        <p:cxnSp>
          <p:nvCxnSpPr>
            <p:cNvPr id="55" name="直接连接符 54"/>
            <p:cNvCxnSpPr/>
            <p:nvPr/>
          </p:nvCxnSpPr>
          <p:spPr>
            <a:xfrm>
              <a:off x="4793866" y="1824442"/>
              <a:ext cx="0" cy="2220432"/>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793866" y="4044874"/>
              <a:ext cx="2537310"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331176" y="1824442"/>
              <a:ext cx="0" cy="2239558"/>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781166" y="183896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00542" y="184404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8242300" y="2508885"/>
            <a:ext cx="3755390" cy="3594735"/>
            <a:chOff x="4781166" y="1824442"/>
            <a:chExt cx="2562710" cy="2239558"/>
          </a:xfrm>
        </p:grpSpPr>
        <p:cxnSp>
          <p:nvCxnSpPr>
            <p:cNvPr id="61" name="直接连接符 60"/>
            <p:cNvCxnSpPr/>
            <p:nvPr/>
          </p:nvCxnSpPr>
          <p:spPr>
            <a:xfrm>
              <a:off x="4793866" y="1824442"/>
              <a:ext cx="0" cy="2220432"/>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793866" y="4044874"/>
              <a:ext cx="2537310"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331176" y="1824442"/>
              <a:ext cx="0" cy="2239558"/>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781166" y="183896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600542" y="184404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50" name="矩形 49"/>
          <p:cNvSpPr/>
          <p:nvPr/>
        </p:nvSpPr>
        <p:spPr>
          <a:xfrm>
            <a:off x="5859959" y="6549495"/>
            <a:ext cx="54730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- 22 -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
        <p:nvSpPr>
          <p:cNvPr id="4" name="TextBox 11"/>
          <p:cNvSpPr txBox="1"/>
          <p:nvPr/>
        </p:nvSpPr>
        <p:spPr>
          <a:xfrm>
            <a:off x="9482751" y="4447152"/>
            <a:ext cx="1272355" cy="368300"/>
          </a:xfrm>
          <a:prstGeom prst="rect">
            <a:avLst/>
          </a:prstGeom>
          <a:noFill/>
        </p:spPr>
        <p:txBody>
          <a:bodyPr wrap="square" rtlCol="0">
            <a:spAutoFit/>
          </a:bodyPr>
          <a:lstStyle/>
          <a:p>
            <a:r>
              <a:rPr lang="zh-CN" altLang="en-US" b="1" dirty="0">
                <a:solidFill>
                  <a:prstClr val="black"/>
                </a:solidFill>
                <a:latin typeface="Agency FB" panose="020B0503020202020204"/>
                <a:ea typeface="微软雅黑" panose="020B0503020204020204" charset="-122"/>
              </a:rPr>
              <a:t>期末结转</a:t>
            </a:r>
            <a:endParaRPr lang="zh-CN" altLang="en-US" b="1" dirty="0">
              <a:solidFill>
                <a:prstClr val="black"/>
              </a:solidFill>
              <a:latin typeface="Agency FB" panose="020B0503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4714037"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非同级财</a:t>
              </a:r>
              <a:r>
                <a:rPr kumimoji="0" lang="zh-CN" altLang="en-US" sz="2800" b="1"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lt"/>
                </a:rPr>
                <a:t>政拨款预</a:t>
              </a: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算收入</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内容占位符 2"/>
          <p:cNvSpPr txBox="1"/>
          <p:nvPr/>
        </p:nvSpPr>
        <p:spPr>
          <a:xfrm>
            <a:off x="420695" y="1611890"/>
            <a:ext cx="11353963" cy="4488815"/>
          </a:xfrm>
          <a:prstGeom prst="rect">
            <a:avLst/>
          </a:prstGeom>
          <a:noFill/>
          <a:ln>
            <a:solidFill>
              <a:srgbClr val="4472C4"/>
            </a:solidFill>
          </a:ln>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rgbClr val="181818"/>
                </a:solidFill>
                <a:effectLst/>
                <a:uLnTx/>
                <a:uFillTx/>
                <a:latin typeface="Agency FB" panose="020B0503020202020204"/>
                <a:ea typeface="微软雅黑" panose="020B0503020204020204" charset="-122"/>
                <a:cs typeface="+mn-cs"/>
              </a:rPr>
              <a:t>[</a:t>
            </a:r>
            <a:r>
              <a:rPr kumimoji="0" lang="zh-CN" altLang="en-US" sz="2400" b="1" i="0" u="none" strike="noStrike" kern="1200" cap="none" spc="0" normalizeH="0" baseline="0" noProof="0" dirty="0" smtClean="0">
                <a:ln>
                  <a:noFill/>
                </a:ln>
                <a:solidFill>
                  <a:srgbClr val="181818"/>
                </a:solidFill>
                <a:effectLst/>
                <a:uLnTx/>
                <a:uFillTx/>
                <a:latin typeface="Agency FB" panose="020B0503020202020204"/>
                <a:ea typeface="微软雅黑" panose="020B0503020204020204" charset="-122"/>
                <a:cs typeface="+mn-cs"/>
              </a:rPr>
              <a:t>举例</a:t>
            </a:r>
            <a:r>
              <a:rPr kumimoji="0" lang="en-US" altLang="zh-CN"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2019年5月31日，某</a:t>
            </a:r>
            <a:r>
              <a:rPr kumimoji="0" lang="zh-CN" altLang="en-US" sz="2400" b="1"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省属</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大学收到教育局（当地</a:t>
            </a:r>
            <a:r>
              <a:rPr kumimoji="0" lang="zh-CN" altLang="en-US" sz="2400" b="1"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某区财政拨入</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）保教费</a:t>
            </a:r>
            <a:r>
              <a:rPr kumimoji="0" lang="en-US" altLang="zh-CN"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90</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万元。账务处理如下：</a:t>
            </a:r>
            <a:endPar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预算会计：</a:t>
            </a:r>
            <a:endParaRPr kumimoji="0" lang="zh-CN" altLang="en-US"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   借：资金结存</a:t>
            </a:r>
            <a:r>
              <a:rPr kumimoji="0" lang="en-US" altLang="zh-CN"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a:t>
            </a:r>
            <a:r>
              <a:rPr kumimoji="0" lang="zh-CN" altLang="en-US"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货币资金</a:t>
            </a:r>
            <a:r>
              <a:rPr kumimoji="0" lang="en-US" altLang="zh-CN"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                    					</a:t>
            </a:r>
            <a:r>
              <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900 000</a:t>
            </a:r>
            <a:endPar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     </a:t>
            </a:r>
            <a:r>
              <a:rPr kumimoji="0" lang="zh-CN" altLang="en-US"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  贷：非同级财政拨款预算收入</a:t>
            </a:r>
            <a:r>
              <a:rPr kumimoji="0" lang="en-US" altLang="zh-CN"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a:t>
            </a:r>
            <a:r>
              <a:rPr kumimoji="0" lang="zh-CN" altLang="en-US" sz="24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非本级财政拨款预算收入</a:t>
            </a:r>
            <a:r>
              <a:rPr kumimoji="0" lang="en-US" altLang="zh-CN" sz="2400" b="0" i="0" u="none" strike="noStrike" kern="1200" cap="none" spc="0" normalizeH="0" baseline="0" noProof="0" dirty="0" smtClean="0">
                <a:ln>
                  <a:noFill/>
                </a:ln>
                <a:solidFill>
                  <a:srgbClr val="C00000"/>
                </a:solidFill>
                <a:effectLst/>
                <a:uLnTx/>
                <a:uFillTx/>
                <a:latin typeface="Agency FB" panose="020B0503020202020204"/>
                <a:ea typeface="微软雅黑" panose="020B0503020204020204" charset="-122"/>
                <a:cs typeface="+mn-cs"/>
                <a:sym typeface="+mn-ea"/>
              </a:rPr>
              <a:t>——</a:t>
            </a:r>
            <a:r>
              <a:rPr kumimoji="0" lang="zh-CN" altLang="en-US" sz="2400" b="0" i="0" u="none" strike="noStrike" kern="1200" cap="none" spc="0" normalizeH="0" baseline="0" noProof="0" dirty="0" smtClean="0">
                <a:ln>
                  <a:noFill/>
                </a:ln>
                <a:solidFill>
                  <a:srgbClr val="C00000"/>
                </a:solidFill>
                <a:effectLst/>
                <a:uLnTx/>
                <a:uFillTx/>
                <a:latin typeface="Agency FB" panose="020B0503020202020204"/>
                <a:ea typeface="微软雅黑" panose="020B0503020204020204" charset="-122"/>
                <a:cs typeface="+mn-cs"/>
                <a:sym typeface="+mn-ea"/>
              </a:rPr>
              <a:t>专项资金</a:t>
            </a:r>
            <a:r>
              <a:rPr kumimoji="0" lang="zh-CN" altLang="en-US" sz="24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收入</a:t>
            </a:r>
            <a:r>
              <a:rPr kumimoji="0" lang="en-US" altLang="zh-CN" sz="24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 900 </a:t>
            </a:r>
            <a:r>
              <a:rPr kumimoji="0" lang="en-US" altLang="zh-CN"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000     </a:t>
            </a:r>
            <a:endParaRPr kumimoji="0" lang="zh-CN" altLang="en-US" sz="2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财务会计：</a:t>
            </a:r>
            <a:endPar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借：银行存款</a:t>
            </a:r>
            <a:r>
              <a:rPr kumimoji="0" lang="en-US" altLang="zh-CN"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en-US" altLang="zh-CN"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  900 000</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贷：非同级财政拨款收入</a:t>
            </a:r>
            <a:r>
              <a:rPr kumimoji="0" lang="en-US" altLang="zh-CN"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a:t>
            </a: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非本级财政拨款</a:t>
            </a:r>
            <a:r>
              <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收入 </a:t>
            </a:r>
            <a:r>
              <a:rPr kumimoji="0" lang="zh-CN" altLang="en-US" sz="2400" b="0"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    </a:t>
            </a:r>
            <a:r>
              <a:rPr kumimoji="0" lang="en-US" altLang="zh-CN"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900 000</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1"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grpSp>
        <p:nvGrpSpPr>
          <p:cNvPr id="16" name="组合 15"/>
          <p:cNvGrpSpPr/>
          <p:nvPr/>
        </p:nvGrpSpPr>
        <p:grpSpPr>
          <a:xfrm>
            <a:off x="428950" y="1460338"/>
            <a:ext cx="11353963" cy="67886"/>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2506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11336"/>
            <a:ext cx="8218133" cy="868255"/>
            <a:chOff x="253748" y="311336"/>
            <a:chExt cx="3706739" cy="868255"/>
          </a:xfrm>
        </p:grpSpPr>
        <p:sp>
          <p:nvSpPr>
            <p:cNvPr id="11" name="文本占位符 13"/>
            <p:cNvSpPr txBox="1"/>
            <p:nvPr/>
          </p:nvSpPr>
          <p:spPr>
            <a:xfrm>
              <a:off x="549281" y="311336"/>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uLnTx/>
                  <a:uFillTx/>
                  <a:latin typeface="微软雅黑" panose="020B0503020204020204" charset="-122"/>
                  <a:ea typeface="微软雅黑" panose="020B0503020204020204" charset="-122"/>
                  <a:cs typeface="+mn-ea"/>
                  <a:sym typeface="+mn-ea"/>
                </a:rPr>
                <a:t>上级补助预算收入/附属单位上缴预算收入</a:t>
              </a:r>
              <a:endParaRPr kumimoji="0" lang="zh-CN" altLang="en-US" sz="2800" b="1" i="0" u="none" strike="noStrike" kern="1200" cap="none" spc="0" normalizeH="0" baseline="0" noProof="0" dirty="0">
                <a:ln>
                  <a:noFill/>
                </a:ln>
                <a:solidFill>
                  <a:srgbClr val="181818"/>
                </a:solidFill>
                <a:uLnTx/>
                <a:uFillTx/>
                <a:latin typeface="微软雅黑" panose="020B0503020204020204" charset="-122"/>
                <a:ea typeface="微软雅黑" panose="020B0503020204020204" charset="-122"/>
                <a:cs typeface="+mn-ea"/>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uLnTx/>
                  <a:uFillTx/>
                  <a:latin typeface="微软雅黑" panose="020B0503020204020204" charset="-122"/>
                  <a:ea typeface="微软雅黑" panose="020B0503020204020204" charset="-122"/>
                  <a:cs typeface="+mn-ea"/>
                  <a:sym typeface="+mn-lt"/>
                </a:rPr>
                <a:t>上缴上级支出</a:t>
              </a:r>
              <a:r>
                <a:rPr kumimoji="0" lang="en-US" altLang="zh-CN" sz="2800" b="1" i="0" u="none" strike="noStrike" kern="1200" cap="none" spc="0" normalizeH="0" baseline="0" noProof="0" dirty="0">
                  <a:ln>
                    <a:noFill/>
                  </a:ln>
                  <a:solidFill>
                    <a:srgbClr val="181818"/>
                  </a:solidFill>
                  <a:uLnTx/>
                  <a:uFillTx/>
                  <a:latin typeface="微软雅黑" panose="020B0503020204020204" charset="-122"/>
                  <a:ea typeface="微软雅黑" panose="020B0503020204020204" charset="-122"/>
                  <a:cs typeface="+mn-ea"/>
                  <a:sym typeface="+mn-lt"/>
                </a:rPr>
                <a:t>/</a:t>
              </a:r>
              <a:r>
                <a:rPr kumimoji="0" lang="zh-CN" altLang="en-US" sz="2800" b="1" i="0" u="none" strike="noStrike" kern="1200" cap="none" spc="0" normalizeH="0" baseline="0" noProof="0" dirty="0">
                  <a:ln>
                    <a:noFill/>
                  </a:ln>
                  <a:solidFill>
                    <a:srgbClr val="181818"/>
                  </a:solidFill>
                  <a:uLnTx/>
                  <a:uFillTx/>
                  <a:latin typeface="微软雅黑" panose="020B0503020204020204" charset="-122"/>
                  <a:ea typeface="微软雅黑" panose="020B0503020204020204" charset="-122"/>
                  <a:cs typeface="+mn-ea"/>
                  <a:sym typeface="+mn-lt"/>
                </a:rPr>
                <a:t>对附属单位补助支出</a:t>
              </a:r>
              <a:endParaRPr kumimoji="0" lang="zh-CN" altLang="en-US" sz="2800" b="1" i="0" u="none" strike="noStrike" kern="1200" cap="none" spc="0" normalizeH="0" baseline="0" noProof="0" dirty="0">
                <a:ln>
                  <a:noFill/>
                </a:ln>
                <a:solidFill>
                  <a:srgbClr val="181818"/>
                </a:solidFill>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253748" y="539900"/>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502919" y="1179591"/>
              <a:ext cx="3457568" cy="0"/>
            </a:xfrm>
            <a:prstGeom prst="line">
              <a:avLst/>
            </a:prstGeom>
            <a:noFill/>
            <a:ln w="1270" cap="flat" cmpd="sng" algn="ctr">
              <a:solidFill>
                <a:srgbClr val="99191E"/>
              </a:solidFill>
              <a:prstDash val="solid"/>
              <a:miter lim="800000"/>
            </a:ln>
            <a:effectLst/>
          </p:spPr>
        </p:cxnSp>
      </p:grpSp>
      <p:sp>
        <p:nvSpPr>
          <p:cNvPr id="15" name="内容占位符 2"/>
          <p:cNvSpPr txBox="1"/>
          <p:nvPr/>
        </p:nvSpPr>
        <p:spPr>
          <a:xfrm>
            <a:off x="659846" y="1885270"/>
            <a:ext cx="10730670" cy="4488815"/>
          </a:xfrm>
          <a:prstGeom prst="rect">
            <a:avLst/>
          </a:prstGeom>
          <a:noFill/>
          <a:ln>
            <a:solidFill>
              <a:srgbClr val="4472C4"/>
            </a:solidFill>
          </a:ln>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9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关注：</a:t>
            </a:r>
            <a:endParaRPr kumimoji="0" lang="zh-CN" altLang="en-US" sz="2900" b="1" i="0" u="none" strike="noStrike" kern="120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900" b="1" i="0" u="none" strike="noStrike" kern="1200" cap="none" spc="0" normalizeH="0" baseline="0" noProof="0" dirty="0">
                <a:ln>
                  <a:noFill/>
                </a:ln>
                <a:solidFill>
                  <a:srgbClr val="002060"/>
                </a:solidFill>
                <a:effectLst/>
                <a:uLnTx/>
                <a:uFillTx/>
                <a:latin typeface="Agency FB" panose="020B0503020202020204"/>
                <a:ea typeface="微软雅黑" panose="020B0503020204020204" charset="-122"/>
                <a:cs typeface="+mn-cs"/>
              </a:rPr>
              <a:t>    年终结转</a:t>
            </a:r>
            <a:endParaRPr kumimoji="0" lang="zh-CN" altLang="en-US" sz="2900" b="1" i="0" u="none" strike="noStrike" kern="120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	——</a:t>
            </a:r>
            <a:r>
              <a:rPr kumimoji="0" lang="zh-CN" altLang="en-US"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专项资金收入→“非财政拨款结转</a:t>
            </a:r>
            <a:r>
              <a:rPr kumimoji="0" lang="en-US" altLang="zh-CN"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a:t>
            </a:r>
            <a:r>
              <a:rPr kumimoji="0" lang="zh-CN" altLang="en-US"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本年收支结转”</a:t>
            </a:r>
            <a:endParaRPr kumimoji="0" lang="zh-CN" altLang="en-US"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	——</a:t>
            </a:r>
            <a:r>
              <a:rPr kumimoji="0" lang="zh-CN" altLang="en-US"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非专项资金收入→“其他结余”</a:t>
            </a:r>
            <a:endParaRPr kumimoji="0" lang="zh-CN" altLang="en-US"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	——</a:t>
            </a:r>
            <a:r>
              <a:rPr kumimoji="0" lang="zh-CN" altLang="en-US" sz="25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sym typeface="+mn-ea"/>
              </a:rPr>
              <a:t>支出 →“其他结余”</a:t>
            </a:r>
            <a:endParaRPr kumimoji="0" lang="zh-CN" altLang="en-US" sz="2500" b="0" i="0" u="none" strike="noStrike" kern="120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grpSp>
        <p:nvGrpSpPr>
          <p:cNvPr id="16" name="组合 15"/>
          <p:cNvGrpSpPr/>
          <p:nvPr/>
        </p:nvGrpSpPr>
        <p:grpSpPr>
          <a:xfrm>
            <a:off x="659846" y="174339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00999"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- 24 -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8" name="组合 17"/>
          <p:cNvGrpSpPr/>
          <p:nvPr/>
        </p:nvGrpSpPr>
        <p:grpSpPr>
          <a:xfrm>
            <a:off x="253748" y="321532"/>
            <a:ext cx="5164414" cy="639691"/>
            <a:chOff x="253748" y="321532"/>
            <a:chExt cx="3695952" cy="639691"/>
          </a:xfrm>
        </p:grpSpPr>
        <p:sp>
          <p:nvSpPr>
            <p:cNvPr id="19"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债务预算收入</a:t>
              </a:r>
              <a:r>
                <a:rPr kumimoji="0" lang="en-US" altLang="zh-CN"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a:t>
              </a: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债务还本支出</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20" name="矩形 19"/>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1"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23" name="内容占位符 2"/>
          <p:cNvSpPr txBox="1"/>
          <p:nvPr/>
        </p:nvSpPr>
        <p:spPr>
          <a:xfrm>
            <a:off x="659847" y="1376895"/>
            <a:ext cx="10730670" cy="4928367"/>
          </a:xfrm>
          <a:prstGeom prst="rect">
            <a:avLst/>
          </a:prstGeom>
          <a:ln>
            <a:solidFill>
              <a:srgbClr val="4472C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 1</a:t>
            </a:r>
            <a:r>
              <a:rPr kumimoji="0" lang="zh-CN"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a:t>
            </a: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概念理解</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债务预算收入核算事业单位按照规定从银行和其他金融机构等借入的、纳入部门预算管理的、不以财政资金作为偿还来源的</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债务本金</a:t>
            </a:r>
            <a:r>
              <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 债务还本支出核算事业单位偿还自身承担的纳入预算管理的从金融机构举借的</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债务本金</a:t>
            </a:r>
            <a:r>
              <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sym typeface="+mn-ea"/>
              </a:rPr>
              <a:t>的现金流出。 </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defRPr/>
            </a:pPr>
            <a:endParaRPr kumimoji="0" lang="en-US" altLang="zh-CN"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p:txBody>
      </p:sp>
      <p:sp>
        <p:nvSpPr>
          <p:cNvPr id="24" name="流程图: 可选过程 23"/>
          <p:cNvSpPr/>
          <p:nvPr/>
        </p:nvSpPr>
        <p:spPr>
          <a:xfrm>
            <a:off x="5844003" y="3734624"/>
            <a:ext cx="2017395" cy="509071"/>
          </a:xfrm>
          <a:prstGeom prst="flowChartAlternateProcess">
            <a:avLst/>
          </a:prstGeom>
          <a:solidFill>
            <a:srgbClr val="5B9BD5">
              <a:lumMod val="50000"/>
              <a:alpha val="93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债务预算收入</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sp>
        <p:nvSpPr>
          <p:cNvPr id="25" name="流程图: 可选过程 24"/>
          <p:cNvSpPr/>
          <p:nvPr/>
        </p:nvSpPr>
        <p:spPr>
          <a:xfrm>
            <a:off x="5844003" y="4548059"/>
            <a:ext cx="2017395" cy="509071"/>
          </a:xfrm>
          <a:prstGeom prst="flowChartAlternateProcess">
            <a:avLst/>
          </a:prstGeom>
          <a:solidFill>
            <a:srgbClr val="5B9BD5">
              <a:lumMod val="50000"/>
              <a:alpha val="93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债务还本支出</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cxnSp>
        <p:nvCxnSpPr>
          <p:cNvPr id="26" name="直接箭头连接符 25"/>
          <p:cNvCxnSpPr/>
          <p:nvPr/>
        </p:nvCxnSpPr>
        <p:spPr>
          <a:xfrm>
            <a:off x="7987041" y="3990768"/>
            <a:ext cx="1004040" cy="134452"/>
          </a:xfrm>
          <a:prstGeom prst="straightConnector1">
            <a:avLst/>
          </a:prstGeom>
          <a:noFill/>
          <a:ln w="25400" cap="flat" cmpd="sng" algn="ctr">
            <a:solidFill>
              <a:srgbClr val="99191E"/>
            </a:solidFill>
            <a:prstDash val="solid"/>
            <a:miter lim="800000"/>
            <a:tailEnd type="arrow"/>
          </a:ln>
          <a:effectLst/>
        </p:spPr>
      </p:cxnSp>
      <p:cxnSp>
        <p:nvCxnSpPr>
          <p:cNvPr id="27" name="直接箭头连接符 26"/>
          <p:cNvCxnSpPr/>
          <p:nvPr/>
        </p:nvCxnSpPr>
        <p:spPr>
          <a:xfrm flipV="1">
            <a:off x="7973393" y="4392386"/>
            <a:ext cx="1004040" cy="394771"/>
          </a:xfrm>
          <a:prstGeom prst="straightConnector1">
            <a:avLst/>
          </a:prstGeom>
          <a:noFill/>
          <a:ln w="25400" cap="flat" cmpd="sng" algn="ctr">
            <a:solidFill>
              <a:srgbClr val="99191E"/>
            </a:solidFill>
            <a:prstDash val="solid"/>
            <a:miter lim="800000"/>
            <a:tailEnd type="arrow"/>
          </a:ln>
          <a:effectLst/>
        </p:spPr>
      </p:cxnSp>
      <p:sp>
        <p:nvSpPr>
          <p:cNvPr id="28" name="流程图: 可选过程 27"/>
          <p:cNvSpPr/>
          <p:nvPr/>
        </p:nvSpPr>
        <p:spPr>
          <a:xfrm>
            <a:off x="9045673" y="4023549"/>
            <a:ext cx="1808480" cy="509071"/>
          </a:xfrm>
          <a:prstGeom prst="flowChartAlternateProcess">
            <a:avLst/>
          </a:prstGeom>
          <a:solidFill>
            <a:srgbClr val="5B9BD5">
              <a:lumMod val="50000"/>
              <a:alpha val="93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债务本金</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sp>
        <p:nvSpPr>
          <p:cNvPr id="29" name="流程图: 可选过程 28"/>
          <p:cNvSpPr/>
          <p:nvPr/>
        </p:nvSpPr>
        <p:spPr>
          <a:xfrm>
            <a:off x="9074579" y="4831927"/>
            <a:ext cx="1808480" cy="509071"/>
          </a:xfrm>
          <a:prstGeom prst="flowChartAlternateProcess">
            <a:avLst/>
          </a:prstGeom>
          <a:solidFill>
            <a:srgbClr val="5B9BD5">
              <a:lumMod val="50000"/>
              <a:alpha val="93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债务利息</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cxnSp>
        <p:nvCxnSpPr>
          <p:cNvPr id="30" name="直接箭头连接符 29"/>
          <p:cNvCxnSpPr/>
          <p:nvPr/>
        </p:nvCxnSpPr>
        <p:spPr>
          <a:xfrm flipH="1">
            <a:off x="8000689" y="5108689"/>
            <a:ext cx="1004040" cy="509071"/>
          </a:xfrm>
          <a:prstGeom prst="straightConnector1">
            <a:avLst/>
          </a:prstGeom>
          <a:noFill/>
          <a:ln w="25400" cap="flat" cmpd="sng" algn="ctr">
            <a:solidFill>
              <a:srgbClr val="99191E"/>
            </a:solidFill>
            <a:prstDash val="solid"/>
            <a:miter lim="800000"/>
            <a:tailEnd type="arrow"/>
          </a:ln>
          <a:effectLst/>
        </p:spPr>
      </p:cxnSp>
      <p:sp>
        <p:nvSpPr>
          <p:cNvPr id="31" name="流程图: 可选过程 30"/>
          <p:cNvSpPr/>
          <p:nvPr/>
        </p:nvSpPr>
        <p:spPr>
          <a:xfrm>
            <a:off x="5844003" y="5378662"/>
            <a:ext cx="2017395" cy="509071"/>
          </a:xfrm>
          <a:prstGeom prst="flowChartAlternateProcess">
            <a:avLst/>
          </a:prstGeom>
          <a:solidFill>
            <a:srgbClr val="5B9BD5">
              <a:lumMod val="50000"/>
              <a:alpha val="93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其他支出</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grpSp>
        <p:nvGrpSpPr>
          <p:cNvPr id="32" name="组合 31"/>
          <p:cNvGrpSpPr/>
          <p:nvPr/>
        </p:nvGrpSpPr>
        <p:grpSpPr>
          <a:xfrm>
            <a:off x="659846" y="1248722"/>
            <a:ext cx="10730670" cy="75877"/>
            <a:chOff x="1070542" y="1327518"/>
            <a:chExt cx="10035925" cy="45719"/>
          </a:xfrm>
        </p:grpSpPr>
        <p:sp>
          <p:nvSpPr>
            <p:cNvPr id="33" name="矩形 32"/>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p:cNvSpPr/>
          <p:nvPr/>
        </p:nvSpPr>
        <p:spPr>
          <a:xfrm>
            <a:off x="5859958" y="6549495"/>
            <a:ext cx="58896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- 25 -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ox(in)">
                                      <p:cBhvr>
                                        <p:cTn id="13" dur="500"/>
                                        <p:tgtEl>
                                          <p:spTgt spid="3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in)">
                                      <p:cBhvr>
                                        <p:cTn id="16" dur="500"/>
                                        <p:tgtEl>
                                          <p:spTgt spid="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6796585" y="2915885"/>
            <a:ext cx="4720501" cy="846386"/>
          </a:xfrm>
          <a:prstGeom prst="rect">
            <a:avLst/>
          </a:prstGeom>
          <a:noFill/>
        </p:spPr>
        <p:txBody>
          <a:bodyPr wrap="square" rtlCol="0">
            <a:spAutoFit/>
          </a:bodyPr>
          <a:lstStyle/>
          <a:p>
            <a:r>
              <a:rPr lang="zh-CN" altLang="en-US" sz="4900" b="1" dirty="0">
                <a:solidFill>
                  <a:srgbClr val="181818"/>
                </a:solidFill>
                <a:cs typeface="+mn-ea"/>
                <a:sym typeface="+mn-lt"/>
              </a:rPr>
              <a:t>预算会计概述</a:t>
            </a:r>
            <a:endParaRPr lang="zh-CN" altLang="en-US" sz="4900" b="1" dirty="0">
              <a:solidFill>
                <a:srgbClr val="181818"/>
              </a:solidFill>
              <a:cs typeface="+mn-ea"/>
              <a:sym typeface="+mn-lt"/>
            </a:endParaRPr>
          </a:p>
        </p:txBody>
      </p:sp>
      <p:cxnSp>
        <p:nvCxnSpPr>
          <p:cNvPr id="48" name="直接连接符 47"/>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2057454" y="2703348"/>
            <a:ext cx="3871464" cy="1366210"/>
            <a:chOff x="2057454" y="2646587"/>
            <a:chExt cx="3871464" cy="1366210"/>
          </a:xfrm>
        </p:grpSpPr>
        <p:sp>
          <p:nvSpPr>
            <p:cNvPr id="50" name="椭圆 49"/>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2662550" y="2972994"/>
            <a:ext cx="2720704" cy="871348"/>
            <a:chOff x="2133791" y="2806726"/>
            <a:chExt cx="3351856" cy="1073484"/>
          </a:xfrm>
        </p:grpSpPr>
        <p:sp>
          <p:nvSpPr>
            <p:cNvPr id="63" name="椭圆 62"/>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文本框 74"/>
          <p:cNvSpPr txBox="1"/>
          <p:nvPr/>
        </p:nvSpPr>
        <p:spPr>
          <a:xfrm>
            <a:off x="1306966" y="1782039"/>
            <a:ext cx="3522115" cy="1862048"/>
          </a:xfrm>
          <a:prstGeom prst="rect">
            <a:avLst/>
          </a:prstGeom>
          <a:noFill/>
        </p:spPr>
        <p:txBody>
          <a:bodyPr wrap="square" rtlCol="0">
            <a:spAutoFit/>
          </a:bodyPr>
          <a:lstStyle/>
          <a:p>
            <a:pPr algn="ctr"/>
            <a:r>
              <a:rPr lang="en-US" altLang="zh-CN" sz="6600" spc="100" dirty="0">
                <a:solidFill>
                  <a:srgbClr val="C00000"/>
                </a:solidFill>
                <a:latin typeface="明兰" panose="02010600030101010101" pitchFamily="2" charset="-122"/>
                <a:ea typeface="明兰" panose="02010600030101010101" pitchFamily="2" charset="-122"/>
              </a:rPr>
              <a:t>Part </a:t>
            </a:r>
            <a:r>
              <a:rPr lang="en-US" altLang="zh-CN" sz="11500" spc="100" dirty="0">
                <a:solidFill>
                  <a:srgbClr val="C00000"/>
                </a:solidFill>
                <a:latin typeface="明兰" panose="02010600030101010101" pitchFamily="2" charset="-122"/>
                <a:ea typeface="明兰" panose="02010600030101010101" pitchFamily="2" charset="-122"/>
              </a:rPr>
              <a:t>1</a:t>
            </a:r>
            <a:endParaRPr lang="zh-CN" altLang="en-US" sz="6600" spc="100" dirty="0">
              <a:solidFill>
                <a:srgbClr val="C00000"/>
              </a:solidFill>
              <a:latin typeface="明兰" panose="02010600030101010101" pitchFamily="2" charset="-122"/>
              <a:ea typeface="明兰" panose="02010600030101010101" pitchFamily="2" charset="-122"/>
            </a:endParaRPr>
          </a:p>
        </p:txBody>
      </p:sp>
      <p:sp>
        <p:nvSpPr>
          <p:cNvPr id="76" name="TextBox 23"/>
          <p:cNvSpPr txBox="1">
            <a:spLocks noChangeArrowheads="1"/>
          </p:cNvSpPr>
          <p:nvPr/>
        </p:nvSpPr>
        <p:spPr bwMode="auto">
          <a:xfrm>
            <a:off x="7074019" y="4155223"/>
            <a:ext cx="18120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预算会计定义</a:t>
            </a:r>
            <a:endParaRPr lang="zh-CN" altLang="en-US" dirty="0">
              <a:latin typeface="Agency FB" panose="020B0503020202020204"/>
              <a:ea typeface="微软雅黑" panose="020B0503020204020204" charset="-122"/>
              <a:cs typeface="+mn-ea"/>
              <a:sym typeface="+mn-lt"/>
            </a:endParaRPr>
          </a:p>
        </p:txBody>
      </p:sp>
      <p:sp>
        <p:nvSpPr>
          <p:cNvPr id="77" name="TextBox 24"/>
          <p:cNvSpPr txBox="1">
            <a:spLocks noChangeArrowheads="1"/>
          </p:cNvSpPr>
          <p:nvPr/>
        </p:nvSpPr>
        <p:spPr bwMode="auto">
          <a:xfrm>
            <a:off x="7074019" y="4483835"/>
            <a:ext cx="15812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支出类科目</a:t>
            </a:r>
            <a:endParaRPr lang="zh-CN" altLang="en-US" dirty="0">
              <a:latin typeface="Agency FB" panose="020B0503020202020204"/>
              <a:ea typeface="微软雅黑" panose="020B0503020204020204" charset="-122"/>
              <a:cs typeface="+mn-ea"/>
              <a:sym typeface="+mn-lt"/>
            </a:endParaRPr>
          </a:p>
        </p:txBody>
      </p:sp>
      <p:sp>
        <p:nvSpPr>
          <p:cNvPr id="78" name="TextBox 25"/>
          <p:cNvSpPr txBox="1">
            <a:spLocks noChangeArrowheads="1"/>
          </p:cNvSpPr>
          <p:nvPr/>
        </p:nvSpPr>
        <p:spPr bwMode="auto">
          <a:xfrm>
            <a:off x="7074019" y="4833085"/>
            <a:ext cx="18120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预算会计特点</a:t>
            </a:r>
            <a:endParaRPr lang="zh-CN" altLang="en-US" dirty="0">
              <a:latin typeface="Agency FB" panose="020B0503020202020204"/>
              <a:ea typeface="微软雅黑" panose="020B0503020204020204" charset="-122"/>
              <a:cs typeface="+mn-ea"/>
              <a:sym typeface="+mn-lt"/>
            </a:endParaRPr>
          </a:p>
        </p:txBody>
      </p:sp>
      <p:sp>
        <p:nvSpPr>
          <p:cNvPr id="79" name="TextBox 23"/>
          <p:cNvSpPr txBox="1">
            <a:spLocks noChangeArrowheads="1"/>
          </p:cNvSpPr>
          <p:nvPr/>
        </p:nvSpPr>
        <p:spPr bwMode="auto">
          <a:xfrm>
            <a:off x="8947269" y="4168882"/>
            <a:ext cx="15812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收入类科目</a:t>
            </a:r>
            <a:endParaRPr lang="zh-CN" altLang="en-US" dirty="0">
              <a:latin typeface="Agency FB" panose="020B0503020202020204"/>
              <a:ea typeface="微软雅黑" panose="020B0503020204020204" charset="-122"/>
              <a:cs typeface="+mn-ea"/>
              <a:sym typeface="+mn-lt"/>
            </a:endParaRPr>
          </a:p>
        </p:txBody>
      </p:sp>
      <p:sp>
        <p:nvSpPr>
          <p:cNvPr id="80" name="TextBox 24"/>
          <p:cNvSpPr txBox="1">
            <a:spLocks noChangeArrowheads="1"/>
          </p:cNvSpPr>
          <p:nvPr/>
        </p:nvSpPr>
        <p:spPr bwMode="auto">
          <a:xfrm>
            <a:off x="8947269" y="4495907"/>
            <a:ext cx="15812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结余类科目</a:t>
            </a:r>
            <a:endParaRPr lang="zh-CN" altLang="en-US" dirty="0">
              <a:latin typeface="Agency FB" panose="020B0503020202020204"/>
              <a:ea typeface="微软雅黑" panose="020B0503020204020204" charset="-122"/>
              <a:cs typeface="+mn-ea"/>
              <a:sym typeface="+mn-lt"/>
            </a:endParaRPr>
          </a:p>
        </p:txBody>
      </p:sp>
      <p:sp>
        <p:nvSpPr>
          <p:cNvPr id="84" name="矩形 83"/>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85" name="矩形 84"/>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cxnSp>
        <p:nvCxnSpPr>
          <p:cNvPr id="86" name="直接连接符 85"/>
          <p:cNvCxnSpPr/>
          <p:nvPr/>
        </p:nvCxnSpPr>
        <p:spPr>
          <a:xfrm>
            <a:off x="6668770" y="2200144"/>
            <a:ext cx="0" cy="2674620"/>
          </a:xfrm>
          <a:prstGeom prst="line">
            <a:avLst/>
          </a:prstGeom>
          <a:noFill/>
          <a:ln w="6350" cap="flat" cmpd="sng" algn="ctr">
            <a:solidFill>
              <a:sysClr val="windowText" lastClr="000000">
                <a:lumMod val="65000"/>
                <a:lumOff val="35000"/>
              </a:sysClr>
            </a:solidFill>
            <a:prstDash val="dash"/>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5"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7" name="组合 36"/>
          <p:cNvGrpSpPr/>
          <p:nvPr/>
        </p:nvGrpSpPr>
        <p:grpSpPr>
          <a:xfrm>
            <a:off x="253748" y="321532"/>
            <a:ext cx="5164414" cy="639691"/>
            <a:chOff x="253748" y="321532"/>
            <a:chExt cx="3695952" cy="639691"/>
          </a:xfrm>
        </p:grpSpPr>
        <p:sp>
          <p:nvSpPr>
            <p:cNvPr id="38"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债务预算收入</a:t>
              </a:r>
              <a:r>
                <a:rPr kumimoji="0" lang="en-US" altLang="zh-CN"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a:t>
              </a: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债务还本支出</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39" name="矩形 38"/>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40"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42" name="内容占位符 2"/>
          <p:cNvSpPr txBox="1"/>
          <p:nvPr/>
        </p:nvSpPr>
        <p:spPr>
          <a:xfrm>
            <a:off x="659847" y="1571818"/>
            <a:ext cx="10515600" cy="5537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dirty="0">
                <a:solidFill>
                  <a:srgbClr val="181818"/>
                </a:solidFill>
                <a:latin typeface="Agency FB" panose="020B0503020202020204"/>
                <a:ea typeface="微软雅黑" panose="020B0503020204020204" charset="-122"/>
              </a:rPr>
              <a:t>主要账务处理</a:t>
            </a:r>
            <a:endParaRPr lang="zh-CN" altLang="en-US" dirty="0">
              <a:solidFill>
                <a:srgbClr val="181818"/>
              </a:solidFill>
              <a:latin typeface="Agency FB" panose="020B0503020202020204"/>
              <a:ea typeface="微软雅黑" panose="020B0503020204020204" charset="-122"/>
            </a:endParaRPr>
          </a:p>
        </p:txBody>
      </p:sp>
      <p:grpSp>
        <p:nvGrpSpPr>
          <p:cNvPr id="43" name="组合 42"/>
          <p:cNvGrpSpPr/>
          <p:nvPr/>
        </p:nvGrpSpPr>
        <p:grpSpPr>
          <a:xfrm>
            <a:off x="1810320" y="1831169"/>
            <a:ext cx="9365127" cy="4354759"/>
            <a:chOff x="1673842" y="1774199"/>
            <a:chExt cx="9365127" cy="4354759"/>
          </a:xfrm>
        </p:grpSpPr>
        <p:sp>
          <p:nvSpPr>
            <p:cNvPr id="44" name="椭圆 43"/>
            <p:cNvSpPr/>
            <p:nvPr/>
          </p:nvSpPr>
          <p:spPr>
            <a:xfrm>
              <a:off x="1695194" y="2267787"/>
              <a:ext cx="1408430" cy="767080"/>
            </a:xfrm>
            <a:prstGeom prst="ellipse">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收到借款本金</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sp>
          <p:nvSpPr>
            <p:cNvPr id="45" name="TextBox 8"/>
            <p:cNvSpPr txBox="1"/>
            <p:nvPr/>
          </p:nvSpPr>
          <p:spPr>
            <a:xfrm>
              <a:off x="4907310" y="1779830"/>
              <a:ext cx="112251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预算会计</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sp>
          <p:nvSpPr>
            <p:cNvPr id="46" name="圆角矩形 9"/>
            <p:cNvSpPr/>
            <p:nvPr/>
          </p:nvSpPr>
          <p:spPr>
            <a:xfrm>
              <a:off x="4108820" y="2194485"/>
              <a:ext cx="2677813" cy="875030"/>
            </a:xfrm>
            <a:prstGeom prst="round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借：资金结存</a:t>
              </a:r>
              <a:endParaRPr kumimoji="0" lang="en-US" altLang="zh-CN"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贷：债务预算收入</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sp>
          <p:nvSpPr>
            <p:cNvPr id="47" name="TextBox 11"/>
            <p:cNvSpPr txBox="1"/>
            <p:nvPr/>
          </p:nvSpPr>
          <p:spPr>
            <a:xfrm>
              <a:off x="8770216" y="1774199"/>
              <a:ext cx="115488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财务会计</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sp>
          <p:nvSpPr>
            <p:cNvPr id="48" name="圆角矩形 13"/>
            <p:cNvSpPr/>
            <p:nvPr/>
          </p:nvSpPr>
          <p:spPr>
            <a:xfrm>
              <a:off x="7662593" y="2192553"/>
              <a:ext cx="3376376" cy="875030"/>
            </a:xfrm>
            <a:prstGeom prst="round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借：银行存款</a:t>
              </a:r>
              <a:endParaRPr kumimoji="0" lang="en-US" altLang="zh-CN"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贷：短期借款</a:t>
              </a:r>
              <a:r>
                <a:rPr kumimoji="0" lang="en-US" altLang="zh-CN"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a:t>
              </a: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长期借款</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sp>
          <p:nvSpPr>
            <p:cNvPr id="49" name="椭圆 48"/>
            <p:cNvSpPr/>
            <p:nvPr/>
          </p:nvSpPr>
          <p:spPr>
            <a:xfrm>
              <a:off x="1673842" y="5132654"/>
              <a:ext cx="1387262" cy="766916"/>
            </a:xfrm>
            <a:prstGeom prst="ellipse">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年末结转</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cxnSp>
          <p:nvCxnSpPr>
            <p:cNvPr id="50" name="直接箭头连接符 49"/>
            <p:cNvCxnSpPr/>
            <p:nvPr/>
          </p:nvCxnSpPr>
          <p:spPr>
            <a:xfrm flipV="1">
              <a:off x="3213452" y="5200561"/>
              <a:ext cx="810042" cy="228946"/>
            </a:xfrm>
            <a:prstGeom prst="straightConnector1">
              <a:avLst/>
            </a:prstGeom>
            <a:noFill/>
            <a:ln w="38100" cap="flat" cmpd="sng" algn="ctr">
              <a:solidFill>
                <a:srgbClr val="C00000"/>
              </a:solidFill>
              <a:prstDash val="solid"/>
              <a:miter lim="800000"/>
              <a:tailEnd type="arrow"/>
            </a:ln>
            <a:effectLst/>
          </p:spPr>
        </p:cxnSp>
        <p:cxnSp>
          <p:nvCxnSpPr>
            <p:cNvPr id="51" name="直接箭头连接符 50"/>
            <p:cNvCxnSpPr/>
            <p:nvPr/>
          </p:nvCxnSpPr>
          <p:spPr>
            <a:xfrm>
              <a:off x="3205706" y="5648581"/>
              <a:ext cx="817788" cy="160655"/>
            </a:xfrm>
            <a:prstGeom prst="straightConnector1">
              <a:avLst/>
            </a:prstGeom>
            <a:noFill/>
            <a:ln w="38100" cap="flat" cmpd="sng" algn="ctr">
              <a:solidFill>
                <a:srgbClr val="C00000"/>
              </a:solidFill>
              <a:prstDash val="solid"/>
              <a:miter lim="800000"/>
              <a:tailEnd type="arrow"/>
            </a:ln>
            <a:effectLst/>
          </p:spPr>
        </p:cxnSp>
        <p:sp>
          <p:nvSpPr>
            <p:cNvPr id="52" name="椭圆 51"/>
            <p:cNvSpPr/>
            <p:nvPr/>
          </p:nvSpPr>
          <p:spPr>
            <a:xfrm>
              <a:off x="1681546" y="3326880"/>
              <a:ext cx="1397000" cy="767080"/>
            </a:xfrm>
            <a:prstGeom prst="ellipse">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偿</a:t>
              </a:r>
              <a:r>
                <a:rPr kumimoji="0" lang="zh-CN" altLang="en-US" sz="2000" b="1"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cs typeface="+mn-cs"/>
                </a:rPr>
                <a:t>还借款本</a:t>
              </a: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金</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sp>
          <p:nvSpPr>
            <p:cNvPr id="54" name="圆角矩形 14"/>
            <p:cNvSpPr/>
            <p:nvPr/>
          </p:nvSpPr>
          <p:spPr>
            <a:xfrm>
              <a:off x="4121956" y="3287109"/>
              <a:ext cx="2664677" cy="875071"/>
            </a:xfrm>
            <a:prstGeom prst="round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借：债务还本支出 </a:t>
              </a:r>
              <a:endParaRPr kumimoji="0" lang="en-US" altLang="zh-CN"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a:t>
              </a: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贷：</a:t>
              </a: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资金结存</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sp>
          <p:nvSpPr>
            <p:cNvPr id="56" name="圆角矩形 21"/>
            <p:cNvSpPr/>
            <p:nvPr/>
          </p:nvSpPr>
          <p:spPr>
            <a:xfrm>
              <a:off x="7662593" y="3290318"/>
              <a:ext cx="3376376" cy="875030"/>
            </a:xfrm>
            <a:prstGeom prst="round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借：</a:t>
              </a: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短期借款</a:t>
              </a:r>
              <a:r>
                <a:rPr kumimoji="0" lang="en-US" altLang="zh-CN"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a:t>
              </a: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sym typeface="+mn-ea"/>
                </a:rPr>
                <a:t>长期借款</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rPr>
                <a:t>      贷：银行存款</a:t>
              </a:r>
              <a:endParaRPr kumimoji="0" lang="zh-CN" altLang="en-US" sz="2000" b="1"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cs typeface="+mn-cs"/>
              </a:endParaRPr>
            </a:p>
          </p:txBody>
        </p:sp>
        <p:sp>
          <p:nvSpPr>
            <p:cNvPr id="57" name="椭圆 56"/>
            <p:cNvSpPr/>
            <p:nvPr/>
          </p:nvSpPr>
          <p:spPr>
            <a:xfrm>
              <a:off x="4132905" y="4967199"/>
              <a:ext cx="1238250" cy="466725"/>
            </a:xfrm>
            <a:prstGeom prst="ellipse">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收入</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sp>
          <p:nvSpPr>
            <p:cNvPr id="58" name="椭圆 57"/>
            <p:cNvSpPr/>
            <p:nvPr/>
          </p:nvSpPr>
          <p:spPr>
            <a:xfrm>
              <a:off x="4130696" y="5589499"/>
              <a:ext cx="1238250" cy="466725"/>
            </a:xfrm>
            <a:prstGeom prst="ellipse">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lumMod val="95000"/>
                    </a:prstClr>
                  </a:solidFill>
                  <a:effectLst/>
                  <a:uLnTx/>
                  <a:uFillTx/>
                  <a:latin typeface="Agency FB" panose="020B0503020202020204"/>
                  <a:ea typeface="微软雅黑" panose="020B0503020204020204" charset="-122"/>
                  <a:cs typeface="+mn-cs"/>
                </a:rPr>
                <a:t>支出</a:t>
              </a:r>
              <a:endParaRPr kumimoji="0" lang="zh-CN" altLang="en-US" sz="2000" b="0" i="0" u="none" strike="noStrike" kern="0" cap="none" spc="0" normalizeH="0" baseline="0" noProof="0">
                <a:ln>
                  <a:noFill/>
                </a:ln>
                <a:solidFill>
                  <a:prstClr val="white">
                    <a:lumMod val="95000"/>
                  </a:prstClr>
                </a:solidFill>
                <a:effectLst/>
                <a:uLnTx/>
                <a:uFillTx/>
                <a:latin typeface="Agency FB" panose="020B0503020202020204"/>
                <a:ea typeface="微软雅黑" panose="020B0503020204020204" charset="-122"/>
                <a:cs typeface="+mn-cs"/>
              </a:endParaRPr>
            </a:p>
          </p:txBody>
        </p:sp>
        <p:cxnSp>
          <p:nvCxnSpPr>
            <p:cNvPr id="59" name="直接箭头连接符 58"/>
            <p:cNvCxnSpPr/>
            <p:nvPr/>
          </p:nvCxnSpPr>
          <p:spPr>
            <a:xfrm flipV="1">
              <a:off x="5466261" y="5062376"/>
              <a:ext cx="1226082" cy="128239"/>
            </a:xfrm>
            <a:prstGeom prst="straightConnector1">
              <a:avLst/>
            </a:prstGeom>
            <a:noFill/>
            <a:ln w="38100" cap="flat" cmpd="sng" algn="ctr">
              <a:solidFill>
                <a:srgbClr val="C00000"/>
              </a:solidFill>
              <a:prstDash val="solid"/>
              <a:miter lim="800000"/>
              <a:tailEnd type="arrow"/>
            </a:ln>
            <a:effectLst/>
          </p:spPr>
        </p:cxnSp>
        <p:cxnSp>
          <p:nvCxnSpPr>
            <p:cNvPr id="60" name="直接箭头连接符 59"/>
            <p:cNvCxnSpPr/>
            <p:nvPr/>
          </p:nvCxnSpPr>
          <p:spPr>
            <a:xfrm>
              <a:off x="5448777" y="5283369"/>
              <a:ext cx="1196034" cy="645564"/>
            </a:xfrm>
            <a:prstGeom prst="straightConnector1">
              <a:avLst/>
            </a:prstGeom>
            <a:noFill/>
            <a:ln w="38100" cap="flat" cmpd="sng" algn="ctr">
              <a:solidFill>
                <a:srgbClr val="C00000"/>
              </a:solidFill>
              <a:prstDash val="solid"/>
              <a:miter lim="800000"/>
              <a:tailEnd type="arrow"/>
            </a:ln>
            <a:effectLst/>
          </p:spPr>
        </p:cxnSp>
        <p:sp>
          <p:nvSpPr>
            <p:cNvPr id="61" name="圆角矩形 32"/>
            <p:cNvSpPr/>
            <p:nvPr/>
          </p:nvSpPr>
          <p:spPr>
            <a:xfrm>
              <a:off x="6818360" y="4883319"/>
              <a:ext cx="2404745" cy="400050"/>
            </a:xfrm>
            <a:prstGeom prst="round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非财政拨款结转</a:t>
              </a:r>
              <a:endParaRPr kumimoji="0" lang="zh-CN" altLang="en-US" sz="2000" b="0"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sp>
          <p:nvSpPr>
            <p:cNvPr id="62" name="圆角矩形 34"/>
            <p:cNvSpPr/>
            <p:nvPr/>
          </p:nvSpPr>
          <p:spPr>
            <a:xfrm>
              <a:off x="6818360" y="5728908"/>
              <a:ext cx="2191385" cy="400050"/>
            </a:xfrm>
            <a:prstGeom prst="round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lumMod val="95000"/>
                    </a:prstClr>
                  </a:solidFill>
                  <a:effectLst/>
                  <a:uLnTx/>
                  <a:uFillTx/>
                  <a:latin typeface="Agency FB" panose="020B0503020202020204"/>
                  <a:ea typeface="微软雅黑" panose="020B0503020204020204" charset="-122"/>
                  <a:cs typeface="+mn-cs"/>
                </a:rPr>
                <a:t>其他结余</a:t>
              </a:r>
              <a:endParaRPr kumimoji="0" lang="zh-CN" altLang="en-US" sz="2000" b="0" i="0" u="none" strike="noStrike" kern="0" cap="none" spc="0" normalizeH="0" baseline="0" noProof="0">
                <a:ln>
                  <a:noFill/>
                </a:ln>
                <a:solidFill>
                  <a:prstClr val="white">
                    <a:lumMod val="95000"/>
                  </a:prstClr>
                </a:solidFill>
                <a:effectLst/>
                <a:uLnTx/>
                <a:uFillTx/>
                <a:latin typeface="Agency FB" panose="020B0503020202020204"/>
                <a:ea typeface="微软雅黑" panose="020B0503020204020204" charset="-122"/>
                <a:cs typeface="+mn-cs"/>
              </a:endParaRPr>
            </a:p>
          </p:txBody>
        </p:sp>
        <p:cxnSp>
          <p:nvCxnSpPr>
            <p:cNvPr id="63" name="直接箭头连接符 62"/>
            <p:cNvCxnSpPr/>
            <p:nvPr/>
          </p:nvCxnSpPr>
          <p:spPr>
            <a:xfrm>
              <a:off x="5527180" y="5863828"/>
              <a:ext cx="1073276" cy="197477"/>
            </a:xfrm>
            <a:prstGeom prst="straightConnector1">
              <a:avLst/>
            </a:prstGeom>
            <a:noFill/>
            <a:ln w="38100" cap="flat" cmpd="sng" algn="ctr">
              <a:solidFill>
                <a:srgbClr val="C00000"/>
              </a:solidFill>
              <a:prstDash val="solid"/>
              <a:miter lim="800000"/>
              <a:tailEnd type="arrow"/>
            </a:ln>
            <a:effectLst/>
          </p:spPr>
        </p:cxnSp>
        <p:sp>
          <p:nvSpPr>
            <p:cNvPr id="64" name="文本框 63"/>
            <p:cNvSpPr txBox="1"/>
            <p:nvPr/>
          </p:nvSpPr>
          <p:spPr>
            <a:xfrm rot="21103486">
              <a:off x="5590960" y="4807946"/>
              <a:ext cx="704850"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rPr>
                <a:t>专项</a:t>
              </a:r>
              <a:endParaRPr kumimoji="0" lang="zh-CN" altLang="en-US" sz="18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endParaRPr>
            </a:p>
          </p:txBody>
        </p:sp>
        <p:sp>
          <p:nvSpPr>
            <p:cNvPr id="65" name="文本框 64"/>
            <p:cNvSpPr txBox="1"/>
            <p:nvPr/>
          </p:nvSpPr>
          <p:spPr>
            <a:xfrm rot="1764702">
              <a:off x="5677002" y="5315760"/>
              <a:ext cx="935990" cy="3683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rPr>
                <a:t>非专项</a:t>
              </a:r>
              <a:endParaRPr kumimoji="0" lang="zh-CN" altLang="en-US" sz="18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endParaRPr>
            </a:p>
          </p:txBody>
        </p:sp>
        <p:cxnSp>
          <p:nvCxnSpPr>
            <p:cNvPr id="66" name="直接箭头连接符 65"/>
            <p:cNvCxnSpPr/>
            <p:nvPr/>
          </p:nvCxnSpPr>
          <p:spPr>
            <a:xfrm>
              <a:off x="3171864" y="2637679"/>
              <a:ext cx="904240" cy="7270"/>
            </a:xfrm>
            <a:prstGeom prst="straightConnector1">
              <a:avLst/>
            </a:prstGeom>
            <a:noFill/>
            <a:ln w="38100" cap="flat" cmpd="sng" algn="ctr">
              <a:solidFill>
                <a:srgbClr val="C00000"/>
              </a:solidFill>
              <a:prstDash val="solid"/>
              <a:miter lim="800000"/>
              <a:tailEnd type="triangle"/>
            </a:ln>
            <a:effectLst/>
          </p:spPr>
        </p:cxnSp>
        <p:cxnSp>
          <p:nvCxnSpPr>
            <p:cNvPr id="69" name="直接箭头连接符 68"/>
            <p:cNvCxnSpPr/>
            <p:nvPr/>
          </p:nvCxnSpPr>
          <p:spPr>
            <a:xfrm>
              <a:off x="3146786" y="3703150"/>
              <a:ext cx="904240" cy="7270"/>
            </a:xfrm>
            <a:prstGeom prst="straightConnector1">
              <a:avLst/>
            </a:prstGeom>
            <a:noFill/>
            <a:ln w="38100" cap="flat" cmpd="sng" algn="ctr">
              <a:solidFill>
                <a:srgbClr val="C00000"/>
              </a:solidFill>
              <a:prstDash val="solid"/>
              <a:miter lim="800000"/>
              <a:tailEnd type="triangle"/>
            </a:ln>
            <a:effectLst/>
          </p:spPr>
        </p:cxnSp>
      </p:grpSp>
      <p:grpSp>
        <p:nvGrpSpPr>
          <p:cNvPr id="70" name="组合 69"/>
          <p:cNvGrpSpPr/>
          <p:nvPr/>
        </p:nvGrpSpPr>
        <p:grpSpPr>
          <a:xfrm>
            <a:off x="4029262" y="1992760"/>
            <a:ext cx="3111767" cy="2372621"/>
            <a:chOff x="4781166" y="1824442"/>
            <a:chExt cx="2562710" cy="2239558"/>
          </a:xfrm>
        </p:grpSpPr>
        <p:cxnSp>
          <p:nvCxnSpPr>
            <p:cNvPr id="71" name="直接连接符 70"/>
            <p:cNvCxnSpPr/>
            <p:nvPr/>
          </p:nvCxnSpPr>
          <p:spPr>
            <a:xfrm>
              <a:off x="4793866" y="1824442"/>
              <a:ext cx="0" cy="2220432"/>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793866" y="4044874"/>
              <a:ext cx="2537310"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331176" y="1824442"/>
              <a:ext cx="0" cy="2239558"/>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781166" y="183896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74491" y="1844040"/>
              <a:ext cx="669385"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7638523" y="2000077"/>
            <a:ext cx="3692617" cy="2372621"/>
            <a:chOff x="4781166" y="1824442"/>
            <a:chExt cx="2562710" cy="2239558"/>
          </a:xfrm>
        </p:grpSpPr>
        <p:cxnSp>
          <p:nvCxnSpPr>
            <p:cNvPr id="78" name="直接连接符 77"/>
            <p:cNvCxnSpPr/>
            <p:nvPr/>
          </p:nvCxnSpPr>
          <p:spPr>
            <a:xfrm>
              <a:off x="4793866" y="1824442"/>
              <a:ext cx="0" cy="2220432"/>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4793866" y="4044874"/>
              <a:ext cx="2537310"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331176" y="1824442"/>
              <a:ext cx="0" cy="2239558"/>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781166" y="183896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600542" y="1844040"/>
              <a:ext cx="743334"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cxnSp>
        <p:nvCxnSpPr>
          <p:cNvPr id="84" name="连接符: 肘形 83"/>
          <p:cNvCxnSpPr/>
          <p:nvPr/>
        </p:nvCxnSpPr>
        <p:spPr>
          <a:xfrm rot="10800000" flipH="1" flipV="1">
            <a:off x="1357847" y="3307488"/>
            <a:ext cx="357536" cy="2147413"/>
          </a:xfrm>
          <a:prstGeom prst="bentConnector3">
            <a:avLst>
              <a:gd name="adj1" fmla="val -58125"/>
            </a:avLst>
          </a:prstGeom>
          <a:noFill/>
          <a:ln w="50800" cap="flat" cmpd="sng" algn="ctr">
            <a:solidFill>
              <a:srgbClr val="4472C4"/>
            </a:solidFill>
            <a:prstDash val="solid"/>
            <a:miter lim="800000"/>
            <a:tailEnd type="triangle"/>
          </a:ln>
          <a:effectLst/>
        </p:spPr>
      </p:cxnSp>
      <p:sp>
        <p:nvSpPr>
          <p:cNvPr id="85" name="左大括号 84"/>
          <p:cNvSpPr/>
          <p:nvPr/>
        </p:nvSpPr>
        <p:spPr>
          <a:xfrm>
            <a:off x="1515778" y="2687428"/>
            <a:ext cx="147996" cy="1253612"/>
          </a:xfrm>
          <a:prstGeom prst="leftBrace">
            <a:avLst/>
          </a:prstGeom>
          <a:noFill/>
          <a:ln w="508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sp>
        <p:nvSpPr>
          <p:cNvPr id="53" name="矩形 52"/>
          <p:cNvSpPr/>
          <p:nvPr/>
        </p:nvSpPr>
        <p:spPr>
          <a:xfrm>
            <a:off x="5859958" y="6549495"/>
            <a:ext cx="595165"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- 26 -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债务预算收入</a:t>
              </a:r>
              <a:r>
                <a:rPr lang="zh-CN" altLang="en-US" sz="2800" b="1" dirty="0">
                  <a:solidFill>
                    <a:srgbClr val="181818"/>
                  </a:solidFill>
                  <a:latin typeface="微软雅黑" panose="020B0503020204020204" charset="-122"/>
                  <a:ea typeface="微软雅黑" panose="020B0503020204020204" charset="-122"/>
                  <a:cs typeface="+mn-ea"/>
                  <a:sym typeface="+mn-ea"/>
                </a:rPr>
                <a:t>/债务还本支出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内容占位符 2"/>
          <p:cNvSpPr txBox="1"/>
          <p:nvPr/>
        </p:nvSpPr>
        <p:spPr>
          <a:xfrm>
            <a:off x="253747" y="1590676"/>
            <a:ext cx="11589910" cy="4694010"/>
          </a:xfrm>
          <a:prstGeom prst="rect">
            <a:avLst/>
          </a:prstGeom>
          <a:noFill/>
          <a:ln>
            <a:solidFill>
              <a:srgbClr val="4472C4"/>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2400"/>
              </a:spcBef>
              <a:spcAft>
                <a:spcPts val="0"/>
              </a:spcAft>
              <a:buClrTx/>
              <a:buSzTx/>
              <a:buFont typeface="Arial" panose="020B0604020202020204" pitchFamily="34" charset="0"/>
              <a:buNone/>
              <a:defRPr/>
            </a:pPr>
            <a:r>
              <a:rPr kumimoji="0" lang="en-US" altLang="en-US" sz="2400" b="1"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cs"/>
              </a:rPr>
              <a:t>举例</a:t>
            </a:r>
            <a:r>
              <a:rPr kumimoji="0" lang="en-US" altLang="en-US" sz="24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 </a:t>
            </a:r>
            <a:r>
              <a:rPr kumimoji="0" 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2019</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年</a:t>
            </a:r>
            <a:r>
              <a:rPr kumimoji="0" 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5</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月</a:t>
            </a:r>
            <a:r>
              <a:rPr kumimoji="0" 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10</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日，某大学从工商银行借入短期款项</a:t>
            </a:r>
            <a:r>
              <a:rPr kumimoji="0" 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500</a:t>
            </a:r>
            <a:r>
              <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万元，用作维修、绿化等资金周转。账务处理如下：</a:t>
            </a:r>
            <a:endParaRPr kumimoji="0" lang="en-US" altLang="zh-CN"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预算会计：</a:t>
            </a:r>
            <a:endParaRPr kumimoji="0" lang="zh-CN" altLang="en-US"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借：资金结存</a:t>
            </a:r>
            <a:r>
              <a:rPr kumimoji="0" lang="en-US" altLang="zh-CN"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a:t>
            </a:r>
            <a:r>
              <a:rPr kumimoji="0" lang="zh-CN" altLang="en-US"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货币</a:t>
            </a:r>
            <a:r>
              <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rPr>
              <a:t>资金</a:t>
            </a:r>
            <a:r>
              <a:rPr kumimoji="0" lang="en-US" sz="2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rPr>
              <a:t>                   5 000 000</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FF0000"/>
                </a:solidFill>
                <a:effectLst/>
                <a:uLnTx/>
                <a:uFillTx/>
                <a:latin typeface="Agency FB" panose="020B0503020202020204"/>
                <a:ea typeface="微软雅黑" panose="020B0503020204020204" charset="-122"/>
                <a:cs typeface="+mn-cs"/>
              </a:rPr>
              <a:t>    贷：债务预算收入</a:t>
            </a:r>
            <a:r>
              <a:rPr kumimoji="0" lang="en-US" altLang="zh-CN" sz="2400" b="0" i="0" u="none" strike="noStrike" kern="1200" cap="none" spc="0" normalizeH="0" baseline="0" noProof="0" dirty="0" smtClean="0">
                <a:ln>
                  <a:noFill/>
                </a:ln>
                <a:solidFill>
                  <a:srgbClr val="FF0000"/>
                </a:solidFill>
                <a:effectLst/>
                <a:uLnTx/>
                <a:uFillTx/>
                <a:latin typeface="Agency FB" panose="020B0503020202020204"/>
                <a:ea typeface="微软雅黑" panose="020B0503020204020204" charset="-122"/>
                <a:cs typeface="+mn-cs"/>
              </a:rPr>
              <a:t>——</a:t>
            </a:r>
            <a:r>
              <a:rPr kumimoji="0" lang="zh-CN" altLang="en-US" sz="2400" b="0" i="0" u="none" strike="noStrike" kern="1200" cap="none" spc="0" normalizeH="0" baseline="0" noProof="0" dirty="0" smtClean="0">
                <a:ln>
                  <a:noFill/>
                </a:ln>
                <a:solidFill>
                  <a:srgbClr val="FF0000"/>
                </a:solidFill>
                <a:effectLst/>
                <a:uLnTx/>
                <a:uFillTx/>
                <a:latin typeface="Agency FB" panose="020B0503020202020204"/>
                <a:ea typeface="微软雅黑" panose="020B0503020204020204" charset="-122"/>
                <a:cs typeface="+mn-cs"/>
              </a:rPr>
              <a:t>非专项资金</a:t>
            </a:r>
            <a:r>
              <a:rPr kumimoji="0" lang="zh-CN" altLang="en-US" sz="24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收入</a:t>
            </a:r>
            <a:r>
              <a:rPr kumimoji="0" lang="en-US" sz="24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          </a:t>
            </a:r>
            <a:r>
              <a:rPr kumimoji="0" lang="en-US" sz="2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rPr>
              <a:t>5 000 000 </a:t>
            </a:r>
            <a:r>
              <a:rPr kumimoji="0" 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财务会计：</a:t>
            </a:r>
            <a:endPar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借：银行</a:t>
            </a:r>
            <a:r>
              <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存款 </a:t>
            </a:r>
            <a:r>
              <a:rPr kumimoji="0" 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                             5 000 000</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en-US" altLang="zh-CN"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zh-CN" alt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贷：短期借款</a:t>
            </a:r>
            <a:r>
              <a:rPr kumimoji="0" lang="en-US" sz="2400" b="0"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rPr>
              <a:t> </a:t>
            </a:r>
            <a:r>
              <a:rPr kumimoji="0" lang="en-US" altLang="zh-CN" sz="2400" b="0" i="0" u="none" strike="noStrike" kern="1200" cap="none" spc="0" normalizeH="0" baseline="0" noProof="0" dirty="0" smtClean="0">
                <a:ln>
                  <a:noFill/>
                </a:ln>
                <a:solidFill>
                  <a:srgbClr val="181818"/>
                </a:solidFill>
                <a:effectLst/>
                <a:uLnTx/>
                <a:uFillTx/>
                <a:latin typeface="Agency FB" panose="020B0503020202020204"/>
                <a:ea typeface="微软雅黑" panose="020B0503020204020204" charset="-122"/>
                <a:cs typeface="+mn-cs"/>
              </a:rPr>
              <a:t>—</a:t>
            </a:r>
            <a:r>
              <a:rPr kumimoji="0" lang="zh-CN" altLang="en-US" sz="2400" b="0" i="0" u="none" strike="noStrike" kern="1200" cap="none" spc="0" normalizeH="0" baseline="0" noProof="0" dirty="0" smtClean="0">
                <a:ln>
                  <a:noFill/>
                </a:ln>
                <a:solidFill>
                  <a:srgbClr val="181818"/>
                </a:solidFill>
                <a:effectLst/>
                <a:uLnTx/>
                <a:uFillTx/>
                <a:latin typeface="Agency FB" panose="020B0503020202020204"/>
                <a:ea typeface="微软雅黑" panose="020B0503020204020204" charset="-122"/>
                <a:cs typeface="+mn-cs"/>
              </a:rPr>
              <a:t>工商</a:t>
            </a:r>
            <a:r>
              <a:rPr kumimoji="0" lang="zh-CN" altLang="en-US" sz="2400" b="0"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银行</a:t>
            </a:r>
            <a:r>
              <a:rPr kumimoji="0" lang="en-US" sz="2400" b="0" i="0" u="none" strike="noStrike" kern="120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                       </a:t>
            </a:r>
            <a:r>
              <a:rPr kumimoji="0" 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rPr>
              <a:t>5 000 000</a:t>
            </a:r>
            <a:endParaRPr kumimoji="0" lang="zh-CN" altLang="en-US" sz="2400" b="0"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p:txBody>
      </p:sp>
      <p:grpSp>
        <p:nvGrpSpPr>
          <p:cNvPr id="16" name="组合 15"/>
          <p:cNvGrpSpPr/>
          <p:nvPr/>
        </p:nvGrpSpPr>
        <p:grpSpPr>
          <a:xfrm>
            <a:off x="253746" y="1455797"/>
            <a:ext cx="11589909" cy="75876"/>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49125"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- 27 -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投资预算收益</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投资支出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59847" y="1594172"/>
            <a:ext cx="10730670" cy="4227232"/>
          </a:xfrm>
          <a:prstGeom prst="rect">
            <a:avLst/>
          </a:prstGeom>
          <a:noFill/>
          <a:ln>
            <a:solidFill>
              <a:srgbClr val="4472C4"/>
            </a:solidFill>
          </a:ln>
        </p:spPr>
        <p:txBody>
          <a:bodyPr/>
          <a:lstStyle/>
          <a:p>
            <a:pPr marL="0" marR="0" lvl="0" indent="0" defTabSz="914400" eaLnBrk="1" fontAlgn="auto" latinLnBrk="0" hangingPunct="1">
              <a:lnSpc>
                <a:spcPct val="115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5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核算范围  </a:t>
            </a:r>
            <a:endPar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5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投资预算收益核算事业单位取得的按照规定纳入部门预算管理的属于</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投资收益性质</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的现金流入，包括股权投资收益、出售或收回债券投资所取得的收益和债券投资利息收入。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5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投资支出核算事业单位</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以货币资金对外投资</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发生的现金流出。</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15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5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年末结转 </a:t>
            </a:r>
            <a:endPar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5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投资预算收益</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投资支出→“其他结余”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59846" y="145858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58896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- 28 -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投资预算收益</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投资支出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59847" y="1594172"/>
            <a:ext cx="10730670" cy="4227232"/>
          </a:xfrm>
          <a:prstGeom prst="rect">
            <a:avLst/>
          </a:prstGeom>
          <a:noFill/>
          <a:ln>
            <a:solidFill>
              <a:srgbClr val="4472C4"/>
            </a:solidFill>
          </a:ln>
        </p:spPr>
        <p:txBody>
          <a:bodyPr/>
          <a:lstStyle/>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举例</a:t>
            </a: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]2019</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年</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月</a:t>
            </a: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10</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日，某大</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学报经主管部门批准，购买</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3</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张可转让、</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年期、票面金额为</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10000</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元、票面利率为</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4%</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的国债，共</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30000</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元，到期一次还本付息，款项通过银行存款支付。账</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务处理如下：</a:t>
            </a:r>
            <a:endPar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预算会计：</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借：投资支出</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                         </a:t>
            </a:r>
            <a:r>
              <a:rPr kumimoji="0" lang="en-US" altLang="zh-CN"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sym typeface="+mn-ea"/>
              </a:rPr>
              <a:t>30000</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    贷：资金结存</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货币资金</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sym typeface="+mn-ea"/>
              </a:rPr>
              <a:t>    </a:t>
            </a:r>
            <a:r>
              <a:rPr kumimoji="0" lang="en-US" altLang="zh-CN"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sym typeface="+mn-ea"/>
              </a:rPr>
              <a:t>    30000</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228600" marR="0" lvl="0" indent="-22860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财务会计：</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借</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：短期投资</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                   30000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贷：</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银行存款</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30000</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p:txBody>
      </p:sp>
      <p:grpSp>
        <p:nvGrpSpPr>
          <p:cNvPr id="16" name="组合 15"/>
          <p:cNvGrpSpPr/>
          <p:nvPr/>
        </p:nvGrpSpPr>
        <p:grpSpPr>
          <a:xfrm>
            <a:off x="659846" y="145858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3709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- 29 -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7" y="321532"/>
            <a:ext cx="5287244"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投资预算收益</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投资支出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6" name="文本框 128"/>
          <p:cNvSpPr txBox="1"/>
          <p:nvPr/>
        </p:nvSpPr>
        <p:spPr>
          <a:xfrm>
            <a:off x="659847" y="1594171"/>
            <a:ext cx="10730670" cy="4862285"/>
          </a:xfrm>
          <a:prstGeom prst="rect">
            <a:avLst/>
          </a:prstGeom>
          <a:noFill/>
          <a:ln>
            <a:solidFill>
              <a:srgbClr val="4472C4"/>
            </a:solidFill>
          </a:ln>
        </p:spPr>
        <p:txBody>
          <a:bodyPr/>
          <a:lstStyle/>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举例</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]7</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月</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10</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日，将已购一年期票面金额</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10000</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元，票面利率</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4%</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的国债转让，取得款项</a:t>
            </a:r>
            <a:r>
              <a:rPr kumimoji="0" lang="en-US" altLang="zh-CN"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10200</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元。</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账务处理如下：</a:t>
            </a:r>
            <a:endPar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228600" marR="0" lvl="0" indent="-228600" defTabSz="914400" eaLnBrk="1" fontAlgn="auto" latinLnBrk="0" hangingPunct="1">
              <a:lnSpc>
                <a:spcPct val="100000"/>
              </a:lnSpc>
              <a:spcBef>
                <a:spcPts val="100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预算会计：</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借：资金结存</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货币资金</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10200</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贷</a:t>
            </a:r>
            <a:r>
              <a:rPr kumimoji="0" lang="zh-CN" altLang="en-US"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：投资支出</a:t>
            </a:r>
            <a:r>
              <a:rPr kumimoji="0" lang="en-US" altLang="zh-CN"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                                10000</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投</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资预算收益</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 200</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endParaRPr>
          </a:p>
          <a:p>
            <a:pPr marL="228600" marR="0" lvl="0" indent="-22860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财务会计：</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借：银行存款</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10200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贷</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：短期投</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资</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      10000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100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          </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投</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资收益</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rPr>
              <a:t>                             </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rPr>
              <a:t>200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p:txBody>
      </p:sp>
      <p:sp>
        <p:nvSpPr>
          <p:cNvPr id="17" name="云形标注 4"/>
          <p:cNvSpPr/>
          <p:nvPr/>
        </p:nvSpPr>
        <p:spPr>
          <a:xfrm>
            <a:off x="6720114" y="1611086"/>
            <a:ext cx="2936776" cy="1689999"/>
          </a:xfrm>
          <a:prstGeom prst="cloudCallout">
            <a:avLst>
              <a:gd name="adj1" fmla="val -65310"/>
              <a:gd name="adj2" fmla="val 64188"/>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收</a:t>
            </a:r>
            <a:r>
              <a:rPr kumimoji="0" lang="zh-CN" altLang="en-US" sz="2400" b="1" i="0" u="none" strike="noStrike" kern="0" cap="none" spc="0" normalizeH="0" baseline="0" noProof="0" dirty="0" smtClean="0">
                <a:ln>
                  <a:noFill/>
                </a:ln>
                <a:solidFill>
                  <a:prstClr val="white">
                    <a:lumMod val="95000"/>
                  </a:prstClr>
                </a:solidFill>
                <a:effectLst/>
                <a:uLnTx/>
                <a:uFillTx/>
                <a:latin typeface="Agency FB" panose="020B0503020202020204"/>
                <a:ea typeface="微软雅黑" panose="020B0503020204020204" charset="-122"/>
                <a:cs typeface="+mn-cs"/>
              </a:rPr>
              <a:t>回往年</a:t>
            </a:r>
            <a:r>
              <a:rPr kumimoji="0" lang="zh-CN" altLang="en-US" sz="2400" b="1"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rPr>
              <a:t>的投资如何处理？</a:t>
            </a:r>
            <a:endParaRPr kumimoji="0" lang="zh-CN" altLang="en-US" sz="2400" b="1" i="0" u="none" strike="noStrike" kern="0" cap="none" spc="0" normalizeH="0" baseline="0" noProof="0" dirty="0">
              <a:ln>
                <a:noFill/>
              </a:ln>
              <a:solidFill>
                <a:prstClr val="white">
                  <a:lumMod val="95000"/>
                </a:prstClr>
              </a:solidFill>
              <a:effectLst/>
              <a:uLnTx/>
              <a:uFillTx/>
              <a:latin typeface="Agency FB" panose="020B0503020202020204"/>
              <a:ea typeface="微软雅黑" panose="020B0503020204020204" charset="-122"/>
              <a:cs typeface="+mn-cs"/>
            </a:endParaRPr>
          </a:p>
        </p:txBody>
      </p:sp>
      <p:grpSp>
        <p:nvGrpSpPr>
          <p:cNvPr id="18" name="组合 17"/>
          <p:cNvGrpSpPr/>
          <p:nvPr/>
        </p:nvGrpSpPr>
        <p:grpSpPr>
          <a:xfrm>
            <a:off x="659846" y="1458582"/>
            <a:ext cx="10730670" cy="75877"/>
            <a:chOff x="1070542" y="1327518"/>
            <a:chExt cx="10035925" cy="45719"/>
          </a:xfrm>
        </p:grpSpPr>
        <p:sp>
          <p:nvSpPr>
            <p:cNvPr id="19" name="矩形 1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59959" y="6549495"/>
            <a:ext cx="61303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- 30 -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其他预算收入</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59847" y="1600915"/>
            <a:ext cx="10730670" cy="3806324"/>
          </a:xfrm>
          <a:prstGeom prst="rect">
            <a:avLst/>
          </a:prstGeom>
          <a:noFill/>
          <a:ln>
            <a:solidFill>
              <a:srgbClr val="4472C4"/>
            </a:solidFill>
          </a:ln>
        </p:spPr>
        <p:txBody>
          <a:bodyPr/>
          <a:lstStyle/>
          <a:p>
            <a:pPr marL="514350" marR="0" lvl="0" indent="-514350" defTabSz="914400" eaLnBrk="1" fontAlgn="auto" latinLnBrk="0" hangingPunct="1">
              <a:lnSpc>
                <a:spcPct val="110000"/>
              </a:lnSpc>
              <a:spcBef>
                <a:spcPts val="0"/>
              </a:spcBef>
              <a:spcAft>
                <a:spcPts val="0"/>
              </a:spcAft>
              <a:buClrTx/>
              <a:buSzTx/>
              <a:buFontTx/>
              <a:buAutoNum type="arabicPeriod"/>
              <a:defRPr/>
            </a:pPr>
            <a:r>
              <a:rPr kumimoji="0" lang="zh-CN" altLang="en-US" sz="28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sym typeface="+mn-ea"/>
              </a:rPr>
              <a:t>核</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算范围 </a:t>
            </a:r>
            <a:r>
              <a:rPr lang="zh-CN" altLang="en-US" sz="2800" b="1" kern="0" dirty="0" smtClean="0">
                <a:solidFill>
                  <a:srgbClr val="181818"/>
                </a:solidFill>
                <a:latin typeface="Agency FB" panose="020B0503020202020204"/>
                <a:ea typeface="微软雅黑" panose="020B0503020204020204" charset="-122"/>
                <a:sym typeface="+mn-ea"/>
              </a:rPr>
              <a:t>：变小了</a:t>
            </a:r>
            <a:r>
              <a:rPr kumimoji="0" lang="zh-CN" altLang="en-US" sz="28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sym typeface="+mn-ea"/>
              </a:rPr>
              <a:t> </a:t>
            </a:r>
            <a:endPar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捐赠</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预算收入、</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利息</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预算收入、</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租金</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预算收入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sng" strike="noStrike" kern="0" cap="none" spc="0" normalizeH="0" baseline="0" noProof="0" dirty="0">
                <a:ln>
                  <a:noFill/>
                </a:ln>
                <a:solidFill>
                  <a:srgbClr val="7030A0"/>
                </a:solidFill>
                <a:effectLst/>
                <a:uLnTx/>
                <a:uFillTx/>
                <a:latin typeface="Agency FB" panose="020B0503020202020204"/>
                <a:ea typeface="微软雅黑" panose="020B0503020204020204" charset="-122"/>
                <a:sym typeface="+mn-ea"/>
              </a:rPr>
              <a:t>金额较大或业务较多的，可单设一级科目</a:t>
            </a:r>
            <a:r>
              <a:rPr kumimoji="0" lang="zh-CN" altLang="en-US" sz="2400" b="0" i="0" u="none" strike="noStrike" kern="0" cap="none" spc="0" normalizeH="0" baseline="0" noProof="0" dirty="0">
                <a:ln>
                  <a:noFill/>
                </a:ln>
                <a:solidFill>
                  <a:srgbClr val="7030A0"/>
                </a:solidFill>
                <a:effectLst/>
                <a:uLnTx/>
                <a:uFillTx/>
                <a:latin typeface="Agency FB" panose="020B0503020202020204"/>
                <a:ea typeface="微软雅黑" panose="020B0503020204020204" charset="-122"/>
                <a:sym typeface="+mn-ea"/>
              </a:rPr>
              <a:t> </a:t>
            </a:r>
            <a:endParaRPr kumimoji="0" lang="zh-CN" altLang="en-US" sz="2400" b="0" i="0" u="none" strike="noStrike" kern="0" cap="none" spc="0" normalizeH="0" baseline="0" noProof="0" dirty="0">
              <a:ln>
                <a:noFill/>
              </a:ln>
              <a:solidFill>
                <a:srgbClr val="44546A">
                  <a:lumMod val="60000"/>
                  <a:lumOff val="40000"/>
                </a:srgbClr>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现金盘盈</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收入等其他预算收入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2.</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年末结转 </a:t>
            </a:r>
            <a:endPar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专项资金收入→“非财政拨款结转</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本年收支结转”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非专项资金收入→“其他结余”</a:t>
            </a:r>
            <a:r>
              <a:rPr kumimoji="0" lang="zh-CN" altLang="en-US" sz="2400" b="0" i="0" u="none" strike="noStrike" kern="0" cap="none" spc="0" normalizeH="0" baseline="0" noProof="0" dirty="0">
                <a:ln>
                  <a:noFill/>
                </a:ln>
                <a:solidFill>
                  <a:prstClr val="white"/>
                </a:solidFill>
                <a:effectLst/>
                <a:uLnTx/>
                <a:uFillTx/>
                <a:latin typeface="Agency FB" panose="020B0503020202020204"/>
                <a:ea typeface="微软雅黑" panose="020B0503020204020204" charset="-122"/>
                <a:sym typeface="+mn-ea"/>
              </a:rPr>
              <a:t> </a:t>
            </a:r>
            <a:endParaRPr kumimoji="0" lang="zh-CN" altLang="en-US" sz="2400" b="0" i="0" u="none" strike="noStrike" kern="0" cap="none" spc="0" normalizeH="0" baseline="0" noProof="0" dirty="0">
              <a:ln>
                <a:noFill/>
              </a:ln>
              <a:solidFill>
                <a:prstClr val="white"/>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5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59846" y="147357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49125"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- 31 -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1" name="组合 30"/>
          <p:cNvGrpSpPr/>
          <p:nvPr/>
        </p:nvGrpSpPr>
        <p:grpSpPr>
          <a:xfrm>
            <a:off x="253747" y="321532"/>
            <a:ext cx="5287244" cy="639691"/>
            <a:chOff x="253748" y="321532"/>
            <a:chExt cx="3695952" cy="639691"/>
          </a:xfrm>
        </p:grpSpPr>
        <p:sp>
          <p:nvSpPr>
            <p:cNvPr id="3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预算收入年终结转流程</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3" name="矩形 3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5" name="矩形 34"/>
          <p:cNvSpPr/>
          <p:nvPr/>
        </p:nvSpPr>
        <p:spPr>
          <a:xfrm>
            <a:off x="1996186" y="1997989"/>
            <a:ext cx="2933699" cy="495300"/>
          </a:xfrm>
          <a:prstGeom prst="rect">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36" name="矩形 35"/>
          <p:cNvSpPr/>
          <p:nvPr/>
        </p:nvSpPr>
        <p:spPr>
          <a:xfrm>
            <a:off x="1996186" y="1261389"/>
            <a:ext cx="2933699" cy="495300"/>
          </a:xfrm>
          <a:prstGeom prst="rect">
            <a:avLst/>
          </a:prstGeom>
          <a:solidFill>
            <a:srgbClr val="00B0F0"/>
          </a:solidFill>
          <a:ln w="12700" cap="flat" cmpd="sng" algn="ctr">
            <a:solidFill>
              <a:srgbClr val="00AC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37" name="TextBox 4"/>
          <p:cNvSpPr txBox="1"/>
          <p:nvPr/>
        </p:nvSpPr>
        <p:spPr>
          <a:xfrm>
            <a:off x="2301840" y="1299489"/>
            <a:ext cx="2487489" cy="36933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财政拨款预算收入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sp>
        <p:nvSpPr>
          <p:cNvPr id="38" name="矩形 37"/>
          <p:cNvSpPr/>
          <p:nvPr/>
        </p:nvSpPr>
        <p:spPr>
          <a:xfrm>
            <a:off x="2688335" y="2055908"/>
            <a:ext cx="1569660" cy="369332"/>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事业预算收入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sp>
        <p:nvSpPr>
          <p:cNvPr id="39" name="矩形 38"/>
          <p:cNvSpPr/>
          <p:nvPr/>
        </p:nvSpPr>
        <p:spPr>
          <a:xfrm>
            <a:off x="1996186" y="3318789"/>
            <a:ext cx="2933699" cy="495300"/>
          </a:xfrm>
          <a:prstGeom prst="rect">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rPr>
              <a:t>债务预算收入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endParaRPr>
          </a:p>
        </p:txBody>
      </p:sp>
      <p:sp>
        <p:nvSpPr>
          <p:cNvPr id="40" name="矩形 39"/>
          <p:cNvSpPr/>
          <p:nvPr/>
        </p:nvSpPr>
        <p:spPr>
          <a:xfrm>
            <a:off x="1996186" y="3941089"/>
            <a:ext cx="2933699" cy="495300"/>
          </a:xfrm>
          <a:prstGeom prst="rect">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rPr>
              <a:t>非同级财政拨款预算收入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endParaRPr>
          </a:p>
        </p:txBody>
      </p:sp>
      <p:sp>
        <p:nvSpPr>
          <p:cNvPr id="41" name="矩形 40"/>
          <p:cNvSpPr/>
          <p:nvPr/>
        </p:nvSpPr>
        <p:spPr>
          <a:xfrm>
            <a:off x="1996186" y="4601489"/>
            <a:ext cx="2933699" cy="495300"/>
          </a:xfrm>
          <a:prstGeom prst="rect">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rPr>
              <a:t>其他预算收入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endParaRPr>
          </a:p>
        </p:txBody>
      </p:sp>
      <p:sp>
        <p:nvSpPr>
          <p:cNvPr id="42" name="矩形 41"/>
          <p:cNvSpPr/>
          <p:nvPr/>
        </p:nvSpPr>
        <p:spPr>
          <a:xfrm>
            <a:off x="1996185" y="5211089"/>
            <a:ext cx="2933700" cy="495300"/>
          </a:xfrm>
          <a:prstGeom prst="rect">
            <a:avLst/>
          </a:prstGeom>
          <a:solidFill>
            <a:srgbClr val="C00000"/>
          </a:solidFill>
          <a:ln w="12700" cap="flat" cmpd="sng" algn="ctr">
            <a:solidFill>
              <a:srgbClr val="C00000"/>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95000"/>
                  </a:schemeClr>
                </a:solidFill>
                <a:effectLst/>
                <a:uLnTx/>
                <a:uFillTx/>
                <a:latin typeface="Agency FB" panose="020B0503020202020204"/>
                <a:ea typeface="微软雅黑" panose="020B0503020204020204" charset="-122"/>
                <a:cs typeface="+mn-cs"/>
                <a:sym typeface="+mn-ea"/>
              </a:rPr>
              <a:t>投资预算收益</a:t>
            </a:r>
            <a:endParaRPr kumimoji="0" lang="zh-CN" altLang="en-US" sz="1800" b="1" i="0" u="none" strike="noStrike" kern="0" cap="none" spc="0" normalizeH="0" baseline="0" noProof="0" dirty="0">
              <a:ln>
                <a:noFill/>
              </a:ln>
              <a:solidFill>
                <a:schemeClr val="bg1">
                  <a:lumMod val="95000"/>
                </a:schemeClr>
              </a:solidFill>
              <a:effectLst/>
              <a:uLnTx/>
              <a:uFillTx/>
              <a:latin typeface="Agency FB" panose="020B0503020202020204"/>
              <a:ea typeface="微软雅黑" panose="020B0503020204020204" charset="-122"/>
              <a:cs typeface="+mn-cs"/>
              <a:sym typeface="+mn-ea"/>
            </a:endParaRPr>
          </a:p>
        </p:txBody>
      </p:sp>
      <p:sp>
        <p:nvSpPr>
          <p:cNvPr id="43" name="矩形 42"/>
          <p:cNvSpPr/>
          <p:nvPr/>
        </p:nvSpPr>
        <p:spPr>
          <a:xfrm>
            <a:off x="1996185" y="5833389"/>
            <a:ext cx="2933700" cy="495300"/>
          </a:xfrm>
          <a:prstGeom prst="rect">
            <a:avLst/>
          </a:prstGeom>
          <a:solidFill>
            <a:srgbClr val="00B0F0"/>
          </a:solidFill>
          <a:ln w="12700" cap="flat" cmpd="sng" algn="ctr">
            <a:solidFill>
              <a:srgbClr val="00AC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44" name="矩形 43"/>
          <p:cNvSpPr/>
          <p:nvPr/>
        </p:nvSpPr>
        <p:spPr>
          <a:xfrm>
            <a:off x="1596571" y="2683789"/>
            <a:ext cx="3585027" cy="495300"/>
          </a:xfrm>
          <a:prstGeom prst="rect">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rPr>
              <a:t>上级补助/附属单位上缴预算收入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sym typeface="+mn-ea"/>
            </a:endParaRPr>
          </a:p>
        </p:txBody>
      </p:sp>
      <p:sp>
        <p:nvSpPr>
          <p:cNvPr id="45" name="TextBox 13"/>
          <p:cNvSpPr txBox="1"/>
          <p:nvPr/>
        </p:nvSpPr>
        <p:spPr>
          <a:xfrm>
            <a:off x="2770885" y="5922289"/>
            <a:ext cx="1892300" cy="369332"/>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rPr>
              <a:t>经营预算收入</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p:txBody>
      </p:sp>
      <p:cxnSp>
        <p:nvCxnSpPr>
          <p:cNvPr id="46" name="直接箭头连接符 45"/>
          <p:cNvCxnSpPr/>
          <p:nvPr/>
        </p:nvCxnSpPr>
        <p:spPr>
          <a:xfrm>
            <a:off x="5089358" y="1516057"/>
            <a:ext cx="2053100" cy="0"/>
          </a:xfrm>
          <a:prstGeom prst="straightConnector1">
            <a:avLst/>
          </a:prstGeom>
          <a:noFill/>
          <a:ln w="38100" cap="flat" cmpd="sng" algn="ctr">
            <a:solidFill>
              <a:srgbClr val="00ACEF"/>
            </a:solidFill>
            <a:prstDash val="solid"/>
            <a:miter lim="800000"/>
            <a:tailEnd type="arrow"/>
          </a:ln>
          <a:effectLst/>
        </p:spPr>
      </p:cxnSp>
      <p:sp>
        <p:nvSpPr>
          <p:cNvPr id="47" name="圆角矩形 16"/>
          <p:cNvSpPr/>
          <p:nvPr/>
        </p:nvSpPr>
        <p:spPr>
          <a:xfrm>
            <a:off x="7368285" y="1263393"/>
            <a:ext cx="2159000" cy="508000"/>
          </a:xfrm>
          <a:prstGeom prst="roundRect">
            <a:avLst/>
          </a:prstGeom>
          <a:solidFill>
            <a:srgbClr val="00B0F0"/>
          </a:solidFill>
          <a:ln w="12700" cap="flat" cmpd="sng" algn="ctr">
            <a:solidFill>
              <a:srgbClr val="00AC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rPr>
              <a:t>财政拨款结转</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sp>
        <p:nvSpPr>
          <p:cNvPr id="48" name="右大括号 47"/>
          <p:cNvSpPr/>
          <p:nvPr/>
        </p:nvSpPr>
        <p:spPr>
          <a:xfrm>
            <a:off x="4929885" y="2258339"/>
            <a:ext cx="660400" cy="2616200"/>
          </a:xfrm>
          <a:prstGeom prst="rightBrace">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sp>
        <p:nvSpPr>
          <p:cNvPr id="49" name="圆角矩形 18"/>
          <p:cNvSpPr/>
          <p:nvPr/>
        </p:nvSpPr>
        <p:spPr>
          <a:xfrm>
            <a:off x="7409307" y="2547428"/>
            <a:ext cx="2159000" cy="508000"/>
          </a:xfrm>
          <a:prstGeom prst="roundRect">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sym typeface="+mn-ea"/>
              </a:rPr>
              <a:t>非财政拨款结转</a:t>
            </a:r>
            <a:endParaRPr kumimoji="0" lang="zh-CN" altLang="en-US" sz="1800" b="1"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sym typeface="+mn-ea"/>
            </a:endParaRPr>
          </a:p>
        </p:txBody>
      </p:sp>
      <p:sp>
        <p:nvSpPr>
          <p:cNvPr id="50" name="圆角矩形 19"/>
          <p:cNvSpPr/>
          <p:nvPr/>
        </p:nvSpPr>
        <p:spPr>
          <a:xfrm>
            <a:off x="7435885" y="4093489"/>
            <a:ext cx="2159000" cy="508000"/>
          </a:xfrm>
          <a:prstGeom prst="roundRect">
            <a:avLst/>
          </a:prstGeom>
          <a:solidFill>
            <a:srgbClr val="C00000"/>
          </a:solidFill>
          <a:ln w="12700" cap="flat" cmpd="sng" algn="ctr">
            <a:solidFill>
              <a:srgbClr val="C00000"/>
            </a:solid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chemeClr val="bg1">
                    <a:lumMod val="95000"/>
                  </a:schemeClr>
                </a:solidFill>
                <a:effectLst/>
                <a:uLnTx/>
                <a:uFillTx/>
                <a:latin typeface="Agency FB" panose="020B0503020202020204"/>
                <a:ea typeface="微软雅黑" panose="020B0503020204020204" charset="-122"/>
                <a:cs typeface="+mn-cs"/>
                <a:sym typeface="+mn-ea"/>
              </a:rPr>
              <a:t>其他结余</a:t>
            </a:r>
            <a:endParaRPr kumimoji="0" lang="zh-CN" altLang="en-US" sz="1800" b="1" i="0" u="none" strike="noStrike" kern="0" cap="none" spc="0" normalizeH="0" baseline="0" noProof="0">
              <a:ln>
                <a:noFill/>
              </a:ln>
              <a:solidFill>
                <a:schemeClr val="bg1">
                  <a:lumMod val="95000"/>
                </a:schemeClr>
              </a:solidFill>
              <a:effectLst/>
              <a:uLnTx/>
              <a:uFillTx/>
              <a:latin typeface="Agency FB" panose="020B0503020202020204"/>
              <a:ea typeface="微软雅黑" panose="020B0503020204020204" charset="-122"/>
              <a:cs typeface="+mn-cs"/>
              <a:sym typeface="+mn-ea"/>
            </a:endParaRPr>
          </a:p>
        </p:txBody>
      </p:sp>
      <p:cxnSp>
        <p:nvCxnSpPr>
          <p:cNvPr id="51" name="直接箭头连接符 50"/>
          <p:cNvCxnSpPr/>
          <p:nvPr/>
        </p:nvCxnSpPr>
        <p:spPr>
          <a:xfrm flipV="1">
            <a:off x="5755385" y="2764511"/>
            <a:ext cx="1612900" cy="735289"/>
          </a:xfrm>
          <a:prstGeom prst="straightConnector1">
            <a:avLst/>
          </a:prstGeom>
          <a:noFill/>
          <a:ln w="38100" cap="flat" cmpd="sng" algn="ctr">
            <a:solidFill>
              <a:sysClr val="windowText" lastClr="000000"/>
            </a:solidFill>
            <a:prstDash val="solid"/>
            <a:miter lim="800000"/>
            <a:tailEnd type="arrow" w="med" len="med"/>
          </a:ln>
          <a:effectLst/>
        </p:spPr>
      </p:cxnSp>
      <p:sp>
        <p:nvSpPr>
          <p:cNvPr id="52" name="TextBox 22"/>
          <p:cNvSpPr txBox="1"/>
          <p:nvPr/>
        </p:nvSpPr>
        <p:spPr>
          <a:xfrm rot="20010742">
            <a:off x="5947221" y="2750629"/>
            <a:ext cx="123190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专项资金</a:t>
            </a:r>
            <a:endParaRPr lang="zh-CN" altLang="en-US" dirty="0">
              <a:solidFill>
                <a:prstClr val="black"/>
              </a:solidFill>
              <a:latin typeface="Agency FB" panose="020B0503020202020204"/>
              <a:ea typeface="微软雅黑" panose="020B0503020204020204" charset="-122"/>
            </a:endParaRPr>
          </a:p>
        </p:txBody>
      </p:sp>
      <p:cxnSp>
        <p:nvCxnSpPr>
          <p:cNvPr id="53" name="直接箭头连接符 52"/>
          <p:cNvCxnSpPr/>
          <p:nvPr/>
        </p:nvCxnSpPr>
        <p:spPr>
          <a:xfrm>
            <a:off x="5755385" y="3623427"/>
            <a:ext cx="1612900" cy="565312"/>
          </a:xfrm>
          <a:prstGeom prst="straightConnector1">
            <a:avLst/>
          </a:prstGeom>
          <a:noFill/>
          <a:ln w="38100" cap="flat" cmpd="sng" algn="ctr">
            <a:solidFill>
              <a:srgbClr val="99191E"/>
            </a:solidFill>
            <a:prstDash val="solid"/>
            <a:miter lim="800000"/>
            <a:tailEnd type="arrow" w="med" len="med"/>
          </a:ln>
          <a:effectLst/>
        </p:spPr>
      </p:cxnSp>
      <p:sp>
        <p:nvSpPr>
          <p:cNvPr id="54" name="TextBox 25"/>
          <p:cNvSpPr txBox="1"/>
          <p:nvPr/>
        </p:nvSpPr>
        <p:spPr>
          <a:xfrm rot="1169949">
            <a:off x="5942613" y="4004073"/>
            <a:ext cx="1454344"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非专项资金</a:t>
            </a:r>
            <a:endParaRPr lang="zh-CN" altLang="en-US" dirty="0">
              <a:solidFill>
                <a:prstClr val="black"/>
              </a:solidFill>
              <a:latin typeface="Agency FB" panose="020B0503020202020204"/>
              <a:ea typeface="微软雅黑" panose="020B0503020204020204" charset="-122"/>
            </a:endParaRPr>
          </a:p>
        </p:txBody>
      </p:sp>
      <p:cxnSp>
        <p:nvCxnSpPr>
          <p:cNvPr id="55" name="直接箭头连接符 54"/>
          <p:cNvCxnSpPr/>
          <p:nvPr/>
        </p:nvCxnSpPr>
        <p:spPr>
          <a:xfrm flipV="1">
            <a:off x="5089358" y="4599239"/>
            <a:ext cx="2278927" cy="851066"/>
          </a:xfrm>
          <a:prstGeom prst="straightConnector1">
            <a:avLst/>
          </a:prstGeom>
          <a:noFill/>
          <a:ln w="38100" cap="flat" cmpd="sng" algn="ctr">
            <a:solidFill>
              <a:srgbClr val="99191E"/>
            </a:solidFill>
            <a:prstDash val="solid"/>
            <a:miter lim="800000"/>
            <a:tailEnd type="arrow" w="med" len="med"/>
          </a:ln>
          <a:effectLst/>
        </p:spPr>
      </p:cxnSp>
      <p:sp>
        <p:nvSpPr>
          <p:cNvPr id="56" name="圆角矩形 28"/>
          <p:cNvSpPr/>
          <p:nvPr/>
        </p:nvSpPr>
        <p:spPr>
          <a:xfrm>
            <a:off x="7439950" y="5360150"/>
            <a:ext cx="2159000" cy="508000"/>
          </a:xfrm>
          <a:prstGeom prst="roundRect">
            <a:avLst/>
          </a:prstGeom>
          <a:solidFill>
            <a:srgbClr val="00B0F0"/>
          </a:solidFill>
          <a:ln w="12700" cap="flat" cmpd="sng" algn="ctr">
            <a:solidFill>
              <a:srgbClr val="00AC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rPr>
              <a:t>经营结余</a:t>
            </a:r>
            <a:endParaRPr kumimoji="0" lang="zh-CN" altLang="en-US" sz="1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cxnSp>
        <p:nvCxnSpPr>
          <p:cNvPr id="57" name="直接箭头连接符 56"/>
          <p:cNvCxnSpPr/>
          <p:nvPr/>
        </p:nvCxnSpPr>
        <p:spPr>
          <a:xfrm flipV="1">
            <a:off x="5089358" y="5649240"/>
            <a:ext cx="2319949" cy="414676"/>
          </a:xfrm>
          <a:prstGeom prst="straightConnector1">
            <a:avLst/>
          </a:prstGeom>
          <a:noFill/>
          <a:ln w="38100" cap="flat" cmpd="sng" algn="ctr">
            <a:solidFill>
              <a:srgbClr val="00ACEF"/>
            </a:solidFill>
            <a:prstDash val="solid"/>
            <a:miter lim="800000"/>
            <a:tailEnd type="arrow"/>
          </a:ln>
          <a:effectLst/>
        </p:spPr>
      </p:cxnSp>
      <p:sp>
        <p:nvSpPr>
          <p:cNvPr id="58" name="矩形 57"/>
          <p:cNvSpPr/>
          <p:nvPr/>
        </p:nvSpPr>
        <p:spPr>
          <a:xfrm>
            <a:off x="5859958" y="6549495"/>
            <a:ext cx="649125"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- 32 -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diamond(in)">
                                      <p:cBhvr>
                                        <p:cTn id="23" dur="2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ox(in)">
                                      <p:cBhvr>
                                        <p:cTn id="28" dur="500"/>
                                        <p:tgtEl>
                                          <p:spTgt spid="5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ox(in)">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ox(in)">
                                      <p:cBhvr>
                                        <p:cTn id="36" dur="500"/>
                                        <p:tgtEl>
                                          <p:spTgt spid="4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ox(in)">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box(in)">
                                      <p:cBhvr>
                                        <p:cTn id="44" dur="500"/>
                                        <p:tgtEl>
                                          <p:spTgt spid="5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ox(in)">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diamond(in)">
                                      <p:cBhvr>
                                        <p:cTn id="52" dur="2000"/>
                                        <p:tgtEl>
                                          <p:spTgt spid="38"/>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diamond(in)">
                                      <p:cBhvr>
                                        <p:cTn id="55" dur="2000"/>
                                        <p:tgtEl>
                                          <p:spTgt spid="35"/>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amond(in)">
                                      <p:cBhvr>
                                        <p:cTn id="58" dur="2000"/>
                                        <p:tgtEl>
                                          <p:spTgt spid="44"/>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diamond(in)">
                                      <p:cBhvr>
                                        <p:cTn id="61" dur="2000"/>
                                        <p:tgtEl>
                                          <p:spTgt spid="39"/>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diamond(in)">
                                      <p:cBhvr>
                                        <p:cTn id="64" dur="2000"/>
                                        <p:tgtEl>
                                          <p:spTgt spid="40"/>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diamond(in)">
                                      <p:cBhvr>
                                        <p:cTn id="67" dur="2000"/>
                                        <p:tgtEl>
                                          <p:spTgt spid="41"/>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diamond(in)">
                                      <p:cBhvr>
                                        <p:cTn id="70" dur="20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diamond(in)">
                                      <p:cBhvr>
                                        <p:cTn id="75" dur="2000"/>
                                        <p:tgtEl>
                                          <p:spTgt spid="51"/>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diamond(in)">
                                      <p:cBhvr>
                                        <p:cTn id="78" dur="2000"/>
                                        <p:tgtEl>
                                          <p:spTgt spid="52"/>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diamond(in)">
                                      <p:cBhvr>
                                        <p:cTn id="81" dur="20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diamond(in)">
                                      <p:cBhvr>
                                        <p:cTn id="86" dur="2000"/>
                                        <p:tgtEl>
                                          <p:spTgt spid="54"/>
                                        </p:tgtEl>
                                      </p:cBhvr>
                                    </p:animEffect>
                                  </p:childTnLst>
                                </p:cTn>
                              </p:par>
                              <p:par>
                                <p:cTn id="87" presetID="8" presetClass="entr" presetSubtype="16"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diamond(in)">
                                      <p:cBhvr>
                                        <p:cTn id="89" dur="2000"/>
                                        <p:tgtEl>
                                          <p:spTgt spid="53"/>
                                        </p:tgtEl>
                                      </p:cBhvr>
                                    </p:animEffect>
                                  </p:childTnLst>
                                </p:cTn>
                              </p:par>
                              <p:par>
                                <p:cTn id="90" presetID="8" presetClass="entr" presetSubtype="16" fill="hold" grpId="1"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diamond(in)">
                                      <p:cBhvr>
                                        <p:cTn id="92" dur="2000"/>
                                        <p:tgtEl>
                                          <p:spTgt spid="50"/>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blinds(horizontal)">
                                      <p:cBhvr>
                                        <p:cTn id="9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bldLvl="0" animBg="1"/>
      <p:bldP spid="37" grpId="0"/>
      <p:bldP spid="38" grpId="0"/>
      <p:bldP spid="39" grpId="0" animBg="1"/>
      <p:bldP spid="40" grpId="0" animBg="1"/>
      <p:bldP spid="41" grpId="0" animBg="1"/>
      <p:bldP spid="42" grpId="0" animBg="1"/>
      <p:bldP spid="43" grpId="0" animBg="1"/>
      <p:bldP spid="44" grpId="0" animBg="1"/>
      <p:bldP spid="45" grpId="0"/>
      <p:bldP spid="47" grpId="0" animBg="1"/>
      <p:bldP spid="48" grpId="0" animBg="1"/>
      <p:bldP spid="49" grpId="0" animBg="1"/>
      <p:bldP spid="50" grpId="0" bldLvl="0" animBg="1"/>
      <p:bldP spid="50" grpId="1" bldLvl="0" animBg="1"/>
      <p:bldP spid="52" grpId="0"/>
      <p:bldP spid="54" grpId="0"/>
      <p:bldP spid="56" grpId="0" animBg="1"/>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59847" y="1600915"/>
            <a:ext cx="10730670" cy="3806324"/>
          </a:xfrm>
          <a:prstGeom prst="rect">
            <a:avLst/>
          </a:prstGeom>
          <a:noFill/>
          <a:ln>
            <a:solidFill>
              <a:srgbClr val="4472C4"/>
            </a:solidFill>
          </a:ln>
        </p:spPr>
        <p:txBody>
          <a:bodyPr/>
          <a:lstStyle/>
          <a:p>
            <a:pPr marL="0" marR="0" lvl="0" indent="0" defTabSz="914400" eaLnBrk="1" fontAlgn="auto" latinLnBrk="0" hangingPunct="1">
              <a:lnSpc>
                <a:spcPct val="11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sym typeface="+mn-ea"/>
              </a:rPr>
              <a:t>变化</a:t>
            </a:r>
            <a:r>
              <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7201</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事业支出科目下设置：</a:t>
            </a:r>
            <a:endPar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720101</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教育支出</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720102</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科研支出</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720103</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行政管理支出</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720104</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后勤保障支出</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720105</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离退休支出</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720109</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其他事业支出</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59846" y="147357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00999"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59847" y="1600915"/>
            <a:ext cx="10730670" cy="3806324"/>
          </a:xfrm>
          <a:prstGeom prst="rect">
            <a:avLst/>
          </a:prstGeom>
          <a:noFill/>
          <a:ln>
            <a:solidFill>
              <a:srgbClr val="4472C4"/>
            </a:solidFill>
          </a:ln>
        </p:spPr>
        <p:txBody>
          <a:bodyPr/>
          <a:lstStyle/>
          <a:p>
            <a:pPr marL="0" marR="0" lvl="0" indent="0" defTabSz="914400" eaLnBrk="1" fontAlgn="auto" latinLnBrk="0" hangingPunct="1">
              <a:lnSpc>
                <a:spcPct val="11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核算内容</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endPar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1</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）日常报销</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一般业务：差旅费</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、印刷费、材料费</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等</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涉税事项报销：劳务费</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购买固定资产</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预付款、暂付款</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2</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）职工薪酬</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p:txBody>
      </p:sp>
      <p:grpSp>
        <p:nvGrpSpPr>
          <p:cNvPr id="16" name="组合 15"/>
          <p:cNvGrpSpPr/>
          <p:nvPr/>
        </p:nvGrpSpPr>
        <p:grpSpPr>
          <a:xfrm>
            <a:off x="659846" y="147357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58896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- 34 -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59848" y="1600915"/>
            <a:ext cx="10730669"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1</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、一般业务</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：印刷费</a:t>
            </a:r>
            <a:endPar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a:t>
            </a:r>
            <a:r>
              <a:rPr kumimoji="0" lang="zh-CN" alt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举例</a:t>
            </a:r>
            <a:r>
              <a:rPr kumimoji="0" lang="en-US" altLang="zh-CN"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1</a:t>
            </a:r>
            <a:r>
              <a:rPr kumimoji="0" 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 </a:t>
            </a:r>
            <a:r>
              <a:rPr kumimoji="0" 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12</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月</a:t>
            </a:r>
            <a:r>
              <a:rPr kumimoji="0" 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21</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日，化工学院</a:t>
            </a:r>
            <a:r>
              <a:rPr kumimoji="0" lang="zh-CN" alt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李老师报销资料印刷费，发票金额为</a:t>
            </a:r>
            <a:r>
              <a:rPr kumimoji="0" 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19000</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元</a:t>
            </a:r>
            <a:r>
              <a:rPr kumimoji="0" lang="zh-CN" alt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，该款项从科技处部门下国家自然基金</a:t>
            </a:r>
            <a:r>
              <a:rPr kumimoji="0" lang="en-US" altLang="zh-CN"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B</a:t>
            </a:r>
            <a:r>
              <a:rPr kumimoji="0" lang="zh-CN" altLang="en-US" sz="2400" b="1"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项目列支，并以银行存款支付。</a:t>
            </a:r>
            <a:r>
              <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账务处理如下：</a:t>
            </a:r>
            <a:endPar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预算会计：</a:t>
            </a:r>
            <a:endPar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借：事业支出</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科研支出</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非财政专项资金支</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出</a:t>
            </a:r>
            <a:r>
              <a:rPr kumimoji="0" lang="en-US" altLang="zh-CN"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项目支出</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自然科学基金</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商品和服务支出</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印刷费（</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科技处</a:t>
            </a:r>
            <a:r>
              <a:rPr kumimoji="0" 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国家自然基金</a:t>
            </a:r>
            <a:r>
              <a:rPr kumimoji="0" 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B</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项目）</a:t>
            </a:r>
            <a:r>
              <a:rPr lang="en-US" altLang="zh-CN" sz="2400" kern="0" dirty="0" smtClean="0">
                <a:solidFill>
                  <a:srgbClr val="C00000"/>
                </a:solidFill>
                <a:latin typeface="Agency FB" panose="020B0503020202020204"/>
                <a:ea typeface="微软雅黑" panose="020B0503020204020204" charset="-122"/>
              </a:rPr>
              <a:t>     19000</a:t>
            </a:r>
            <a:endPar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 </a:t>
            </a:r>
            <a:r>
              <a:rPr kumimoji="0" lang="zh-CN" altLang="en-US" sz="2400" b="0" i="0" u="none" strike="noStrike" kern="0" cap="none" spc="0" normalizeH="0" noProof="0" dirty="0" smtClean="0">
                <a:ln>
                  <a:noFill/>
                </a:ln>
                <a:solidFill>
                  <a:srgbClr val="C00000"/>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贷</a:t>
            </a:r>
            <a:r>
              <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rPr>
              <a:t>：资金结存</a:t>
            </a:r>
            <a:r>
              <a:rPr kumimoji="0" lang="en-US" altLang="zh-CN"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货币资金</a:t>
            </a:r>
            <a:r>
              <a:rPr kumimoji="0" lang="zh-CN" altLang="en-US" sz="2400" b="0" i="0" u="none" strike="noStrike" kern="0" cap="none" spc="0" normalizeH="0" noProof="0" dirty="0" smtClean="0">
                <a:ln>
                  <a:noFill/>
                </a:ln>
                <a:solidFill>
                  <a:srgbClr val="C00000"/>
                </a:solidFill>
                <a:effectLst/>
                <a:uLnTx/>
                <a:uFillTx/>
                <a:latin typeface="Agency FB" panose="020B0503020202020204"/>
                <a:ea typeface="微软雅黑" panose="020B0503020204020204" charset="-122"/>
              </a:rPr>
              <a:t>                                                                                        </a:t>
            </a:r>
            <a:r>
              <a:rPr kumimoji="0" 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rPr>
              <a:t>19000</a:t>
            </a:r>
            <a:endParaRPr kumimoji="0" lang="en-US" sz="2400" b="0" i="0" u="none" strike="noStrike" kern="0" cap="none" spc="0" normalizeH="0" baseline="0" noProof="0" dirty="0" smtClean="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财务会计：</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借：业务活动费用</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科研费用</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商品和服务费用</a:t>
            </a:r>
            <a:r>
              <a:rPr kumimoji="0" 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19 000</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贷</a:t>
            </a:r>
            <a:r>
              <a:rPr kumimoji="0" lang="zh-CN" altLang="en-US"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：银行存款                                                                                            </a:t>
            </a:r>
            <a:r>
              <a:rPr kumimoji="0" lang="en-US"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19000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p:txBody>
      </p:sp>
      <p:grpSp>
        <p:nvGrpSpPr>
          <p:cNvPr id="16" name="组合 15"/>
          <p:cNvGrpSpPr/>
          <p:nvPr/>
        </p:nvGrpSpPr>
        <p:grpSpPr>
          <a:xfrm>
            <a:off x="659846" y="147357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1303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- 35 -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4" name="文本占位符 13"/>
          <p:cNvSpPr txBox="1"/>
          <p:nvPr/>
        </p:nvSpPr>
        <p:spPr>
          <a:xfrm>
            <a:off x="318394"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800" b="1" dirty="0">
                <a:solidFill>
                  <a:srgbClr val="181818"/>
                </a:solidFill>
                <a:latin typeface="微软雅黑" panose="020B0503020204020204" charset="-122"/>
                <a:ea typeface="微软雅黑" panose="020B0503020204020204" charset="-122"/>
                <a:cs typeface="+mn-ea"/>
                <a:sym typeface="+mn-lt"/>
              </a:rPr>
              <a:t>预算会计概述</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定义</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5" name="矩形 34"/>
          <p:cNvSpPr/>
          <p:nvPr/>
        </p:nvSpPr>
        <p:spPr>
          <a:xfrm>
            <a:off x="0"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rial" panose="020B0604020202020204"/>
              <a:ea typeface="微软雅黑" panose="020B0503020204020204" charset="-122"/>
              <a:cs typeface="+mn-cs"/>
            </a:endParaRPr>
          </a:p>
        </p:txBody>
      </p:sp>
      <p:sp>
        <p:nvSpPr>
          <p:cNvPr id="36" name="矩形 35"/>
          <p:cNvSpPr/>
          <p:nvPr/>
        </p:nvSpPr>
        <p:spPr>
          <a:xfrm>
            <a:off x="4653371" y="1697833"/>
            <a:ext cx="5921751" cy="496033"/>
          </a:xfrm>
          <a:prstGeom prst="rect">
            <a:avLst/>
          </a:prstGeom>
        </p:spPr>
        <p:txBody>
          <a:bodyPr wrap="square">
            <a:spAutoFit/>
          </a:bodyPr>
          <a:lstStyle/>
          <a:p>
            <a:pPr marL="285750" indent="-285750" algn="just">
              <a:lnSpc>
                <a:spcPct val="120000"/>
              </a:lnSpc>
              <a:spcAft>
                <a:spcPct val="0"/>
              </a:spcAft>
              <a:buClr>
                <a:srgbClr val="70AD47">
                  <a:lumMod val="50000"/>
                </a:srgbClr>
              </a:buClr>
              <a:buFont typeface="Wingdings" panose="05000000000000000000" pitchFamily="2" charset="2"/>
              <a:buChar char="p"/>
            </a:pPr>
            <a:r>
              <a:rPr lang="en-US" altLang="zh-CN" sz="2400" kern="100" dirty="0">
                <a:solidFill>
                  <a:srgbClr val="181818"/>
                </a:solidFill>
                <a:latin typeface="Arial" panose="020B0604020202020204"/>
                <a:ea typeface="微软雅黑" panose="020B0503020204020204" charset="-122"/>
                <a:cs typeface="+mn-ea"/>
                <a:sym typeface="+mn-lt"/>
              </a:rPr>
              <a:t>  </a:t>
            </a:r>
            <a:r>
              <a:rPr lang="zh-CN" altLang="en-US" sz="2400" b="1" kern="100" dirty="0">
                <a:solidFill>
                  <a:srgbClr val="181818"/>
                </a:solidFill>
                <a:latin typeface="Arial" panose="020B0604020202020204"/>
                <a:ea typeface="微软雅黑" panose="020B0503020204020204" charset="-122"/>
                <a:cs typeface="+mn-ea"/>
                <a:sym typeface="+mn-lt"/>
              </a:rPr>
              <a:t>本预算年度</a:t>
            </a:r>
            <a:endParaRPr lang="zh-CN" altLang="zh-CN" sz="2400" b="1" kern="100" dirty="0">
              <a:solidFill>
                <a:srgbClr val="181818"/>
              </a:solidFill>
              <a:latin typeface="Arial" panose="020B0604020202020204"/>
              <a:ea typeface="微软雅黑" panose="020B0503020204020204" charset="-122"/>
              <a:cs typeface="+mn-ea"/>
              <a:sym typeface="+mn-lt"/>
            </a:endParaRPr>
          </a:p>
        </p:txBody>
      </p:sp>
      <p:sp>
        <p:nvSpPr>
          <p:cNvPr id="37" name="矩形 36"/>
          <p:cNvSpPr/>
          <p:nvPr/>
        </p:nvSpPr>
        <p:spPr>
          <a:xfrm>
            <a:off x="4653371" y="3061825"/>
            <a:ext cx="5921751" cy="496033"/>
          </a:xfrm>
          <a:prstGeom prst="rect">
            <a:avLst/>
          </a:prstGeom>
        </p:spPr>
        <p:txBody>
          <a:bodyPr wrap="square">
            <a:spAutoFit/>
          </a:bodyPr>
          <a:lstStyle/>
          <a:p>
            <a:pPr marL="285750" indent="-285750" algn="just">
              <a:lnSpc>
                <a:spcPct val="120000"/>
              </a:lnSpc>
              <a:buClr>
                <a:srgbClr val="70AD47">
                  <a:lumMod val="50000"/>
                </a:srgbClr>
              </a:buClr>
              <a:buFont typeface="Wingdings" panose="05000000000000000000" pitchFamily="2" charset="2"/>
              <a:buChar char="p"/>
            </a:pPr>
            <a:r>
              <a:rPr lang="en-US" altLang="zh-CN" sz="2400" kern="100" dirty="0">
                <a:solidFill>
                  <a:srgbClr val="181818"/>
                </a:solidFill>
                <a:latin typeface="Arial" panose="020B0604020202020204"/>
                <a:ea typeface="微软雅黑" panose="020B0503020204020204" charset="-122"/>
                <a:cs typeface="+mn-ea"/>
                <a:sym typeface="+mn-lt"/>
              </a:rPr>
              <a:t>  </a:t>
            </a:r>
            <a:r>
              <a:rPr lang="zh-CN" altLang="zh-CN" sz="2400" b="1" kern="100" dirty="0">
                <a:solidFill>
                  <a:srgbClr val="181818"/>
                </a:solidFill>
                <a:latin typeface="Arial" panose="020B0604020202020204"/>
                <a:ea typeface="微软雅黑" panose="020B0503020204020204" charset="-122"/>
                <a:cs typeface="+mn-ea"/>
                <a:sym typeface="+mn-lt"/>
              </a:rPr>
              <a:t>现金流入</a:t>
            </a:r>
            <a:r>
              <a:rPr lang="en-US" altLang="zh-CN" sz="2400" b="1" kern="100" dirty="0">
                <a:solidFill>
                  <a:srgbClr val="181818"/>
                </a:solidFill>
                <a:latin typeface="Arial" panose="020B0604020202020204"/>
                <a:ea typeface="微软雅黑" panose="020B0503020204020204" charset="-122"/>
                <a:cs typeface="+mn-ea"/>
                <a:sym typeface="+mn-lt"/>
              </a:rPr>
              <a:t>/</a:t>
            </a:r>
            <a:r>
              <a:rPr lang="zh-CN" altLang="en-US" sz="2400" b="1" kern="100" dirty="0">
                <a:solidFill>
                  <a:srgbClr val="181818"/>
                </a:solidFill>
                <a:latin typeface="Arial" panose="020B0604020202020204"/>
                <a:ea typeface="微软雅黑" panose="020B0503020204020204" charset="-122"/>
                <a:cs typeface="+mn-ea"/>
                <a:sym typeface="+mn-lt"/>
              </a:rPr>
              <a:t>流出</a:t>
            </a:r>
            <a:endParaRPr lang="zh-CN" altLang="en-US" sz="2400" b="1" kern="100" dirty="0">
              <a:solidFill>
                <a:srgbClr val="181818"/>
              </a:solidFill>
              <a:latin typeface="Arial" panose="020B0604020202020204"/>
              <a:ea typeface="微软雅黑" panose="020B0503020204020204" charset="-122"/>
              <a:cs typeface="+mn-ea"/>
              <a:sym typeface="+mn-lt"/>
            </a:endParaRPr>
          </a:p>
        </p:txBody>
      </p:sp>
      <p:sp>
        <p:nvSpPr>
          <p:cNvPr id="38" name="矩形 37"/>
          <p:cNvSpPr/>
          <p:nvPr/>
        </p:nvSpPr>
        <p:spPr>
          <a:xfrm>
            <a:off x="4661356" y="3991615"/>
            <a:ext cx="5641288" cy="461665"/>
          </a:xfrm>
          <a:prstGeom prst="rect">
            <a:avLst/>
          </a:prstGeom>
        </p:spPr>
        <p:txBody>
          <a:bodyPr wrap="none">
            <a:spAutoFit/>
          </a:bodyPr>
          <a:lstStyle/>
          <a:p>
            <a:pPr marL="285750" indent="-285750" algn="just">
              <a:spcAft>
                <a:spcPct val="0"/>
              </a:spcAft>
              <a:buClr>
                <a:srgbClr val="70AD47">
                  <a:lumMod val="50000"/>
                </a:srgbClr>
              </a:buClr>
              <a:buFont typeface="Wingdings" panose="05000000000000000000" pitchFamily="2" charset="2"/>
              <a:buChar char="p"/>
            </a:pPr>
            <a:r>
              <a:rPr lang="en-US" altLang="zh-CN" sz="2400" kern="100" dirty="0">
                <a:solidFill>
                  <a:srgbClr val="181818"/>
                </a:solidFill>
                <a:latin typeface="Arial" panose="020B0604020202020204"/>
                <a:ea typeface="微软雅黑" panose="020B0503020204020204" charset="-122"/>
                <a:cs typeface="+mn-ea"/>
                <a:sym typeface="+mn-lt"/>
              </a:rPr>
              <a:t>  </a:t>
            </a:r>
            <a:r>
              <a:rPr lang="zh-CN" altLang="zh-CN" sz="2400" b="1" kern="100" dirty="0">
                <a:solidFill>
                  <a:srgbClr val="181818"/>
                </a:solidFill>
                <a:latin typeface="Arial" panose="020B0604020202020204"/>
                <a:ea typeface="微软雅黑" panose="020B0503020204020204" charset="-122"/>
                <a:cs typeface="+mn-ea"/>
                <a:sym typeface="+mn-lt"/>
              </a:rPr>
              <a:t>预算收入扣除预算支出后的资金余额</a:t>
            </a:r>
            <a:r>
              <a:rPr lang="zh-CN" altLang="zh-CN" sz="2400" kern="100" dirty="0">
                <a:solidFill>
                  <a:srgbClr val="181818"/>
                </a:solidFill>
                <a:latin typeface="Arial" panose="020B0604020202020204"/>
                <a:ea typeface="微软雅黑" panose="020B0503020204020204" charset="-122"/>
                <a:cs typeface="+mn-ea"/>
                <a:sym typeface="+mn-lt"/>
              </a:rPr>
              <a:t>  </a:t>
            </a:r>
            <a:endParaRPr lang="zh-CN" altLang="zh-CN" sz="2400" kern="100" dirty="0">
              <a:solidFill>
                <a:srgbClr val="181818"/>
              </a:solidFill>
              <a:latin typeface="Arial" panose="020B0604020202020204"/>
              <a:ea typeface="微软雅黑" panose="020B0503020204020204" charset="-122"/>
              <a:cs typeface="+mn-ea"/>
              <a:sym typeface="+mn-lt"/>
            </a:endParaRPr>
          </a:p>
        </p:txBody>
      </p:sp>
      <p:sp>
        <p:nvSpPr>
          <p:cNvPr id="39" name="矩形 38"/>
          <p:cNvSpPr/>
          <p:nvPr/>
        </p:nvSpPr>
        <p:spPr>
          <a:xfrm>
            <a:off x="4654188" y="4614903"/>
            <a:ext cx="3365024" cy="496033"/>
          </a:xfrm>
          <a:prstGeom prst="rect">
            <a:avLst/>
          </a:prstGeom>
        </p:spPr>
        <p:txBody>
          <a:bodyPr wrap="none">
            <a:spAutoFit/>
          </a:bodyPr>
          <a:lstStyle/>
          <a:p>
            <a:pPr marL="285750" indent="-285750" algn="just">
              <a:lnSpc>
                <a:spcPct val="120000"/>
              </a:lnSpc>
              <a:buClr>
                <a:srgbClr val="70AD47">
                  <a:lumMod val="50000"/>
                </a:srgbClr>
              </a:buClr>
              <a:buFont typeface="Wingdings" panose="05000000000000000000" pitchFamily="2" charset="2"/>
              <a:buChar char="p"/>
            </a:pPr>
            <a:r>
              <a:rPr lang="en-US" altLang="zh-CN" sz="2400" kern="100" dirty="0">
                <a:solidFill>
                  <a:srgbClr val="181818"/>
                </a:solidFill>
                <a:latin typeface="Arial" panose="020B0604020202020204"/>
                <a:ea typeface="微软雅黑" panose="020B0503020204020204" charset="-122"/>
                <a:cs typeface="+mn-ea"/>
                <a:sym typeface="+mn-lt"/>
              </a:rPr>
              <a:t>  </a:t>
            </a:r>
            <a:r>
              <a:rPr lang="zh-CN" altLang="zh-CN" sz="2400" b="1" kern="100" dirty="0">
                <a:solidFill>
                  <a:srgbClr val="181818"/>
                </a:solidFill>
                <a:latin typeface="Arial" panose="020B0604020202020204"/>
                <a:ea typeface="微软雅黑" panose="020B0503020204020204" charset="-122"/>
                <a:cs typeface="+mn-ea"/>
                <a:sym typeface="+mn-lt"/>
              </a:rPr>
              <a:t>历年滚存的资金余额</a:t>
            </a:r>
            <a:endParaRPr lang="zh-CN" altLang="zh-CN" sz="2400" b="1" kern="100" dirty="0">
              <a:solidFill>
                <a:srgbClr val="181818"/>
              </a:solidFill>
              <a:latin typeface="Arial" panose="020B0604020202020204"/>
              <a:ea typeface="微软雅黑" panose="020B0503020204020204" charset="-122"/>
              <a:cs typeface="+mn-ea"/>
              <a:sym typeface="+mn-lt"/>
            </a:endParaRPr>
          </a:p>
        </p:txBody>
      </p:sp>
      <p:sp>
        <p:nvSpPr>
          <p:cNvPr id="40" name="圆角矩形 24"/>
          <p:cNvSpPr/>
          <p:nvPr/>
        </p:nvSpPr>
        <p:spPr>
          <a:xfrm>
            <a:off x="1819447" y="2262754"/>
            <a:ext cx="2315503" cy="738505"/>
          </a:xfrm>
          <a:prstGeom prst="roundRect">
            <a:avLst/>
          </a:prstGeom>
          <a:gradFill flip="none" rotWithShape="1">
            <a:gsLst>
              <a:gs pos="0">
                <a:srgbClr val="F0F0F0"/>
              </a:gs>
              <a:gs pos="100000">
                <a:srgbClr val="F1F1F1"/>
              </a:gs>
            </a:gsLst>
            <a:lin ang="2700000" scaled="1"/>
          </a:gradFill>
          <a:ln w="38100" cap="flat" cmpd="sng" algn="ctr">
            <a:gradFill flip="none" rotWithShape="1">
              <a:gsLst>
                <a:gs pos="100000">
                  <a:srgbClr val="FFFFFF"/>
                </a:gs>
                <a:gs pos="0">
                  <a:srgbClr val="CECED0"/>
                </a:gs>
              </a:gsLst>
              <a:lin ang="13500000" scaled="1"/>
            </a:gradFill>
            <a:prstDash val="solid"/>
            <a:miter lim="800000"/>
          </a:ln>
          <a:effectLst>
            <a:outerShdw blurRad="190500" dist="88900" dir="2700000" algn="tl" rotWithShape="0">
              <a:prstClr val="black">
                <a:alpha val="3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E7E6E6">
                    <a:lumMod val="10000"/>
                  </a:srgbClr>
                </a:solidFill>
                <a:effectLst/>
                <a:uLnTx/>
                <a:uFillTx/>
                <a:latin typeface="Agency FB" panose="020B0503020202020204"/>
                <a:ea typeface="Lato" panose="020F0502020204030203" pitchFamily="34" charset="0"/>
                <a:cs typeface="Lato" panose="020F0502020204030203" pitchFamily="34" charset="0"/>
              </a:rPr>
              <a:t>预算收</a:t>
            </a:r>
            <a:r>
              <a:rPr kumimoji="0" lang="en-US" altLang="zh-CN" sz="2800" b="1" i="0" u="none" strike="noStrike" kern="0" cap="none" spc="0" normalizeH="0" baseline="0" noProof="0" dirty="0">
                <a:ln>
                  <a:noFill/>
                </a:ln>
                <a:solidFill>
                  <a:srgbClr val="E7E6E6">
                    <a:lumMod val="10000"/>
                  </a:srgbClr>
                </a:solidFill>
                <a:effectLst/>
                <a:uLnTx/>
                <a:uFillTx/>
                <a:latin typeface="Agency FB" panose="020B0503020202020204"/>
                <a:ea typeface="Lato" panose="020F0502020204030203" pitchFamily="34" charset="0"/>
                <a:cs typeface="Lato" panose="020F0502020204030203" pitchFamily="34" charset="0"/>
              </a:rPr>
              <a:t>/</a:t>
            </a:r>
            <a:r>
              <a:rPr kumimoji="0" lang="zh-CN" altLang="en-US" sz="2800" b="1" i="0" u="none" strike="noStrike" kern="0" cap="none" spc="0" normalizeH="0" baseline="0" noProof="0" dirty="0">
                <a:ln>
                  <a:noFill/>
                </a:ln>
                <a:solidFill>
                  <a:srgbClr val="E7E6E6">
                    <a:lumMod val="10000"/>
                  </a:srgbClr>
                </a:solidFill>
                <a:effectLst/>
                <a:uLnTx/>
                <a:uFillTx/>
                <a:latin typeface="Agency FB" panose="020B0503020202020204"/>
                <a:ea typeface="Lato" panose="020F0502020204030203" pitchFamily="34" charset="0"/>
                <a:cs typeface="Lato" panose="020F0502020204030203" pitchFamily="34" charset="0"/>
              </a:rPr>
              <a:t>支  </a:t>
            </a:r>
            <a:endParaRPr kumimoji="0" lang="zh-CN" altLang="en-US" sz="2800" b="1" i="0" u="none" strike="noStrike" kern="0" cap="none" spc="0" normalizeH="0" baseline="0" noProof="0" dirty="0">
              <a:ln>
                <a:noFill/>
              </a:ln>
              <a:solidFill>
                <a:srgbClr val="E7E6E6">
                  <a:lumMod val="10000"/>
                </a:srgbClr>
              </a:solidFill>
              <a:effectLst/>
              <a:uLnTx/>
              <a:uFillTx/>
              <a:latin typeface="Agency FB" panose="020B0503020202020204"/>
              <a:ea typeface="Lato" panose="020F0502020204030203" pitchFamily="34" charset="0"/>
              <a:cs typeface="Lato" panose="020F0502020204030203" pitchFamily="34" charset="0"/>
            </a:endParaRPr>
          </a:p>
        </p:txBody>
      </p:sp>
      <p:sp>
        <p:nvSpPr>
          <p:cNvPr id="41" name="圆角矩形 25"/>
          <p:cNvSpPr/>
          <p:nvPr/>
        </p:nvSpPr>
        <p:spPr>
          <a:xfrm>
            <a:off x="1817835" y="4205854"/>
            <a:ext cx="2315503" cy="737870"/>
          </a:xfrm>
          <a:prstGeom prst="roundRect">
            <a:avLst/>
          </a:prstGeom>
          <a:gradFill flip="none" rotWithShape="1">
            <a:gsLst>
              <a:gs pos="0">
                <a:srgbClr val="F0F0F0"/>
              </a:gs>
              <a:gs pos="100000">
                <a:srgbClr val="F1F1F1"/>
              </a:gs>
            </a:gsLst>
            <a:lin ang="2700000" scaled="1"/>
          </a:gradFill>
          <a:ln w="38100" cap="flat" cmpd="sng" algn="ctr">
            <a:gradFill flip="none" rotWithShape="1">
              <a:gsLst>
                <a:gs pos="100000">
                  <a:srgbClr val="FFFFFF"/>
                </a:gs>
                <a:gs pos="0">
                  <a:srgbClr val="CECED0"/>
                </a:gs>
              </a:gsLst>
              <a:lin ang="13500000" scaled="1"/>
            </a:gradFill>
            <a:prstDash val="solid"/>
            <a:miter lim="800000"/>
          </a:ln>
          <a:effectLst>
            <a:outerShdw blurRad="190500" dist="88900" dir="2700000" algn="tl" rotWithShape="0">
              <a:prstClr val="black">
                <a:alpha val="3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E7E6E6">
                    <a:lumMod val="10000"/>
                  </a:srgbClr>
                </a:solidFill>
                <a:effectLst/>
                <a:uLnTx/>
                <a:uFillTx/>
                <a:latin typeface="Agency FB" panose="020B0503020202020204"/>
                <a:ea typeface="Lato" panose="020F0502020204030203" pitchFamily="34" charset="0"/>
                <a:cs typeface="Lato" panose="020F0502020204030203" pitchFamily="34" charset="0"/>
              </a:rPr>
              <a:t>预算结余</a:t>
            </a:r>
            <a:endParaRPr kumimoji="0" lang="zh-CN" altLang="en-US" sz="2800" b="1" i="0" u="none" strike="noStrike" kern="0" cap="none" spc="0" normalizeH="0" baseline="0" noProof="0" dirty="0">
              <a:ln>
                <a:noFill/>
              </a:ln>
              <a:solidFill>
                <a:srgbClr val="E7E6E6">
                  <a:lumMod val="10000"/>
                </a:srgbClr>
              </a:solidFill>
              <a:effectLst/>
              <a:uLnTx/>
              <a:uFillTx/>
              <a:latin typeface="Agency FB" panose="020B0503020202020204"/>
              <a:ea typeface="Lato" panose="020F0502020204030203" pitchFamily="34" charset="0"/>
              <a:cs typeface="Lato" panose="020F0502020204030203" pitchFamily="34" charset="0"/>
            </a:endParaRPr>
          </a:p>
        </p:txBody>
      </p:sp>
      <p:sp>
        <p:nvSpPr>
          <p:cNvPr id="42" name="左大括号 41"/>
          <p:cNvSpPr/>
          <p:nvPr/>
        </p:nvSpPr>
        <p:spPr>
          <a:xfrm>
            <a:off x="4309930" y="2159588"/>
            <a:ext cx="205037" cy="915611"/>
          </a:xfrm>
          <a:prstGeom prst="leftBrace">
            <a:avLst/>
          </a:prstGeom>
          <a:noFill/>
          <a:ln w="38100" cap="flat" cmpd="sng" algn="ctr">
            <a:solidFill>
              <a:srgbClr val="98480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3" name="左大括号 42"/>
          <p:cNvSpPr/>
          <p:nvPr/>
        </p:nvSpPr>
        <p:spPr>
          <a:xfrm>
            <a:off x="4314128" y="4105538"/>
            <a:ext cx="205037" cy="915611"/>
          </a:xfrm>
          <a:prstGeom prst="leftBrace">
            <a:avLst/>
          </a:prstGeom>
          <a:noFill/>
          <a:ln w="38100" cap="flat" cmpd="sng" algn="ctr">
            <a:solidFill>
              <a:srgbClr val="98480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椭圆形标注 30"/>
          <p:cNvSpPr/>
          <p:nvPr/>
        </p:nvSpPr>
        <p:spPr>
          <a:xfrm>
            <a:off x="8124639" y="2757016"/>
            <a:ext cx="3334586" cy="1152986"/>
          </a:xfrm>
          <a:prstGeom prst="wedgeEllipseCallout">
            <a:avLst>
              <a:gd name="adj1" fmla="val -51470"/>
              <a:gd name="adj2" fmla="val 114301"/>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Arial" panose="020B0604020202020204"/>
                <a:ea typeface="微软雅黑" panose="020B0503020204020204" charset="-122"/>
                <a:cs typeface="+mn-cs"/>
              </a:rPr>
              <a:t>结余资金</a:t>
            </a:r>
            <a:r>
              <a:rPr kumimoji="0" lang="en-US" altLang="zh-CN" sz="2400" b="1" i="0" u="none" strike="noStrike" kern="0" cap="none" spc="0" normalizeH="0" baseline="0" noProof="0" dirty="0">
                <a:ln>
                  <a:noFill/>
                </a:ln>
                <a:solidFill>
                  <a:srgbClr val="181818"/>
                </a:solidFill>
                <a:effectLst/>
                <a:uLnTx/>
                <a:uFillTx/>
                <a:latin typeface="Arial" panose="020B0604020202020204"/>
                <a:ea typeface="微软雅黑" panose="020B0503020204020204" charset="-122"/>
                <a:cs typeface="+mn-cs"/>
              </a:rPr>
              <a:t>+</a:t>
            </a:r>
            <a:r>
              <a:rPr kumimoji="0" lang="zh-CN" altLang="en-US" sz="2400" b="1" i="0" u="none" strike="noStrike" kern="0" cap="none" spc="0" normalizeH="0" baseline="0" noProof="0" dirty="0">
                <a:ln>
                  <a:noFill/>
                </a:ln>
                <a:solidFill>
                  <a:srgbClr val="181818"/>
                </a:solidFill>
                <a:effectLst/>
                <a:uLnTx/>
                <a:uFillTx/>
                <a:latin typeface="Arial" panose="020B0604020202020204"/>
                <a:ea typeface="微软雅黑" panose="020B0503020204020204" charset="-122"/>
                <a:cs typeface="+mn-cs"/>
              </a:rPr>
              <a:t>结转资金</a:t>
            </a:r>
            <a:r>
              <a:rPr kumimoji="0" lang="zh-CN" altLang="en-US" sz="1800"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cs"/>
              </a:rPr>
              <a:t>   </a:t>
            </a:r>
            <a:endParaRPr kumimoji="0" lang="zh-CN" altLang="en-US" sz="1800"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45" name="矩形 44"/>
          <p:cNvSpPr/>
          <p:nvPr/>
        </p:nvSpPr>
        <p:spPr>
          <a:xfrm>
            <a:off x="4655323" y="2346369"/>
            <a:ext cx="5921751" cy="534035"/>
          </a:xfrm>
          <a:prstGeom prst="rect">
            <a:avLst/>
          </a:prstGeom>
        </p:spPr>
        <p:txBody>
          <a:bodyPr wrap="square">
            <a:spAutoFit/>
          </a:bodyPr>
          <a:lstStyle/>
          <a:p>
            <a:pPr marL="285750" indent="-285750" algn="just">
              <a:lnSpc>
                <a:spcPct val="120000"/>
              </a:lnSpc>
              <a:spcAft>
                <a:spcPct val="0"/>
              </a:spcAft>
              <a:buClr>
                <a:srgbClr val="70AD47">
                  <a:lumMod val="50000"/>
                </a:srgbClr>
              </a:buClr>
              <a:buFont typeface="Wingdings" panose="05000000000000000000" pitchFamily="2" charset="2"/>
              <a:buChar char="p"/>
            </a:pPr>
            <a:r>
              <a:rPr lang="en-US" altLang="zh-CN" sz="2400" kern="100" dirty="0">
                <a:solidFill>
                  <a:srgbClr val="181818"/>
                </a:solidFill>
                <a:latin typeface="Arial" panose="020B0604020202020204"/>
                <a:ea typeface="微软雅黑" panose="020B0503020204020204" charset="-122"/>
                <a:cs typeface="+mn-ea"/>
                <a:sym typeface="+mn-lt"/>
              </a:rPr>
              <a:t>  </a:t>
            </a:r>
            <a:r>
              <a:rPr lang="zh-CN" altLang="zh-CN" sz="2400" b="1" dirty="0">
                <a:solidFill>
                  <a:srgbClr val="99191E"/>
                </a:solidFill>
                <a:latin typeface="微软雅黑" panose="020B0503020204020204" charset="-122"/>
                <a:ea typeface="微软雅黑" panose="020B0503020204020204" charset="-122"/>
                <a:cs typeface="Lato Light" panose="020F0502020204030203" pitchFamily="34" charset="0"/>
                <a:sym typeface="+mn-lt"/>
              </a:rPr>
              <a:t>纳入预</a:t>
            </a:r>
            <a:r>
              <a:rPr lang="zh-CN" altLang="en-US" sz="2400" b="1" dirty="0">
                <a:solidFill>
                  <a:srgbClr val="99191E"/>
                </a:solidFill>
                <a:latin typeface="微软雅黑" panose="020B0503020204020204" charset="-122"/>
                <a:ea typeface="微软雅黑" panose="020B0503020204020204" charset="-122"/>
                <a:cs typeface="Lato Light" panose="020F0502020204030203" pitchFamily="34" charset="0"/>
                <a:sym typeface="+mn-lt"/>
              </a:rPr>
              <a:t>算管理</a:t>
            </a:r>
            <a:endParaRPr lang="zh-CN" altLang="zh-CN" sz="2400" b="1" kern="100" dirty="0">
              <a:solidFill>
                <a:srgbClr val="FF0000"/>
              </a:solidFill>
              <a:latin typeface="微软雅黑" panose="020B0503020204020204" charset="-122"/>
              <a:ea typeface="微软雅黑" panose="020B0503020204020204" charset="-122"/>
              <a:cs typeface="+mn-ea"/>
              <a:sym typeface="+mn-lt"/>
            </a:endParaRPr>
          </a:p>
        </p:txBody>
      </p:sp>
      <p:cxnSp>
        <p:nvCxnSpPr>
          <p:cNvPr id="46" name="Straight Connector 11"/>
          <p:cNvCxnSpPr/>
          <p:nvPr/>
        </p:nvCxnSpPr>
        <p:spPr>
          <a:xfrm>
            <a:off x="238384" y="961223"/>
            <a:ext cx="3457568" cy="0"/>
          </a:xfrm>
          <a:prstGeom prst="line">
            <a:avLst/>
          </a:prstGeom>
          <a:noFill/>
          <a:ln w="19050" cap="flat" cmpd="sng" algn="ctr">
            <a:solidFill>
              <a:srgbClr val="99191E"/>
            </a:solidFill>
            <a:prstDash val="solid"/>
            <a:miter lim="800000"/>
          </a:ln>
          <a:effectLst/>
        </p:spPr>
      </p:cxnSp>
      <p:sp>
        <p:nvSpPr>
          <p:cNvPr id="47" name="矩形 46"/>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17" name="矩形 16"/>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- 1 -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250" fill="hold"/>
                                        <p:tgtEl>
                                          <p:spTgt spid="40"/>
                                        </p:tgtEl>
                                        <p:attrNameLst>
                                          <p:attrName>ppt_x</p:attrName>
                                        </p:attrNameLst>
                                      </p:cBhvr>
                                      <p:tavLst>
                                        <p:tav tm="0">
                                          <p:val>
                                            <p:strVal val="1+#ppt_w/2"/>
                                          </p:val>
                                        </p:tav>
                                        <p:tav tm="100000">
                                          <p:val>
                                            <p:strVal val="#ppt_x"/>
                                          </p:val>
                                        </p:tav>
                                      </p:tavLst>
                                    </p:anim>
                                    <p:anim calcmode="lin" valueType="num">
                                      <p:cBhvr additive="base">
                                        <p:cTn id="8" dur="125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accel="40000" fill="hold" grpId="0" nodeType="withEffec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1+#ppt_w/2"/>
                                          </p:val>
                                        </p:tav>
                                        <p:tav tm="100000">
                                          <p:val>
                                            <p:strVal val="#ppt_x"/>
                                          </p:val>
                                        </p:tav>
                                      </p:tavLst>
                                    </p:anim>
                                    <p:anim calcmode="lin" valueType="num">
                                      <p:cBhvr additive="base">
                                        <p:cTn id="12" dur="125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8" fill="hold" grpId="0" nodeType="withEffec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linds(horizontal)">
                                      <p:cBhvr>
                                        <p:cTn id="24" dur="500"/>
                                        <p:tgtEl>
                                          <p:spTgt spid="3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ox(in)">
                                      <p:cBhvr>
                                        <p:cTn id="35" dur="500"/>
                                        <p:tgtEl>
                                          <p:spTgt spid="3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ox(in)">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diamond(in)">
                                      <p:cBhvr>
                                        <p:cTn id="43" dur="2000"/>
                                        <p:tgtEl>
                                          <p:spTgt spid="4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bldLvl="0" animBg="1"/>
      <p:bldP spid="41" grpId="0" bldLvl="0" animBg="1"/>
      <p:bldP spid="42" grpId="0" bldLvl="0" animBg="1"/>
      <p:bldP spid="43" grpId="0" bldLvl="0" animBg="1"/>
      <p:bldP spid="44" grpId="0" animBg="1"/>
      <p:bldP spid="45"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594766" y="1312622"/>
            <a:ext cx="10730669" cy="5143830"/>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en-US" altLang="zh-CN"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2</a:t>
            </a: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、涉税事项报销：劳务费</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现行做法：</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借：教育事业支出</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科研事业支出等</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贷：银行存款</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应交税费</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应交个人所得税</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新制度财务：</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借：业务活动费用</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单位管理费用等</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贷：银行存款</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其他应交税费</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应交个人所得税</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rPr>
              <a:t>新制度预算：</a:t>
            </a:r>
            <a:endPar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rPr>
              <a:t>借：事业支</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j-ea"/>
                <a:sym typeface="+mn-ea"/>
              </a:rPr>
              <a:t>出</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j-ea"/>
                <a:sym typeface="+mn-ea"/>
              </a:rPr>
              <a:t>教育支出等</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j-ea"/>
                <a:sym typeface="+mn-ea"/>
              </a:rPr>
              <a:t>    贷：资金结存  （按照实际支付个人部分）</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p:txBody>
      </p:sp>
      <p:grpSp>
        <p:nvGrpSpPr>
          <p:cNvPr id="16" name="组合 15"/>
          <p:cNvGrpSpPr/>
          <p:nvPr/>
        </p:nvGrpSpPr>
        <p:grpSpPr>
          <a:xfrm>
            <a:off x="599886" y="1188757"/>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8522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- 36 -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9" end="9"/>
                                            </p:txEl>
                                          </p:spTgt>
                                        </p:tgtEl>
                                        <p:attrNameLst>
                                          <p:attrName>style.visibility</p:attrName>
                                        </p:attrNameLst>
                                      </p:cBhvr>
                                      <p:to>
                                        <p:strVal val="visible"/>
                                      </p:to>
                                    </p:set>
                                    <p:animEffect transition="in" filter="wipe(down)">
                                      <p:cBhvr>
                                        <p:cTn id="7" dur="500"/>
                                        <p:tgtEl>
                                          <p:spTgt spid="15">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0" end="10"/>
                                            </p:txEl>
                                          </p:spTgt>
                                        </p:tgtEl>
                                        <p:attrNameLst>
                                          <p:attrName>style.visibility</p:attrName>
                                        </p:attrNameLst>
                                      </p:cBhvr>
                                      <p:to>
                                        <p:strVal val="visible"/>
                                      </p:to>
                                    </p:set>
                                    <p:animEffect transition="in" filter="wipe(down)">
                                      <p:cBhvr>
                                        <p:cTn id="12" dur="500"/>
                                        <p:tgtEl>
                                          <p:spTgt spid="15">
                                            <p:txEl>
                                              <p:pRg st="10" end="1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xEl>
                                              <p:pRg st="11" end="11"/>
                                            </p:txEl>
                                          </p:spTgt>
                                        </p:tgtEl>
                                        <p:attrNameLst>
                                          <p:attrName>style.visibility</p:attrName>
                                        </p:attrNameLst>
                                      </p:cBhvr>
                                      <p:to>
                                        <p:strVal val="visible"/>
                                      </p:to>
                                    </p:set>
                                    <p:animEffect transition="in" filter="wipe(down)">
                                      <p:cBhvr>
                                        <p:cTn id="15" dur="500"/>
                                        <p:tgtEl>
                                          <p:spTgt spid="15">
                                            <p:txEl>
                                              <p:pRg st="11" end="1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购买固定资产（预付款、质保金）</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lvl="0">
              <a:defRPr/>
            </a:pPr>
            <a:r>
              <a:rPr lang="en-US" sz="2400" b="1" kern="0" dirty="0" smtClean="0">
                <a:solidFill>
                  <a:srgbClr val="181818"/>
                </a:solidFill>
                <a:latin typeface="Agency FB" panose="020B0503020202020204"/>
                <a:ea typeface="微软雅黑" panose="020B0503020204020204" charset="-122"/>
              </a:rPr>
              <a:t>[</a:t>
            </a:r>
            <a:r>
              <a:rPr lang="zh-CN" altLang="en-US" sz="2400" b="1" kern="0" dirty="0" smtClean="0">
                <a:solidFill>
                  <a:srgbClr val="181818"/>
                </a:solidFill>
                <a:latin typeface="Agency FB" panose="020B0503020202020204"/>
                <a:ea typeface="微软雅黑" panose="020B0503020204020204" charset="-122"/>
              </a:rPr>
              <a:t>举例</a:t>
            </a:r>
            <a:r>
              <a:rPr lang="en-US" altLang="zh-CN" sz="2400" b="1" kern="0" dirty="0" smtClean="0">
                <a:solidFill>
                  <a:srgbClr val="181818"/>
                </a:solidFill>
                <a:latin typeface="Agency FB" panose="020B0503020202020204"/>
                <a:ea typeface="微软雅黑" panose="020B0503020204020204" charset="-122"/>
              </a:rPr>
              <a:t>2</a:t>
            </a:r>
            <a:r>
              <a:rPr lang="en-US" sz="2400" b="1" kern="0" dirty="0" smtClean="0">
                <a:solidFill>
                  <a:srgbClr val="181818"/>
                </a:solidFill>
                <a:latin typeface="Agency FB" panose="020B0503020202020204"/>
                <a:ea typeface="微软雅黑" panose="020B0503020204020204" charset="-122"/>
              </a:rPr>
              <a:t>] </a:t>
            </a:r>
            <a:r>
              <a:rPr kumimoji="0" lang="zh-CN" altLang="en-US" sz="24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12</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月3日，学校按合同规定</a:t>
            </a:r>
            <a:r>
              <a:rPr kumimoji="0" lang="zh-CN" altLang="en-US" sz="2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预付</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A公司教学仪器采购款10万元。该款项通过“零余额账户用款额度”支付，从资产处部门下“省财政高水平大学建设专项”中列支。账务处理如下：</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预算会计：</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借：事业支出</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待处理 </a:t>
            </a:r>
            <a:r>
              <a:rPr kumimoji="0" 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100 000</a:t>
            </a:r>
            <a:endPar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贷：资金结存</a:t>
            </a: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零余额账户用款额度</a:t>
            </a:r>
            <a:r>
              <a:rPr kumimoji="0" 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100 000</a:t>
            </a:r>
            <a:endParaRPr kumimoji="0" 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财务会计：</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借：预付账款—A公司                100 000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贷：零余额账户用款额度            100 000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6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- 37 -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blinds(horizontal)">
                                      <p:cBhvr>
                                        <p:cTn id="7" dur="500"/>
                                        <p:tgtEl>
                                          <p:spTgt spid="1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blinds(horizontal)">
                                      <p:cBhvr>
                                        <p:cTn id="10" dur="500"/>
                                        <p:tgtEl>
                                          <p:spTgt spid="1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animEffect transition="in" filter="blinds(horizontal)">
                                      <p:cBhvr>
                                        <p:cTn id="13" dur="500"/>
                                        <p:tgtEl>
                                          <p:spTgt spid="1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anim calcmode="lin" valueType="num">
                                      <p:cBhvr additive="base">
                                        <p:cTn id="1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xEl>
                                              <p:pRg st="7" end="7"/>
                                            </p:txEl>
                                          </p:spTgt>
                                        </p:tgtEl>
                                        <p:attrNameLst>
                                          <p:attrName>style.visibility</p:attrName>
                                        </p:attrNameLst>
                                      </p:cBhvr>
                                      <p:to>
                                        <p:strVal val="visible"/>
                                      </p:to>
                                    </p:set>
                                    <p:anim calcmode="lin" valueType="num">
                                      <p:cBhvr additive="base">
                                        <p:cTn id="22"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xEl>
                                              <p:pRg st="8" end="8"/>
                                            </p:txEl>
                                          </p:spTgt>
                                        </p:tgtEl>
                                        <p:attrNameLst>
                                          <p:attrName>style.visibility</p:attrName>
                                        </p:attrNameLst>
                                      </p:cBhvr>
                                      <p:to>
                                        <p:strVal val="visible"/>
                                      </p:to>
                                    </p:set>
                                    <p:anim calcmode="lin" valueType="num">
                                      <p:cBhvr additive="base">
                                        <p:cTn id="26"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3" name="组合 22"/>
          <p:cNvGrpSpPr/>
          <p:nvPr/>
        </p:nvGrpSpPr>
        <p:grpSpPr>
          <a:xfrm>
            <a:off x="253747" y="321532"/>
            <a:ext cx="5287244" cy="639691"/>
            <a:chOff x="253748" y="321532"/>
            <a:chExt cx="3695952" cy="639691"/>
          </a:xfrm>
        </p:grpSpPr>
        <p:sp>
          <p:nvSpPr>
            <p:cNvPr id="24"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25" name="矩形 24"/>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6"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28" name="文本框 128"/>
          <p:cNvSpPr txBox="1"/>
          <p:nvPr/>
        </p:nvSpPr>
        <p:spPr>
          <a:xfrm>
            <a:off x="610199" y="1325880"/>
            <a:ext cx="10715238"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购买</a:t>
            </a: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固定资产报销事项（预付款、质保金）</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12</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月</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10</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日，学校收到上述预定教学仪器，按合同规定，</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公司开具发票</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26</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万元，扣除质保金</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2.6</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万元（质保期</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年）后，款项</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13.4</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万元通过“零余额账户用款额度”支付，从资产处部门下“省财政高水平大学建设专项”中列支。账务处理如下：</a:t>
            </a:r>
            <a:endPar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预</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算会计：</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借：事业支出</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教育支</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出</a:t>
            </a:r>
            <a:r>
              <a:rPr lang="en-US" altLang="zh-CN" sz="2400" kern="0" dirty="0" smtClean="0">
                <a:solidFill>
                  <a:srgbClr val="C00000"/>
                </a:solidFill>
                <a:latin typeface="微软雅黑" panose="020B0503020204020204" charset="-122"/>
                <a:ea typeface="微软雅黑" panose="020B0503020204020204" charset="-122"/>
                <a:cs typeface="+mn-ea"/>
                <a:sym typeface="+mn-ea"/>
              </a:rPr>
              <a:t>——</a:t>
            </a:r>
            <a:r>
              <a:rPr lang="zh-CN" altLang="en-US" sz="2400" kern="0" dirty="0" smtClean="0">
                <a:solidFill>
                  <a:srgbClr val="C00000"/>
                </a:solidFill>
                <a:latin typeface="微软雅黑" panose="020B0503020204020204" charset="-122"/>
                <a:ea typeface="微软雅黑" panose="020B0503020204020204" charset="-122"/>
                <a:cs typeface="+mn-ea"/>
                <a:sym typeface="+mn-ea"/>
              </a:rPr>
              <a:t>财政拨款支出</a:t>
            </a:r>
            <a:r>
              <a:rPr lang="en-US" altLang="zh-CN" sz="2400" kern="0" dirty="0" smtClean="0">
                <a:solidFill>
                  <a:srgbClr val="C00000"/>
                </a:solidFill>
                <a:latin typeface="微软雅黑" panose="020B0503020204020204" charset="-122"/>
                <a:ea typeface="微软雅黑" panose="020B0503020204020204" charset="-122"/>
                <a:cs typeface="+mn-ea"/>
                <a:sym typeface="+mn-ea"/>
              </a:rPr>
              <a:t>——</a:t>
            </a:r>
            <a:r>
              <a:rPr lang="zh-CN" altLang="en-US" sz="2400" kern="0" dirty="0" smtClean="0">
                <a:solidFill>
                  <a:srgbClr val="C00000"/>
                </a:solidFill>
                <a:latin typeface="微软雅黑" panose="020B0503020204020204" charset="-122"/>
                <a:ea typeface="微软雅黑" panose="020B0503020204020204" charset="-122"/>
                <a:cs typeface="+mn-ea"/>
                <a:sym typeface="+mn-ea"/>
              </a:rPr>
              <a:t>项目支出</a:t>
            </a:r>
            <a:r>
              <a:rPr lang="en-US" altLang="zh-CN" sz="2400" kern="0" dirty="0" smtClean="0">
                <a:solidFill>
                  <a:srgbClr val="C00000"/>
                </a:solidFill>
                <a:latin typeface="微软雅黑" panose="020B0503020204020204" charset="-122"/>
                <a:ea typeface="微软雅黑" panose="020B0503020204020204" charset="-122"/>
                <a:cs typeface="+mn-ea"/>
                <a:sym typeface="+mn-ea"/>
              </a:rPr>
              <a:t>——</a:t>
            </a:r>
            <a:r>
              <a:rPr lang="zh-CN" altLang="en-US" sz="2400" kern="0" dirty="0" smtClean="0">
                <a:solidFill>
                  <a:srgbClr val="C00000"/>
                </a:solidFill>
                <a:latin typeface="微软雅黑" panose="020B0503020204020204" charset="-122"/>
                <a:ea typeface="微软雅黑" panose="020B0503020204020204" charset="-122"/>
                <a:cs typeface="+mn-ea"/>
                <a:sym typeface="+mn-ea"/>
              </a:rPr>
              <a:t>高等教育</a:t>
            </a:r>
            <a:r>
              <a:rPr lang="en-US" altLang="zh-CN" sz="2400" kern="0" dirty="0" smtClean="0">
                <a:solidFill>
                  <a:srgbClr val="C00000"/>
                </a:solidFill>
                <a:latin typeface="微软雅黑" panose="020B0503020204020204" charset="-122"/>
                <a:ea typeface="微软雅黑" panose="020B0503020204020204" charset="-122"/>
                <a:cs typeface="+mn-ea"/>
                <a:sym typeface="+mn-ea"/>
              </a:rPr>
              <a:t>——</a:t>
            </a:r>
            <a:r>
              <a:rPr lang="zh-CN" altLang="en-US" sz="2400" kern="0" dirty="0" smtClean="0">
                <a:solidFill>
                  <a:srgbClr val="C00000"/>
                </a:solidFill>
                <a:latin typeface="微软雅黑" panose="020B0503020204020204" charset="-122"/>
                <a:ea typeface="微软雅黑" panose="020B0503020204020204" charset="-122"/>
                <a:cs typeface="+mn-ea"/>
                <a:sym typeface="+mn-ea"/>
              </a:rPr>
              <a:t>资本性支出</a:t>
            </a:r>
            <a:r>
              <a:rPr lang="en-US" altLang="zh-CN" sz="2400" kern="0" dirty="0" smtClean="0">
                <a:solidFill>
                  <a:srgbClr val="C00000"/>
                </a:solidFill>
                <a:latin typeface="微软雅黑" panose="020B0503020204020204" charset="-122"/>
                <a:ea typeface="微软雅黑" panose="020B0503020204020204" charset="-122"/>
                <a:cs typeface="+mn-ea"/>
                <a:sym typeface="+mn-ea"/>
              </a:rPr>
              <a:t>——</a:t>
            </a:r>
            <a:r>
              <a:rPr lang="zh-CN" altLang="en-US" sz="2400" kern="0" dirty="0" smtClean="0">
                <a:solidFill>
                  <a:srgbClr val="C00000"/>
                </a:solidFill>
                <a:latin typeface="微软雅黑" panose="020B0503020204020204" charset="-122"/>
                <a:ea typeface="微软雅黑" panose="020B0503020204020204" charset="-122"/>
                <a:cs typeface="+mn-ea"/>
                <a:sym typeface="+mn-ea"/>
              </a:rPr>
              <a:t>专用设备购置（资产处 省财政高水平大学）</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            </a:t>
            </a:r>
            <a:r>
              <a:rPr lang="en-US" altLang="zh-CN" sz="2400" kern="0" dirty="0" smtClean="0">
                <a:solidFill>
                  <a:srgbClr val="C00000"/>
                </a:solidFill>
                <a:latin typeface="微软雅黑" panose="020B0503020204020204" charset="-122"/>
                <a:ea typeface="微软雅黑" panose="020B0503020204020204" charset="-122"/>
                <a:cs typeface="+mn-ea"/>
                <a:sym typeface="+mn-ea"/>
              </a:rPr>
              <a:t>                        </a:t>
            </a:r>
            <a:r>
              <a:rPr kumimoji="0" 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234 </a:t>
            </a: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000</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贷：资金结存</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零余额账户用款额度</a:t>
            </a: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134 000</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事业支出</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待处理</a:t>
            </a: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100 000</a:t>
            </a:r>
            <a:r>
              <a:rPr kumimoji="0" 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         </a:t>
            </a:r>
            <a:endPar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endParaRPr>
          </a:p>
        </p:txBody>
      </p:sp>
      <p:sp>
        <p:nvSpPr>
          <p:cNvPr id="29" name="矩形标注 10"/>
          <p:cNvSpPr/>
          <p:nvPr/>
        </p:nvSpPr>
        <p:spPr>
          <a:xfrm>
            <a:off x="9333683" y="4284470"/>
            <a:ext cx="2456815" cy="967105"/>
          </a:xfrm>
          <a:prstGeom prst="wedgeRectCallout">
            <a:avLst>
              <a:gd name="adj1" fmla="val -76629"/>
              <a:gd name="adj2" fmla="val 121009"/>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rPr>
              <a:t>待处理年末结账将余额转入相关明细科目</a:t>
            </a:r>
            <a:endParaRPr kumimoji="0" lang="zh-CN" altLang="en-US" sz="20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cs typeface="+mn-cs"/>
            </a:endParaRPr>
          </a:p>
        </p:txBody>
      </p:sp>
      <p:grpSp>
        <p:nvGrpSpPr>
          <p:cNvPr id="11" name="组合 10"/>
          <p:cNvGrpSpPr/>
          <p:nvPr/>
        </p:nvGrpSpPr>
        <p:grpSpPr>
          <a:xfrm>
            <a:off x="599886" y="1188759"/>
            <a:ext cx="10730670" cy="75877"/>
            <a:chOff x="1070542" y="1327518"/>
            <a:chExt cx="10035925" cy="45719"/>
          </a:xfrm>
        </p:grpSpPr>
        <p:sp>
          <p:nvSpPr>
            <p:cNvPr id="12" name="矩形 11"/>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5859959" y="6549495"/>
            <a:ext cx="62506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- 38 -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blinds(horizontal)">
                                      <p:cBhvr>
                                        <p:cTn id="7" dur="500"/>
                                        <p:tgtEl>
                                          <p:spTgt spid="2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3" end="3"/>
                                            </p:txEl>
                                          </p:spTgt>
                                        </p:tgtEl>
                                        <p:attrNameLst>
                                          <p:attrName>style.visibility</p:attrName>
                                        </p:attrNameLst>
                                      </p:cBhvr>
                                      <p:to>
                                        <p:strVal val="visible"/>
                                      </p:to>
                                    </p:set>
                                    <p:animEffect transition="in" filter="blinds(horizontal)">
                                      <p:cBhvr>
                                        <p:cTn id="10" dur="500"/>
                                        <p:tgtEl>
                                          <p:spTgt spid="2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4" end="4"/>
                                            </p:txEl>
                                          </p:spTgt>
                                        </p:tgtEl>
                                        <p:attrNameLst>
                                          <p:attrName>style.visibility</p:attrName>
                                        </p:attrNameLst>
                                      </p:cBhvr>
                                      <p:to>
                                        <p:strVal val="visible"/>
                                      </p:to>
                                    </p:set>
                                    <p:animEffect transition="in" filter="blinds(horizontal)">
                                      <p:cBhvr>
                                        <p:cTn id="13" dur="500"/>
                                        <p:tgtEl>
                                          <p:spTgt spid="28">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5" end="5"/>
                                            </p:txEl>
                                          </p:spTgt>
                                        </p:tgtEl>
                                        <p:attrNameLst>
                                          <p:attrName>style.visibility</p:attrName>
                                        </p:attrNameLst>
                                      </p:cBhvr>
                                      <p:to>
                                        <p:strVal val="visible"/>
                                      </p:to>
                                    </p:set>
                                    <p:animEffect transition="in" filter="blinds(horizontal)">
                                      <p:cBhvr>
                                        <p:cTn id="16" dur="500"/>
                                        <p:tgtEl>
                                          <p:spTgt spid="2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594767" y="1325880"/>
            <a:ext cx="10730670"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购买固定资产报销事项（预付款、质保金）</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财务会计：</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借：固定资产</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260 000</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贷：预付账款</a:t>
            </a:r>
            <a:r>
              <a:rPr kumimoji="0" lang="en-US" altLang="zh-CN"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公司</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100 000</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零</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余额账户用款额度</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134 000</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lvl="0">
              <a:lnSpc>
                <a:spcPct val="120000"/>
              </a:lnSpc>
              <a:defRPr/>
            </a:pP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其他</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应付款</a:t>
            </a:r>
            <a:r>
              <a:rPr kumimoji="0" lang="en-US" altLang="zh-CN"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质</a:t>
            </a: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保</a:t>
            </a:r>
            <a:r>
              <a:rPr kumimoji="0" lang="zh-CN" alt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金</a:t>
            </a:r>
            <a:r>
              <a:rPr kumimoji="0" lang="en-US" altLang="zh-CN"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a:t>
            </a:r>
            <a:r>
              <a:rPr lang="en-US" sz="2800" kern="0" dirty="0" smtClean="0">
                <a:solidFill>
                  <a:srgbClr val="181818"/>
                </a:solidFill>
                <a:latin typeface="微软雅黑" panose="020B0503020204020204" charset="-122"/>
                <a:ea typeface="微软雅黑" panose="020B0503020204020204" charset="-122"/>
                <a:cs typeface="+mn-ea"/>
                <a:sym typeface="+mn-ea"/>
              </a:rPr>
              <a:t> A</a:t>
            </a:r>
            <a:r>
              <a:rPr lang="zh-CN" altLang="en-US" sz="2800" kern="0" dirty="0" smtClean="0">
                <a:solidFill>
                  <a:srgbClr val="181818"/>
                </a:solidFill>
                <a:latin typeface="微软雅黑" panose="020B0503020204020204" charset="-122"/>
                <a:ea typeface="微软雅黑" panose="020B0503020204020204" charset="-122"/>
                <a:cs typeface="+mn-ea"/>
                <a:sym typeface="+mn-ea"/>
              </a:rPr>
              <a:t>公司  </a:t>
            </a:r>
            <a:r>
              <a:rPr kumimoji="0" lang="en-US" sz="28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26 </a:t>
            </a:r>
            <a:r>
              <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000</a:t>
            </a:r>
            <a:endParaRPr kumimoji="0" 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599886" y="1188759"/>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- 39 -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购买固定资产报销事项（预付款、质保金）</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一年之后，该教学仪器无质量问题，学校通过“零余额账户用款额度”支付</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A</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公司质保金</a:t>
            </a:r>
            <a:r>
              <a:rPr kumimoji="0" 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2.6</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万元。账务处理如下：</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预算会计：</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借：事业支</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出</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教育支出</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财政拨款支出</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项目支出</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高等教育</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资本性支出</a:t>
            </a:r>
            <a:r>
              <a:rPr kumimoji="0" lang="en-US" altLang="zh-CN"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专用设备购置（资产处 省财政高水平大学建设专项）             </a:t>
            </a:r>
            <a:r>
              <a:rPr kumimoji="0" 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26 </a:t>
            </a: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000</a:t>
            </a:r>
            <a:endPar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贷：资金结存</a:t>
            </a: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零余额账户用款额度</a:t>
            </a: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a:t>
            </a:r>
            <a:r>
              <a:rPr kumimoji="0" lang="en-US" sz="24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                               </a:t>
            </a:r>
            <a:r>
              <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26 000</a:t>
            </a:r>
            <a:endPar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财务会计：</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lvl="0">
              <a:lnSpc>
                <a:spcPct val="110000"/>
              </a:lnSpc>
              <a:defRPr/>
            </a:pPr>
            <a:r>
              <a:rPr kumimoji="0" 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借：其他应付款</a:t>
            </a:r>
            <a:r>
              <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sym typeface="+mn-ea"/>
              </a:rPr>
              <a:t>质</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保</a:t>
            </a: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sym typeface="+mn-ea"/>
              </a:rPr>
              <a:t>金</a:t>
            </a:r>
            <a:r>
              <a:rPr lang="en-US" altLang="zh-CN" sz="2400" kern="0" dirty="0">
                <a:solidFill>
                  <a:srgbClr val="181818"/>
                </a:solidFill>
                <a:latin typeface="微软雅黑" panose="020B0503020204020204" charset="-122"/>
                <a:ea typeface="微软雅黑" panose="020B0503020204020204" charset="-122"/>
                <a:sym typeface="+mn-ea"/>
              </a:rPr>
              <a:t>—A</a:t>
            </a:r>
            <a:r>
              <a:rPr lang="zh-CN" altLang="en-US" sz="2400" kern="0" dirty="0" smtClean="0">
                <a:solidFill>
                  <a:srgbClr val="181818"/>
                </a:solidFill>
                <a:latin typeface="微软雅黑" panose="020B0503020204020204" charset="-122"/>
                <a:ea typeface="微软雅黑" panose="020B0503020204020204" charset="-122"/>
                <a:sym typeface="+mn-ea"/>
              </a:rPr>
              <a:t>公司   </a:t>
            </a:r>
            <a:r>
              <a:rPr kumimoji="0" 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sym typeface="+mn-ea"/>
              </a:rPr>
              <a:t>26 </a:t>
            </a:r>
            <a:r>
              <a:rPr kumimoji="0" 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000</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r>
              <a:rPr kumimoji="0" 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贷：零余额账户用款额度</a:t>
            </a:r>
            <a:r>
              <a:rPr kumimoji="0" 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26 000</a:t>
            </a:r>
            <a:endParaRPr kumimoji="0" 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14876" y="1188759"/>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3709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- 40 -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blinds(horizontal)">
                                      <p:cBhvr>
                                        <p:cTn id="7" dur="500"/>
                                        <p:tgtEl>
                                          <p:spTgt spid="1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blinds(horizontal)">
                                      <p:cBhvr>
                                        <p:cTn id="10" dur="500"/>
                                        <p:tgtEl>
                                          <p:spTgt spid="1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animEffect transition="in" filter="blinds(horizontal)">
                                      <p:cBhvr>
                                        <p:cTn id="13" dur="500"/>
                                        <p:tgtEl>
                                          <p:spTgt spid="1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animEffect transition="in" filter="blinds(horizontal)">
                                      <p:cBhvr>
                                        <p:cTn id="18" dur="500"/>
                                        <p:tgtEl>
                                          <p:spTgt spid="15">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animEffect transition="in" filter="blinds(horizontal)">
                                      <p:cBhvr>
                                        <p:cTn id="21" dur="500"/>
                                        <p:tgtEl>
                                          <p:spTgt spid="15">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xEl>
                                              <p:pRg st="8" end="8"/>
                                            </p:txEl>
                                          </p:spTgt>
                                        </p:tgtEl>
                                        <p:attrNameLst>
                                          <p:attrName>style.visibility</p:attrName>
                                        </p:attrNameLst>
                                      </p:cBhvr>
                                      <p:to>
                                        <p:strVal val="visible"/>
                                      </p:to>
                                    </p:set>
                                    <p:animEffect transition="in" filter="blinds(horizontal)">
                                      <p:cBhvr>
                                        <p:cTn id="24" dur="500"/>
                                        <p:tgtEl>
                                          <p:spTgt spid="15">
                                            <p:txEl>
                                              <p:pRg st="8" end="8"/>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marL="457200" marR="0" lvl="0" indent="-457200" defTabSz="914400" eaLnBrk="1" fontAlgn="auto" latinLnBrk="0" hangingPunct="1">
              <a:lnSpc>
                <a:spcPct val="10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思考：计提折旧账务处理？预算会计做账么？</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财务会计</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借：业务活动费用</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单位管理费用</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    贷：累计折旧</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	</a:t>
            </a:r>
            <a:r>
              <a:rPr kumimoji="0" lang="zh-CN" alt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预算会计不做账</a:t>
            </a:r>
            <a:endParaRPr kumimoji="0" lang="en-US" sz="24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6"/>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73188"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- 41 -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strips(downLeft)">
                                      <p:cBhvr>
                                        <p:cTn id="7" dur="500"/>
                                        <p:tgtEl>
                                          <p:spTgt spid="15">
                                            <p:txEl>
                                              <p:pRg st="2" end="2"/>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5">
                                            <p:txEl>
                                              <p:pRg st="3" end="3"/>
                                            </p:txEl>
                                          </p:spTgt>
                                        </p:tgtEl>
                                        <p:attrNameLst>
                                          <p:attrName>style.visibility</p:attrName>
                                        </p:attrNameLst>
                                      </p:cBhvr>
                                      <p:to>
                                        <p:strVal val="visible"/>
                                      </p:to>
                                    </p:set>
                                    <p:animEffect transition="in" filter="strips(downLeft)">
                                      <p:cBhvr>
                                        <p:cTn id="10" dur="500"/>
                                        <p:tgtEl>
                                          <p:spTgt spid="15">
                                            <p:txEl>
                                              <p:pRg st="3" end="3"/>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strips(downLeft)">
                                      <p:cBhvr>
                                        <p:cTn id="13" dur="500"/>
                                        <p:tgtEl>
                                          <p:spTgt spid="1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animEffect transition="in" filter="blinds(horizontal)">
                                      <p:cBhvr>
                                        <p:cTn id="18" dur="500"/>
                                        <p:tgtEl>
                                          <p:spTgt spid="15">
                                            <p:txEl>
                                              <p:pRg st="6" end="6"/>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5130577"/>
          </a:xfrm>
          <a:prstGeom prst="rect">
            <a:avLst/>
          </a:prstGeom>
          <a:noFill/>
          <a:ln>
            <a:solidFill>
              <a:srgbClr val="4472C4"/>
            </a:solidFill>
          </a:ln>
        </p:spPr>
        <p:txBody>
          <a:bodyPr/>
          <a:lstStyle/>
          <a:p>
            <a:pPr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4</a:t>
            </a: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、关于暂付款</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457200" marR="0" lvl="0" indent="-457200" defTabSz="914400" eaLnBrk="1" fontAlgn="auto" latinLnBrk="0" hangingPunct="1">
              <a:lnSpc>
                <a:spcPct val="100000"/>
              </a:lnSpc>
              <a:spcBef>
                <a:spcPts val="0"/>
              </a:spcBef>
              <a:spcAft>
                <a:spcPts val="0"/>
              </a:spcAft>
              <a:buClrTx/>
              <a:buSzTx/>
              <a:buFontTx/>
              <a:buBlip>
                <a:blip r:embed="rId1"/>
              </a:buBlip>
              <a:defRPr/>
            </a:pPr>
            <a:r>
              <a:rPr kumimoji="0" lang="zh-CN" altLang="en-US" sz="28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暂付款</a:t>
            </a:r>
            <a:r>
              <a:rPr kumimoji="0" lang="en-US" altLang="zh-CN" sz="28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8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支付款项</a:t>
            </a:r>
            <a:endParaRPr kumimoji="0" lang="en-US" altLang="zh-CN" sz="28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预算会</a:t>
            </a:r>
            <a:r>
              <a:rPr kumimoji="0" lang="zh-CN" altLang="en-US" sz="24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ea"/>
                <a:sym typeface="+mn-ea"/>
              </a:rPr>
              <a:t>计可以不</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做账</a:t>
            </a:r>
            <a:endPar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财务会计： </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借：其他应收款</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贷：银行存款</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457200" marR="0" lvl="0" indent="-457200" defTabSz="914400" eaLnBrk="1" fontAlgn="auto" latinLnBrk="0" hangingPunct="1">
              <a:lnSpc>
                <a:spcPct val="100000"/>
              </a:lnSpc>
              <a:spcBef>
                <a:spcPts val="0"/>
              </a:spcBef>
              <a:spcAft>
                <a:spcPts val="0"/>
              </a:spcAft>
              <a:buClrTx/>
              <a:buSzTx/>
              <a:buFontTx/>
              <a:buBlip>
                <a:blip r:embed="rId1"/>
              </a:buBlip>
              <a:defRPr/>
            </a:pPr>
            <a:r>
              <a:rPr kumimoji="0" lang="zh-CN" altLang="en-US" sz="28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报销冲借款</a:t>
            </a:r>
            <a:endParaRPr kumimoji="0" lang="en-US" altLang="zh-CN" sz="28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预算会计  </a:t>
            </a:r>
            <a:endPar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借：事业支出  （实际支出额）</a:t>
            </a:r>
            <a:endPar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    贷：资金结存</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财务会计     </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借：业务活动费用</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单位管理费用</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贷：其他应收款等</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7"/>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49125"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- 42 -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5</a:t>
            </a:r>
            <a:r>
              <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、关于职工薪酬</a:t>
            </a:r>
            <a:endPar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rPr>
              <a:t>计提当月职工薪酬 </a:t>
            </a:r>
            <a:endParaRPr kumimoji="0" lang="zh-CN" altLang="en-US"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借：业务活动费用</a:t>
            </a:r>
            <a:r>
              <a:rPr kumimoji="0" 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单位管理费用</a:t>
            </a:r>
            <a:r>
              <a:rPr kumimoji="0" 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经营费用等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贷：应付职工薪酬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rPr>
              <a:t> 预算会计不做</a:t>
            </a:r>
            <a:r>
              <a:rPr kumimoji="0" lang="zh-CN" altLang="en-US" sz="2400" b="0" i="0" u="none" strike="noStrike" kern="0" cap="none" spc="0" normalizeH="0" baseline="0" noProof="0" dirty="0" smtClean="0">
                <a:ln>
                  <a:noFill/>
                </a:ln>
                <a:solidFill>
                  <a:srgbClr val="FF0000"/>
                </a:solidFill>
                <a:effectLst/>
                <a:uLnTx/>
                <a:uFillTx/>
                <a:latin typeface="Agency FB" panose="020B0503020202020204"/>
                <a:ea typeface="微软雅黑" panose="020B0503020204020204" charset="-122"/>
              </a:rPr>
              <a:t>账</a:t>
            </a:r>
            <a:endParaRPr kumimoji="0" lang="zh-CN" altLang="en-US" sz="2400" b="0" i="0" u="none" strike="noStrike" kern="0" cap="none" spc="0" normalizeH="0" baseline="0" noProof="0" dirty="0" smtClean="0">
              <a:ln>
                <a:noFill/>
              </a:ln>
              <a:solidFill>
                <a:srgbClr val="FF0000"/>
              </a:solidFill>
              <a:effectLst/>
              <a:uLnTx/>
              <a:uFillTx/>
              <a:latin typeface="Agency FB" panose="020B0503020202020204"/>
              <a:ea typeface="微软雅黑" panose="020B0503020204020204" charset="-122"/>
            </a:endParaRPr>
          </a:p>
          <a:p>
            <a:pPr marR="0" lvl="0" defTabSz="914400" eaLnBrk="1" fontAlgn="auto" latinLnBrk="0" hangingPunct="1">
              <a:lnSpc>
                <a:spcPct val="100000"/>
              </a:lnSpc>
              <a:spcBef>
                <a:spcPts val="0"/>
              </a:spcBef>
              <a:spcAft>
                <a:spcPts val="0"/>
              </a:spcAft>
              <a:buClrTx/>
              <a:buSzTx/>
              <a:defRPr/>
            </a:pPr>
            <a:r>
              <a:rPr kumimoji="0" lang="zh-CN" altLang="en-US" sz="280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rPr>
              <a:t>发</a:t>
            </a:r>
            <a:r>
              <a:rPr kumimoji="0" lang="zh-CN" altLang="en-US" sz="28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rPr>
              <a:t>放/支付薪酬时</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预算会计</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借：事业支出</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经营支出  （实际支付个人部分）</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贷：资金结存、财政拨款预算收入等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8"/>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6</a:t>
            </a:r>
            <a:r>
              <a:rPr kumimoji="0" lang="zh-CN" altLang="en-US"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、形成存货的情况</a:t>
            </a:r>
            <a:endParaRPr kumimoji="0" lang="en-US" altLang="zh-CN"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50000"/>
              </a:lnSpc>
              <a:spcBef>
                <a:spcPts val="0"/>
              </a:spcBef>
              <a:spcAft>
                <a:spcPts val="0"/>
              </a:spcAft>
              <a:buClrTx/>
              <a:buSzTx/>
              <a:buFontTx/>
              <a:buNone/>
              <a:defRPr/>
            </a:pPr>
            <a:r>
              <a:rPr lang="en-US" altLang="zh-CN" sz="2400" kern="0" dirty="0" smtClean="0">
                <a:latin typeface="微软雅黑" panose="020B0503020204020204" charset="-122"/>
                <a:ea typeface="微软雅黑" panose="020B0503020204020204" charset="-122"/>
                <a:cs typeface="+mn-ea"/>
                <a:sym typeface="+mn-ea"/>
              </a:rPr>
              <a:t>【</a:t>
            </a:r>
            <a:r>
              <a:rPr lang="zh-CN" altLang="en-US" sz="2400" kern="0" dirty="0" smtClean="0">
                <a:latin typeface="微软雅黑" panose="020B0503020204020204" charset="-122"/>
                <a:ea typeface="微软雅黑" panose="020B0503020204020204" charset="-122"/>
                <a:cs typeface="+mn-ea"/>
                <a:sym typeface="+mn-ea"/>
              </a:rPr>
              <a:t>举例</a:t>
            </a:r>
            <a:r>
              <a:rPr lang="en-US" altLang="zh-CN" sz="2400" kern="0" dirty="0" smtClean="0">
                <a:latin typeface="微软雅黑" panose="020B0503020204020204" charset="-122"/>
                <a:ea typeface="微软雅黑" panose="020B0503020204020204" charset="-122"/>
                <a:cs typeface="+mn-ea"/>
                <a:sym typeface="+mn-ea"/>
              </a:rPr>
              <a:t>】12</a:t>
            </a:r>
            <a:r>
              <a:rPr lang="zh-CN" altLang="en-US" sz="2400" kern="0" dirty="0" smtClean="0">
                <a:latin typeface="微软雅黑" panose="020B0503020204020204" charset="-122"/>
                <a:ea typeface="微软雅黑" panose="020B0503020204020204" charset="-122"/>
                <a:cs typeface="+mn-ea"/>
                <a:sym typeface="+mn-ea"/>
              </a:rPr>
              <a:t>月</a:t>
            </a:r>
            <a:r>
              <a:rPr lang="en-US" altLang="zh-CN" sz="2400" kern="0" dirty="0" smtClean="0">
                <a:latin typeface="微软雅黑" panose="020B0503020204020204" charset="-122"/>
                <a:ea typeface="微软雅黑" panose="020B0503020204020204" charset="-122"/>
                <a:cs typeface="+mn-ea"/>
                <a:sym typeface="+mn-ea"/>
              </a:rPr>
              <a:t>12</a:t>
            </a:r>
            <a:r>
              <a:rPr lang="zh-CN" altLang="en-US" sz="2400" kern="0" dirty="0" smtClean="0">
                <a:latin typeface="微软雅黑" panose="020B0503020204020204" charset="-122"/>
                <a:ea typeface="微软雅黑" panose="020B0503020204020204" charset="-122"/>
                <a:cs typeface="+mn-ea"/>
                <a:sym typeface="+mn-ea"/>
              </a:rPr>
              <a:t>日，资产处按照规定采购一批办公用品入学校公务仓，该批办公用品尚未明确领用单位，其发票金额是</a:t>
            </a:r>
            <a:r>
              <a:rPr lang="en-US" altLang="zh-CN" sz="2400" kern="0" dirty="0" smtClean="0">
                <a:latin typeface="微软雅黑" panose="020B0503020204020204" charset="-122"/>
                <a:ea typeface="微软雅黑" panose="020B0503020204020204" charset="-122"/>
                <a:cs typeface="+mn-ea"/>
                <a:sym typeface="+mn-ea"/>
              </a:rPr>
              <a:t>96500</a:t>
            </a:r>
            <a:r>
              <a:rPr lang="zh-CN" altLang="en-US" sz="2400" kern="0" dirty="0" smtClean="0">
                <a:latin typeface="微软雅黑" panose="020B0503020204020204" charset="-122"/>
                <a:ea typeface="微软雅黑" panose="020B0503020204020204" charset="-122"/>
                <a:cs typeface="+mn-ea"/>
                <a:sym typeface="+mn-ea"/>
              </a:rPr>
              <a:t>元，以银行存款付款，从资产处办公费中列支，账务处理如下：</a:t>
            </a:r>
            <a:endParaRPr lang="en-US" altLang="zh-CN" sz="2400" kern="0" dirty="0" smtClean="0">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50000"/>
              </a:lnSpc>
              <a:spcBef>
                <a:spcPts val="0"/>
              </a:spcBef>
              <a:spcAft>
                <a:spcPts val="0"/>
              </a:spcAft>
              <a:buClrTx/>
              <a:buSzTx/>
              <a:buFontTx/>
              <a:buNone/>
              <a:defRPr/>
            </a:pPr>
            <a:endParaRPr kumimoji="0" lang="zh-CN" altLang="en-US" sz="2400" i="0" u="none" strike="noStrike" kern="0" cap="none" spc="0" normalizeH="0" baseline="0" noProof="0" dirty="0">
              <a:ln>
                <a:noFill/>
              </a:ln>
              <a:effectLst/>
              <a:uLnTx/>
              <a:uFillTx/>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财务会计：</a:t>
            </a:r>
            <a:endPar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endParaRPr>
          </a:p>
          <a:p>
            <a:pPr marR="0" lvl="0" indent="0" defTabSz="914400" eaLnBrk="1" fontAlgn="auto" latinLnBrk="0" hangingPunct="1">
              <a:lnSpc>
                <a:spcPct val="150000"/>
              </a:lnSpc>
              <a:spcBef>
                <a:spcPts val="0"/>
              </a:spcBef>
              <a:spcAft>
                <a:spcPts val="0"/>
              </a:spcAft>
              <a:buClrTx/>
              <a:buSzTx/>
              <a:buFontTx/>
              <a:buNone/>
              <a:defRPr/>
            </a:pPr>
            <a:r>
              <a:rPr lang="zh-CN" altLang="en-US" sz="2400" kern="0" dirty="0" smtClean="0">
                <a:solidFill>
                  <a:srgbClr val="181818"/>
                </a:solidFill>
                <a:latin typeface="Agency FB" panose="020B0503020202020204"/>
                <a:ea typeface="微软雅黑" panose="020B0503020204020204" charset="-122"/>
              </a:rPr>
              <a:t>       借：库存物品</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低值易耗品</a:t>
            </a:r>
            <a:r>
              <a:rPr lang="zh-CN" altLang="en-US" sz="2400" kern="0" dirty="0" smtClean="0">
                <a:solidFill>
                  <a:schemeClr val="accent2">
                    <a:lumMod val="75000"/>
                  </a:schemeClr>
                </a:solidFill>
                <a:latin typeface="Agency FB" panose="020B0503020202020204"/>
                <a:ea typeface="微软雅黑" panose="020B0503020204020204" charset="-122"/>
              </a:rPr>
              <a:t>                        </a:t>
            </a:r>
            <a:r>
              <a:rPr lang="en-US" altLang="zh-CN" sz="2400" kern="0" dirty="0" smtClean="0">
                <a:solidFill>
                  <a:srgbClr val="181818"/>
                </a:solidFill>
                <a:latin typeface="Agency FB" panose="020B0503020202020204"/>
                <a:ea typeface="微软雅黑" panose="020B0503020204020204" charset="-122"/>
              </a:rPr>
              <a:t>96500</a:t>
            </a:r>
            <a:endParaRPr lang="en-US" altLang="zh-CN" sz="2400" kern="0" dirty="0" smtClean="0">
              <a:solidFill>
                <a:srgbClr val="181818"/>
              </a:solidFill>
              <a:latin typeface="Agency FB" panose="020B0503020202020204"/>
              <a:ea typeface="微软雅黑" panose="020B0503020204020204" charset="-122"/>
            </a:endParaRPr>
          </a:p>
          <a:p>
            <a:pPr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noProof="0" dirty="0">
                <a:ln>
                  <a:noFill/>
                </a:ln>
                <a:solidFill>
                  <a:srgbClr val="181818"/>
                </a:solidFill>
                <a:effectLst/>
                <a:uLnTx/>
                <a:uFillTx/>
                <a:latin typeface="Agency FB" panose="020B0503020202020204"/>
                <a:ea typeface="微软雅黑" panose="020B0503020204020204" charset="-122"/>
              </a:rPr>
              <a:t> </a:t>
            </a:r>
            <a:r>
              <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贷：银行存款                                                             </a:t>
            </a:r>
            <a:r>
              <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96500</a:t>
            </a: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8"/>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lvl="0">
              <a:defRPr/>
            </a:pPr>
            <a:r>
              <a:rPr kumimoji="0" lang="en-US" altLang="zh-CN"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6</a:t>
            </a:r>
            <a:r>
              <a:rPr lang="zh-CN" altLang="en-US" sz="2800" b="1" kern="0" dirty="0">
                <a:solidFill>
                  <a:srgbClr val="C00000"/>
                </a:solidFill>
                <a:latin typeface="微软雅黑" panose="020B0503020204020204" charset="-122"/>
                <a:ea typeface="微软雅黑" panose="020B0503020204020204" charset="-122"/>
                <a:cs typeface="+mn-ea"/>
                <a:sym typeface="+mn-ea"/>
              </a:rPr>
              <a:t>、形成存货的情况</a:t>
            </a:r>
            <a:endParaRPr lang="en-US" altLang="zh-CN" sz="2800" b="1" kern="0" dirty="0">
              <a:solidFill>
                <a:srgbClr val="C00000"/>
              </a:solidFill>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dirty="0">
              <a:ln>
                <a:noFill/>
              </a:ln>
              <a:effectLst/>
              <a:uLnTx/>
              <a:uFillTx/>
              <a:latin typeface="微软雅黑" panose="020B0503020204020204" charset="-122"/>
              <a:ea typeface="微软雅黑" panose="020B0503020204020204" charset="-122"/>
              <a:cs typeface="+mn-ea"/>
              <a:sym typeface="+mn-ea"/>
            </a:endParaRPr>
          </a:p>
          <a:p>
            <a:pPr marR="0" lvl="0" indent="0" defTabSz="914400" eaLnBrk="1" fontAlgn="auto" latinLnBrk="0" hangingPunct="1">
              <a:lnSpc>
                <a:spcPct val="100000"/>
              </a:lnSpc>
              <a:spcBef>
                <a:spcPts val="0"/>
              </a:spcBef>
              <a:spcAft>
                <a:spcPts val="0"/>
              </a:spcAft>
              <a:buClrTx/>
              <a:buSzTx/>
              <a:buFontTx/>
              <a:buNone/>
              <a:defRPr/>
            </a:pPr>
            <a:r>
              <a:rPr lang="zh-CN" altLang="en-US" sz="2400" kern="0" dirty="0" smtClean="0">
                <a:solidFill>
                  <a:schemeClr val="accent2">
                    <a:lumMod val="75000"/>
                  </a:schemeClr>
                </a:solidFill>
                <a:latin typeface="Agency FB" panose="020B0503020202020204"/>
                <a:ea typeface="微软雅黑" panose="020B0503020204020204" charset="-122"/>
              </a:rPr>
              <a:t>预算会计</a:t>
            </a:r>
            <a:r>
              <a:rPr lang="en-US" altLang="zh-CN" sz="2400" kern="0" dirty="0" smtClean="0">
                <a:solidFill>
                  <a:schemeClr val="accent2">
                    <a:lumMod val="75000"/>
                  </a:schemeClr>
                </a:solidFill>
                <a:latin typeface="Agency FB" panose="020B0503020202020204"/>
                <a:ea typeface="微软雅黑" panose="020B0503020204020204" charset="-122"/>
              </a:rPr>
              <a:t>—</a:t>
            </a:r>
            <a:r>
              <a:rPr lang="zh-CN" altLang="en-US" sz="2400" kern="0" dirty="0" smtClean="0">
                <a:solidFill>
                  <a:schemeClr val="accent2">
                    <a:lumMod val="75000"/>
                  </a:schemeClr>
                </a:solidFill>
                <a:latin typeface="Agency FB" panose="020B0503020202020204"/>
                <a:ea typeface="微软雅黑" panose="020B0503020204020204" charset="-122"/>
              </a:rPr>
              <a:t>两种处理方法</a:t>
            </a:r>
            <a:r>
              <a:rPr lang="zh-CN" altLang="en-US" sz="2400" kern="0" dirty="0" smtClean="0">
                <a:solidFill>
                  <a:srgbClr val="181818"/>
                </a:solidFill>
                <a:latin typeface="Agency FB" panose="020B0503020202020204"/>
                <a:ea typeface="微软雅黑" panose="020B0503020204020204" charset="-122"/>
              </a:rPr>
              <a:t>：</a:t>
            </a:r>
            <a:endParaRPr lang="en-US" altLang="zh-CN" sz="2400" kern="0" dirty="0">
              <a:solidFill>
                <a:srgbClr val="181818"/>
              </a:solidFill>
              <a:latin typeface="Agency FB" panose="020B0503020202020204"/>
              <a:ea typeface="微软雅黑" panose="020B0503020204020204" charset="-122"/>
            </a:endParaRPr>
          </a:p>
          <a:p>
            <a:pPr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a:t>
            </a:r>
            <a:r>
              <a:rPr kumimoji="0" lang="en-US" altLang="zh-CN"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1</a:t>
            </a:r>
            <a:r>
              <a:rPr kumimoji="0" lang="zh-CN" altLang="en-US"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）借：事业支出</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行政管理支出</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其他资金支出</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基本支出</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高等教育</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商品和服务支出</a:t>
            </a:r>
            <a:r>
              <a:rPr lang="en-US" altLang="zh-CN" sz="2400" kern="0" dirty="0" smtClean="0">
                <a:solidFill>
                  <a:srgbClr val="181818"/>
                </a:solidFill>
                <a:latin typeface="Agency FB" panose="020B0503020202020204"/>
                <a:ea typeface="微软雅黑" panose="020B0503020204020204" charset="-122"/>
              </a:rPr>
              <a:t>—</a:t>
            </a:r>
            <a:r>
              <a:rPr lang="zh-CN" altLang="en-US" sz="2400" kern="0" dirty="0" smtClean="0">
                <a:solidFill>
                  <a:srgbClr val="181818"/>
                </a:solidFill>
                <a:latin typeface="Agency FB" panose="020B0503020202020204"/>
                <a:ea typeface="微软雅黑" panose="020B0503020204020204" charset="-122"/>
              </a:rPr>
              <a:t>办公费（资产处 办公费）   </a:t>
            </a:r>
            <a:r>
              <a:rPr lang="en-US" altLang="zh-CN" sz="2400" kern="0" dirty="0" smtClean="0">
                <a:solidFill>
                  <a:srgbClr val="181818"/>
                </a:solidFill>
                <a:latin typeface="Agency FB" panose="020B0503020202020204"/>
                <a:ea typeface="微软雅黑" panose="020B0503020204020204" charset="-122"/>
              </a:rPr>
              <a:t>96500</a:t>
            </a:r>
            <a:endParaRPr lang="en-US" altLang="zh-CN" sz="2400" kern="0" dirty="0" smtClean="0">
              <a:solidFill>
                <a:srgbClr val="181818"/>
              </a:solidFill>
              <a:latin typeface="Agency FB" panose="020B0503020202020204"/>
              <a:ea typeface="微软雅黑" panose="020B0503020204020204" charset="-122"/>
            </a:endParaRPr>
          </a:p>
          <a:p>
            <a:pPr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rPr>
              <a:t> </a:t>
            </a:r>
            <a:r>
              <a:rPr kumimoji="0" lang="en-US" altLang="zh-CN"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贷：资金结存</a:t>
            </a:r>
            <a:r>
              <a:rPr kumimoji="0" lang="en-US" altLang="zh-CN"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baseline="0" noProof="0" dirty="0" smtClean="0">
                <a:ln>
                  <a:noFill/>
                </a:ln>
                <a:solidFill>
                  <a:srgbClr val="181818"/>
                </a:solidFill>
                <a:effectLst/>
                <a:uLnTx/>
                <a:uFillTx/>
                <a:latin typeface="Agency FB" panose="020B0503020202020204"/>
                <a:ea typeface="微软雅黑" panose="020B0503020204020204" charset="-122"/>
              </a:rPr>
              <a:t>货币资金</a:t>
            </a: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                          </a:t>
            </a:r>
            <a:r>
              <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96500</a:t>
            </a:r>
            <a:endPar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endParaRPr>
          </a:p>
          <a:p>
            <a:pPr marR="0" lvl="0" indent="0" defTabSz="914400" eaLnBrk="1" fontAlgn="auto" latinLnBrk="0" hangingPunct="1">
              <a:lnSpc>
                <a:spcPct val="150000"/>
              </a:lnSpc>
              <a:spcBef>
                <a:spcPts val="0"/>
              </a:spcBef>
              <a:spcAft>
                <a:spcPts val="0"/>
              </a:spcAft>
              <a:buClrTx/>
              <a:buSzTx/>
              <a:buFontTx/>
              <a:buNone/>
              <a:defRPr/>
            </a:pPr>
            <a:r>
              <a:rPr lang="zh-CN" altLang="en-US" sz="2400" kern="0" dirty="0" smtClean="0">
                <a:solidFill>
                  <a:srgbClr val="181818"/>
                </a:solidFill>
                <a:latin typeface="Agency FB" panose="020B0503020202020204"/>
                <a:ea typeface="微软雅黑" panose="020B0503020204020204" charset="-122"/>
              </a:rPr>
              <a:t>（</a:t>
            </a:r>
            <a:r>
              <a:rPr lang="en-US" altLang="zh-CN" sz="2400" kern="0" dirty="0" smtClean="0">
                <a:solidFill>
                  <a:srgbClr val="181818"/>
                </a:solidFill>
                <a:latin typeface="Agency FB" panose="020B0503020202020204"/>
                <a:ea typeface="微软雅黑" panose="020B0503020204020204" charset="-122"/>
              </a:rPr>
              <a:t>2</a:t>
            </a:r>
            <a:r>
              <a:rPr lang="zh-CN" altLang="en-US" sz="2400" kern="0" dirty="0" smtClean="0">
                <a:solidFill>
                  <a:srgbClr val="181818"/>
                </a:solidFill>
                <a:latin typeface="Agency FB" panose="020B0503020202020204"/>
                <a:ea typeface="微软雅黑" panose="020B0503020204020204" charset="-122"/>
              </a:rPr>
              <a:t>）借：</a:t>
            </a:r>
            <a:r>
              <a:rPr lang="zh-CN" altLang="en-US" sz="2400" kern="0" dirty="0" smtClean="0">
                <a:solidFill>
                  <a:schemeClr val="accent2">
                    <a:lumMod val="75000"/>
                  </a:schemeClr>
                </a:solidFill>
                <a:latin typeface="Agency FB" panose="020B0503020202020204"/>
                <a:ea typeface="微软雅黑" panose="020B0503020204020204" charset="-122"/>
              </a:rPr>
              <a:t>事业支出</a:t>
            </a:r>
            <a:r>
              <a:rPr lang="en-US" altLang="zh-CN" sz="2400" kern="0" dirty="0" smtClean="0">
                <a:solidFill>
                  <a:schemeClr val="accent2">
                    <a:lumMod val="75000"/>
                  </a:schemeClr>
                </a:solidFill>
                <a:latin typeface="Agency FB" panose="020B0503020202020204"/>
                <a:ea typeface="微软雅黑" panose="020B0503020204020204" charset="-122"/>
              </a:rPr>
              <a:t>—</a:t>
            </a:r>
            <a:r>
              <a:rPr lang="zh-CN" altLang="en-US" sz="2400" kern="0" dirty="0" smtClean="0">
                <a:solidFill>
                  <a:schemeClr val="accent2">
                    <a:lumMod val="75000"/>
                  </a:schemeClr>
                </a:solidFill>
                <a:latin typeface="Agency FB" panose="020B0503020202020204"/>
                <a:ea typeface="微软雅黑" panose="020B0503020204020204" charset="-122"/>
              </a:rPr>
              <a:t>待处理                        </a:t>
            </a:r>
            <a:r>
              <a:rPr lang="en-US" altLang="zh-CN" sz="2400" kern="0" dirty="0" smtClean="0">
                <a:solidFill>
                  <a:srgbClr val="181818"/>
                </a:solidFill>
                <a:latin typeface="Agency FB" panose="020B0503020202020204"/>
                <a:ea typeface="微软雅黑" panose="020B0503020204020204" charset="-122"/>
              </a:rPr>
              <a:t>96500</a:t>
            </a:r>
            <a:endParaRPr lang="en-US" altLang="zh-CN" sz="2400" kern="0" dirty="0" smtClean="0">
              <a:solidFill>
                <a:srgbClr val="181818"/>
              </a:solidFill>
              <a:latin typeface="Agency FB" panose="020B0503020202020204"/>
              <a:ea typeface="微软雅黑" panose="020B0503020204020204" charset="-122"/>
            </a:endParaRPr>
          </a:p>
          <a:p>
            <a:pPr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noProof="0" dirty="0">
                <a:ln>
                  <a:noFill/>
                </a:ln>
                <a:solidFill>
                  <a:srgbClr val="181818"/>
                </a:solidFill>
                <a:effectLst/>
                <a:uLnTx/>
                <a:uFillTx/>
                <a:latin typeface="Agency FB" panose="020B0503020202020204"/>
                <a:ea typeface="微软雅黑" panose="020B0503020204020204" charset="-122"/>
              </a:rPr>
              <a:t> </a:t>
            </a:r>
            <a:r>
              <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                     </a:t>
            </a: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贷：资金结存</a:t>
            </a:r>
            <a:r>
              <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a:t>
            </a: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货币资金                        </a:t>
            </a:r>
            <a:r>
              <a:rPr kumimoji="0" lang="en-US" altLang="zh-CN"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96500</a:t>
            </a:r>
            <a:r>
              <a:rPr kumimoji="0" lang="zh-CN" altLang="en-US" sz="2400" b="0" i="0" u="none" strike="noStrike" kern="0" cap="none" spc="0" normalizeH="0" noProof="0" dirty="0" smtClean="0">
                <a:ln>
                  <a:noFill/>
                </a:ln>
                <a:solidFill>
                  <a:srgbClr val="181818"/>
                </a:solidFill>
                <a:effectLst/>
                <a:uLnTx/>
                <a:uFillTx/>
                <a:latin typeface="Agency FB" panose="020B0503020202020204"/>
                <a:ea typeface="微软雅黑" panose="020B0503020204020204" charset="-122"/>
              </a:rPr>
              <a:t>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8"/>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78" name="矩形 77"/>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37" name="组合 136"/>
          <p:cNvGrpSpPr/>
          <p:nvPr/>
        </p:nvGrpSpPr>
        <p:grpSpPr>
          <a:xfrm>
            <a:off x="253748" y="321532"/>
            <a:ext cx="3695952" cy="639691"/>
            <a:chOff x="253748" y="321532"/>
            <a:chExt cx="3695952" cy="639691"/>
          </a:xfrm>
        </p:grpSpPr>
        <p:sp>
          <p:nvSpPr>
            <p:cNvPr id="138"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收入类科目</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39" name="矩形 138"/>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0"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grpSp>
        <p:nvGrpSpPr>
          <p:cNvPr id="141" name="组合 140"/>
          <p:cNvGrpSpPr/>
          <p:nvPr/>
        </p:nvGrpSpPr>
        <p:grpSpPr>
          <a:xfrm>
            <a:off x="889861" y="1600915"/>
            <a:ext cx="4925078" cy="4162898"/>
            <a:chOff x="1140849" y="1615361"/>
            <a:chExt cx="4925078" cy="4162898"/>
          </a:xfrm>
        </p:grpSpPr>
        <p:grpSp>
          <p:nvGrpSpPr>
            <p:cNvPr id="142" name="组合 141"/>
            <p:cNvGrpSpPr/>
            <p:nvPr/>
          </p:nvGrpSpPr>
          <p:grpSpPr>
            <a:xfrm>
              <a:off x="1140849" y="4291317"/>
              <a:ext cx="2413172" cy="406225"/>
              <a:chOff x="553995" y="4275466"/>
              <a:chExt cx="2413172" cy="406225"/>
            </a:xfrm>
          </p:grpSpPr>
          <p:sp>
            <p:nvSpPr>
              <p:cNvPr id="164" name="TextBox 31"/>
              <p:cNvSpPr txBox="1"/>
              <p:nvPr/>
            </p:nvSpPr>
            <p:spPr>
              <a:xfrm>
                <a:off x="1012786" y="4275466"/>
                <a:ext cx="1954381" cy="400110"/>
              </a:xfrm>
              <a:prstGeom prst="rect">
                <a:avLst/>
              </a:prstGeom>
              <a:solidFill>
                <a:schemeClr val="accent5">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其他预算收入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65" name="Shape 2906"/>
              <p:cNvSpPr/>
              <p:nvPr/>
            </p:nvSpPr>
            <p:spPr>
              <a:xfrm>
                <a:off x="553995" y="430495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3" name="组合 142"/>
            <p:cNvGrpSpPr/>
            <p:nvPr/>
          </p:nvGrpSpPr>
          <p:grpSpPr>
            <a:xfrm>
              <a:off x="1140849" y="1615361"/>
              <a:ext cx="3003078" cy="406225"/>
              <a:chOff x="553995" y="1763286"/>
              <a:chExt cx="3003078" cy="406225"/>
            </a:xfrm>
          </p:grpSpPr>
          <p:sp>
            <p:nvSpPr>
              <p:cNvPr id="162" name="TextBox 34"/>
              <p:cNvSpPr txBox="1"/>
              <p:nvPr/>
            </p:nvSpPr>
            <p:spPr>
              <a:xfrm>
                <a:off x="1012787" y="1763286"/>
                <a:ext cx="2544286" cy="400110"/>
              </a:xfrm>
              <a:prstGeom prst="rect">
                <a:avLst/>
              </a:prstGeom>
              <a:solidFill>
                <a:schemeClr val="accent5">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财政拨款预算收入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63" name="Shape 2906"/>
              <p:cNvSpPr/>
              <p:nvPr/>
            </p:nvSpPr>
            <p:spPr>
              <a:xfrm>
                <a:off x="553995" y="179277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4" name="组合 143"/>
            <p:cNvGrpSpPr/>
            <p:nvPr/>
          </p:nvGrpSpPr>
          <p:grpSpPr>
            <a:xfrm>
              <a:off x="1140849" y="2148760"/>
              <a:ext cx="2413172" cy="406225"/>
              <a:chOff x="553995" y="2405869"/>
              <a:chExt cx="2413172" cy="406225"/>
            </a:xfrm>
          </p:grpSpPr>
          <p:sp>
            <p:nvSpPr>
              <p:cNvPr id="160" name="TextBox 37"/>
              <p:cNvSpPr txBox="1"/>
              <p:nvPr/>
            </p:nvSpPr>
            <p:spPr>
              <a:xfrm>
                <a:off x="1012786" y="2405869"/>
                <a:ext cx="1954381" cy="400110"/>
              </a:xfrm>
              <a:prstGeom prst="rect">
                <a:avLst/>
              </a:prstGeom>
              <a:solidFill>
                <a:schemeClr val="accent2">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事业预算收入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61" name="Shape 2906"/>
              <p:cNvSpPr/>
              <p:nvPr/>
            </p:nvSpPr>
            <p:spPr>
              <a:xfrm>
                <a:off x="553995" y="2435356"/>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5" name="组合 144"/>
            <p:cNvGrpSpPr/>
            <p:nvPr/>
          </p:nvGrpSpPr>
          <p:grpSpPr>
            <a:xfrm>
              <a:off x="1140849" y="2686120"/>
              <a:ext cx="4925078" cy="406225"/>
              <a:chOff x="553995" y="2929581"/>
              <a:chExt cx="4925078" cy="406225"/>
            </a:xfrm>
          </p:grpSpPr>
          <p:sp>
            <p:nvSpPr>
              <p:cNvPr id="158" name="TextBox 37"/>
              <p:cNvSpPr txBox="1"/>
              <p:nvPr/>
            </p:nvSpPr>
            <p:spPr>
              <a:xfrm>
                <a:off x="1012786" y="2929581"/>
                <a:ext cx="4466287" cy="400110"/>
              </a:xfrm>
              <a:prstGeom prst="rect">
                <a:avLst/>
              </a:prstGeom>
              <a:solidFill>
                <a:schemeClr val="accent5">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上级补助</a:t>
                </a:r>
                <a:r>
                  <a:rPr lang="en-US" altLang="zh-CN" sz="2000" b="1" spc="300" dirty="0">
                    <a:solidFill>
                      <a:prstClr val="black"/>
                    </a:solidFill>
                    <a:latin typeface="微软雅黑" panose="020B0503020204020204" charset="-122"/>
                    <a:ea typeface="微软雅黑" panose="020B0503020204020204" charset="-122"/>
                    <a:cs typeface="Montserrat" charset="0"/>
                  </a:rPr>
                  <a:t>/</a:t>
                </a:r>
                <a:r>
                  <a:rPr lang="zh-CN" altLang="en-US" sz="2000" b="1" spc="300" dirty="0">
                    <a:solidFill>
                      <a:prstClr val="black"/>
                    </a:solidFill>
                    <a:latin typeface="微软雅黑" panose="020B0503020204020204" charset="-122"/>
                    <a:ea typeface="微软雅黑" panose="020B0503020204020204" charset="-122"/>
                    <a:cs typeface="Montserrat" charset="0"/>
                  </a:rPr>
                  <a:t>附属单位上缴预算收入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59" name="Shape 2906"/>
              <p:cNvSpPr/>
              <p:nvPr/>
            </p:nvSpPr>
            <p:spPr>
              <a:xfrm>
                <a:off x="553995" y="2959068"/>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6" name="组合 145"/>
            <p:cNvGrpSpPr/>
            <p:nvPr/>
          </p:nvGrpSpPr>
          <p:grpSpPr>
            <a:xfrm>
              <a:off x="1142459" y="3240482"/>
              <a:ext cx="2413172" cy="406225"/>
              <a:chOff x="528309" y="3442999"/>
              <a:chExt cx="2413172" cy="406225"/>
            </a:xfrm>
          </p:grpSpPr>
          <p:sp>
            <p:nvSpPr>
              <p:cNvPr id="156" name="TextBox 37"/>
              <p:cNvSpPr txBox="1"/>
              <p:nvPr/>
            </p:nvSpPr>
            <p:spPr>
              <a:xfrm>
                <a:off x="987100" y="3442999"/>
                <a:ext cx="1954381" cy="400110"/>
              </a:xfrm>
              <a:prstGeom prst="rect">
                <a:avLst/>
              </a:prstGeom>
              <a:solidFill>
                <a:schemeClr val="accent2">
                  <a:lumMod val="20000"/>
                  <a:lumOff val="80000"/>
                </a:schemeClr>
              </a:solidFill>
            </p:spPr>
            <p:txBody>
              <a:bodyPr wrap="none" rtlCol="0" anchor="ctr" anchorCtr="0">
                <a:spAutoFit/>
              </a:bodyPr>
              <a:lstStyle/>
              <a:p>
                <a:pPr defTabSz="913765"/>
                <a:r>
                  <a:rPr lang="zh-CN" altLang="en-US" sz="2000" b="1" spc="300" dirty="0">
                    <a:solidFill>
                      <a:srgbClr val="99191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ontserrat" charset="0"/>
                  </a:rPr>
                  <a:t>债务预算收入</a:t>
                </a:r>
                <a:endParaRPr lang="zh-CN" altLang="en-US" sz="2000" b="1" spc="300" dirty="0">
                  <a:solidFill>
                    <a:srgbClr val="99191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ontserrat" charset="0"/>
                </a:endParaRPr>
              </a:p>
            </p:txBody>
          </p:sp>
          <p:sp>
            <p:nvSpPr>
              <p:cNvPr id="157" name="Shape 2906"/>
              <p:cNvSpPr/>
              <p:nvPr/>
            </p:nvSpPr>
            <p:spPr>
              <a:xfrm>
                <a:off x="528309" y="3472486"/>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7" name="组合 146"/>
            <p:cNvGrpSpPr/>
            <p:nvPr/>
          </p:nvGrpSpPr>
          <p:grpSpPr>
            <a:xfrm>
              <a:off x="1140849" y="3759834"/>
              <a:ext cx="3887937" cy="406225"/>
              <a:chOff x="553995" y="3825871"/>
              <a:chExt cx="3887937" cy="406225"/>
            </a:xfrm>
          </p:grpSpPr>
          <p:sp>
            <p:nvSpPr>
              <p:cNvPr id="154" name="TextBox 37"/>
              <p:cNvSpPr txBox="1"/>
              <p:nvPr/>
            </p:nvSpPr>
            <p:spPr>
              <a:xfrm>
                <a:off x="1012788" y="3825871"/>
                <a:ext cx="3429144" cy="400110"/>
              </a:xfrm>
              <a:prstGeom prst="rect">
                <a:avLst/>
              </a:prstGeom>
              <a:solidFill>
                <a:schemeClr val="accent2">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非同级财政拨款预算收入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55" name="Shape 2906"/>
              <p:cNvSpPr/>
              <p:nvPr/>
            </p:nvSpPr>
            <p:spPr>
              <a:xfrm>
                <a:off x="553995" y="3855358"/>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8" name="组合 147"/>
            <p:cNvGrpSpPr/>
            <p:nvPr/>
          </p:nvGrpSpPr>
          <p:grpSpPr>
            <a:xfrm>
              <a:off x="1148494" y="4809160"/>
              <a:ext cx="2413172" cy="406225"/>
              <a:chOff x="561640" y="4629535"/>
              <a:chExt cx="2413172" cy="406225"/>
            </a:xfrm>
          </p:grpSpPr>
          <p:sp>
            <p:nvSpPr>
              <p:cNvPr id="152" name="TextBox 37"/>
              <p:cNvSpPr txBox="1"/>
              <p:nvPr/>
            </p:nvSpPr>
            <p:spPr>
              <a:xfrm>
                <a:off x="1020431" y="4629535"/>
                <a:ext cx="1954381" cy="400110"/>
              </a:xfrm>
              <a:prstGeom prst="rect">
                <a:avLst/>
              </a:prstGeom>
              <a:solidFill>
                <a:schemeClr val="accent2">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投资预算收益</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53" name="Shape 2906"/>
              <p:cNvSpPr/>
              <p:nvPr/>
            </p:nvSpPr>
            <p:spPr>
              <a:xfrm>
                <a:off x="561640" y="4659022"/>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49" name="组合 148"/>
            <p:cNvGrpSpPr/>
            <p:nvPr/>
          </p:nvGrpSpPr>
          <p:grpSpPr>
            <a:xfrm>
              <a:off x="1145315" y="5372034"/>
              <a:ext cx="2413172" cy="406225"/>
              <a:chOff x="572109" y="5028641"/>
              <a:chExt cx="2413172" cy="406225"/>
            </a:xfrm>
          </p:grpSpPr>
          <p:sp>
            <p:nvSpPr>
              <p:cNvPr id="150" name="TextBox 37"/>
              <p:cNvSpPr txBox="1"/>
              <p:nvPr/>
            </p:nvSpPr>
            <p:spPr>
              <a:xfrm>
                <a:off x="1030900" y="5028641"/>
                <a:ext cx="1954381" cy="400110"/>
              </a:xfrm>
              <a:prstGeom prst="rect">
                <a:avLst/>
              </a:prstGeom>
              <a:solidFill>
                <a:schemeClr val="accent5">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经营预算收入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51" name="Shape 2906"/>
              <p:cNvSpPr/>
              <p:nvPr/>
            </p:nvSpPr>
            <p:spPr>
              <a:xfrm>
                <a:off x="572109" y="5058128"/>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sp>
        <p:nvSpPr>
          <p:cNvPr id="166" name="文本框 165"/>
          <p:cNvSpPr txBox="1"/>
          <p:nvPr/>
        </p:nvSpPr>
        <p:spPr>
          <a:xfrm>
            <a:off x="159862" y="2430305"/>
            <a:ext cx="615553" cy="2854325"/>
          </a:xfrm>
          <a:prstGeom prst="rect">
            <a:avLst/>
          </a:prstGeom>
          <a:noFill/>
        </p:spPr>
        <p:txBody>
          <a:bodyPr vert="eaVert" wrap="square" rtlCol="0">
            <a:spAutoFit/>
          </a:bodyPr>
          <a:lstStyle/>
          <a:p>
            <a:r>
              <a:rPr lang="zh-CN" altLang="zh-CN" sz="2800" b="1" dirty="0">
                <a:solidFill>
                  <a:srgbClr val="99191E"/>
                </a:solidFill>
                <a:latin typeface="Agency FB" panose="020B0503020202020204"/>
                <a:ea typeface="微软雅黑" panose="020B0503020204020204" charset="-122"/>
              </a:rPr>
              <a:t>预算</a:t>
            </a:r>
            <a:r>
              <a:rPr lang="zh-CN" altLang="en-US" sz="2800" b="1" dirty="0">
                <a:solidFill>
                  <a:srgbClr val="99191E"/>
                </a:solidFill>
                <a:latin typeface="Agency FB" panose="020B0503020202020204"/>
                <a:ea typeface="微软雅黑" panose="020B0503020204020204" charset="-122"/>
              </a:rPr>
              <a:t>收入</a:t>
            </a:r>
            <a:r>
              <a:rPr lang="zh-CN" altLang="zh-CN" sz="2800" b="1" dirty="0">
                <a:solidFill>
                  <a:srgbClr val="99191E"/>
                </a:solidFill>
                <a:latin typeface="Agency FB" panose="020B0503020202020204"/>
                <a:ea typeface="微软雅黑" panose="020B0503020204020204" charset="-122"/>
              </a:rPr>
              <a:t>科目</a:t>
            </a:r>
            <a:endParaRPr lang="zh-CN" altLang="zh-CN" sz="2800" b="1" dirty="0">
              <a:solidFill>
                <a:srgbClr val="99191E"/>
              </a:solidFill>
              <a:latin typeface="Agency FB" panose="020B0503020202020204"/>
              <a:ea typeface="微软雅黑" panose="020B0503020204020204" charset="-122"/>
            </a:endParaRPr>
          </a:p>
        </p:txBody>
      </p:sp>
      <p:cxnSp>
        <p:nvCxnSpPr>
          <p:cNvPr id="167" name="直接连接符 166"/>
          <p:cNvCxnSpPr/>
          <p:nvPr/>
        </p:nvCxnSpPr>
        <p:spPr>
          <a:xfrm>
            <a:off x="6036753" y="1997269"/>
            <a:ext cx="0" cy="3137534"/>
          </a:xfrm>
          <a:prstGeom prst="line">
            <a:avLst/>
          </a:prstGeom>
          <a:noFill/>
          <a:ln w="6350" cap="flat" cmpd="sng" algn="ctr">
            <a:solidFill>
              <a:sysClr val="windowText" lastClr="000000">
                <a:lumMod val="65000"/>
                <a:lumOff val="35000"/>
              </a:sysClr>
            </a:solidFill>
            <a:prstDash val="dash"/>
            <a:miter lim="800000"/>
          </a:ln>
          <a:effectLst/>
        </p:spPr>
      </p:cxnSp>
      <p:grpSp>
        <p:nvGrpSpPr>
          <p:cNvPr id="168" name="组合 167"/>
          <p:cNvGrpSpPr/>
          <p:nvPr/>
        </p:nvGrpSpPr>
        <p:grpSpPr>
          <a:xfrm>
            <a:off x="7107063" y="1599289"/>
            <a:ext cx="4329870" cy="4162898"/>
            <a:chOff x="1140849" y="1615361"/>
            <a:chExt cx="4329870" cy="4162898"/>
          </a:xfrm>
        </p:grpSpPr>
        <p:grpSp>
          <p:nvGrpSpPr>
            <p:cNvPr id="169" name="组合 168"/>
            <p:cNvGrpSpPr/>
            <p:nvPr/>
          </p:nvGrpSpPr>
          <p:grpSpPr>
            <a:xfrm>
              <a:off x="1140849" y="4291317"/>
              <a:ext cx="1823267" cy="406225"/>
              <a:chOff x="553995" y="4275466"/>
              <a:chExt cx="1823267" cy="406225"/>
            </a:xfrm>
          </p:grpSpPr>
          <p:sp>
            <p:nvSpPr>
              <p:cNvPr id="191" name="TextBox 31"/>
              <p:cNvSpPr txBox="1"/>
              <p:nvPr/>
            </p:nvSpPr>
            <p:spPr>
              <a:xfrm>
                <a:off x="1012786" y="4275466"/>
                <a:ext cx="1364476"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投资收益</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92" name="Shape 2906"/>
              <p:cNvSpPr/>
              <p:nvPr/>
            </p:nvSpPr>
            <p:spPr>
              <a:xfrm>
                <a:off x="553995" y="430495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0" name="组合 169"/>
            <p:cNvGrpSpPr/>
            <p:nvPr/>
          </p:nvGrpSpPr>
          <p:grpSpPr>
            <a:xfrm>
              <a:off x="1140849" y="1615361"/>
              <a:ext cx="2413173" cy="406225"/>
              <a:chOff x="553995" y="1763286"/>
              <a:chExt cx="2413173" cy="406225"/>
            </a:xfrm>
          </p:grpSpPr>
          <p:sp>
            <p:nvSpPr>
              <p:cNvPr id="189" name="TextBox 34"/>
              <p:cNvSpPr txBox="1"/>
              <p:nvPr/>
            </p:nvSpPr>
            <p:spPr>
              <a:xfrm>
                <a:off x="1012787" y="1763286"/>
                <a:ext cx="1954381"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财政拨款收入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90" name="Shape 2906"/>
              <p:cNvSpPr/>
              <p:nvPr/>
            </p:nvSpPr>
            <p:spPr>
              <a:xfrm>
                <a:off x="553995" y="179277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1" name="组合 170"/>
            <p:cNvGrpSpPr/>
            <p:nvPr/>
          </p:nvGrpSpPr>
          <p:grpSpPr>
            <a:xfrm>
              <a:off x="1140849" y="2148760"/>
              <a:ext cx="1823267" cy="406225"/>
              <a:chOff x="553995" y="2405869"/>
              <a:chExt cx="1823267" cy="406225"/>
            </a:xfrm>
          </p:grpSpPr>
          <p:sp>
            <p:nvSpPr>
              <p:cNvPr id="187" name="TextBox 37"/>
              <p:cNvSpPr txBox="1"/>
              <p:nvPr/>
            </p:nvSpPr>
            <p:spPr>
              <a:xfrm>
                <a:off x="1012786" y="2405869"/>
                <a:ext cx="1364476"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事业收入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88" name="Shape 2906"/>
              <p:cNvSpPr/>
              <p:nvPr/>
            </p:nvSpPr>
            <p:spPr>
              <a:xfrm>
                <a:off x="553995" y="2435356"/>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2" name="组合 171"/>
            <p:cNvGrpSpPr/>
            <p:nvPr/>
          </p:nvGrpSpPr>
          <p:grpSpPr>
            <a:xfrm>
              <a:off x="1140849" y="2686120"/>
              <a:ext cx="4329870" cy="406225"/>
              <a:chOff x="553995" y="2929581"/>
              <a:chExt cx="4329870" cy="406225"/>
            </a:xfrm>
          </p:grpSpPr>
          <p:sp>
            <p:nvSpPr>
              <p:cNvPr id="185" name="TextBox 37"/>
              <p:cNvSpPr txBox="1"/>
              <p:nvPr/>
            </p:nvSpPr>
            <p:spPr>
              <a:xfrm>
                <a:off x="1007483" y="2929581"/>
                <a:ext cx="3876382" cy="400110"/>
              </a:xfrm>
              <a:prstGeom prst="rect">
                <a:avLst/>
              </a:prstGeom>
              <a:solidFill>
                <a:schemeClr val="accent6">
                  <a:lumMod val="20000"/>
                  <a:lumOff val="80000"/>
                </a:schemeClr>
              </a:solidFill>
            </p:spPr>
            <p:txBody>
              <a:bodyPr wrap="none" rtlCol="0" anchor="ctr" anchorCtr="0">
                <a:spAutoFit/>
              </a:bodyPr>
              <a:lstStyle/>
              <a:p>
                <a:pPr algn="ctr"/>
                <a:r>
                  <a:rPr lang="zh-CN" altLang="en-US" sz="2000" b="1" spc="300" dirty="0">
                    <a:solidFill>
                      <a:prstClr val="black"/>
                    </a:solidFill>
                    <a:latin typeface="微软雅黑" panose="020B0503020204020204" charset="-122"/>
                    <a:ea typeface="微软雅黑" panose="020B0503020204020204" charset="-122"/>
                    <a:sym typeface="+mn-ea"/>
                  </a:rPr>
                  <a:t>上级补助</a:t>
                </a:r>
                <a:r>
                  <a:rPr lang="en-US" altLang="zh-CN" sz="2000" b="1" spc="300" dirty="0">
                    <a:solidFill>
                      <a:prstClr val="black"/>
                    </a:solidFill>
                    <a:latin typeface="微软雅黑" panose="020B0503020204020204" charset="-122"/>
                    <a:ea typeface="微软雅黑" panose="020B0503020204020204" charset="-122"/>
                    <a:sym typeface="+mn-ea"/>
                  </a:rPr>
                  <a:t>/</a:t>
                </a:r>
                <a:r>
                  <a:rPr lang="zh-CN" altLang="en-US" sz="2000" b="1" spc="300" dirty="0">
                    <a:solidFill>
                      <a:prstClr val="black"/>
                    </a:solidFill>
                    <a:latin typeface="微软雅黑" panose="020B0503020204020204" charset="-122"/>
                    <a:ea typeface="微软雅黑" panose="020B0503020204020204" charset="-122"/>
                    <a:sym typeface="+mn-ea"/>
                  </a:rPr>
                  <a:t>附属单位上缴收入</a:t>
                </a:r>
                <a:endParaRPr lang="zh-CN" altLang="en-US" sz="2000" b="1" spc="300" dirty="0">
                  <a:solidFill>
                    <a:prstClr val="black"/>
                  </a:solidFill>
                  <a:latin typeface="微软雅黑" panose="020B0503020204020204" charset="-122"/>
                  <a:ea typeface="微软雅黑" panose="020B0503020204020204" charset="-122"/>
                  <a:sym typeface="+mn-ea"/>
                </a:endParaRPr>
              </a:p>
            </p:txBody>
          </p:sp>
          <p:sp>
            <p:nvSpPr>
              <p:cNvPr id="186" name="Shape 2906"/>
              <p:cNvSpPr/>
              <p:nvPr/>
            </p:nvSpPr>
            <p:spPr>
              <a:xfrm>
                <a:off x="553995" y="2959068"/>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3" name="组合 172"/>
            <p:cNvGrpSpPr/>
            <p:nvPr/>
          </p:nvGrpSpPr>
          <p:grpSpPr>
            <a:xfrm>
              <a:off x="1142459" y="3240482"/>
              <a:ext cx="3298030" cy="406225"/>
              <a:chOff x="528309" y="3442999"/>
              <a:chExt cx="3298030" cy="406225"/>
            </a:xfrm>
          </p:grpSpPr>
          <p:sp>
            <p:nvSpPr>
              <p:cNvPr id="183" name="TextBox 37"/>
              <p:cNvSpPr txBox="1"/>
              <p:nvPr/>
            </p:nvSpPr>
            <p:spPr>
              <a:xfrm>
                <a:off x="987100" y="3442999"/>
                <a:ext cx="2839239"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非同级财政拨款收入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84" name="Shape 2906"/>
              <p:cNvSpPr/>
              <p:nvPr/>
            </p:nvSpPr>
            <p:spPr>
              <a:xfrm>
                <a:off x="528309" y="3472486"/>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4" name="组合 173"/>
            <p:cNvGrpSpPr/>
            <p:nvPr/>
          </p:nvGrpSpPr>
          <p:grpSpPr>
            <a:xfrm>
              <a:off x="1140849" y="3759834"/>
              <a:ext cx="1823269" cy="406225"/>
              <a:chOff x="553995" y="3825871"/>
              <a:chExt cx="1823269" cy="406225"/>
            </a:xfrm>
          </p:grpSpPr>
          <p:sp>
            <p:nvSpPr>
              <p:cNvPr id="181" name="TextBox 37"/>
              <p:cNvSpPr txBox="1"/>
              <p:nvPr/>
            </p:nvSpPr>
            <p:spPr>
              <a:xfrm>
                <a:off x="1012788" y="3825871"/>
                <a:ext cx="1364476"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其他收入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82" name="Shape 2906"/>
              <p:cNvSpPr/>
              <p:nvPr/>
            </p:nvSpPr>
            <p:spPr>
              <a:xfrm>
                <a:off x="553995" y="3855358"/>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5" name="组合 174"/>
            <p:cNvGrpSpPr/>
            <p:nvPr/>
          </p:nvGrpSpPr>
          <p:grpSpPr>
            <a:xfrm>
              <a:off x="1148494" y="4809160"/>
              <a:ext cx="1823267" cy="406225"/>
              <a:chOff x="561640" y="4629535"/>
              <a:chExt cx="1823267" cy="406225"/>
            </a:xfrm>
          </p:grpSpPr>
          <p:sp>
            <p:nvSpPr>
              <p:cNvPr id="179" name="TextBox 37"/>
              <p:cNvSpPr txBox="1"/>
              <p:nvPr/>
            </p:nvSpPr>
            <p:spPr>
              <a:xfrm>
                <a:off x="1020431" y="4629535"/>
                <a:ext cx="1364476"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经营收入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80" name="Shape 2906"/>
              <p:cNvSpPr/>
              <p:nvPr/>
            </p:nvSpPr>
            <p:spPr>
              <a:xfrm>
                <a:off x="561640" y="4659022"/>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nvGrpSpPr>
            <p:cNvPr id="176" name="组合 175"/>
            <p:cNvGrpSpPr/>
            <p:nvPr/>
          </p:nvGrpSpPr>
          <p:grpSpPr>
            <a:xfrm>
              <a:off x="1145315" y="5372034"/>
              <a:ext cx="3592982" cy="406225"/>
              <a:chOff x="572109" y="5028641"/>
              <a:chExt cx="3592982" cy="406225"/>
            </a:xfrm>
          </p:grpSpPr>
          <p:sp>
            <p:nvSpPr>
              <p:cNvPr id="177" name="TextBox 37"/>
              <p:cNvSpPr txBox="1"/>
              <p:nvPr/>
            </p:nvSpPr>
            <p:spPr>
              <a:xfrm>
                <a:off x="1030900" y="5028641"/>
                <a:ext cx="3134191" cy="400110"/>
              </a:xfrm>
              <a:prstGeom prst="rect">
                <a:avLst/>
              </a:prstGeom>
              <a:solidFill>
                <a:schemeClr val="accent6">
                  <a:lumMod val="20000"/>
                  <a:lumOff val="80000"/>
                </a:schemeClr>
              </a:solidFill>
            </p:spPr>
            <p:txBody>
              <a:bodyPr wrap="none" rtlCol="0" anchor="ctr" anchorCtr="0">
                <a:spAutoFit/>
              </a:bodyPr>
              <a:lstStyle/>
              <a:p>
                <a:pPr defTabSz="913765"/>
                <a:r>
                  <a:rPr lang="zh-CN" altLang="en-US" sz="2000" b="1" spc="300" dirty="0">
                    <a:solidFill>
                      <a:prstClr val="black"/>
                    </a:solidFill>
                    <a:latin typeface="微软雅黑" panose="020B0503020204020204" charset="-122"/>
                    <a:ea typeface="微软雅黑" panose="020B0503020204020204" charset="-122"/>
                    <a:cs typeface="Montserrat" charset="0"/>
                  </a:rPr>
                  <a:t>捐赠、利息、租金收入</a:t>
                </a:r>
                <a:endParaRPr lang="zh-CN" altLang="en-US" sz="2000" b="1" spc="300" dirty="0">
                  <a:solidFill>
                    <a:prstClr val="black"/>
                  </a:solidFill>
                  <a:latin typeface="微软雅黑" panose="020B0503020204020204" charset="-122"/>
                  <a:ea typeface="微软雅黑" panose="020B0503020204020204" charset="-122"/>
                  <a:cs typeface="Montserrat" charset="0"/>
                </a:endParaRPr>
              </a:p>
            </p:txBody>
          </p:sp>
          <p:sp>
            <p:nvSpPr>
              <p:cNvPr id="178" name="Shape 2906"/>
              <p:cNvSpPr/>
              <p:nvPr/>
            </p:nvSpPr>
            <p:spPr>
              <a:xfrm>
                <a:off x="572109" y="5058128"/>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kern="0" dirty="0">
                  <a:solidFill>
                    <a:srgbClr val="FFFFFF"/>
                  </a:solidFill>
                  <a:effectLst>
                    <a:outerShdw blurRad="38100" dist="12700" dir="5400000" rotWithShape="0">
                      <a:srgbClr val="000000">
                        <a:alpha val="50000"/>
                      </a:srgbClr>
                    </a:outerShdw>
                  </a:effectLst>
                  <a:latin typeface="微软雅黑" panose="020B0503020204020204" charset="-122"/>
                  <a:ea typeface="Gill Sans"/>
                  <a:cs typeface="Lato Light" panose="020F0502020204030203" pitchFamily="34" charset="0"/>
                  <a:sym typeface="Gill Sans"/>
                </a:endParaRPr>
              </a:p>
            </p:txBody>
          </p:sp>
        </p:grpSp>
      </p:grpSp>
      <p:sp>
        <p:nvSpPr>
          <p:cNvPr id="193" name="文本框 192"/>
          <p:cNvSpPr txBox="1"/>
          <p:nvPr/>
        </p:nvSpPr>
        <p:spPr>
          <a:xfrm>
            <a:off x="6383947" y="2432908"/>
            <a:ext cx="615553" cy="2854325"/>
          </a:xfrm>
          <a:prstGeom prst="rect">
            <a:avLst/>
          </a:prstGeom>
          <a:noFill/>
        </p:spPr>
        <p:txBody>
          <a:bodyPr vert="eaVert" wrap="square" rtlCol="0">
            <a:spAutoFit/>
          </a:bodyPr>
          <a:lstStyle/>
          <a:p>
            <a:r>
              <a:rPr lang="zh-CN" altLang="en-US" sz="2800" b="1" dirty="0">
                <a:solidFill>
                  <a:srgbClr val="99191E"/>
                </a:solidFill>
                <a:latin typeface="Agency FB" panose="020B0503020202020204"/>
                <a:ea typeface="微软雅黑" panose="020B0503020204020204" charset="-122"/>
              </a:rPr>
              <a:t>财务收入</a:t>
            </a:r>
            <a:r>
              <a:rPr lang="zh-CN" altLang="zh-CN" sz="2800" b="1" dirty="0">
                <a:solidFill>
                  <a:srgbClr val="99191E"/>
                </a:solidFill>
                <a:latin typeface="Agency FB" panose="020B0503020202020204"/>
                <a:ea typeface="微软雅黑" panose="020B0503020204020204" charset="-122"/>
              </a:rPr>
              <a:t>科目</a:t>
            </a:r>
            <a:endParaRPr lang="zh-CN" altLang="zh-CN" sz="2800" b="1" dirty="0">
              <a:solidFill>
                <a:srgbClr val="99191E"/>
              </a:solidFill>
              <a:latin typeface="Agency FB" panose="020B0503020202020204"/>
              <a:ea typeface="微软雅黑" panose="020B0503020204020204" charset="-122"/>
            </a:endParaRPr>
          </a:p>
        </p:txBody>
      </p:sp>
      <p:pic>
        <p:nvPicPr>
          <p:cNvPr id="194" name="图片 193" descr="问号.png"/>
          <p:cNvPicPr>
            <a:picLocks noChangeAspect="1"/>
          </p:cNvPicPr>
          <p:nvPr/>
        </p:nvPicPr>
        <p:blipFill>
          <a:blip r:embed="rId1" cstate="print"/>
          <a:stretch>
            <a:fillRect/>
          </a:stretch>
        </p:blipFill>
        <p:spPr>
          <a:xfrm>
            <a:off x="5216299" y="756950"/>
            <a:ext cx="1620981" cy="1620981"/>
          </a:xfrm>
          <a:prstGeom prst="rect">
            <a:avLst/>
          </a:prstGeom>
        </p:spPr>
      </p:pic>
      <p:sp>
        <p:nvSpPr>
          <p:cNvPr id="62" name="矩形 61"/>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- 2 -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wipe(down)">
                                      <p:cBhvr>
                                        <p:cTn id="18" dur="500"/>
                                        <p:tgtEl>
                                          <p:spTgt spid="16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1000"/>
                                        <p:tgtEl>
                                          <p:spTgt spid="193"/>
                                        </p:tgtEl>
                                      </p:cBhvr>
                                    </p:animEffect>
                                    <p:anim calcmode="lin" valueType="num">
                                      <p:cBhvr>
                                        <p:cTn id="24" dur="1000" fill="hold"/>
                                        <p:tgtEl>
                                          <p:spTgt spid="193"/>
                                        </p:tgtEl>
                                        <p:attrNameLst>
                                          <p:attrName>ppt_x</p:attrName>
                                        </p:attrNameLst>
                                      </p:cBhvr>
                                      <p:tavLst>
                                        <p:tav tm="0">
                                          <p:val>
                                            <p:strVal val="#ppt_x"/>
                                          </p:val>
                                        </p:tav>
                                        <p:tav tm="100000">
                                          <p:val>
                                            <p:strVal val="#ppt_x"/>
                                          </p:val>
                                        </p:tav>
                                      </p:tavLst>
                                    </p:anim>
                                    <p:anim calcmode="lin" valueType="num">
                                      <p:cBhvr>
                                        <p:cTn id="25"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barn(inVertical)">
                                      <p:cBhvr>
                                        <p:cTn id="30" dur="500"/>
                                        <p:tgtEl>
                                          <p:spTgt spid="16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animEffect transition="in" filter="blinds(horizontal)">
                                      <p:cBhvr>
                                        <p:cTn id="35" dur="500"/>
                                        <p:tgtEl>
                                          <p:spTgt spid="19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blinds(horizontal)">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93" grpId="0"/>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25880"/>
            <a:ext cx="10715238" cy="4869815"/>
          </a:xfrm>
          <a:prstGeom prst="rect">
            <a:avLst/>
          </a:prstGeom>
          <a:noFill/>
          <a:ln>
            <a:solidFill>
              <a:srgbClr val="4472C4"/>
            </a:solidFill>
          </a:ln>
        </p:spPr>
        <p:txBody>
          <a:bodyPr/>
          <a:lstStyle/>
          <a:p>
            <a:pPr lvl="0">
              <a:defRPr/>
            </a:pPr>
            <a:r>
              <a:rPr kumimoji="0" lang="en-US" altLang="zh-CN"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6</a:t>
            </a:r>
            <a:r>
              <a:rPr lang="zh-CN" altLang="en-US" sz="2800" b="1" kern="0" dirty="0">
                <a:solidFill>
                  <a:srgbClr val="C00000"/>
                </a:solidFill>
                <a:latin typeface="微软雅黑" panose="020B0503020204020204" charset="-122"/>
                <a:ea typeface="微软雅黑" panose="020B0503020204020204" charset="-122"/>
                <a:cs typeface="+mn-ea"/>
                <a:sym typeface="+mn-ea"/>
              </a:rPr>
              <a:t>、形成存货的情况</a:t>
            </a:r>
            <a:endParaRPr lang="en-US" altLang="zh-CN" sz="2800" b="1" kern="0" dirty="0">
              <a:solidFill>
                <a:srgbClr val="C00000"/>
              </a:solidFill>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2400" kern="0" dirty="0" smtClean="0">
                <a:latin typeface="微软雅黑" panose="020B0503020204020204" charset="-122"/>
                <a:ea typeface="微软雅黑" panose="020B0503020204020204" charset="-122"/>
                <a:cs typeface="+mn-ea"/>
                <a:sym typeface="+mn-ea"/>
              </a:rPr>
              <a:t>（</a:t>
            </a:r>
            <a:r>
              <a:rPr lang="en-US" altLang="zh-CN" sz="2400" kern="0" dirty="0" smtClean="0">
                <a:latin typeface="微软雅黑" panose="020B0503020204020204" charset="-122"/>
                <a:ea typeface="微软雅黑" panose="020B0503020204020204" charset="-122"/>
                <a:cs typeface="+mn-ea"/>
                <a:sym typeface="+mn-ea"/>
              </a:rPr>
              <a:t>2</a:t>
            </a:r>
            <a:r>
              <a:rPr lang="zh-CN" altLang="en-US" sz="2400" kern="0" dirty="0" smtClean="0">
                <a:latin typeface="微软雅黑" panose="020B0503020204020204" charset="-122"/>
                <a:ea typeface="微软雅黑" panose="020B0503020204020204" charset="-122"/>
                <a:cs typeface="+mn-ea"/>
                <a:sym typeface="+mn-ea"/>
              </a:rPr>
              <a:t>）</a:t>
            </a:r>
            <a:r>
              <a:rPr lang="en-US" altLang="zh-CN" sz="2400" kern="0" dirty="0" smtClean="0">
                <a:latin typeface="微软雅黑" panose="020B0503020204020204" charset="-122"/>
                <a:ea typeface="微软雅黑" panose="020B0503020204020204" charset="-122"/>
                <a:cs typeface="+mn-ea"/>
                <a:sym typeface="+mn-ea"/>
              </a:rPr>
              <a:t>12</a:t>
            </a:r>
            <a:r>
              <a:rPr lang="zh-CN" altLang="en-US" sz="2400" kern="0" dirty="0" smtClean="0">
                <a:latin typeface="微软雅黑" panose="020B0503020204020204" charset="-122"/>
                <a:ea typeface="微软雅黑" panose="020B0503020204020204" charset="-122"/>
                <a:cs typeface="+mn-ea"/>
                <a:sym typeface="+mn-ea"/>
              </a:rPr>
              <a:t>月</a:t>
            </a:r>
            <a:r>
              <a:rPr lang="en-US" altLang="zh-CN" sz="2400" kern="0" dirty="0" smtClean="0">
                <a:latin typeface="微软雅黑" panose="020B0503020204020204" charset="-122"/>
                <a:ea typeface="微软雅黑" panose="020B0503020204020204" charset="-122"/>
                <a:cs typeface="+mn-ea"/>
                <a:sym typeface="+mn-ea"/>
              </a:rPr>
              <a:t>20</a:t>
            </a:r>
            <a:r>
              <a:rPr lang="zh-CN" altLang="en-US" sz="2400" kern="0" dirty="0" smtClean="0">
                <a:latin typeface="微软雅黑" panose="020B0503020204020204" charset="-122"/>
                <a:ea typeface="微软雅黑" panose="020B0503020204020204" charset="-122"/>
                <a:cs typeface="+mn-ea"/>
                <a:sym typeface="+mn-ea"/>
              </a:rPr>
              <a:t>日，办公用品出库，清单如下：理工学院领用</a:t>
            </a:r>
            <a:r>
              <a:rPr lang="en-US" altLang="zh-CN" sz="2400" kern="0" dirty="0" smtClean="0">
                <a:latin typeface="微软雅黑" panose="020B0503020204020204" charset="-122"/>
                <a:ea typeface="微软雅黑" panose="020B0503020204020204" charset="-122"/>
                <a:cs typeface="+mn-ea"/>
                <a:sym typeface="+mn-ea"/>
              </a:rPr>
              <a:t>15000</a:t>
            </a:r>
            <a:r>
              <a:rPr lang="zh-CN" altLang="en-US" sz="2400" kern="0" dirty="0" smtClean="0">
                <a:latin typeface="微软雅黑" panose="020B0503020204020204" charset="-122"/>
                <a:ea typeface="微软雅黑" panose="020B0503020204020204" charset="-122"/>
                <a:cs typeface="+mn-ea"/>
                <a:sym typeface="+mn-ea"/>
              </a:rPr>
              <a:t>元，审计处领用</a:t>
            </a:r>
            <a:r>
              <a:rPr lang="en-US" altLang="zh-CN" sz="2400" kern="0" dirty="0" smtClean="0">
                <a:latin typeface="微软雅黑" panose="020B0503020204020204" charset="-122"/>
                <a:ea typeface="微软雅黑" panose="020B0503020204020204" charset="-122"/>
                <a:cs typeface="+mn-ea"/>
                <a:sym typeface="+mn-ea"/>
              </a:rPr>
              <a:t>10000</a:t>
            </a:r>
            <a:r>
              <a:rPr lang="zh-CN" altLang="en-US" sz="2400" kern="0" dirty="0" smtClean="0">
                <a:latin typeface="微软雅黑" panose="020B0503020204020204" charset="-122"/>
                <a:ea typeface="微软雅黑" panose="020B0503020204020204" charset="-122"/>
                <a:cs typeface="+mn-ea"/>
                <a:sym typeface="+mn-ea"/>
              </a:rPr>
              <a:t>元，后勤集团领用</a:t>
            </a:r>
            <a:r>
              <a:rPr lang="en-US" altLang="zh-CN" sz="2400" kern="0" dirty="0" smtClean="0">
                <a:latin typeface="微软雅黑" panose="020B0503020204020204" charset="-122"/>
                <a:ea typeface="微软雅黑" panose="020B0503020204020204" charset="-122"/>
                <a:cs typeface="+mn-ea"/>
                <a:sym typeface="+mn-ea"/>
              </a:rPr>
              <a:t>20000</a:t>
            </a:r>
            <a:r>
              <a:rPr lang="zh-CN" altLang="en-US" sz="2400" kern="0" dirty="0" smtClean="0">
                <a:latin typeface="微软雅黑" panose="020B0503020204020204" charset="-122"/>
                <a:ea typeface="微软雅黑" panose="020B0503020204020204" charset="-122"/>
                <a:cs typeface="+mn-ea"/>
                <a:sym typeface="+mn-ea"/>
              </a:rPr>
              <a:t>元，离退休处领用</a:t>
            </a:r>
            <a:r>
              <a:rPr lang="en-US" altLang="zh-CN" sz="2400" kern="0" dirty="0" smtClean="0">
                <a:latin typeface="微软雅黑" panose="020B0503020204020204" charset="-122"/>
                <a:ea typeface="微软雅黑" panose="020B0503020204020204" charset="-122"/>
                <a:cs typeface="+mn-ea"/>
                <a:sym typeface="+mn-ea"/>
              </a:rPr>
              <a:t>22000</a:t>
            </a:r>
            <a:r>
              <a:rPr lang="zh-CN" altLang="en-US" sz="2400" kern="0" dirty="0" smtClean="0">
                <a:latin typeface="微软雅黑" panose="020B0503020204020204" charset="-122"/>
                <a:ea typeface="微软雅黑" panose="020B0503020204020204" charset="-122"/>
                <a:cs typeface="+mn-ea"/>
                <a:sym typeface="+mn-ea"/>
              </a:rPr>
              <a:t>元，横向科研项目</a:t>
            </a:r>
            <a:r>
              <a:rPr lang="en-US" altLang="zh-CN" sz="2400" kern="0" dirty="0" smtClean="0">
                <a:latin typeface="微软雅黑" panose="020B0503020204020204" charset="-122"/>
                <a:ea typeface="微软雅黑" panose="020B0503020204020204" charset="-122"/>
                <a:cs typeface="+mn-ea"/>
                <a:sym typeface="+mn-ea"/>
              </a:rPr>
              <a:t>A</a:t>
            </a:r>
            <a:r>
              <a:rPr lang="zh-CN" altLang="en-US" sz="2400" kern="0" dirty="0" smtClean="0">
                <a:latin typeface="微软雅黑" panose="020B0503020204020204" charset="-122"/>
                <a:ea typeface="微软雅黑" panose="020B0503020204020204" charset="-122"/>
                <a:cs typeface="+mn-ea"/>
                <a:sym typeface="+mn-ea"/>
              </a:rPr>
              <a:t>领用</a:t>
            </a:r>
            <a:r>
              <a:rPr lang="en-US" altLang="zh-CN" sz="2400" kern="0" dirty="0" smtClean="0">
                <a:latin typeface="微软雅黑" panose="020B0503020204020204" charset="-122"/>
                <a:ea typeface="微软雅黑" panose="020B0503020204020204" charset="-122"/>
                <a:cs typeface="+mn-ea"/>
                <a:sym typeface="+mn-ea"/>
              </a:rPr>
              <a:t>12000</a:t>
            </a:r>
            <a:r>
              <a:rPr lang="zh-CN" altLang="en-US" sz="2400" kern="0" dirty="0" smtClean="0">
                <a:latin typeface="微软雅黑" panose="020B0503020204020204" charset="-122"/>
                <a:ea typeface="微软雅黑" panose="020B0503020204020204" charset="-122"/>
                <a:cs typeface="+mn-ea"/>
                <a:sym typeface="+mn-ea"/>
              </a:rPr>
              <a:t>元。以上款项均从各自经费中列支，账务处理如下：</a:t>
            </a:r>
            <a:endParaRPr lang="en-US" altLang="zh-CN" sz="2400" kern="0" dirty="0" smtClean="0">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2400" kern="0" dirty="0" smtClean="0">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财务会计：</a:t>
            </a:r>
            <a:endParaRPr kumimoji="0" lang="en-US" altLang="zh-CN" sz="2400" b="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400" kern="0" dirty="0">
                <a:solidFill>
                  <a:srgbClr val="181818"/>
                </a:solidFill>
                <a:latin typeface="微软雅黑" panose="020B0503020204020204" charset="-122"/>
                <a:ea typeface="微软雅黑" panose="020B0503020204020204" charset="-122"/>
                <a:cs typeface="+mn-ea"/>
                <a:sym typeface="+mn-ea"/>
              </a:rPr>
              <a:t> </a:t>
            </a:r>
            <a:r>
              <a:rPr lang="en-US" altLang="zh-CN" sz="2400" kern="0" dirty="0" smtClean="0">
                <a:solidFill>
                  <a:srgbClr val="181818"/>
                </a:solidFill>
                <a:latin typeface="微软雅黑" panose="020B0503020204020204" charset="-122"/>
                <a:ea typeface="微软雅黑" panose="020B0503020204020204" charset="-122"/>
                <a:cs typeface="+mn-ea"/>
                <a:sym typeface="+mn-ea"/>
              </a:rPr>
              <a:t> </a:t>
            </a:r>
            <a:r>
              <a:rPr lang="zh-CN" altLang="en-US" sz="2400" kern="0" dirty="0" smtClean="0">
                <a:solidFill>
                  <a:srgbClr val="181818"/>
                </a:solidFill>
                <a:latin typeface="微软雅黑" panose="020B0503020204020204" charset="-122"/>
                <a:ea typeface="微软雅黑" panose="020B0503020204020204" charset="-122"/>
                <a:cs typeface="+mn-ea"/>
                <a:sym typeface="+mn-ea"/>
              </a:rPr>
              <a:t>借：业务活动费用</a:t>
            </a:r>
            <a:r>
              <a:rPr lang="en-US" altLang="zh-CN" sz="2400" kern="0" dirty="0" smtClean="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教育费用</a:t>
            </a:r>
            <a:r>
              <a:rPr lang="en-US" altLang="zh-CN" sz="2400" kern="0" dirty="0" smtClean="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商品和服务费用      </a:t>
            </a:r>
            <a:r>
              <a:rPr lang="en-US" altLang="zh-CN" sz="2400" kern="0" dirty="0" smtClean="0">
                <a:solidFill>
                  <a:srgbClr val="181818"/>
                </a:solidFill>
                <a:latin typeface="微软雅黑" panose="020B0503020204020204" charset="-122"/>
                <a:ea typeface="微软雅黑" panose="020B0503020204020204" charset="-122"/>
                <a:cs typeface="+mn-ea"/>
                <a:sym typeface="+mn-ea"/>
              </a:rPr>
              <a:t>15000</a:t>
            </a: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单位管理费</a:t>
            </a:r>
            <a:r>
              <a:rPr lang="zh-CN" altLang="en-US" sz="2400" kern="0" dirty="0">
                <a:solidFill>
                  <a:srgbClr val="181818"/>
                </a:solidFill>
                <a:latin typeface="微软雅黑" panose="020B0503020204020204" charset="-122"/>
                <a:ea typeface="微软雅黑" panose="020B0503020204020204" charset="-122"/>
                <a:cs typeface="+mn-ea"/>
                <a:sym typeface="+mn-ea"/>
              </a:rPr>
              <a:t>用</a:t>
            </a:r>
            <a:r>
              <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行政管理费用</a:t>
            </a:r>
            <a:r>
              <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商品和服务费用  </a:t>
            </a:r>
            <a:r>
              <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rPr>
              <a:t>10000</a:t>
            </a:r>
            <a:endPar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endParaRPr>
          </a:p>
          <a:p>
            <a:pPr>
              <a:defRPr/>
            </a:pPr>
            <a:r>
              <a:rPr lang="zh-CN" altLang="en-US" sz="2400" kern="0" dirty="0" smtClean="0">
                <a:solidFill>
                  <a:srgbClr val="181818"/>
                </a:solidFill>
                <a:latin typeface="微软雅黑" panose="020B0503020204020204" charset="-122"/>
                <a:ea typeface="微软雅黑" panose="020B0503020204020204" charset="-122"/>
                <a:cs typeface="+mn-ea"/>
                <a:sym typeface="+mn-ea"/>
              </a:rPr>
              <a:t>         单位管理费用</a:t>
            </a:r>
            <a:r>
              <a:rPr lang="en-US" altLang="zh-CN" sz="2400" kern="0" dirty="0" smtClean="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后勤保障费用</a:t>
            </a:r>
            <a:r>
              <a:rPr lang="en-US" altLang="zh-CN" sz="2400" kern="0" dirty="0">
                <a:solidFill>
                  <a:srgbClr val="181818"/>
                </a:solidFill>
                <a:latin typeface="微软雅黑" panose="020B0503020204020204" charset="-122"/>
                <a:ea typeface="微软雅黑" panose="020B0503020204020204" charset="-122"/>
                <a:cs typeface="+mn-ea"/>
                <a:sym typeface="+mn-ea"/>
              </a:rPr>
              <a:t>—</a:t>
            </a:r>
            <a:r>
              <a:rPr lang="zh-CN" altLang="en-US" sz="2400" kern="0" dirty="0">
                <a:solidFill>
                  <a:srgbClr val="181818"/>
                </a:solidFill>
                <a:latin typeface="微软雅黑" panose="020B0503020204020204" charset="-122"/>
                <a:ea typeface="微软雅黑" panose="020B0503020204020204" charset="-122"/>
                <a:cs typeface="+mn-ea"/>
                <a:sym typeface="+mn-ea"/>
              </a:rPr>
              <a:t>商品和服务费用  </a:t>
            </a:r>
            <a:r>
              <a:rPr lang="en-US" altLang="zh-CN" sz="2400" kern="0" dirty="0" smtClean="0">
                <a:solidFill>
                  <a:srgbClr val="181818"/>
                </a:solidFill>
                <a:latin typeface="微软雅黑" panose="020B0503020204020204" charset="-122"/>
                <a:ea typeface="微软雅黑" panose="020B0503020204020204" charset="-122"/>
                <a:cs typeface="+mn-ea"/>
                <a:sym typeface="+mn-ea"/>
              </a:rPr>
              <a:t>20000</a:t>
            </a: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a:defRPr/>
            </a:pPr>
            <a:r>
              <a:rPr lang="zh-CN" altLang="en-US" sz="2400" kern="0" dirty="0" smtClean="0">
                <a:solidFill>
                  <a:srgbClr val="181818"/>
                </a:solidFill>
                <a:latin typeface="微软雅黑" panose="020B0503020204020204" charset="-122"/>
                <a:ea typeface="微软雅黑" panose="020B0503020204020204" charset="-122"/>
                <a:cs typeface="+mn-ea"/>
                <a:sym typeface="+mn-ea"/>
              </a:rPr>
              <a:t>         </a:t>
            </a:r>
            <a:r>
              <a:rPr lang="zh-CN" altLang="en-US" sz="2400" kern="0" smtClean="0">
                <a:solidFill>
                  <a:srgbClr val="181818"/>
                </a:solidFill>
                <a:latin typeface="微软雅黑" panose="020B0503020204020204" charset="-122"/>
                <a:ea typeface="微软雅黑" panose="020B0503020204020204" charset="-122"/>
                <a:cs typeface="+mn-ea"/>
                <a:sym typeface="+mn-ea"/>
              </a:rPr>
              <a:t>单位管理费用</a:t>
            </a:r>
            <a:r>
              <a:rPr lang="en-US" altLang="zh-CN" sz="2400" kern="0" smtClean="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离退休费用</a:t>
            </a:r>
            <a:r>
              <a:rPr lang="en-US" altLang="zh-CN" sz="2400" kern="0" dirty="0">
                <a:solidFill>
                  <a:srgbClr val="181818"/>
                </a:solidFill>
                <a:latin typeface="微软雅黑" panose="020B0503020204020204" charset="-122"/>
                <a:ea typeface="微软雅黑" panose="020B0503020204020204" charset="-122"/>
                <a:cs typeface="+mn-ea"/>
                <a:sym typeface="+mn-ea"/>
              </a:rPr>
              <a:t>—</a:t>
            </a:r>
            <a:r>
              <a:rPr lang="zh-CN" altLang="en-US" sz="2400" kern="0" dirty="0">
                <a:solidFill>
                  <a:srgbClr val="181818"/>
                </a:solidFill>
                <a:latin typeface="微软雅黑" panose="020B0503020204020204" charset="-122"/>
                <a:ea typeface="微软雅黑" panose="020B0503020204020204" charset="-122"/>
                <a:cs typeface="+mn-ea"/>
                <a:sym typeface="+mn-ea"/>
              </a:rPr>
              <a:t>商品和服务费用  </a:t>
            </a:r>
            <a:r>
              <a:rPr lang="zh-CN" altLang="en-US" sz="2400" kern="0" dirty="0" smtClean="0">
                <a:solidFill>
                  <a:srgbClr val="181818"/>
                </a:solidFill>
                <a:latin typeface="微软雅黑" panose="020B0503020204020204" charset="-122"/>
                <a:ea typeface="微软雅黑" panose="020B0503020204020204" charset="-122"/>
                <a:cs typeface="+mn-ea"/>
                <a:sym typeface="+mn-ea"/>
              </a:rPr>
              <a:t>   </a:t>
            </a:r>
            <a:r>
              <a:rPr lang="en-US" altLang="zh-CN" sz="2400" kern="0" dirty="0" smtClean="0">
                <a:solidFill>
                  <a:srgbClr val="181818"/>
                </a:solidFill>
                <a:latin typeface="微软雅黑" panose="020B0503020204020204" charset="-122"/>
                <a:ea typeface="微软雅黑" panose="020B0503020204020204" charset="-122"/>
                <a:cs typeface="+mn-ea"/>
                <a:sym typeface="+mn-ea"/>
              </a:rPr>
              <a:t>22000</a:t>
            </a: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a:defRPr/>
            </a:pPr>
            <a:r>
              <a:rPr lang="zh-CN" altLang="en-US" sz="2400" kern="0" dirty="0" smtClean="0">
                <a:solidFill>
                  <a:srgbClr val="181818"/>
                </a:solidFill>
                <a:latin typeface="微软雅黑" panose="020B0503020204020204" charset="-122"/>
                <a:ea typeface="微软雅黑" panose="020B0503020204020204" charset="-122"/>
                <a:cs typeface="+mn-ea"/>
                <a:sym typeface="+mn-ea"/>
              </a:rPr>
              <a:t>         业务</a:t>
            </a:r>
            <a:r>
              <a:rPr lang="zh-CN" altLang="en-US" sz="2400" kern="0" dirty="0">
                <a:solidFill>
                  <a:srgbClr val="181818"/>
                </a:solidFill>
                <a:latin typeface="微软雅黑" panose="020B0503020204020204" charset="-122"/>
                <a:ea typeface="微软雅黑" panose="020B0503020204020204" charset="-122"/>
                <a:cs typeface="+mn-ea"/>
                <a:sym typeface="+mn-ea"/>
              </a:rPr>
              <a:t>活动费用</a:t>
            </a:r>
            <a:r>
              <a:rPr lang="en-US" altLang="zh-CN" sz="2400" kern="0" dirty="0" smtClean="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科研费用</a:t>
            </a:r>
            <a:r>
              <a:rPr lang="en-US" altLang="zh-CN" sz="2400" kern="0" dirty="0">
                <a:solidFill>
                  <a:srgbClr val="181818"/>
                </a:solidFill>
                <a:latin typeface="微软雅黑" panose="020B0503020204020204" charset="-122"/>
                <a:ea typeface="微软雅黑" panose="020B0503020204020204" charset="-122"/>
                <a:cs typeface="+mn-ea"/>
                <a:sym typeface="+mn-ea"/>
              </a:rPr>
              <a:t>—</a:t>
            </a:r>
            <a:r>
              <a:rPr lang="zh-CN" altLang="en-US" sz="2400" kern="0" dirty="0">
                <a:solidFill>
                  <a:srgbClr val="181818"/>
                </a:solidFill>
                <a:latin typeface="微软雅黑" panose="020B0503020204020204" charset="-122"/>
                <a:ea typeface="微软雅黑" panose="020B0503020204020204" charset="-122"/>
                <a:cs typeface="+mn-ea"/>
                <a:sym typeface="+mn-ea"/>
              </a:rPr>
              <a:t>商品和服务费</a:t>
            </a:r>
            <a:r>
              <a:rPr lang="zh-CN" altLang="en-US" sz="2400" kern="0" dirty="0" smtClean="0">
                <a:solidFill>
                  <a:srgbClr val="181818"/>
                </a:solidFill>
                <a:latin typeface="微软雅黑" panose="020B0503020204020204" charset="-122"/>
                <a:ea typeface="微软雅黑" panose="020B0503020204020204" charset="-122"/>
                <a:cs typeface="+mn-ea"/>
                <a:sym typeface="+mn-ea"/>
              </a:rPr>
              <a:t>用     </a:t>
            </a:r>
            <a:r>
              <a:rPr lang="en-US" altLang="zh-CN" sz="2400" kern="0" dirty="0" smtClean="0">
                <a:solidFill>
                  <a:srgbClr val="181818"/>
                </a:solidFill>
                <a:latin typeface="微软雅黑" panose="020B0503020204020204" charset="-122"/>
                <a:ea typeface="微软雅黑" panose="020B0503020204020204" charset="-122"/>
                <a:cs typeface="+mn-ea"/>
                <a:sym typeface="+mn-ea"/>
              </a:rPr>
              <a:t>12000</a:t>
            </a: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a:defRPr/>
            </a:pPr>
            <a:r>
              <a:rPr lang="en-US" altLang="zh-CN" sz="2400" kern="0" dirty="0">
                <a:solidFill>
                  <a:srgbClr val="181818"/>
                </a:solidFill>
                <a:latin typeface="微软雅黑" panose="020B0503020204020204" charset="-122"/>
                <a:ea typeface="微软雅黑" panose="020B0503020204020204" charset="-122"/>
                <a:cs typeface="+mn-ea"/>
                <a:sym typeface="+mn-ea"/>
              </a:rPr>
              <a:t> </a:t>
            </a:r>
            <a:r>
              <a:rPr lang="en-US" altLang="zh-CN" sz="2400" kern="0" dirty="0" smtClean="0">
                <a:solidFill>
                  <a:srgbClr val="181818"/>
                </a:solidFill>
                <a:latin typeface="微软雅黑" panose="020B0503020204020204" charset="-122"/>
                <a:ea typeface="微软雅黑" panose="020B0503020204020204" charset="-122"/>
                <a:cs typeface="+mn-ea"/>
                <a:sym typeface="+mn-ea"/>
              </a:rPr>
              <a:t>        </a:t>
            </a:r>
            <a:r>
              <a:rPr lang="zh-CN" altLang="en-US" sz="2400" kern="0" dirty="0" smtClean="0">
                <a:solidFill>
                  <a:srgbClr val="181818"/>
                </a:solidFill>
                <a:latin typeface="微软雅黑" panose="020B0503020204020204" charset="-122"/>
                <a:ea typeface="微软雅黑" panose="020B0503020204020204" charset="-122"/>
                <a:cs typeface="+mn-ea"/>
                <a:sym typeface="+mn-ea"/>
              </a:rPr>
              <a:t>贷：库存物品</a:t>
            </a:r>
            <a:r>
              <a:rPr lang="en-US" altLang="zh-CN" sz="2400" kern="0" dirty="0" smtClean="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低值易耗品                                      </a:t>
            </a:r>
            <a:r>
              <a:rPr lang="en-US" altLang="zh-CN" sz="2400" kern="0" dirty="0" smtClean="0">
                <a:solidFill>
                  <a:srgbClr val="181818"/>
                </a:solidFill>
                <a:latin typeface="微软雅黑" panose="020B0503020204020204" charset="-122"/>
                <a:ea typeface="微软雅黑" panose="020B0503020204020204" charset="-122"/>
                <a:cs typeface="+mn-ea"/>
                <a:sym typeface="+mn-ea"/>
              </a:rPr>
              <a:t>79000</a:t>
            </a: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a:defRPr/>
            </a:pPr>
            <a:r>
              <a:rPr lang="en-US" altLang="zh-CN" sz="2400" kern="0" dirty="0">
                <a:solidFill>
                  <a:srgbClr val="181818"/>
                </a:solidFill>
                <a:latin typeface="微软雅黑" panose="020B0503020204020204" charset="-122"/>
                <a:ea typeface="微软雅黑" panose="020B0503020204020204" charset="-122"/>
                <a:cs typeface="+mn-ea"/>
                <a:sym typeface="+mn-ea"/>
              </a:rPr>
              <a:t> </a:t>
            </a:r>
            <a:r>
              <a:rPr lang="en-US" altLang="zh-CN" sz="2400" kern="0" dirty="0" smtClean="0">
                <a:solidFill>
                  <a:srgbClr val="181818"/>
                </a:solidFill>
                <a:latin typeface="微软雅黑" panose="020B0503020204020204" charset="-122"/>
                <a:ea typeface="微软雅黑" panose="020B0503020204020204" charset="-122"/>
                <a:cs typeface="+mn-ea"/>
                <a:sym typeface="+mn-ea"/>
              </a:rPr>
              <a:t> </a:t>
            </a: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a:defRPr/>
            </a:pP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400" kern="0" dirty="0" smtClean="0">
                <a:solidFill>
                  <a:srgbClr val="181818"/>
                </a:solidFill>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8"/>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30308" y="1326142"/>
            <a:ext cx="10715238" cy="4869815"/>
          </a:xfrm>
          <a:prstGeom prst="rect">
            <a:avLst/>
          </a:prstGeom>
          <a:noFill/>
          <a:ln>
            <a:solidFill>
              <a:srgbClr val="4472C4"/>
            </a:solidFill>
          </a:ln>
        </p:spPr>
        <p:txBody>
          <a:bodyPr/>
          <a:lstStyle/>
          <a:p>
            <a:pPr>
              <a:defRPr/>
            </a:pPr>
            <a:r>
              <a:rPr kumimoji="0" lang="en-US" altLang="zh-CN"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rPr>
              <a:t>6</a:t>
            </a:r>
            <a:r>
              <a:rPr lang="zh-CN" altLang="en-US" sz="2800" b="1" kern="0" dirty="0">
                <a:solidFill>
                  <a:srgbClr val="C00000"/>
                </a:solidFill>
                <a:latin typeface="微软雅黑" panose="020B0503020204020204" charset="-122"/>
                <a:ea typeface="微软雅黑" panose="020B0503020204020204" charset="-122"/>
                <a:cs typeface="+mn-ea"/>
                <a:sym typeface="+mn-ea"/>
              </a:rPr>
              <a:t>、形成存货的</a:t>
            </a:r>
            <a:r>
              <a:rPr lang="zh-CN" altLang="en-US" sz="2800" b="1" kern="0" dirty="0" smtClean="0">
                <a:solidFill>
                  <a:srgbClr val="C00000"/>
                </a:solidFill>
                <a:latin typeface="微软雅黑" panose="020B0503020204020204" charset="-122"/>
                <a:ea typeface="微软雅黑" panose="020B0503020204020204" charset="-122"/>
                <a:cs typeface="+mn-ea"/>
                <a:sym typeface="+mn-ea"/>
              </a:rPr>
              <a:t>情况</a:t>
            </a:r>
            <a:endParaRPr kumimoji="0" lang="en-US" altLang="zh-CN" sz="28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ea"/>
              <a:sym typeface="+mn-ea"/>
            </a:endParaRPr>
          </a:p>
          <a:p>
            <a:pPr>
              <a:defRPr/>
            </a:pPr>
            <a:r>
              <a:rPr lang="zh-CN" altLang="en-US" sz="2400" kern="0" dirty="0" smtClean="0">
                <a:solidFill>
                  <a:srgbClr val="181818"/>
                </a:solidFill>
                <a:latin typeface="微软雅黑" panose="020B0503020204020204" charset="-122"/>
                <a:ea typeface="微软雅黑" panose="020B0503020204020204" charset="-122"/>
                <a:cs typeface="+mn-ea"/>
                <a:sym typeface="+mn-ea"/>
              </a:rPr>
              <a:t>预算会计</a:t>
            </a:r>
            <a:r>
              <a:rPr lang="en-US" altLang="zh-CN" sz="2400" kern="0" dirty="0">
                <a:solidFill>
                  <a:srgbClr val="181818"/>
                </a:solidFill>
                <a:latin typeface="微软雅黑" panose="020B0503020204020204" charset="-122"/>
                <a:ea typeface="微软雅黑" panose="020B0503020204020204" charset="-122"/>
                <a:cs typeface="+mn-ea"/>
                <a:sym typeface="+mn-ea"/>
              </a:rPr>
              <a:t>——</a:t>
            </a:r>
            <a:r>
              <a:rPr lang="zh-CN" altLang="en-US" sz="2400" kern="0" dirty="0" smtClean="0">
                <a:solidFill>
                  <a:srgbClr val="181818"/>
                </a:solidFill>
                <a:latin typeface="微软雅黑" panose="020B0503020204020204" charset="-122"/>
                <a:ea typeface="微软雅黑" panose="020B0503020204020204" charset="-122"/>
                <a:cs typeface="+mn-ea"/>
                <a:sym typeface="+mn-ea"/>
              </a:rPr>
              <a:t>方法一：</a:t>
            </a: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a:defRPr/>
            </a:pPr>
            <a:r>
              <a:rPr lang="en-US" altLang="zh-CN" sz="2400" kern="0" dirty="0">
                <a:solidFill>
                  <a:srgbClr val="181818"/>
                </a:solidFill>
                <a:latin typeface="微软雅黑" panose="020B0503020204020204" charset="-122"/>
                <a:ea typeface="微软雅黑" panose="020B0503020204020204" charset="-122"/>
                <a:cs typeface="+mn-ea"/>
                <a:sym typeface="+mn-ea"/>
              </a:rPr>
              <a:t> </a:t>
            </a:r>
            <a:r>
              <a:rPr lang="zh-CN" altLang="en-US" sz="2200" kern="0" dirty="0" smtClean="0">
                <a:solidFill>
                  <a:srgbClr val="181818"/>
                </a:solidFill>
                <a:latin typeface="微软雅黑" panose="020B0503020204020204" charset="-122"/>
                <a:ea typeface="微软雅黑" panose="020B0503020204020204" charset="-122"/>
                <a:cs typeface="+mn-ea"/>
                <a:sym typeface="+mn-ea"/>
              </a:rPr>
              <a:t>借：事业支出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教育支出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其他资金支出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基本支出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高等教育</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商品和服务支出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办公费（理工学院 教学经费）      </a:t>
            </a:r>
            <a:r>
              <a:rPr lang="en-US" altLang="zh-CN" sz="2200" kern="0" dirty="0" smtClean="0">
                <a:solidFill>
                  <a:srgbClr val="181818"/>
                </a:solidFill>
                <a:latin typeface="微软雅黑" panose="020B0503020204020204" charset="-122"/>
                <a:ea typeface="微软雅黑" panose="020B0503020204020204" charset="-122"/>
                <a:cs typeface="+mn-ea"/>
                <a:sym typeface="+mn-ea"/>
              </a:rPr>
              <a:t>15000</a:t>
            </a:r>
            <a:endParaRPr lang="en-US" altLang="zh-CN" sz="2200" kern="0" dirty="0" smtClean="0">
              <a:solidFill>
                <a:srgbClr val="181818"/>
              </a:solidFill>
              <a:latin typeface="微软雅黑" panose="020B0503020204020204" charset="-122"/>
              <a:ea typeface="微软雅黑" panose="020B0503020204020204" charset="-122"/>
              <a:cs typeface="+mn-ea"/>
              <a:sym typeface="+mn-ea"/>
            </a:endParaRPr>
          </a:p>
          <a:p>
            <a:pPr>
              <a:defRPr/>
            </a:pPr>
            <a:r>
              <a:rPr lang="zh-CN" altLang="en-US" sz="2200" kern="0" dirty="0" smtClean="0">
                <a:solidFill>
                  <a:srgbClr val="181818"/>
                </a:solidFill>
                <a:latin typeface="微软雅黑" panose="020B0503020204020204" charset="-122"/>
                <a:ea typeface="微软雅黑" panose="020B0503020204020204" charset="-122"/>
                <a:cs typeface="+mn-ea"/>
                <a:sym typeface="+mn-ea"/>
              </a:rPr>
              <a:t>        事业</a:t>
            </a:r>
            <a:r>
              <a:rPr lang="zh-CN" altLang="en-US" sz="2200" kern="0" dirty="0">
                <a:solidFill>
                  <a:srgbClr val="181818"/>
                </a:solidFill>
                <a:latin typeface="微软雅黑" panose="020B0503020204020204" charset="-122"/>
                <a:ea typeface="微软雅黑" panose="020B0503020204020204" charset="-122"/>
                <a:cs typeface="+mn-ea"/>
                <a:sym typeface="+mn-ea"/>
              </a:rPr>
              <a:t>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行政管理支出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其他资金支出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基本支出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高等教育</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商品和服务支出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办公费</a:t>
            </a:r>
            <a:r>
              <a:rPr lang="zh-CN" altLang="en-US" sz="2200" kern="0" dirty="0" smtClean="0">
                <a:solidFill>
                  <a:srgbClr val="181818"/>
                </a:solidFill>
                <a:latin typeface="微软雅黑" panose="020B0503020204020204" charset="-122"/>
                <a:ea typeface="微软雅黑" panose="020B0503020204020204" charset="-122"/>
                <a:cs typeface="+mn-ea"/>
                <a:sym typeface="+mn-ea"/>
              </a:rPr>
              <a:t>（审计处  业务经费</a:t>
            </a:r>
            <a:r>
              <a:rPr lang="zh-CN" altLang="en-US" sz="2200" kern="0" dirty="0">
                <a:solidFill>
                  <a:srgbClr val="181818"/>
                </a:solidFill>
                <a:latin typeface="微软雅黑" panose="020B0503020204020204" charset="-122"/>
                <a:ea typeface="微软雅黑" panose="020B0503020204020204" charset="-122"/>
                <a:cs typeface="+mn-ea"/>
                <a:sym typeface="+mn-ea"/>
              </a:rPr>
              <a:t>）  </a:t>
            </a:r>
            <a:r>
              <a:rPr lang="zh-CN" altLang="en-US" sz="2200" kern="0" dirty="0" smtClean="0">
                <a:solidFill>
                  <a:srgbClr val="181818"/>
                </a:solidFill>
                <a:latin typeface="微软雅黑" panose="020B0503020204020204" charset="-122"/>
                <a:ea typeface="微软雅黑" panose="020B0503020204020204" charset="-122"/>
                <a:cs typeface="+mn-ea"/>
                <a:sym typeface="+mn-ea"/>
              </a:rPr>
              <a:t>    </a:t>
            </a:r>
            <a:r>
              <a:rPr lang="en-US" altLang="zh-CN" sz="2200" kern="0" dirty="0" smtClean="0">
                <a:solidFill>
                  <a:srgbClr val="181818"/>
                </a:solidFill>
                <a:latin typeface="微软雅黑" panose="020B0503020204020204" charset="-122"/>
                <a:ea typeface="微软雅黑" panose="020B0503020204020204" charset="-122"/>
                <a:cs typeface="+mn-ea"/>
                <a:sym typeface="+mn-ea"/>
              </a:rPr>
              <a:t>10000</a:t>
            </a:r>
            <a:endParaRPr lang="en-US" altLang="zh-CN" sz="2200" kern="0" dirty="0" smtClean="0">
              <a:solidFill>
                <a:srgbClr val="181818"/>
              </a:solidFill>
              <a:latin typeface="微软雅黑" panose="020B0503020204020204" charset="-122"/>
              <a:ea typeface="微软雅黑" panose="020B0503020204020204" charset="-122"/>
              <a:cs typeface="+mn-ea"/>
              <a:sym typeface="+mn-ea"/>
            </a:endParaRPr>
          </a:p>
          <a:p>
            <a:pPr>
              <a:defRPr/>
            </a:pPr>
            <a:r>
              <a:rPr lang="zh-CN" altLang="en-US" sz="2200" kern="0" dirty="0" smtClean="0">
                <a:solidFill>
                  <a:srgbClr val="181818"/>
                </a:solidFill>
                <a:latin typeface="微软雅黑" panose="020B0503020204020204" charset="-122"/>
                <a:ea typeface="微软雅黑" panose="020B0503020204020204" charset="-122"/>
                <a:cs typeface="+mn-ea"/>
                <a:sym typeface="+mn-ea"/>
              </a:rPr>
              <a:t>       事业</a:t>
            </a:r>
            <a:r>
              <a:rPr lang="zh-CN" altLang="en-US" sz="2200" kern="0" dirty="0">
                <a:solidFill>
                  <a:srgbClr val="181818"/>
                </a:solidFill>
                <a:latin typeface="微软雅黑" panose="020B0503020204020204" charset="-122"/>
                <a:ea typeface="微软雅黑" panose="020B0503020204020204" charset="-122"/>
                <a:cs typeface="+mn-ea"/>
                <a:sym typeface="+mn-ea"/>
              </a:rPr>
              <a:t>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后勤保障支出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其他资金支出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基本支出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高等教育</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商品和服务支出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办公费</a:t>
            </a:r>
            <a:r>
              <a:rPr lang="zh-CN" altLang="en-US" sz="2200" kern="0" dirty="0" smtClean="0">
                <a:solidFill>
                  <a:srgbClr val="181818"/>
                </a:solidFill>
                <a:latin typeface="微软雅黑" panose="020B0503020204020204" charset="-122"/>
                <a:ea typeface="微软雅黑" panose="020B0503020204020204" charset="-122"/>
                <a:cs typeface="+mn-ea"/>
                <a:sym typeface="+mn-ea"/>
              </a:rPr>
              <a:t>（后勤集团 业务经费</a:t>
            </a:r>
            <a:r>
              <a:rPr lang="zh-CN" altLang="en-US" sz="2200" kern="0" dirty="0">
                <a:solidFill>
                  <a:srgbClr val="181818"/>
                </a:solidFill>
                <a:latin typeface="微软雅黑" panose="020B0503020204020204" charset="-122"/>
                <a:ea typeface="微软雅黑" panose="020B0503020204020204" charset="-122"/>
                <a:cs typeface="+mn-ea"/>
                <a:sym typeface="+mn-ea"/>
              </a:rPr>
              <a:t>）  </a:t>
            </a:r>
            <a:r>
              <a:rPr lang="zh-CN" altLang="en-US" sz="2200" kern="0" dirty="0" smtClean="0">
                <a:solidFill>
                  <a:srgbClr val="181818"/>
                </a:solidFill>
                <a:latin typeface="微软雅黑" panose="020B0503020204020204" charset="-122"/>
                <a:ea typeface="微软雅黑" panose="020B0503020204020204" charset="-122"/>
                <a:cs typeface="+mn-ea"/>
                <a:sym typeface="+mn-ea"/>
              </a:rPr>
              <a:t>     </a:t>
            </a:r>
            <a:r>
              <a:rPr lang="en-US" altLang="zh-CN" sz="2200" kern="0" dirty="0" smtClean="0">
                <a:solidFill>
                  <a:srgbClr val="181818"/>
                </a:solidFill>
                <a:latin typeface="微软雅黑" panose="020B0503020204020204" charset="-122"/>
                <a:ea typeface="微软雅黑" panose="020B0503020204020204" charset="-122"/>
                <a:cs typeface="+mn-ea"/>
                <a:sym typeface="+mn-ea"/>
              </a:rPr>
              <a:t>20000</a:t>
            </a:r>
            <a:endParaRPr lang="en-US" altLang="zh-CN" sz="2200" kern="0" dirty="0" smtClean="0">
              <a:solidFill>
                <a:srgbClr val="181818"/>
              </a:solidFill>
              <a:latin typeface="微软雅黑" panose="020B0503020204020204" charset="-122"/>
              <a:ea typeface="微软雅黑" panose="020B0503020204020204" charset="-122"/>
              <a:cs typeface="+mn-ea"/>
              <a:sym typeface="+mn-ea"/>
            </a:endParaRPr>
          </a:p>
          <a:p>
            <a:pPr>
              <a:defRPr/>
            </a:pPr>
            <a:r>
              <a:rPr lang="zh-CN" altLang="en-US" sz="2200" kern="0" dirty="0" smtClean="0">
                <a:solidFill>
                  <a:srgbClr val="181818"/>
                </a:solidFill>
                <a:latin typeface="微软雅黑" panose="020B0503020204020204" charset="-122"/>
                <a:ea typeface="微软雅黑" panose="020B0503020204020204" charset="-122"/>
                <a:cs typeface="+mn-ea"/>
                <a:sym typeface="+mn-ea"/>
              </a:rPr>
              <a:t>       事业</a:t>
            </a:r>
            <a:r>
              <a:rPr lang="zh-CN" altLang="en-US" sz="2200" kern="0" dirty="0">
                <a:solidFill>
                  <a:srgbClr val="181818"/>
                </a:solidFill>
                <a:latin typeface="微软雅黑" panose="020B0503020204020204" charset="-122"/>
                <a:ea typeface="微软雅黑" panose="020B0503020204020204" charset="-122"/>
                <a:cs typeface="+mn-ea"/>
                <a:sym typeface="+mn-ea"/>
              </a:rPr>
              <a:t>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离退休支出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其他资金支出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基本支出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高等教育</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商品和服务支出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办公费</a:t>
            </a:r>
            <a:r>
              <a:rPr lang="zh-CN" altLang="en-US" sz="2200" kern="0" dirty="0" smtClean="0">
                <a:solidFill>
                  <a:srgbClr val="181818"/>
                </a:solidFill>
                <a:latin typeface="微软雅黑" panose="020B0503020204020204" charset="-122"/>
                <a:ea typeface="微软雅黑" panose="020B0503020204020204" charset="-122"/>
                <a:cs typeface="+mn-ea"/>
                <a:sym typeface="+mn-ea"/>
              </a:rPr>
              <a:t>（离退休处 离退休活动费）  </a:t>
            </a:r>
            <a:r>
              <a:rPr lang="en-US" altLang="zh-CN" sz="2200" kern="0" dirty="0" smtClean="0">
                <a:solidFill>
                  <a:srgbClr val="181818"/>
                </a:solidFill>
                <a:latin typeface="微软雅黑" panose="020B0503020204020204" charset="-122"/>
                <a:ea typeface="微软雅黑" panose="020B0503020204020204" charset="-122"/>
                <a:cs typeface="+mn-ea"/>
                <a:sym typeface="+mn-ea"/>
              </a:rPr>
              <a:t>22000</a:t>
            </a:r>
            <a:endParaRPr lang="en-US" altLang="zh-CN" sz="2200" kern="0" dirty="0" smtClean="0">
              <a:solidFill>
                <a:srgbClr val="181818"/>
              </a:solidFill>
              <a:latin typeface="微软雅黑" panose="020B0503020204020204" charset="-122"/>
              <a:ea typeface="微软雅黑" panose="020B0503020204020204" charset="-122"/>
              <a:cs typeface="+mn-ea"/>
              <a:sym typeface="+mn-ea"/>
            </a:endParaRPr>
          </a:p>
          <a:p>
            <a:pPr>
              <a:defRPr/>
            </a:pPr>
            <a:r>
              <a:rPr lang="zh-CN" altLang="en-US" sz="2200" kern="0" dirty="0" smtClean="0">
                <a:solidFill>
                  <a:srgbClr val="181818"/>
                </a:solidFill>
                <a:latin typeface="微软雅黑" panose="020B0503020204020204" charset="-122"/>
                <a:ea typeface="微软雅黑" panose="020B0503020204020204" charset="-122"/>
                <a:cs typeface="+mn-ea"/>
                <a:sym typeface="+mn-ea"/>
              </a:rPr>
              <a:t>       事业</a:t>
            </a:r>
            <a:r>
              <a:rPr lang="zh-CN" altLang="en-US" sz="2200" kern="0" dirty="0">
                <a:solidFill>
                  <a:srgbClr val="181818"/>
                </a:solidFill>
                <a:latin typeface="微软雅黑" panose="020B0503020204020204" charset="-122"/>
                <a:ea typeface="微软雅黑" panose="020B0503020204020204" charset="-122"/>
                <a:cs typeface="+mn-ea"/>
                <a:sym typeface="+mn-ea"/>
              </a:rPr>
              <a:t>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科研支出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非财政专项资金支出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项目支出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高等教育</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商品和服务支出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办公费</a:t>
            </a:r>
            <a:r>
              <a:rPr lang="zh-CN" altLang="en-US" sz="2200" kern="0" dirty="0" smtClean="0">
                <a:solidFill>
                  <a:srgbClr val="181818"/>
                </a:solidFill>
                <a:latin typeface="微软雅黑" panose="020B0503020204020204" charset="-122"/>
                <a:ea typeface="微软雅黑" panose="020B0503020204020204" charset="-122"/>
                <a:cs typeface="+mn-ea"/>
                <a:sym typeface="+mn-ea"/>
              </a:rPr>
              <a:t>（科技处 </a:t>
            </a:r>
            <a:r>
              <a:rPr lang="en-US" altLang="zh-CN" sz="2200" kern="0" dirty="0" smtClean="0">
                <a:solidFill>
                  <a:srgbClr val="181818"/>
                </a:solidFill>
                <a:latin typeface="微软雅黑" panose="020B0503020204020204" charset="-122"/>
                <a:ea typeface="微软雅黑" panose="020B0503020204020204" charset="-122"/>
                <a:cs typeface="+mn-ea"/>
                <a:sym typeface="+mn-ea"/>
              </a:rPr>
              <a:t>A</a:t>
            </a:r>
            <a:r>
              <a:rPr lang="zh-CN" altLang="en-US" sz="2200" kern="0" dirty="0" smtClean="0">
                <a:solidFill>
                  <a:srgbClr val="181818"/>
                </a:solidFill>
                <a:latin typeface="微软雅黑" panose="020B0503020204020204" charset="-122"/>
                <a:ea typeface="微软雅黑" panose="020B0503020204020204" charset="-122"/>
                <a:cs typeface="+mn-ea"/>
                <a:sym typeface="+mn-ea"/>
              </a:rPr>
              <a:t>项目）              </a:t>
            </a:r>
            <a:r>
              <a:rPr lang="en-US" altLang="zh-CN" sz="2200" kern="0" dirty="0" smtClean="0">
                <a:solidFill>
                  <a:srgbClr val="181818"/>
                </a:solidFill>
                <a:latin typeface="微软雅黑" panose="020B0503020204020204" charset="-122"/>
                <a:ea typeface="微软雅黑" panose="020B0503020204020204" charset="-122"/>
                <a:cs typeface="+mn-ea"/>
                <a:sym typeface="+mn-ea"/>
              </a:rPr>
              <a:t>12000</a:t>
            </a:r>
            <a:endParaRPr lang="en-US" altLang="zh-CN" sz="2200" kern="0" dirty="0" smtClean="0">
              <a:solidFill>
                <a:srgbClr val="181818"/>
              </a:solidFill>
              <a:latin typeface="微软雅黑" panose="020B0503020204020204" charset="-122"/>
              <a:ea typeface="微软雅黑" panose="020B0503020204020204" charset="-122"/>
              <a:cs typeface="+mn-ea"/>
              <a:sym typeface="+mn-ea"/>
            </a:endParaRPr>
          </a:p>
          <a:p>
            <a:pPr>
              <a:defRPr/>
            </a:pPr>
            <a:r>
              <a:rPr lang="en-US" altLang="zh-CN" sz="2200" kern="0" dirty="0">
                <a:solidFill>
                  <a:srgbClr val="181818"/>
                </a:solidFill>
                <a:latin typeface="微软雅黑" panose="020B0503020204020204" charset="-122"/>
                <a:ea typeface="微软雅黑" panose="020B0503020204020204" charset="-122"/>
                <a:cs typeface="+mn-ea"/>
                <a:sym typeface="+mn-ea"/>
              </a:rPr>
              <a:t> </a:t>
            </a:r>
            <a:r>
              <a:rPr lang="en-US" altLang="zh-CN" sz="2200" kern="0" dirty="0" smtClean="0">
                <a:solidFill>
                  <a:srgbClr val="181818"/>
                </a:solidFill>
                <a:latin typeface="微软雅黑" panose="020B0503020204020204" charset="-122"/>
                <a:ea typeface="微软雅黑" panose="020B0503020204020204" charset="-122"/>
                <a:cs typeface="+mn-ea"/>
                <a:sym typeface="+mn-ea"/>
              </a:rPr>
              <a:t>      </a:t>
            </a:r>
            <a:r>
              <a:rPr lang="zh-CN" altLang="en-US" sz="2200" kern="0" dirty="0" smtClean="0">
                <a:solidFill>
                  <a:srgbClr val="181818"/>
                </a:solidFill>
                <a:latin typeface="微软雅黑" panose="020B0503020204020204" charset="-122"/>
                <a:ea typeface="微软雅黑" panose="020B0503020204020204" charset="-122"/>
                <a:cs typeface="+mn-ea"/>
                <a:sym typeface="+mn-ea"/>
              </a:rPr>
              <a:t>贷：</a:t>
            </a:r>
            <a:r>
              <a:rPr lang="zh-CN" altLang="en-US" sz="2200" kern="0" dirty="0">
                <a:solidFill>
                  <a:srgbClr val="181818"/>
                </a:solidFill>
                <a:latin typeface="微软雅黑" panose="020B0503020204020204" charset="-122"/>
                <a:ea typeface="微软雅黑" panose="020B0503020204020204" charset="-122"/>
                <a:cs typeface="+mn-ea"/>
                <a:sym typeface="+mn-ea"/>
              </a:rPr>
              <a:t>事业支出</a:t>
            </a:r>
            <a:r>
              <a:rPr lang="en-US" altLang="zh-CN" sz="2200" kern="0" dirty="0" smtClean="0">
                <a:solidFill>
                  <a:srgbClr val="181818"/>
                </a:solidFill>
                <a:latin typeface="微软雅黑" panose="020B0503020204020204" charset="-122"/>
                <a:ea typeface="微软雅黑" panose="020B0503020204020204" charset="-122"/>
                <a:cs typeface="+mn-ea"/>
                <a:sym typeface="+mn-ea"/>
              </a:rPr>
              <a:t>—</a:t>
            </a:r>
            <a:r>
              <a:rPr lang="zh-CN" altLang="en-US" sz="2200" kern="0" dirty="0" smtClean="0">
                <a:solidFill>
                  <a:srgbClr val="181818"/>
                </a:solidFill>
                <a:latin typeface="微软雅黑" panose="020B0503020204020204" charset="-122"/>
                <a:ea typeface="微软雅黑" panose="020B0503020204020204" charset="-122"/>
                <a:cs typeface="+mn-ea"/>
                <a:sym typeface="+mn-ea"/>
              </a:rPr>
              <a:t>行政管理支出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其他资金支出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基本支出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高等教育</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商品和服务支出</a:t>
            </a:r>
            <a:r>
              <a:rPr lang="en-US" altLang="zh-CN" sz="2200" kern="0" dirty="0">
                <a:solidFill>
                  <a:srgbClr val="181818"/>
                </a:solidFill>
                <a:latin typeface="微软雅黑" panose="020B0503020204020204" charset="-122"/>
                <a:ea typeface="微软雅黑" panose="020B0503020204020204" charset="-122"/>
                <a:cs typeface="+mn-ea"/>
                <a:sym typeface="+mn-ea"/>
              </a:rPr>
              <a:t>—</a:t>
            </a:r>
            <a:r>
              <a:rPr lang="zh-CN" altLang="en-US" sz="2200" kern="0" dirty="0">
                <a:solidFill>
                  <a:srgbClr val="181818"/>
                </a:solidFill>
                <a:latin typeface="微软雅黑" panose="020B0503020204020204" charset="-122"/>
                <a:ea typeface="微软雅黑" panose="020B0503020204020204" charset="-122"/>
                <a:cs typeface="+mn-ea"/>
                <a:sym typeface="+mn-ea"/>
              </a:rPr>
              <a:t>办公费</a:t>
            </a:r>
            <a:r>
              <a:rPr lang="zh-CN" altLang="en-US" sz="2200" kern="0" dirty="0" smtClean="0">
                <a:solidFill>
                  <a:srgbClr val="181818"/>
                </a:solidFill>
                <a:latin typeface="微软雅黑" panose="020B0503020204020204" charset="-122"/>
                <a:ea typeface="微软雅黑" panose="020B0503020204020204" charset="-122"/>
                <a:cs typeface="+mn-ea"/>
                <a:sym typeface="+mn-ea"/>
              </a:rPr>
              <a:t>（资产处  办公费</a:t>
            </a:r>
            <a:r>
              <a:rPr lang="zh-CN" altLang="en-US" sz="2200" kern="0" dirty="0">
                <a:solidFill>
                  <a:srgbClr val="181818"/>
                </a:solidFill>
                <a:latin typeface="微软雅黑" panose="020B0503020204020204" charset="-122"/>
                <a:ea typeface="微软雅黑" panose="020B0503020204020204" charset="-122"/>
                <a:cs typeface="+mn-ea"/>
                <a:sym typeface="+mn-ea"/>
              </a:rPr>
              <a:t>）  </a:t>
            </a:r>
            <a:r>
              <a:rPr lang="zh-CN" altLang="en-US" sz="2200" kern="0" dirty="0" smtClean="0">
                <a:solidFill>
                  <a:srgbClr val="181818"/>
                </a:solidFill>
                <a:latin typeface="微软雅黑" panose="020B0503020204020204" charset="-122"/>
                <a:ea typeface="微软雅黑" panose="020B0503020204020204" charset="-122"/>
                <a:cs typeface="+mn-ea"/>
                <a:sym typeface="+mn-ea"/>
              </a:rPr>
              <a:t>                                         </a:t>
            </a:r>
            <a:r>
              <a:rPr lang="en-US" altLang="zh-CN" sz="2200" kern="0" dirty="0" smtClean="0">
                <a:solidFill>
                  <a:srgbClr val="181818"/>
                </a:solidFill>
                <a:latin typeface="微软雅黑" panose="020B0503020204020204" charset="-122"/>
                <a:ea typeface="微软雅黑" panose="020B0503020204020204" charset="-122"/>
                <a:cs typeface="+mn-ea"/>
                <a:sym typeface="+mn-ea"/>
              </a:rPr>
              <a:t>79000</a:t>
            </a:r>
            <a:endParaRPr lang="en-US" altLang="zh-CN" sz="2200" kern="0" dirty="0">
              <a:solidFill>
                <a:srgbClr val="181818"/>
              </a:solidFill>
              <a:latin typeface="微软雅黑" panose="020B0503020204020204" charset="-122"/>
              <a:ea typeface="微软雅黑" panose="020B0503020204020204" charset="-122"/>
              <a:cs typeface="+mn-ea"/>
              <a:sym typeface="+mn-ea"/>
            </a:endParaRPr>
          </a:p>
          <a:p>
            <a:pPr>
              <a:defRPr/>
            </a:pP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a:defRPr/>
            </a:pP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a:defRPr/>
            </a:pP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a:defRPr/>
            </a:pP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a:defRPr/>
            </a:pPr>
            <a:endParaRPr lang="en-US" altLang="zh-CN" sz="2400" kern="0" dirty="0" smtClean="0">
              <a:solidFill>
                <a:srgbClr val="181818"/>
              </a:solidFill>
              <a:latin typeface="微软雅黑" panose="020B0503020204020204" charset="-122"/>
              <a:ea typeface="微软雅黑" panose="020B0503020204020204" charset="-122"/>
              <a:cs typeface="+mn-ea"/>
              <a:sym typeface="+mn-ea"/>
            </a:endParaRPr>
          </a:p>
          <a:p>
            <a:pPr>
              <a:defRPr/>
            </a:pPr>
            <a:r>
              <a:rPr lang="en-US" altLang="zh-CN" sz="2400" kern="0" dirty="0">
                <a:solidFill>
                  <a:srgbClr val="181818"/>
                </a:solidFill>
                <a:latin typeface="微软雅黑" panose="020B0503020204020204" charset="-122"/>
                <a:ea typeface="微软雅黑" panose="020B0503020204020204" charset="-122"/>
                <a:cs typeface="+mn-ea"/>
                <a:sym typeface="+mn-ea"/>
              </a:rPr>
              <a:t> </a:t>
            </a:r>
            <a:r>
              <a:rPr lang="en-US" altLang="zh-CN" sz="2400" kern="0" dirty="0" smtClean="0">
                <a:solidFill>
                  <a:srgbClr val="181818"/>
                </a:solidFill>
                <a:latin typeface="微软雅黑" panose="020B0503020204020204" charset="-122"/>
                <a:ea typeface="微软雅黑" panose="020B0503020204020204" charset="-122"/>
                <a:cs typeface="+mn-ea"/>
                <a:sym typeface="+mn-ea"/>
              </a:rPr>
              <a:t>  </a:t>
            </a:r>
            <a:endParaRPr lang="en-US" altLang="zh-CN" sz="2400" kern="0" dirty="0">
              <a:solidFill>
                <a:srgbClr val="181818"/>
              </a:solidFill>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2400" b="0" i="0" u="none" strike="noStrike" kern="0" cap="none" spc="0" normalizeH="0" noProof="0" dirty="0" smtClean="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2400" kern="0" dirty="0" smtClean="0">
                <a:solidFill>
                  <a:srgbClr val="181818"/>
                </a:solidFill>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p:txBody>
      </p:sp>
      <p:grpSp>
        <p:nvGrpSpPr>
          <p:cNvPr id="16" name="组合 15"/>
          <p:cNvGrpSpPr/>
          <p:nvPr/>
        </p:nvGrpSpPr>
        <p:grpSpPr>
          <a:xfrm>
            <a:off x="614876" y="1188758"/>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6115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
        <p:nvSpPr>
          <p:cNvPr id="4" name="椭圆形标注 3"/>
          <p:cNvSpPr/>
          <p:nvPr/>
        </p:nvSpPr>
        <p:spPr>
          <a:xfrm>
            <a:off x="6458333" y="3693112"/>
            <a:ext cx="2808111" cy="1402672"/>
          </a:xfrm>
          <a:prstGeom prst="wedgeEllipseCallout">
            <a:avLst>
              <a:gd name="adj1" fmla="val -70784"/>
              <a:gd name="adj2" fmla="val 11662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方法二：贷方记入“事业支出</a:t>
            </a:r>
            <a:r>
              <a:rPr lang="en-US" altLang="zh-CN" dirty="0" smtClean="0"/>
              <a:t>-</a:t>
            </a:r>
            <a:r>
              <a:rPr lang="zh-CN" altLang="en-US" dirty="0" smtClean="0"/>
              <a:t>待处理”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5" name="组合 24"/>
          <p:cNvGrpSpPr/>
          <p:nvPr/>
        </p:nvGrpSpPr>
        <p:grpSpPr>
          <a:xfrm>
            <a:off x="253747" y="321532"/>
            <a:ext cx="5287244" cy="639691"/>
            <a:chOff x="253748" y="321532"/>
            <a:chExt cx="3695952" cy="639691"/>
          </a:xfrm>
        </p:grpSpPr>
        <p:sp>
          <p:nvSpPr>
            <p:cNvPr id="26"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事业支出</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经营支出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27" name="矩形 26"/>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8"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0" name="文本框 128"/>
          <p:cNvSpPr txBox="1"/>
          <p:nvPr/>
        </p:nvSpPr>
        <p:spPr>
          <a:xfrm>
            <a:off x="610199" y="1297619"/>
            <a:ext cx="10715238" cy="5068891"/>
          </a:xfrm>
          <a:prstGeom prst="rect">
            <a:avLst/>
          </a:prstGeom>
          <a:noFill/>
          <a:ln>
            <a:solidFill>
              <a:srgbClr val="4472C4"/>
            </a:solidFill>
          </a:ln>
        </p:spPr>
        <p:txBody>
          <a:bodyPr/>
          <a:lstStyle/>
          <a:p>
            <a:pPr marL="457200" marR="0" lvl="0" indent="-457200" defTabSz="914400" eaLnBrk="1" fontAlgn="auto" latinLnBrk="0" hangingPunct="1">
              <a:lnSpc>
                <a:spcPct val="10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年终结转：</a:t>
            </a:r>
            <a:endPar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经营支出年末转入</a:t>
            </a:r>
            <a:r>
              <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经营结余</a:t>
            </a:r>
            <a:r>
              <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科目</a:t>
            </a:r>
            <a:endPar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sp>
        <p:nvSpPr>
          <p:cNvPr id="31" name="左大括号 30"/>
          <p:cNvSpPr/>
          <p:nvPr/>
        </p:nvSpPr>
        <p:spPr>
          <a:xfrm>
            <a:off x="2987970" y="2101038"/>
            <a:ext cx="370707" cy="2934157"/>
          </a:xfrm>
          <a:prstGeom prst="leftBrace">
            <a:avLst/>
          </a:prstGeom>
          <a:noFill/>
          <a:ln w="38100" cap="flat" cmpd="sng" algn="ctr">
            <a:solidFill>
              <a:sysClr val="windowText" lastClr="000000"/>
            </a:solidFill>
            <a:prstDash val="solid"/>
            <a:miter lim="800000"/>
          </a:ln>
          <a:effectLst>
            <a:outerShdw blurRad="139700" dist="63500" dir="8100000" sx="98000" sy="98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grpSp>
        <p:nvGrpSpPr>
          <p:cNvPr id="32" name="组合 31"/>
          <p:cNvGrpSpPr/>
          <p:nvPr/>
        </p:nvGrpSpPr>
        <p:grpSpPr>
          <a:xfrm>
            <a:off x="1680138" y="2914421"/>
            <a:ext cx="1335946" cy="1335946"/>
            <a:chOff x="304800" y="673100"/>
            <a:chExt cx="4000500" cy="4000500"/>
          </a:xfrm>
          <a:effectLst>
            <a:outerShdw blurRad="444500" dist="254000" dir="8100000" algn="tr" rotWithShape="0">
              <a:prstClr val="black">
                <a:alpha val="50000"/>
              </a:prstClr>
            </a:outerShdw>
          </a:effectLst>
        </p:grpSpPr>
        <p:sp>
          <p:nvSpPr>
            <p:cNvPr id="33"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rPr>
                <a:t>事业支出</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cs"/>
              </a:endParaRPr>
            </a:p>
          </p:txBody>
        </p:sp>
      </p:grpSp>
      <p:sp>
        <p:nvSpPr>
          <p:cNvPr id="35" name="椭圆 34"/>
          <p:cNvSpPr/>
          <p:nvPr/>
        </p:nvSpPr>
        <p:spPr>
          <a:xfrm>
            <a:off x="3391978" y="1540148"/>
            <a:ext cx="1189497" cy="1189497"/>
          </a:xfrm>
          <a:prstGeom prst="ellipse">
            <a:avLst/>
          </a:prstGeom>
          <a:solidFill>
            <a:srgbClr val="5B9BD5">
              <a:lumMod val="50000"/>
            </a:srgbClr>
          </a:solidFill>
          <a:ln w="12700" cap="flat" cmpd="sng" algn="ctr">
            <a:noFill/>
            <a:prstDash val="solid"/>
            <a:miter lim="800000"/>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grpSp>
        <p:nvGrpSpPr>
          <p:cNvPr id="36" name="组合 35"/>
          <p:cNvGrpSpPr/>
          <p:nvPr/>
        </p:nvGrpSpPr>
        <p:grpSpPr>
          <a:xfrm>
            <a:off x="3400032" y="2958545"/>
            <a:ext cx="1189497" cy="1189497"/>
            <a:chOff x="304800" y="673100"/>
            <a:chExt cx="4000500" cy="4000500"/>
          </a:xfrm>
          <a:effectLst>
            <a:outerShdw blurRad="317500" dist="190500" dir="8100000" algn="tr" rotWithShape="0">
              <a:prstClr val="black">
                <a:alpha val="50000"/>
              </a:prstClr>
            </a:outerShdw>
          </a:effectLst>
        </p:grpSpPr>
        <p:sp>
          <p:nvSpPr>
            <p:cNvPr id="37"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38" name="椭圆 3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grpSp>
      <p:sp>
        <p:nvSpPr>
          <p:cNvPr id="39" name="椭圆 38"/>
          <p:cNvSpPr/>
          <p:nvPr/>
        </p:nvSpPr>
        <p:spPr>
          <a:xfrm>
            <a:off x="3425993" y="4436849"/>
            <a:ext cx="1189497" cy="1189497"/>
          </a:xfrm>
          <a:prstGeom prst="ellipse">
            <a:avLst/>
          </a:prstGeom>
          <a:solidFill>
            <a:srgbClr val="5B9BD5">
              <a:lumMod val="50000"/>
            </a:srgbClr>
          </a:solidFill>
          <a:ln w="12700" cap="flat" cmpd="sng" algn="ctr">
            <a:noFill/>
            <a:prstDash val="solid"/>
            <a:miter lim="800000"/>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0" name="TextBox 2"/>
          <p:cNvSpPr txBox="1"/>
          <p:nvPr/>
        </p:nvSpPr>
        <p:spPr>
          <a:xfrm>
            <a:off x="3661920" y="1935506"/>
            <a:ext cx="1028700" cy="398780"/>
          </a:xfrm>
          <a:prstGeom prst="rect">
            <a:avLst/>
          </a:prstGeom>
          <a:noFill/>
        </p:spPr>
        <p:txBody>
          <a:bodyPr wrap="square" rtlCol="0">
            <a:spAutoFit/>
          </a:bodyPr>
          <a:lstStyle/>
          <a:p>
            <a:r>
              <a:rPr lang="zh-CN" altLang="en-US" sz="2000" b="1" dirty="0">
                <a:solidFill>
                  <a:prstClr val="white">
                    <a:lumMod val="95000"/>
                  </a:prstClr>
                </a:solidFill>
                <a:latin typeface="微软雅黑" panose="020B0503020204020204" charset="-122"/>
                <a:ea typeface="微软雅黑" panose="020B0503020204020204" charset="-122"/>
              </a:rPr>
              <a:t>财政</a:t>
            </a:r>
            <a:endParaRPr lang="zh-CN" altLang="en-US" sz="2000" b="1" dirty="0">
              <a:solidFill>
                <a:prstClr val="white">
                  <a:lumMod val="95000"/>
                </a:prstClr>
              </a:solidFill>
              <a:latin typeface="微软雅黑" panose="020B0503020204020204" charset="-122"/>
              <a:ea typeface="微软雅黑" panose="020B0503020204020204" charset="-122"/>
            </a:endParaRPr>
          </a:p>
        </p:txBody>
      </p:sp>
      <p:sp>
        <p:nvSpPr>
          <p:cNvPr id="41" name="TextBox 40"/>
          <p:cNvSpPr txBox="1"/>
          <p:nvPr/>
        </p:nvSpPr>
        <p:spPr>
          <a:xfrm>
            <a:off x="3454042" y="3230868"/>
            <a:ext cx="1051847" cy="714315"/>
          </a:xfrm>
          <a:prstGeom prst="rect">
            <a:avLst/>
          </a:prstGeom>
          <a:noFill/>
        </p:spPr>
        <p:txBody>
          <a:bodyPr wrap="square" rtlCol="0">
            <a:spAutoFit/>
          </a:bodyPr>
          <a:lstStyle/>
          <a:p>
            <a:pPr algn="ctr"/>
            <a:r>
              <a:rPr lang="zh-CN" altLang="en-US" sz="2000" b="1" dirty="0">
                <a:solidFill>
                  <a:srgbClr val="181818"/>
                </a:solidFill>
                <a:latin typeface="微软雅黑" panose="020B0503020204020204" charset="-122"/>
                <a:ea typeface="微软雅黑" panose="020B0503020204020204" charset="-122"/>
              </a:rPr>
              <a:t>非财政专项</a:t>
            </a:r>
            <a:endParaRPr lang="zh-CN" altLang="en-US" sz="2000" b="1" dirty="0">
              <a:solidFill>
                <a:srgbClr val="181818"/>
              </a:solidFill>
              <a:latin typeface="微软雅黑" panose="020B0503020204020204" charset="-122"/>
              <a:ea typeface="微软雅黑" panose="020B0503020204020204" charset="-122"/>
            </a:endParaRPr>
          </a:p>
        </p:txBody>
      </p:sp>
      <p:sp>
        <p:nvSpPr>
          <p:cNvPr id="42" name="TextBox 44"/>
          <p:cNvSpPr txBox="1"/>
          <p:nvPr/>
        </p:nvSpPr>
        <p:spPr>
          <a:xfrm>
            <a:off x="3687832" y="4832208"/>
            <a:ext cx="1028700" cy="398780"/>
          </a:xfrm>
          <a:prstGeom prst="rect">
            <a:avLst/>
          </a:prstGeom>
          <a:noFill/>
        </p:spPr>
        <p:txBody>
          <a:bodyPr wrap="square" rtlCol="0">
            <a:spAutoFit/>
          </a:bodyPr>
          <a:lstStyle/>
          <a:p>
            <a:r>
              <a:rPr lang="zh-CN" altLang="en-US" sz="2000" b="1" dirty="0">
                <a:solidFill>
                  <a:prstClr val="white">
                    <a:lumMod val="95000"/>
                  </a:prstClr>
                </a:solidFill>
                <a:latin typeface="微软雅黑" panose="020B0503020204020204" charset="-122"/>
                <a:ea typeface="微软雅黑" panose="020B0503020204020204" charset="-122"/>
              </a:rPr>
              <a:t>其他</a:t>
            </a:r>
            <a:endParaRPr lang="zh-CN" altLang="en-US" sz="2000" b="1" dirty="0">
              <a:solidFill>
                <a:prstClr val="white">
                  <a:lumMod val="95000"/>
                </a:prstClr>
              </a:solidFill>
              <a:latin typeface="微软雅黑" panose="020B0503020204020204" charset="-122"/>
              <a:ea typeface="微软雅黑" panose="020B0503020204020204" charset="-122"/>
            </a:endParaRPr>
          </a:p>
        </p:txBody>
      </p:sp>
      <p:sp>
        <p:nvSpPr>
          <p:cNvPr id="43" name="TextBox 3"/>
          <p:cNvSpPr txBox="1"/>
          <p:nvPr/>
        </p:nvSpPr>
        <p:spPr>
          <a:xfrm>
            <a:off x="4834255" y="1907540"/>
            <a:ext cx="5236210" cy="460375"/>
          </a:xfrm>
          <a:prstGeom prst="rect">
            <a:avLst/>
          </a:prstGeom>
          <a:noFill/>
        </p:spPr>
        <p:txBody>
          <a:bodyPr wrap="square" rtlCol="0">
            <a:spAutoFit/>
          </a:bodyPr>
          <a:lstStyle/>
          <a:p>
            <a:r>
              <a:rPr lang="zh-CN" altLang="en-US" sz="2400" b="1">
                <a:solidFill>
                  <a:prstClr val="black"/>
                </a:solidFill>
                <a:latin typeface="微软雅黑" panose="020B0503020204020204" charset="-122"/>
                <a:ea typeface="微软雅黑" panose="020B0503020204020204" charset="-122"/>
                <a:cs typeface="+mn-ea"/>
              </a:rPr>
              <a:t>转入：财政拨款结转</a:t>
            </a:r>
            <a:r>
              <a:rPr lang="en-US" altLang="zh-CN" sz="2400" b="1">
                <a:solidFill>
                  <a:prstClr val="black"/>
                </a:solidFill>
                <a:latin typeface="微软雅黑" panose="020B0503020204020204" charset="-122"/>
                <a:ea typeface="微软雅黑" panose="020B0503020204020204" charset="-122"/>
                <a:cs typeface="+mn-ea"/>
              </a:rPr>
              <a:t>-</a:t>
            </a:r>
            <a:r>
              <a:rPr lang="zh-CN" altLang="en-US" sz="2400" b="1">
                <a:solidFill>
                  <a:prstClr val="black"/>
                </a:solidFill>
                <a:latin typeface="微软雅黑" panose="020B0503020204020204" charset="-122"/>
                <a:ea typeface="微软雅黑" panose="020B0503020204020204" charset="-122"/>
                <a:cs typeface="+mn-ea"/>
              </a:rPr>
              <a:t>本年收支结转</a:t>
            </a:r>
            <a:endParaRPr lang="zh-CN" altLang="en-US" sz="2400" b="1">
              <a:solidFill>
                <a:prstClr val="black"/>
              </a:solidFill>
              <a:latin typeface="微软雅黑" panose="020B0503020204020204" charset="-122"/>
              <a:ea typeface="微软雅黑" panose="020B0503020204020204" charset="-122"/>
              <a:cs typeface="+mn-ea"/>
            </a:endParaRPr>
          </a:p>
        </p:txBody>
      </p:sp>
      <p:sp>
        <p:nvSpPr>
          <p:cNvPr id="44" name="TextBox 3"/>
          <p:cNvSpPr txBox="1"/>
          <p:nvPr/>
        </p:nvSpPr>
        <p:spPr>
          <a:xfrm>
            <a:off x="4834255" y="3356610"/>
            <a:ext cx="5360035" cy="460375"/>
          </a:xfrm>
          <a:prstGeom prst="rect">
            <a:avLst/>
          </a:prstGeom>
          <a:noFill/>
        </p:spPr>
        <p:txBody>
          <a:bodyPr wrap="square" rtlCol="0">
            <a:spAutoFit/>
          </a:bodyPr>
          <a:lstStyle/>
          <a:p>
            <a:r>
              <a:rPr lang="zh-CN" altLang="en-US" sz="2400" b="1">
                <a:solidFill>
                  <a:prstClr val="black"/>
                </a:solidFill>
                <a:latin typeface="Agency FB" panose="020B0503020202020204"/>
                <a:ea typeface="微软雅黑" panose="020B0503020204020204" charset="-122"/>
              </a:rPr>
              <a:t>转入：非财政拨款结转</a:t>
            </a:r>
            <a:r>
              <a:rPr lang="en-US" altLang="zh-CN" sz="2400" b="1">
                <a:solidFill>
                  <a:prstClr val="black"/>
                </a:solidFill>
                <a:latin typeface="Agency FB" panose="020B0503020202020204"/>
                <a:ea typeface="微软雅黑" panose="020B0503020204020204" charset="-122"/>
              </a:rPr>
              <a:t>-</a:t>
            </a:r>
            <a:r>
              <a:rPr lang="zh-CN" altLang="en-US" sz="2400" b="1">
                <a:solidFill>
                  <a:prstClr val="black"/>
                </a:solidFill>
                <a:latin typeface="Agency FB" panose="020B0503020202020204"/>
                <a:ea typeface="微软雅黑" panose="020B0503020204020204" charset="-122"/>
              </a:rPr>
              <a:t>本年收支结转</a:t>
            </a:r>
            <a:endParaRPr lang="zh-CN" altLang="en-US" sz="2400" b="1">
              <a:solidFill>
                <a:prstClr val="black"/>
              </a:solidFill>
              <a:latin typeface="Agency FB" panose="020B0503020202020204"/>
              <a:ea typeface="微软雅黑" panose="020B0503020204020204" charset="-122"/>
            </a:endParaRPr>
          </a:p>
        </p:txBody>
      </p:sp>
      <p:sp>
        <p:nvSpPr>
          <p:cNvPr id="45" name="TextBox 3"/>
          <p:cNvSpPr txBox="1"/>
          <p:nvPr/>
        </p:nvSpPr>
        <p:spPr>
          <a:xfrm>
            <a:off x="4833698" y="4858184"/>
            <a:ext cx="4046219" cy="460375"/>
          </a:xfrm>
          <a:prstGeom prst="rect">
            <a:avLst/>
          </a:prstGeom>
          <a:noFill/>
        </p:spPr>
        <p:txBody>
          <a:bodyPr wrap="square" rtlCol="0">
            <a:spAutoFit/>
          </a:bodyPr>
          <a:lstStyle/>
          <a:p>
            <a:r>
              <a:rPr lang="zh-CN" altLang="en-US" sz="2400" b="1" dirty="0">
                <a:solidFill>
                  <a:prstClr val="black"/>
                </a:solidFill>
                <a:latin typeface="Agency FB" panose="020B0503020202020204"/>
                <a:ea typeface="微软雅黑" panose="020B0503020204020204" charset="-122"/>
              </a:rPr>
              <a:t>转入：其他结余</a:t>
            </a:r>
            <a:endParaRPr lang="zh-CN" altLang="en-US" sz="2400" b="1" dirty="0">
              <a:solidFill>
                <a:prstClr val="black"/>
              </a:solidFill>
              <a:latin typeface="Agency FB" panose="020B0503020202020204"/>
              <a:ea typeface="微软雅黑" panose="020B0503020204020204" charset="-122"/>
            </a:endParaRPr>
          </a:p>
        </p:txBody>
      </p:sp>
      <p:grpSp>
        <p:nvGrpSpPr>
          <p:cNvPr id="46" name="组合 45"/>
          <p:cNvGrpSpPr/>
          <p:nvPr/>
        </p:nvGrpSpPr>
        <p:grpSpPr>
          <a:xfrm>
            <a:off x="614876" y="1173769"/>
            <a:ext cx="10730670" cy="75877"/>
            <a:chOff x="1070542" y="1327518"/>
            <a:chExt cx="10035925" cy="45719"/>
          </a:xfrm>
        </p:grpSpPr>
        <p:sp>
          <p:nvSpPr>
            <p:cNvPr id="47" name="矩形 4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p:nvPr/>
        </p:nvSpPr>
        <p:spPr>
          <a:xfrm>
            <a:off x="5859959" y="6549495"/>
            <a:ext cx="68522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- 44 -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8" fill="hold" grpId="0" nodeType="withEffec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53" presetClass="entr" presetSubtype="16" fill="hold" grpId="0" nodeType="withEffec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par>
                                <p:cTn id="18" presetID="53" presetClass="entr" presetSubtype="16" fill="hold" nodeType="withEffec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10" presetClass="entr" presetSubtype="0" fill="hold" grpId="0" nodeType="withEffec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53" presetClass="entr" presetSubtype="16" fill="hold" grpId="0" nodeType="withEffec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10" presetClass="entr" presetSubtype="0" fill="hold" grpId="0" nodeType="withEffec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6" presetClass="entr" presetSubtype="21" fill="hold" grpId="0" nodeType="withEffec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16" presetClass="entr" presetSubtype="21" fill="hold" grpId="0" nodeType="withEffec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par>
                                <p:cTn id="43" presetID="16" presetClass="entr" presetSubtype="21" fill="hold" grpId="0" nodeType="withEffect">
                                  <p:childTnLst>
                                    <p:set>
                                      <p:cBhvr>
                                        <p:cTn id="44" dur="1" fill="hold">
                                          <p:stCondLst>
                                            <p:cond delay="0"/>
                                          </p:stCondLst>
                                        </p:cTn>
                                        <p:tgtEl>
                                          <p:spTgt spid="45"/>
                                        </p:tgtEl>
                                        <p:attrNameLst>
                                          <p:attrName>style.visibility</p:attrName>
                                        </p:attrNameLst>
                                      </p:cBhvr>
                                      <p:to>
                                        <p:strVal val="visible"/>
                                      </p:to>
                                    </p:set>
                                    <p:animEffect transition="in" filter="barn(inVertical)">
                                      <p:cBhvr>
                                        <p:cTn id="45" dur="500"/>
                                        <p:tgtEl>
                                          <p:spTgt spid="4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linds(horizontal)">
                                      <p:cBhvr>
                                        <p:cTn id="4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5" grpId="0" bldLvl="0" animBg="1"/>
      <p:bldP spid="39" grpId="0" bldLvl="0" animBg="1"/>
      <p:bldP spid="40" grpId="0"/>
      <p:bldP spid="41" grpId="0"/>
      <p:bldP spid="42" grpId="0"/>
      <p:bldP spid="43" grpId="0"/>
      <p:bldP spid="44" grpId="0"/>
      <p:bldP spid="45" grpId="0"/>
      <p:bldP spid="5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其他支出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594766" y="1287934"/>
            <a:ext cx="10730669"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核算范围</a:t>
            </a:r>
            <a:r>
              <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endParaRPr kumimoji="0" lang="zh-CN" altLang="en-US"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9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利息支出、对外捐赠现金支出、现金盘亏损失、接受捐赠（调入）和对外捐赠（调出）</a:t>
            </a:r>
            <a:r>
              <a:rPr kumimoji="0" lang="zh-CN" altLang="en-US" sz="2400" b="0" i="0" u="sng"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非现金资产发生的税费支出</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、资产置换过程中发生的相关税费支出、罚没支出等 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endParaRPr>
          </a:p>
          <a:p>
            <a:pPr marL="0" marR="0" lvl="0" indent="0" defTabSz="914400" eaLnBrk="1" fontAlgn="auto" latinLnBrk="0" hangingPunct="1">
              <a:lnSpc>
                <a:spcPct val="9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单位发生利息支出、捐赠支出等其他支出金额较大或业务较多的，可单独设置“</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7902</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利息支出”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7903</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捐赠支出”等科目</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90000"/>
              </a:lnSpc>
              <a:spcBef>
                <a:spcPts val="0"/>
              </a:spcBef>
              <a:spcAft>
                <a:spcPts val="0"/>
              </a:spcAft>
              <a:buClrTx/>
              <a:buSzTx/>
              <a:buFontTx/>
              <a:buNone/>
              <a:defRPr/>
            </a:pP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endParaRPr>
          </a:p>
          <a:p>
            <a:pPr marL="0" marR="0" lvl="0" indent="0" defTabSz="914400" eaLnBrk="1" fontAlgn="auto" latinLnBrk="0" hangingPunct="1">
              <a:lnSpc>
                <a:spcPct val="90000"/>
              </a:lnSpc>
              <a:spcBef>
                <a:spcPts val="0"/>
              </a:spcBef>
              <a:spcAft>
                <a:spcPts val="0"/>
              </a:spcAft>
              <a:buClrTx/>
              <a:buSzTx/>
              <a:buFontTx/>
              <a:buNone/>
              <a:defRPr/>
            </a:pPr>
            <a:endParaRPr kumimoji="0" lang="zh-CN" altLang="en-US" sz="10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endParaRPr>
          </a:p>
          <a:p>
            <a:pPr marL="457200" marR="0" lvl="0" indent="-457200" defTabSz="914400" eaLnBrk="1" fontAlgn="auto" latinLnBrk="0" hangingPunct="1">
              <a:lnSpc>
                <a:spcPct val="9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年末结转 </a:t>
            </a:r>
            <a:r>
              <a:rPr kumimoji="0" lang="zh-CN" altLang="en-US" sz="28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mn-ea"/>
              </a:rPr>
              <a:t>：</a:t>
            </a:r>
            <a:endParaRPr kumimoji="0" lang="zh-CN" altLang="en-US" sz="2800" b="1" i="0" u="none" strike="noStrike" kern="0" cap="none" spc="0" normalizeH="0" baseline="0" noProof="0" dirty="0">
              <a:ln>
                <a:noFill/>
              </a:ln>
              <a:solidFill>
                <a:prstClr val="black"/>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9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财政拨款支出→“财政拨款结转</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本年收支结转”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9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非财政专项资金支出→“非财政拨款结转</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本年收支结转”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9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rPr>
              <a:t>其他资金支出（非财政非专项资金支出）→“其他结余”</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599886" y="1158777"/>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49125"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- 45 -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其他支出</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302385"/>
            <a:ext cx="10730670"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ea"/>
                <a:sym typeface="+mn-ea"/>
              </a:rPr>
              <a:t>示例</a:t>
            </a: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(1)</a:t>
            </a:r>
            <a:r>
              <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预计利息时 </a:t>
            </a:r>
            <a:endParaRPr kumimoji="0" lang="zh-CN" altLang="en-US"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借：在建工程</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相关费用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贷：应付利息</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长期借款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99191E"/>
                </a:solidFill>
                <a:effectLst/>
                <a:uLnTx/>
                <a:uFillTx/>
                <a:latin typeface="微软雅黑" panose="020B0503020204020204" charset="-122"/>
                <a:ea typeface="微软雅黑" panose="020B0503020204020204" charset="-122"/>
                <a:cs typeface="+mn-ea"/>
                <a:sym typeface="+mn-ea"/>
              </a:rPr>
              <a:t>思考：预算会计做账吗？ </a:t>
            </a:r>
            <a:endParaRPr kumimoji="0" lang="zh-CN" altLang="en-US" sz="2800" b="1" i="0" u="none" strike="noStrike" kern="0" cap="none" spc="0" normalizeH="0" baseline="0" noProof="0" dirty="0">
              <a:ln>
                <a:noFill/>
              </a:ln>
              <a:solidFill>
                <a:srgbClr val="99191E"/>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altLang="zh-CN"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(2)</a:t>
            </a:r>
            <a:r>
              <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支付利息时 </a:t>
            </a:r>
            <a:endParaRPr kumimoji="0" lang="zh-CN" altLang="en-US"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借：其他支出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贷：资金结存</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99191E"/>
                </a:solidFill>
                <a:effectLst/>
                <a:uLnTx/>
                <a:uFillTx/>
                <a:latin typeface="微软雅黑" panose="020B0503020204020204" charset="-122"/>
                <a:ea typeface="微软雅黑" panose="020B0503020204020204" charset="-122"/>
                <a:cs typeface="+mn-ea"/>
                <a:sym typeface="+mn-ea"/>
              </a:rPr>
              <a:t>思考：有财务会计吗？ </a:t>
            </a:r>
            <a:endParaRPr kumimoji="0" lang="zh-CN" altLang="en-US" sz="2800" b="1" i="0" u="none" strike="noStrike" kern="0" cap="none" spc="0" normalizeH="0" baseline="0" noProof="0" dirty="0">
              <a:ln>
                <a:noFill/>
              </a:ln>
              <a:solidFill>
                <a:srgbClr val="99191E"/>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借：应付利息</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长期借款</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    </a:t>
            </a: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	</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rPr>
              <a:t>    贷：银行存款</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14876" y="118876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73188"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- 46 -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blinds(horizontal)">
                                      <p:cBhvr>
                                        <p:cTn id="7" dur="500"/>
                                        <p:tgtEl>
                                          <p:spTgt spid="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5" end="5"/>
                                            </p:txEl>
                                          </p:spTgt>
                                        </p:tgtEl>
                                        <p:attrNameLst>
                                          <p:attrName>style.visibility</p:attrName>
                                        </p:attrNameLst>
                                      </p:cBhvr>
                                      <p:to>
                                        <p:strVal val="visible"/>
                                      </p:to>
                                    </p:set>
                                    <p:animEffect transition="in" filter="blinds(horizontal)">
                                      <p:cBhvr>
                                        <p:cTn id="12" dur="500"/>
                                        <p:tgtEl>
                                          <p:spTgt spid="15">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animEffect transition="in" filter="blinds(horizontal)">
                                      <p:cBhvr>
                                        <p:cTn id="15" dur="500"/>
                                        <p:tgtEl>
                                          <p:spTgt spid="15">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xEl>
                                              <p:pRg st="7" end="7"/>
                                            </p:txEl>
                                          </p:spTgt>
                                        </p:tgtEl>
                                        <p:attrNameLst>
                                          <p:attrName>style.visibility</p:attrName>
                                        </p:attrNameLst>
                                      </p:cBhvr>
                                      <p:to>
                                        <p:strVal val="visible"/>
                                      </p:to>
                                    </p:set>
                                    <p:animEffect transition="in" filter="blinds(horizontal)">
                                      <p:cBhvr>
                                        <p:cTn id="18" dur="500"/>
                                        <p:tgtEl>
                                          <p:spTgt spid="1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animEffect transition="in" filter="strips(downLeft)">
                                      <p:cBhvr>
                                        <p:cTn id="23" dur="500"/>
                                        <p:tgtEl>
                                          <p:spTgt spid="15">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
                                            <p:txEl>
                                              <p:pRg st="9" end="9"/>
                                            </p:txEl>
                                          </p:spTgt>
                                        </p:tgtEl>
                                        <p:attrNameLst>
                                          <p:attrName>style.visibility</p:attrName>
                                        </p:attrNameLst>
                                      </p:cBhvr>
                                      <p:to>
                                        <p:strVal val="visible"/>
                                      </p:to>
                                    </p:set>
                                    <p:animEffect transition="in" filter="diamond(in)">
                                      <p:cBhvr>
                                        <p:cTn id="28" dur="2000"/>
                                        <p:tgtEl>
                                          <p:spTgt spid="15">
                                            <p:txEl>
                                              <p:pRg st="9" end="9"/>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5">
                                            <p:txEl>
                                              <p:pRg st="10" end="10"/>
                                            </p:txEl>
                                          </p:spTgt>
                                        </p:tgtEl>
                                        <p:attrNameLst>
                                          <p:attrName>style.visibility</p:attrName>
                                        </p:attrNameLst>
                                      </p:cBhvr>
                                      <p:to>
                                        <p:strVal val="visible"/>
                                      </p:to>
                                    </p:set>
                                    <p:animEffect transition="in" filter="diamond(in)">
                                      <p:cBhvr>
                                        <p:cTn id="31" dur="2000"/>
                                        <p:tgtEl>
                                          <p:spTgt spid="15">
                                            <p:txEl>
                                              <p:pRg st="10" end="1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9" name="组合 28"/>
          <p:cNvGrpSpPr/>
          <p:nvPr/>
        </p:nvGrpSpPr>
        <p:grpSpPr>
          <a:xfrm>
            <a:off x="253747" y="321532"/>
            <a:ext cx="5287244" cy="639691"/>
            <a:chOff x="253748" y="321532"/>
            <a:chExt cx="3695952" cy="639691"/>
          </a:xfrm>
        </p:grpSpPr>
        <p:sp>
          <p:nvSpPr>
            <p:cNvPr id="30"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预算支出年终结转流程</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1" name="矩形 3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3" name="矩形 32"/>
          <p:cNvSpPr/>
          <p:nvPr/>
        </p:nvSpPr>
        <p:spPr>
          <a:xfrm>
            <a:off x="2234062" y="1404505"/>
            <a:ext cx="1562100" cy="469900"/>
          </a:xfrm>
          <a:prstGeom prst="rect">
            <a:avLst/>
          </a:prstGeom>
          <a:solidFill>
            <a:srgbClr val="C00000"/>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rPr>
              <a:t>事业支出</a:t>
            </a:r>
            <a:endPar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endParaRPr>
          </a:p>
        </p:txBody>
      </p:sp>
      <p:sp>
        <p:nvSpPr>
          <p:cNvPr id="34" name="矩形 33"/>
          <p:cNvSpPr/>
          <p:nvPr/>
        </p:nvSpPr>
        <p:spPr>
          <a:xfrm>
            <a:off x="2208662" y="2128405"/>
            <a:ext cx="1587500" cy="469900"/>
          </a:xfrm>
          <a:prstGeom prst="rect">
            <a:avLst/>
          </a:prstGeom>
          <a:solidFill>
            <a:srgbClr val="C00000"/>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rPr>
              <a:t>其他支出</a:t>
            </a:r>
            <a:endPar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endParaRPr>
          </a:p>
        </p:txBody>
      </p:sp>
      <p:sp>
        <p:nvSpPr>
          <p:cNvPr id="35" name="矩形 34"/>
          <p:cNvSpPr/>
          <p:nvPr/>
        </p:nvSpPr>
        <p:spPr>
          <a:xfrm>
            <a:off x="1937316" y="2852305"/>
            <a:ext cx="2316046" cy="469900"/>
          </a:xfrm>
          <a:prstGeom prst="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rPr>
              <a:t>上缴上级支出</a:t>
            </a:r>
            <a:endPar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endParaRPr>
          </a:p>
        </p:txBody>
      </p:sp>
      <p:sp>
        <p:nvSpPr>
          <p:cNvPr id="36" name="矩形 35"/>
          <p:cNvSpPr/>
          <p:nvPr/>
        </p:nvSpPr>
        <p:spPr>
          <a:xfrm>
            <a:off x="1937316" y="3536575"/>
            <a:ext cx="2316046" cy="469900"/>
          </a:xfrm>
          <a:prstGeom prst="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rPr>
              <a:t>对附属单位补助支出</a:t>
            </a:r>
            <a:endPar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endParaRPr>
          </a:p>
        </p:txBody>
      </p:sp>
      <p:sp>
        <p:nvSpPr>
          <p:cNvPr id="37" name="矩形 36"/>
          <p:cNvSpPr/>
          <p:nvPr/>
        </p:nvSpPr>
        <p:spPr>
          <a:xfrm>
            <a:off x="1937316" y="4862003"/>
            <a:ext cx="2316046" cy="469900"/>
          </a:xfrm>
          <a:prstGeom prst="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rPr>
              <a:t>债务还本支出</a:t>
            </a:r>
            <a:endPar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endParaRPr>
          </a:p>
        </p:txBody>
      </p:sp>
      <p:sp>
        <p:nvSpPr>
          <p:cNvPr id="38" name="矩形 37"/>
          <p:cNvSpPr/>
          <p:nvPr/>
        </p:nvSpPr>
        <p:spPr>
          <a:xfrm>
            <a:off x="1937316" y="4206375"/>
            <a:ext cx="2316046" cy="469900"/>
          </a:xfrm>
          <a:prstGeom prst="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rPr>
              <a:t>投资支出</a:t>
            </a:r>
            <a:endPar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endParaRPr>
          </a:p>
        </p:txBody>
      </p:sp>
      <p:sp>
        <p:nvSpPr>
          <p:cNvPr id="39" name="矩形 38"/>
          <p:cNvSpPr/>
          <p:nvPr/>
        </p:nvSpPr>
        <p:spPr>
          <a:xfrm>
            <a:off x="1937316" y="5497003"/>
            <a:ext cx="2316046" cy="469900"/>
          </a:xfrm>
          <a:prstGeom prst="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cs typeface="+mn-cs"/>
              </a:rPr>
              <a:t>经营支出</a:t>
            </a:r>
            <a:endParaRPr kumimoji="0" lang="zh-CN" altLang="en-US" sz="1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p:txBody>
      </p:sp>
      <p:sp>
        <p:nvSpPr>
          <p:cNvPr id="40" name="右大括号 39"/>
          <p:cNvSpPr/>
          <p:nvPr/>
        </p:nvSpPr>
        <p:spPr>
          <a:xfrm>
            <a:off x="3871414" y="1531505"/>
            <a:ext cx="241300" cy="1054100"/>
          </a:xfrm>
          <a:prstGeom prst="rightBrace">
            <a:avLst/>
          </a:prstGeom>
          <a:noFill/>
          <a:ln w="3175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41" name="矩形 40"/>
          <p:cNvSpPr/>
          <p:nvPr/>
        </p:nvSpPr>
        <p:spPr>
          <a:xfrm>
            <a:off x="7363306" y="2204605"/>
            <a:ext cx="2428240" cy="469900"/>
          </a:xfrm>
          <a:prstGeom prst="rect">
            <a:avLst/>
          </a:prstGeom>
          <a:solidFill>
            <a:srgbClr val="C00000"/>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rPr>
              <a:t>财政拨款结转</a:t>
            </a:r>
            <a:endPar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endParaRPr>
          </a:p>
        </p:txBody>
      </p:sp>
      <p:sp>
        <p:nvSpPr>
          <p:cNvPr id="42" name="矩形 41"/>
          <p:cNvSpPr/>
          <p:nvPr/>
        </p:nvSpPr>
        <p:spPr>
          <a:xfrm>
            <a:off x="7363306" y="2935941"/>
            <a:ext cx="2428875" cy="469900"/>
          </a:xfrm>
          <a:prstGeom prst="rect">
            <a:avLst/>
          </a:prstGeom>
          <a:solidFill>
            <a:schemeClr val="accent4">
              <a:lumMod val="75000"/>
            </a:schemeClr>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rPr>
              <a:t>非财政拨款结转</a:t>
            </a:r>
            <a:endParaRPr kumimoji="0" lang="zh-CN" altLang="en-US" sz="1800" b="1" i="0" u="none" strike="noStrike" kern="0" cap="none" spc="0" normalizeH="0" baseline="0" noProof="0" dirty="0">
              <a:ln>
                <a:noFill/>
              </a:ln>
              <a:solidFill>
                <a:prstClr val="white">
                  <a:lumMod val="85000"/>
                </a:prstClr>
              </a:solidFill>
              <a:effectLst/>
              <a:uLnTx/>
              <a:uFillTx/>
              <a:latin typeface="Agency FB" panose="020B0503020202020204"/>
              <a:ea typeface="微软雅黑" panose="020B0503020204020204" charset="-122"/>
              <a:cs typeface="+mn-cs"/>
            </a:endParaRPr>
          </a:p>
        </p:txBody>
      </p:sp>
      <p:sp>
        <p:nvSpPr>
          <p:cNvPr id="43" name="矩形 42"/>
          <p:cNvSpPr/>
          <p:nvPr/>
        </p:nvSpPr>
        <p:spPr>
          <a:xfrm>
            <a:off x="7369502" y="3994994"/>
            <a:ext cx="2422044" cy="469900"/>
          </a:xfrm>
          <a:prstGeom prst="rect">
            <a:avLst/>
          </a:prstGeom>
          <a:solidFill>
            <a:srgbClr val="5B9BD5">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rPr>
              <a:t>其他结余</a:t>
            </a:r>
            <a:endParaRPr kumimoji="0" lang="zh-CN" altLang="en-US" sz="1800" b="1" i="0" u="none" strike="noStrike" kern="0" cap="none" spc="0" normalizeH="0" baseline="0" noProof="0" dirty="0">
              <a:ln>
                <a:noFill/>
              </a:ln>
              <a:solidFill>
                <a:schemeClr val="bg1"/>
              </a:solidFill>
              <a:effectLst/>
              <a:uLnTx/>
              <a:uFillTx/>
              <a:latin typeface="Agency FB" panose="020B0503020202020204"/>
              <a:ea typeface="微软雅黑" panose="020B0503020204020204" charset="-122"/>
              <a:cs typeface="+mn-cs"/>
            </a:endParaRPr>
          </a:p>
        </p:txBody>
      </p:sp>
      <p:cxnSp>
        <p:nvCxnSpPr>
          <p:cNvPr id="44" name="直接箭头连接符 43"/>
          <p:cNvCxnSpPr>
            <a:stCxn id="40" idx="1"/>
          </p:cNvCxnSpPr>
          <p:nvPr/>
        </p:nvCxnSpPr>
        <p:spPr>
          <a:xfrm>
            <a:off x="4112714" y="2058555"/>
            <a:ext cx="3152388" cy="381000"/>
          </a:xfrm>
          <a:prstGeom prst="straightConnector1">
            <a:avLst/>
          </a:prstGeom>
          <a:noFill/>
          <a:ln w="31750" cap="flat" cmpd="sng" algn="ctr">
            <a:solidFill>
              <a:srgbClr val="99191E"/>
            </a:solidFill>
            <a:prstDash val="solid"/>
            <a:miter lim="800000"/>
            <a:tailEnd type="arrow"/>
          </a:ln>
          <a:effectLst/>
        </p:spPr>
      </p:cxnSp>
      <p:cxnSp>
        <p:nvCxnSpPr>
          <p:cNvPr id="45" name="直接箭头连接符 44"/>
          <p:cNvCxnSpPr>
            <a:stCxn id="40" idx="1"/>
          </p:cNvCxnSpPr>
          <p:nvPr/>
        </p:nvCxnSpPr>
        <p:spPr>
          <a:xfrm>
            <a:off x="4112714" y="2058555"/>
            <a:ext cx="3152388" cy="1142441"/>
          </a:xfrm>
          <a:prstGeom prst="straightConnector1">
            <a:avLst/>
          </a:prstGeom>
          <a:noFill/>
          <a:ln w="31750" cap="flat" cmpd="sng" algn="ctr">
            <a:solidFill>
              <a:schemeClr val="accent4">
                <a:lumMod val="75000"/>
              </a:schemeClr>
            </a:solidFill>
            <a:prstDash val="solid"/>
            <a:miter lim="800000"/>
            <a:tailEnd type="arrow"/>
          </a:ln>
          <a:effectLst/>
        </p:spPr>
      </p:cxnSp>
      <p:cxnSp>
        <p:nvCxnSpPr>
          <p:cNvPr id="46" name="直接箭头连接符 45"/>
          <p:cNvCxnSpPr>
            <a:stCxn id="40" idx="1"/>
          </p:cNvCxnSpPr>
          <p:nvPr/>
        </p:nvCxnSpPr>
        <p:spPr>
          <a:xfrm>
            <a:off x="4112714" y="2058555"/>
            <a:ext cx="3152388" cy="2072112"/>
          </a:xfrm>
          <a:prstGeom prst="straightConnector1">
            <a:avLst/>
          </a:prstGeom>
          <a:noFill/>
          <a:ln w="31750" cap="flat" cmpd="sng" algn="ctr">
            <a:solidFill>
              <a:srgbClr val="002060"/>
            </a:solidFill>
            <a:prstDash val="solid"/>
            <a:miter lim="800000"/>
            <a:tailEnd type="arrow"/>
          </a:ln>
          <a:effectLst/>
        </p:spPr>
      </p:cxnSp>
      <p:sp>
        <p:nvSpPr>
          <p:cNvPr id="47" name="TextBox 41"/>
          <p:cNvSpPr txBox="1"/>
          <p:nvPr/>
        </p:nvSpPr>
        <p:spPr>
          <a:xfrm rot="439911">
            <a:off x="4793872" y="1899317"/>
            <a:ext cx="1524000"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财政资金</a:t>
            </a:r>
            <a:endParaRPr lang="zh-CN" altLang="en-US" b="1" dirty="0">
              <a:solidFill>
                <a:srgbClr val="181818"/>
              </a:solidFill>
              <a:latin typeface="Agency FB" panose="020B0503020202020204"/>
              <a:ea typeface="微软雅黑" panose="020B0503020204020204" charset="-122"/>
            </a:endParaRPr>
          </a:p>
        </p:txBody>
      </p:sp>
      <p:sp>
        <p:nvSpPr>
          <p:cNvPr id="48" name="TextBox 42"/>
          <p:cNvSpPr txBox="1"/>
          <p:nvPr/>
        </p:nvSpPr>
        <p:spPr>
          <a:xfrm rot="1197214">
            <a:off x="5368881" y="2514864"/>
            <a:ext cx="1802605"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非财政专项资金</a:t>
            </a:r>
            <a:endParaRPr lang="zh-CN" altLang="en-US" b="1" dirty="0">
              <a:solidFill>
                <a:srgbClr val="181818"/>
              </a:solidFill>
              <a:latin typeface="Agency FB" panose="020B0503020202020204"/>
              <a:ea typeface="微软雅黑" panose="020B0503020204020204" charset="-122"/>
            </a:endParaRPr>
          </a:p>
        </p:txBody>
      </p:sp>
      <p:sp>
        <p:nvSpPr>
          <p:cNvPr id="49" name="TextBox 43"/>
          <p:cNvSpPr txBox="1"/>
          <p:nvPr/>
        </p:nvSpPr>
        <p:spPr>
          <a:xfrm rot="2040674">
            <a:off x="4706276" y="3110458"/>
            <a:ext cx="2055607"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非财政非专项资金</a:t>
            </a:r>
            <a:endParaRPr lang="zh-CN" altLang="en-US" b="1" dirty="0">
              <a:solidFill>
                <a:srgbClr val="181818"/>
              </a:solidFill>
              <a:latin typeface="Agency FB" panose="020B0503020202020204"/>
              <a:ea typeface="微软雅黑" panose="020B0503020204020204" charset="-122"/>
            </a:endParaRPr>
          </a:p>
        </p:txBody>
      </p:sp>
      <p:sp>
        <p:nvSpPr>
          <p:cNvPr id="50" name="右大括号 49"/>
          <p:cNvSpPr/>
          <p:nvPr/>
        </p:nvSpPr>
        <p:spPr>
          <a:xfrm>
            <a:off x="4356232" y="3068205"/>
            <a:ext cx="317500" cy="1981200"/>
          </a:xfrm>
          <a:prstGeom prst="rightBrace">
            <a:avLst/>
          </a:prstGeom>
          <a:noFill/>
          <a:ln w="254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cxnSp>
        <p:nvCxnSpPr>
          <p:cNvPr id="51" name="直接箭头连接符 50"/>
          <p:cNvCxnSpPr/>
          <p:nvPr/>
        </p:nvCxnSpPr>
        <p:spPr>
          <a:xfrm>
            <a:off x="4776602" y="4065156"/>
            <a:ext cx="2502148" cy="257098"/>
          </a:xfrm>
          <a:prstGeom prst="straightConnector1">
            <a:avLst/>
          </a:prstGeom>
          <a:noFill/>
          <a:ln w="31750" cap="flat" cmpd="sng" algn="ctr">
            <a:solidFill>
              <a:srgbClr val="002060"/>
            </a:solidFill>
            <a:prstDash val="solid"/>
            <a:miter lim="800000"/>
            <a:tailEnd type="arrow"/>
          </a:ln>
          <a:effectLst/>
        </p:spPr>
      </p:cxnSp>
      <p:sp>
        <p:nvSpPr>
          <p:cNvPr id="52" name="矩形 51"/>
          <p:cNvSpPr/>
          <p:nvPr/>
        </p:nvSpPr>
        <p:spPr>
          <a:xfrm>
            <a:off x="7363306" y="4676275"/>
            <a:ext cx="2422044" cy="469900"/>
          </a:xfrm>
          <a:prstGeom prst="rect">
            <a:avLst/>
          </a:prstGeom>
          <a:solidFill>
            <a:srgbClr val="5B9BD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cs typeface="+mn-cs"/>
              </a:rPr>
              <a:t>经营结余</a:t>
            </a:r>
            <a:endParaRPr kumimoji="0" lang="zh-CN" altLang="en-US" sz="1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p:txBody>
      </p:sp>
      <p:cxnSp>
        <p:nvCxnSpPr>
          <p:cNvPr id="53" name="直接箭头连接符 52"/>
          <p:cNvCxnSpPr/>
          <p:nvPr/>
        </p:nvCxnSpPr>
        <p:spPr>
          <a:xfrm flipV="1">
            <a:off x="4356232" y="4894913"/>
            <a:ext cx="2922518" cy="824494"/>
          </a:xfrm>
          <a:prstGeom prst="straightConnector1">
            <a:avLst/>
          </a:prstGeom>
          <a:noFill/>
          <a:ln w="31750" cap="flat" cmpd="sng" algn="ctr">
            <a:solidFill>
              <a:sysClr val="windowText" lastClr="000000"/>
            </a:solidFill>
            <a:prstDash val="solid"/>
            <a:miter lim="800000"/>
            <a:tailEnd type="arrow"/>
          </a:ln>
          <a:effectLst/>
        </p:spPr>
      </p:cxnSp>
      <p:sp>
        <p:nvSpPr>
          <p:cNvPr id="54" name="矩形 53"/>
          <p:cNvSpPr/>
          <p:nvPr/>
        </p:nvSpPr>
        <p:spPr>
          <a:xfrm>
            <a:off x="5859958" y="6549495"/>
            <a:ext cx="58896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- 47 -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ox(in)">
                                      <p:cBhvr>
                                        <p:cTn id="21" dur="500"/>
                                        <p:tgtEl>
                                          <p:spTgt spid="4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ox(in)">
                                      <p:cBhvr>
                                        <p:cTn id="24" dur="500"/>
                                        <p:tgtEl>
                                          <p:spTgt spid="4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ox(in)">
                                      <p:cBhvr>
                                        <p:cTn id="27" dur="500"/>
                                        <p:tgtEl>
                                          <p:spTgt spid="48"/>
                                        </p:tgtEl>
                                      </p:cBhvr>
                                    </p:animEffect>
                                  </p:childTnLst>
                                </p:cTn>
                              </p:par>
                              <p:par>
                                <p:cTn id="28" presetID="4" presetClass="entr" presetSubtype="16"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box(in)">
                                      <p:cBhvr>
                                        <p:cTn id="30" dur="500"/>
                                        <p:tgtEl>
                                          <p:spTgt spid="45"/>
                                        </p:tgtEl>
                                      </p:cBhvr>
                                    </p:animEffect>
                                  </p:childTnLst>
                                </p:cTn>
                              </p:par>
                              <p:par>
                                <p:cTn id="31" presetID="4" presetClass="entr" presetSubtype="16"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ox(in)">
                                      <p:cBhvr>
                                        <p:cTn id="33" dur="500"/>
                                        <p:tgtEl>
                                          <p:spTgt spid="4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ox(in)">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checkerboard(across)">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checkerboard(across)">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checkerboard(across)">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ox(in)">
                                      <p:cBhvr>
                                        <p:cTn id="56" dur="500"/>
                                        <p:tgtEl>
                                          <p:spTgt spid="35"/>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ox(in)">
                                      <p:cBhvr>
                                        <p:cTn id="59" dur="500"/>
                                        <p:tgtEl>
                                          <p:spTgt spid="36"/>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ox(in)">
                                      <p:cBhvr>
                                        <p:cTn id="62" dur="500"/>
                                        <p:tgtEl>
                                          <p:spTgt spid="38"/>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ox(in)">
                                      <p:cBhvr>
                                        <p:cTn id="65" dur="500"/>
                                        <p:tgtEl>
                                          <p:spTgt spid="37"/>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ox(in)">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linds(horizontal)">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ox(in)">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box(in)">
                                      <p:cBhvr>
                                        <p:cTn id="83" dur="500"/>
                                        <p:tgtEl>
                                          <p:spTgt spid="53"/>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box(in)">
                                      <p:cBhvr>
                                        <p:cTn id="86" dur="500"/>
                                        <p:tgtEl>
                                          <p:spTgt spid="5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linds(horizontal)">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P spid="37" grpId="0" bldLvl="0" animBg="1"/>
      <p:bldP spid="38" grpId="0" bldLvl="0" animBg="1"/>
      <p:bldP spid="39" grpId="0" bldLvl="0" animBg="1"/>
      <p:bldP spid="40" grpId="0" animBg="1"/>
      <p:bldP spid="41" grpId="0" bldLvl="0" animBg="1"/>
      <p:bldP spid="42" grpId="0" bldLvl="0" animBg="1"/>
      <p:bldP spid="43" grpId="0" bldLvl="0" animBg="1"/>
      <p:bldP spid="47" grpId="0"/>
      <p:bldP spid="48" grpId="0"/>
      <p:bldP spid="49" grpId="0"/>
      <p:bldP spid="50" grpId="0" bldLvl="0" animBg="1"/>
      <p:bldP spid="52" grpId="0" animBg="1"/>
      <p:bldP spid="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7" name="文本框 46"/>
          <p:cNvSpPr txBox="1"/>
          <p:nvPr/>
        </p:nvSpPr>
        <p:spPr>
          <a:xfrm>
            <a:off x="6751229" y="2915885"/>
            <a:ext cx="5295696" cy="846386"/>
          </a:xfrm>
          <a:prstGeom prst="rect">
            <a:avLst/>
          </a:prstGeom>
          <a:noFill/>
        </p:spPr>
        <p:txBody>
          <a:bodyPr wrap="square" rtlCol="0">
            <a:spAutoFit/>
          </a:bodyPr>
          <a:lstStyle/>
          <a:p>
            <a:pPr lvl="0"/>
            <a:r>
              <a:rPr lang="zh-CN" altLang="en-US" sz="4900" b="1" dirty="0">
                <a:solidFill>
                  <a:srgbClr val="181818"/>
                </a:solidFill>
                <a:cs typeface="+mn-ea"/>
                <a:sym typeface="+mn-lt"/>
              </a:rPr>
              <a:t>预算结余核算要点</a:t>
            </a:r>
            <a:endParaRPr lang="zh-CN" altLang="en-US" sz="4900" b="1" dirty="0">
              <a:solidFill>
                <a:srgbClr val="181818"/>
              </a:solidFill>
              <a:cs typeface="+mn-ea"/>
              <a:sym typeface="+mn-lt"/>
            </a:endParaRPr>
          </a:p>
        </p:txBody>
      </p:sp>
      <p:cxnSp>
        <p:nvCxnSpPr>
          <p:cNvPr id="48" name="直接连接符 47"/>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2057454" y="2703348"/>
            <a:ext cx="3871464" cy="1366210"/>
            <a:chOff x="2057454" y="2646587"/>
            <a:chExt cx="3871464" cy="1366210"/>
          </a:xfrm>
        </p:grpSpPr>
        <p:sp>
          <p:nvSpPr>
            <p:cNvPr id="50" name="椭圆 49"/>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2" name="椭圆 51"/>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3" name="椭圆 52"/>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椭圆 53"/>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5" name="椭圆 54"/>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6" name="椭圆 55"/>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椭圆 56"/>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椭圆 57"/>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9" name="椭圆 58"/>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60" name="椭圆 59"/>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1" name="椭圆 60"/>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2" name="组合 61"/>
          <p:cNvGrpSpPr/>
          <p:nvPr/>
        </p:nvGrpSpPr>
        <p:grpSpPr>
          <a:xfrm>
            <a:off x="2662550" y="2972994"/>
            <a:ext cx="2720704" cy="871348"/>
            <a:chOff x="2133791" y="2806726"/>
            <a:chExt cx="3351856" cy="1073484"/>
          </a:xfrm>
        </p:grpSpPr>
        <p:sp>
          <p:nvSpPr>
            <p:cNvPr id="63" name="椭圆 62"/>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4" name="椭圆 63"/>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椭圆 64"/>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6" name="椭圆 65"/>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7" name="椭圆 66"/>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8" name="椭圆 67"/>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 name="椭圆 68"/>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 name="椭圆 69"/>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1" name="椭圆 70"/>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2" name="椭圆 71"/>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3" name="椭圆 72"/>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4" name="椭圆 73"/>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75" name="文本框 74"/>
          <p:cNvSpPr txBox="1"/>
          <p:nvPr/>
        </p:nvSpPr>
        <p:spPr>
          <a:xfrm>
            <a:off x="1306966" y="1782039"/>
            <a:ext cx="3522115"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rPr>
              <a:t>Part </a:t>
            </a:r>
            <a:r>
              <a:rPr kumimoji="0" lang="en-US" altLang="zh-CN" sz="115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rPr>
              <a:t>3</a:t>
            </a:r>
            <a:endParaRPr kumimoji="0" lang="zh-CN" altLang="en-US" sz="66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endParaRPr>
          </a:p>
        </p:txBody>
      </p:sp>
      <p:sp>
        <p:nvSpPr>
          <p:cNvPr id="84" name="矩形 83"/>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85" name="矩形 84"/>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9" name="TextBox 23"/>
          <p:cNvSpPr txBox="1">
            <a:spLocks noChangeArrowheads="1"/>
          </p:cNvSpPr>
          <p:nvPr/>
        </p:nvSpPr>
        <p:spPr bwMode="auto">
          <a:xfrm>
            <a:off x="7934983" y="4082578"/>
            <a:ext cx="18120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年终结转流程</a:t>
            </a:r>
            <a:endParaRPr lang="zh-CN" altLang="en-US" dirty="0">
              <a:latin typeface="Agency FB" panose="020B0503020202020204"/>
              <a:ea typeface="微软雅黑" panose="020B0503020204020204" charset="-122"/>
              <a:cs typeface="+mn-ea"/>
              <a:sym typeface="+mn-lt"/>
            </a:endParaRPr>
          </a:p>
        </p:txBody>
      </p:sp>
      <p:sp>
        <p:nvSpPr>
          <p:cNvPr id="40" name="TextBox 24"/>
          <p:cNvSpPr txBox="1">
            <a:spLocks noChangeArrowheads="1"/>
          </p:cNvSpPr>
          <p:nvPr/>
        </p:nvSpPr>
        <p:spPr bwMode="auto">
          <a:xfrm>
            <a:off x="7934983" y="4411190"/>
            <a:ext cx="18120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特殊业务处理</a:t>
            </a:r>
            <a:endParaRPr lang="zh-CN" altLang="en-US" dirty="0">
              <a:latin typeface="Agency FB" panose="020B0503020202020204"/>
              <a:ea typeface="微软雅黑" panose="020B0503020204020204" charset="-122"/>
              <a:cs typeface="+mn-ea"/>
              <a:sym typeface="+mn-lt"/>
            </a:endParaRPr>
          </a:p>
        </p:txBody>
      </p:sp>
      <p:cxnSp>
        <p:nvCxnSpPr>
          <p:cNvPr id="41" name="直接连接符 40"/>
          <p:cNvCxnSpPr/>
          <p:nvPr/>
        </p:nvCxnSpPr>
        <p:spPr>
          <a:xfrm>
            <a:off x="6668770" y="2200144"/>
            <a:ext cx="0" cy="2674620"/>
          </a:xfrm>
          <a:prstGeom prst="line">
            <a:avLst/>
          </a:prstGeom>
          <a:noFill/>
          <a:ln w="6350" cap="flat" cmpd="sng" algn="ctr">
            <a:solidFill>
              <a:sysClr val="windowText" lastClr="000000">
                <a:lumMod val="65000"/>
                <a:lumOff val="35000"/>
              </a:sysClr>
            </a:solidFill>
            <a:prstDash val="dash"/>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5" grpId="0"/>
      <p:bldP spid="39" grpId="0"/>
      <p:bldP spid="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9" name="组合 28"/>
          <p:cNvGrpSpPr/>
          <p:nvPr/>
        </p:nvGrpSpPr>
        <p:grpSpPr>
          <a:xfrm>
            <a:off x="253747" y="321532"/>
            <a:ext cx="5287244" cy="639691"/>
            <a:chOff x="253748" y="321532"/>
            <a:chExt cx="3695952" cy="639691"/>
          </a:xfrm>
        </p:grpSpPr>
        <p:sp>
          <p:nvSpPr>
            <p:cNvPr id="30"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财政拨款结转</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1" name="矩形 3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3" name="矩形 32"/>
          <p:cNvSpPr/>
          <p:nvPr/>
        </p:nvSpPr>
        <p:spPr>
          <a:xfrm>
            <a:off x="6583841" y="1419652"/>
            <a:ext cx="3553460" cy="462915"/>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4" name="TextBox 6"/>
          <p:cNvSpPr txBox="1"/>
          <p:nvPr/>
        </p:nvSpPr>
        <p:spPr>
          <a:xfrm>
            <a:off x="6706673" y="1461249"/>
            <a:ext cx="3373429"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本年收支结转</a:t>
            </a:r>
            <a:endParaRPr lang="zh-CN" altLang="en-US" sz="2000" b="1" dirty="0">
              <a:solidFill>
                <a:srgbClr val="181818"/>
              </a:solidFill>
              <a:latin typeface="Agency FB" panose="020B0503020202020204"/>
              <a:ea typeface="微软雅黑" panose="020B0503020204020204" charset="-122"/>
            </a:endParaRPr>
          </a:p>
        </p:txBody>
      </p:sp>
      <p:sp>
        <p:nvSpPr>
          <p:cNvPr id="35" name="TextBox 9"/>
          <p:cNvSpPr txBox="1"/>
          <p:nvPr/>
        </p:nvSpPr>
        <p:spPr>
          <a:xfrm>
            <a:off x="5732306" y="2024172"/>
            <a:ext cx="2068195"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rPr>
              <a:t>事业支出</a:t>
            </a:r>
            <a:r>
              <a:rPr lang="zh-CN" altLang="zh-CN" sz="2000" b="1" dirty="0">
                <a:solidFill>
                  <a:srgbClr val="181818"/>
                </a:solidFill>
                <a:latin typeface="Agency FB" panose="020B0503020202020204"/>
                <a:ea typeface="微软雅黑" panose="020B0503020204020204" charset="-122"/>
                <a:sym typeface="+mn-ea"/>
              </a:rPr>
              <a:t>（财政）</a:t>
            </a:r>
            <a:endParaRPr lang="zh-CN" altLang="zh-CN" sz="2000" b="1" dirty="0">
              <a:solidFill>
                <a:srgbClr val="181818"/>
              </a:solidFill>
              <a:latin typeface="Agency FB" panose="020B0503020202020204"/>
              <a:ea typeface="微软雅黑" panose="020B0503020204020204" charset="-122"/>
            </a:endParaRPr>
          </a:p>
        </p:txBody>
      </p:sp>
      <p:sp>
        <p:nvSpPr>
          <p:cNvPr id="36" name="TextBox 10"/>
          <p:cNvSpPr txBox="1"/>
          <p:nvPr/>
        </p:nvSpPr>
        <p:spPr>
          <a:xfrm>
            <a:off x="8082441" y="2240367"/>
            <a:ext cx="2364740"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sym typeface="+mn-ea"/>
              </a:rPr>
              <a:t>财政拨款预算收入</a:t>
            </a:r>
            <a:endParaRPr lang="zh-CN" altLang="en-US" sz="2000" b="1" dirty="0">
              <a:solidFill>
                <a:srgbClr val="181818"/>
              </a:solidFill>
              <a:latin typeface="Agency FB" panose="020B0503020202020204"/>
              <a:ea typeface="微软雅黑" panose="020B0503020204020204" charset="-122"/>
              <a:sym typeface="+mn-ea"/>
            </a:endParaRPr>
          </a:p>
        </p:txBody>
      </p:sp>
      <p:sp>
        <p:nvSpPr>
          <p:cNvPr id="37" name="矩形 36"/>
          <p:cNvSpPr/>
          <p:nvPr/>
        </p:nvSpPr>
        <p:spPr>
          <a:xfrm>
            <a:off x="4325902" y="3781721"/>
            <a:ext cx="3016333"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8" name="TextBox 25"/>
          <p:cNvSpPr txBox="1"/>
          <p:nvPr/>
        </p:nvSpPr>
        <p:spPr>
          <a:xfrm>
            <a:off x="4439759" y="3822303"/>
            <a:ext cx="2864879"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累计结转</a:t>
            </a:r>
            <a:endParaRPr lang="zh-CN" altLang="en-US" sz="2000" b="1" dirty="0">
              <a:solidFill>
                <a:srgbClr val="181818"/>
              </a:solidFill>
              <a:latin typeface="Agency FB" panose="020B0503020202020204"/>
              <a:ea typeface="微软雅黑" panose="020B0503020204020204" charset="-122"/>
            </a:endParaRPr>
          </a:p>
        </p:txBody>
      </p:sp>
      <p:sp>
        <p:nvSpPr>
          <p:cNvPr id="39" name="TextBox 26"/>
          <p:cNvSpPr txBox="1"/>
          <p:nvPr/>
        </p:nvSpPr>
        <p:spPr>
          <a:xfrm>
            <a:off x="4516440" y="4454909"/>
            <a:ext cx="93815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借方</a:t>
            </a:r>
            <a:endParaRPr lang="zh-CN" altLang="en-US" dirty="0">
              <a:solidFill>
                <a:prstClr val="black"/>
              </a:solidFill>
              <a:latin typeface="Agency FB" panose="020B0503020202020204"/>
              <a:ea typeface="微软雅黑" panose="020B0503020204020204" charset="-122"/>
            </a:endParaRPr>
          </a:p>
        </p:txBody>
      </p:sp>
      <p:sp>
        <p:nvSpPr>
          <p:cNvPr id="40" name="TextBox 27"/>
          <p:cNvSpPr txBox="1"/>
          <p:nvPr/>
        </p:nvSpPr>
        <p:spPr>
          <a:xfrm>
            <a:off x="6160345" y="4454909"/>
            <a:ext cx="93815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贷方</a:t>
            </a:r>
            <a:endParaRPr lang="zh-CN" altLang="en-US" dirty="0">
              <a:solidFill>
                <a:prstClr val="black"/>
              </a:solidFill>
              <a:latin typeface="Agency FB" panose="020B0503020202020204"/>
              <a:ea typeface="微软雅黑" panose="020B0503020204020204" charset="-122"/>
            </a:endParaRPr>
          </a:p>
        </p:txBody>
      </p:sp>
      <p:cxnSp>
        <p:nvCxnSpPr>
          <p:cNvPr id="41" name="直接连接符 40"/>
          <p:cNvCxnSpPr/>
          <p:nvPr/>
        </p:nvCxnSpPr>
        <p:spPr>
          <a:xfrm>
            <a:off x="5625056" y="4246478"/>
            <a:ext cx="0" cy="1880437"/>
          </a:xfrm>
          <a:prstGeom prst="line">
            <a:avLst/>
          </a:prstGeom>
          <a:noFill/>
          <a:ln w="50800" cap="flat" cmpd="sng" algn="ctr">
            <a:solidFill>
              <a:srgbClr val="4472C4">
                <a:lumMod val="50000"/>
              </a:srgbClr>
            </a:solidFill>
            <a:prstDash val="solid"/>
            <a:miter lim="800000"/>
          </a:ln>
          <a:effectLst/>
        </p:spPr>
      </p:cxnSp>
      <p:cxnSp>
        <p:nvCxnSpPr>
          <p:cNvPr id="42" name="直接连接符 41"/>
          <p:cNvCxnSpPr/>
          <p:nvPr/>
        </p:nvCxnSpPr>
        <p:spPr>
          <a:xfrm flipV="1">
            <a:off x="3630328" y="5475430"/>
            <a:ext cx="3660662" cy="7742"/>
          </a:xfrm>
          <a:prstGeom prst="line">
            <a:avLst/>
          </a:prstGeom>
          <a:noFill/>
          <a:ln w="50800" cap="flat" cmpd="sng" algn="ctr">
            <a:solidFill>
              <a:srgbClr val="4472C4">
                <a:lumMod val="50000"/>
              </a:srgbClr>
            </a:solidFill>
            <a:prstDash val="solid"/>
            <a:miter lim="800000"/>
          </a:ln>
          <a:effectLst/>
        </p:spPr>
      </p:cxnSp>
      <p:sp>
        <p:nvSpPr>
          <p:cNvPr id="44" name="TextBox 35"/>
          <p:cNvSpPr txBox="1"/>
          <p:nvPr/>
        </p:nvSpPr>
        <p:spPr>
          <a:xfrm>
            <a:off x="2013654" y="4455449"/>
            <a:ext cx="1617024" cy="119888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年初余额调整</a:t>
            </a:r>
            <a:r>
              <a:rPr lang="en-US" altLang="zh-CN" b="1" dirty="0">
                <a:solidFill>
                  <a:srgbClr val="181818"/>
                </a:solidFill>
                <a:latin typeface="Agency FB" panose="020B0503020202020204"/>
                <a:ea typeface="微软雅黑" panose="020B0503020204020204" charset="-122"/>
              </a:rPr>
              <a:t>/</a:t>
            </a:r>
            <a:r>
              <a:rPr lang="zh-CN" altLang="en-US" b="1" dirty="0">
                <a:solidFill>
                  <a:srgbClr val="181818"/>
                </a:solidFill>
                <a:latin typeface="Agency FB" panose="020B0503020202020204"/>
                <a:ea typeface="微软雅黑" panose="020B0503020204020204" charset="-122"/>
              </a:rPr>
              <a:t>归集上缴</a:t>
            </a:r>
            <a:r>
              <a:rPr lang="en-US" altLang="zh-CN" b="1" dirty="0">
                <a:solidFill>
                  <a:srgbClr val="181818"/>
                </a:solidFill>
                <a:latin typeface="Agency FB" panose="020B0503020202020204"/>
                <a:ea typeface="微软雅黑" panose="020B0503020204020204" charset="-122"/>
              </a:rPr>
              <a:t>/</a:t>
            </a:r>
            <a:r>
              <a:rPr lang="zh-CN" altLang="en-US" b="1" dirty="0">
                <a:solidFill>
                  <a:srgbClr val="181818"/>
                </a:solidFill>
                <a:latin typeface="Agency FB" panose="020B0503020202020204"/>
                <a:ea typeface="微软雅黑" panose="020B0503020204020204" charset="-122"/>
              </a:rPr>
              <a:t>归集调出（借方余额）</a:t>
            </a:r>
            <a:endParaRPr lang="zh-CN" altLang="en-US" b="1" dirty="0">
              <a:solidFill>
                <a:srgbClr val="181818"/>
              </a:solidFill>
              <a:latin typeface="Agency FB" panose="020B0503020202020204"/>
              <a:ea typeface="微软雅黑" panose="020B0503020204020204" charset="-122"/>
            </a:endParaRPr>
          </a:p>
        </p:txBody>
      </p:sp>
      <p:sp>
        <p:nvSpPr>
          <p:cNvPr id="45" name="右箭头 36"/>
          <p:cNvSpPr/>
          <p:nvPr/>
        </p:nvSpPr>
        <p:spPr>
          <a:xfrm>
            <a:off x="3630398" y="4828196"/>
            <a:ext cx="1071188" cy="195368"/>
          </a:xfrm>
          <a:prstGeom prst="righ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7" name="左箭头 40"/>
          <p:cNvSpPr/>
          <p:nvPr/>
        </p:nvSpPr>
        <p:spPr>
          <a:xfrm>
            <a:off x="7189898" y="4825020"/>
            <a:ext cx="1104406" cy="201949"/>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8" name="TextBox 43"/>
          <p:cNvSpPr txBox="1"/>
          <p:nvPr/>
        </p:nvSpPr>
        <p:spPr>
          <a:xfrm>
            <a:off x="8220116" y="4455330"/>
            <a:ext cx="1737757" cy="119888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年初余额调整</a:t>
            </a:r>
            <a:r>
              <a:rPr lang="en-US" altLang="zh-CN" b="1" dirty="0">
                <a:solidFill>
                  <a:srgbClr val="181818"/>
                </a:solidFill>
                <a:latin typeface="Agency FB" panose="020B0503020202020204"/>
                <a:ea typeface="微软雅黑" panose="020B0503020204020204" charset="-122"/>
              </a:rPr>
              <a:t>/</a:t>
            </a:r>
            <a:r>
              <a:rPr lang="zh-CN" altLang="en-US" b="1" dirty="0">
                <a:solidFill>
                  <a:srgbClr val="181818"/>
                </a:solidFill>
                <a:latin typeface="Agency FB" panose="020B0503020202020204"/>
                <a:ea typeface="微软雅黑" panose="020B0503020204020204" charset="-122"/>
              </a:rPr>
              <a:t>归集调入</a:t>
            </a:r>
            <a:r>
              <a:rPr lang="en-US" altLang="zh-CN" b="1" dirty="0">
                <a:solidFill>
                  <a:srgbClr val="181818"/>
                </a:solidFill>
                <a:latin typeface="Agency FB" panose="020B0503020202020204"/>
                <a:ea typeface="微软雅黑" panose="020B0503020204020204" charset="-122"/>
              </a:rPr>
              <a:t>/</a:t>
            </a:r>
            <a:r>
              <a:rPr lang="zh-CN" altLang="en-US" b="1" dirty="0">
                <a:solidFill>
                  <a:srgbClr val="181818"/>
                </a:solidFill>
                <a:latin typeface="Agency FB" panose="020B0503020202020204"/>
                <a:ea typeface="微软雅黑" panose="020B0503020204020204" charset="-122"/>
              </a:rPr>
              <a:t>单位内部调剂（贷方余额）</a:t>
            </a:r>
            <a:endParaRPr lang="zh-CN" altLang="en-US" b="1" dirty="0">
              <a:solidFill>
                <a:srgbClr val="181818"/>
              </a:solidFill>
              <a:latin typeface="Agency FB" panose="020B0503020202020204"/>
              <a:ea typeface="微软雅黑" panose="020B0503020204020204" charset="-122"/>
            </a:endParaRPr>
          </a:p>
        </p:txBody>
      </p:sp>
      <p:cxnSp>
        <p:nvCxnSpPr>
          <p:cNvPr id="49" name="直接连接符 48"/>
          <p:cNvCxnSpPr/>
          <p:nvPr/>
        </p:nvCxnSpPr>
        <p:spPr>
          <a:xfrm>
            <a:off x="7924291" y="1905879"/>
            <a:ext cx="0" cy="1499643"/>
          </a:xfrm>
          <a:prstGeom prst="line">
            <a:avLst/>
          </a:prstGeom>
          <a:noFill/>
          <a:ln w="50800" cap="flat" cmpd="sng" algn="ctr">
            <a:solidFill>
              <a:srgbClr val="4472C4">
                <a:lumMod val="50000"/>
              </a:srgbClr>
            </a:solidFill>
            <a:prstDash val="solid"/>
            <a:miter lim="800000"/>
          </a:ln>
          <a:effectLst/>
        </p:spPr>
      </p:cxnSp>
      <p:cxnSp>
        <p:nvCxnSpPr>
          <p:cNvPr id="50" name="直接连接符 49"/>
          <p:cNvCxnSpPr/>
          <p:nvPr/>
        </p:nvCxnSpPr>
        <p:spPr>
          <a:xfrm flipV="1">
            <a:off x="6289559" y="3141233"/>
            <a:ext cx="3189484" cy="1"/>
          </a:xfrm>
          <a:prstGeom prst="line">
            <a:avLst/>
          </a:prstGeom>
          <a:noFill/>
          <a:ln w="50800" cap="flat" cmpd="sng" algn="ctr">
            <a:solidFill>
              <a:srgbClr val="4472C4">
                <a:lumMod val="50000"/>
              </a:srgbClr>
            </a:solidFill>
            <a:prstDash val="solid"/>
            <a:miter lim="800000"/>
          </a:ln>
          <a:effectLst/>
        </p:spPr>
      </p:cxnSp>
      <p:sp>
        <p:nvSpPr>
          <p:cNvPr id="51" name="TextBox 46"/>
          <p:cNvSpPr txBox="1"/>
          <p:nvPr/>
        </p:nvSpPr>
        <p:spPr>
          <a:xfrm>
            <a:off x="8219897" y="3274687"/>
            <a:ext cx="1089764" cy="369332"/>
          </a:xfrm>
          <a:prstGeom prst="rect">
            <a:avLst/>
          </a:prstGeom>
          <a:noFill/>
        </p:spPr>
        <p:txBody>
          <a:bodyPr wrap="square" rtlCol="0">
            <a:spAutoFit/>
          </a:bodyPr>
          <a:lstStyle/>
          <a:p>
            <a:r>
              <a:rPr lang="zh-CN" altLang="en-US" dirty="0">
                <a:solidFill>
                  <a:srgbClr val="181818"/>
                </a:solidFill>
                <a:latin typeface="Agency FB" panose="020B0503020202020204"/>
                <a:ea typeface="微软雅黑" panose="020B0503020204020204" charset="-122"/>
              </a:rPr>
              <a:t>余额</a:t>
            </a:r>
            <a:endParaRPr lang="zh-CN" altLang="en-US" dirty="0">
              <a:solidFill>
                <a:srgbClr val="181818"/>
              </a:solidFill>
              <a:latin typeface="Agency FB" panose="020B0503020202020204"/>
              <a:ea typeface="微软雅黑" panose="020B0503020204020204" charset="-122"/>
            </a:endParaRPr>
          </a:p>
        </p:txBody>
      </p:sp>
      <p:sp>
        <p:nvSpPr>
          <p:cNvPr id="52" name="右弧形箭头 47"/>
          <p:cNvSpPr/>
          <p:nvPr/>
        </p:nvSpPr>
        <p:spPr>
          <a:xfrm rot="807626">
            <a:off x="7506520" y="3471602"/>
            <a:ext cx="471928" cy="1307851"/>
          </a:xfrm>
          <a:prstGeom prst="curvedLeftArrow">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53" name="TextBox 9"/>
          <p:cNvSpPr txBox="1"/>
          <p:nvPr/>
        </p:nvSpPr>
        <p:spPr>
          <a:xfrm>
            <a:off x="5739264" y="2422952"/>
            <a:ext cx="2162175"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rPr>
              <a:t>其他支出（财政</a:t>
            </a:r>
            <a:r>
              <a:rPr lang="zh-CN" altLang="zh-CN" b="1" dirty="0">
                <a:solidFill>
                  <a:srgbClr val="181818"/>
                </a:solidFill>
                <a:latin typeface="Agency FB" panose="020B0503020202020204"/>
                <a:ea typeface="微软雅黑" panose="020B0503020204020204" charset="-122"/>
              </a:rPr>
              <a:t>）</a:t>
            </a:r>
            <a:endParaRPr lang="zh-CN" altLang="zh-CN" b="1" dirty="0">
              <a:solidFill>
                <a:srgbClr val="181818"/>
              </a:solidFill>
              <a:latin typeface="Agency FB" panose="020B0503020202020204"/>
              <a:ea typeface="微软雅黑" panose="020B0503020204020204" charset="-122"/>
            </a:endParaRPr>
          </a:p>
        </p:txBody>
      </p:sp>
      <p:sp>
        <p:nvSpPr>
          <p:cNvPr id="54" name="矩形 53"/>
          <p:cNvSpPr/>
          <p:nvPr/>
        </p:nvSpPr>
        <p:spPr>
          <a:xfrm>
            <a:off x="5859959" y="6549495"/>
            <a:ext cx="72388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- 48 -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
        <p:nvSpPr>
          <p:cNvPr id="4" name="TextBox 44"/>
          <p:cNvSpPr txBox="1"/>
          <p:nvPr/>
        </p:nvSpPr>
        <p:spPr>
          <a:xfrm>
            <a:off x="5899920" y="5542668"/>
            <a:ext cx="4714670" cy="1476375"/>
          </a:xfrm>
          <a:prstGeom prst="rect">
            <a:avLst/>
          </a:prstGeom>
          <a:noFill/>
        </p:spPr>
        <p:txBody>
          <a:bodyPr wrap="square" rtlCol="0">
            <a:spAutoFit/>
          </a:bodyPr>
          <a:lstStyle/>
          <a:p>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非结余：留在本科目</a:t>
            </a:r>
            <a:endParaRPr lang="en-US" altLang="zh-CN" b="1" dirty="0">
              <a:solidFill>
                <a:srgbClr val="181818"/>
              </a:solidFill>
              <a:latin typeface="微软雅黑" panose="020B0503020204020204" charset="-122"/>
              <a:ea typeface="微软雅黑" panose="020B0503020204020204" charset="-122"/>
              <a:cs typeface="微软雅黑" panose="020B0503020204020204" charset="-122"/>
            </a:endParaRPr>
          </a:p>
          <a:p>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结余：   借：财政拨款结转</a:t>
            </a:r>
            <a:r>
              <a:rPr lang="en-US" altLang="en-US" b="1" dirty="0">
                <a:solidFill>
                  <a:srgbClr val="181818"/>
                </a:solidFill>
                <a:latin typeface="微软雅黑" panose="020B0503020204020204" charset="-122"/>
                <a:ea typeface="微软雅黑" panose="020B0503020204020204" charset="-122"/>
                <a:cs typeface="微软雅黑" panose="020B0503020204020204" charset="-122"/>
              </a:rPr>
              <a:t>—</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累计结转</a:t>
            </a:r>
            <a:br>
              <a:rPr lang="en-US" altLang="en-US" b="1" dirty="0">
                <a:solidFill>
                  <a:srgbClr val="181818"/>
                </a:solidFill>
                <a:latin typeface="微软雅黑" panose="020B0503020204020204" charset="-122"/>
                <a:ea typeface="微软雅黑" panose="020B0503020204020204" charset="-122"/>
                <a:cs typeface="微软雅黑" panose="020B0503020204020204" charset="-122"/>
              </a:rPr>
            </a:br>
            <a:r>
              <a:rPr lang="en-US" altLang="en-US" b="1" dirty="0">
                <a:solidFill>
                  <a:srgbClr val="181818"/>
                </a:solidFill>
                <a:latin typeface="微软雅黑" panose="020B0503020204020204" charset="-122"/>
                <a:ea typeface="微软雅黑" panose="020B0503020204020204" charset="-122"/>
                <a:cs typeface="微软雅黑" panose="020B0503020204020204" charset="-122"/>
              </a:rPr>
              <a:t>                 </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贷：财政拨款结余</a:t>
            </a:r>
            <a:r>
              <a:rPr lang="en-US" altLang="en-US" b="1" dirty="0">
                <a:solidFill>
                  <a:srgbClr val="181818"/>
                </a:solidFill>
                <a:latin typeface="微软雅黑" panose="020B0503020204020204" charset="-122"/>
                <a:ea typeface="微软雅黑" panose="020B0503020204020204" charset="-122"/>
                <a:cs typeface="微软雅黑" panose="020B0503020204020204" charset="-122"/>
              </a:rPr>
              <a:t>—</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结转转入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a:p>
            <a:endParaRPr lang="en-US" altLang="zh-CN" dirty="0">
              <a:solidFill>
                <a:srgbClr val="181818"/>
              </a:solidFill>
              <a:latin typeface="微软雅黑" panose="020B0503020204020204" charset="-122"/>
              <a:ea typeface="微软雅黑" panose="020B0503020204020204" charset="-122"/>
              <a:cs typeface="微软雅黑" panose="020B0503020204020204" charset="-122"/>
            </a:endParaRPr>
          </a:p>
          <a:p>
            <a:endParaRPr lang="zh-CN" altLang="en-US" dirty="0">
              <a:solidFill>
                <a:srgbClr val="181818"/>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amond(in)">
                                      <p:cBhvr>
                                        <p:cTn id="22" dur="2000"/>
                                        <p:tgtEl>
                                          <p:spTgt spid="4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diamond(in)">
                                      <p:cBhvr>
                                        <p:cTn id="25" dur="2000"/>
                                        <p:tgtEl>
                                          <p:spTgt spid="4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diamond(in)">
                                      <p:cBhvr>
                                        <p:cTn id="28" dur="2000"/>
                                        <p:tgtEl>
                                          <p:spTgt spid="4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diamond(in)">
                                      <p:cBhvr>
                                        <p:cTn id="31" dur="2000"/>
                                        <p:tgtEl>
                                          <p:spTgt spid="4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diamond(in)">
                                      <p:cBhvr>
                                        <p:cTn id="34" dur="2000"/>
                                        <p:tgtEl>
                                          <p:spTgt spid="5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4" grpId="0"/>
      <p:bldP spid="45" grpId="0" bldLvl="0" animBg="1"/>
      <p:bldP spid="47" grpId="0" bldLvl="0" animBg="1"/>
      <p:bldP spid="48" grpId="0"/>
      <p:bldP spid="52" grpId="0" animBg="1"/>
      <p:bldP spid="53" grpId="0"/>
      <p:bldP spid="54"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2" name="组合 31"/>
          <p:cNvGrpSpPr/>
          <p:nvPr/>
        </p:nvGrpSpPr>
        <p:grpSpPr>
          <a:xfrm>
            <a:off x="253747" y="321532"/>
            <a:ext cx="5287244" cy="639691"/>
            <a:chOff x="253748" y="321532"/>
            <a:chExt cx="3695952" cy="639691"/>
          </a:xfrm>
        </p:grpSpPr>
        <p:sp>
          <p:nvSpPr>
            <p:cNvPr id="33"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财政拨款结余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4" name="矩形 33"/>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5"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6" name="矩形 35"/>
          <p:cNvSpPr/>
          <p:nvPr/>
        </p:nvSpPr>
        <p:spPr>
          <a:xfrm>
            <a:off x="6130578" y="1405366"/>
            <a:ext cx="3016333"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7" name="TextBox 6"/>
          <p:cNvSpPr txBox="1"/>
          <p:nvPr/>
        </p:nvSpPr>
        <p:spPr>
          <a:xfrm>
            <a:off x="6232767" y="1450764"/>
            <a:ext cx="3135085"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财政拨款结余</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结转转入</a:t>
            </a:r>
            <a:endParaRPr lang="zh-CN" altLang="en-US" sz="2000" b="1" dirty="0">
              <a:solidFill>
                <a:srgbClr val="181818"/>
              </a:solidFill>
              <a:latin typeface="Agency FB" panose="020B0503020202020204"/>
              <a:ea typeface="微软雅黑" panose="020B0503020204020204" charset="-122"/>
            </a:endParaRPr>
          </a:p>
        </p:txBody>
      </p:sp>
      <p:sp>
        <p:nvSpPr>
          <p:cNvPr id="38" name="TextBox 9"/>
          <p:cNvSpPr txBox="1"/>
          <p:nvPr/>
        </p:nvSpPr>
        <p:spPr>
          <a:xfrm>
            <a:off x="6395572" y="1997694"/>
            <a:ext cx="938150"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借方</a:t>
            </a:r>
            <a:endParaRPr lang="zh-CN" altLang="en-US" b="1" dirty="0">
              <a:solidFill>
                <a:srgbClr val="181818"/>
              </a:solidFill>
              <a:latin typeface="Agency FB" panose="020B0503020202020204"/>
              <a:ea typeface="微软雅黑" panose="020B0503020204020204" charset="-122"/>
            </a:endParaRPr>
          </a:p>
        </p:txBody>
      </p:sp>
      <p:sp>
        <p:nvSpPr>
          <p:cNvPr id="39" name="TextBox 10"/>
          <p:cNvSpPr txBox="1"/>
          <p:nvPr/>
        </p:nvSpPr>
        <p:spPr>
          <a:xfrm>
            <a:off x="8131463" y="1997153"/>
            <a:ext cx="938150" cy="369332"/>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贷方</a:t>
            </a:r>
            <a:endParaRPr lang="zh-CN" altLang="en-US" b="1" dirty="0">
              <a:solidFill>
                <a:srgbClr val="181818"/>
              </a:solidFill>
              <a:latin typeface="Agency FB" panose="020B0503020202020204"/>
              <a:ea typeface="微软雅黑" panose="020B0503020204020204" charset="-122"/>
            </a:endParaRPr>
          </a:p>
        </p:txBody>
      </p:sp>
      <p:sp>
        <p:nvSpPr>
          <p:cNvPr id="40" name="云形 39"/>
          <p:cNvSpPr/>
          <p:nvPr/>
        </p:nvSpPr>
        <p:spPr>
          <a:xfrm>
            <a:off x="9210868" y="1677166"/>
            <a:ext cx="2526802" cy="1611691"/>
          </a:xfrm>
          <a:prstGeom prst="cloud">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1" name="TextBox 18"/>
          <p:cNvSpPr txBox="1"/>
          <p:nvPr/>
        </p:nvSpPr>
        <p:spPr>
          <a:xfrm>
            <a:off x="9605098" y="1945354"/>
            <a:ext cx="1774825" cy="101473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累计结转的结余性质金额</a:t>
            </a:r>
            <a:endParaRPr lang="zh-CN" altLang="en-US" sz="2000" b="1" dirty="0">
              <a:solidFill>
                <a:srgbClr val="181818"/>
              </a:solidFill>
              <a:latin typeface="Agency FB" panose="020B0503020202020204"/>
              <a:ea typeface="微软雅黑" panose="020B0503020204020204" charset="-122"/>
            </a:endParaRPr>
          </a:p>
        </p:txBody>
      </p:sp>
      <p:sp>
        <p:nvSpPr>
          <p:cNvPr id="42" name="矩形 41"/>
          <p:cNvSpPr/>
          <p:nvPr/>
        </p:nvSpPr>
        <p:spPr>
          <a:xfrm>
            <a:off x="3634618" y="3354357"/>
            <a:ext cx="3016333"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3" name="TextBox 25"/>
          <p:cNvSpPr txBox="1"/>
          <p:nvPr/>
        </p:nvSpPr>
        <p:spPr>
          <a:xfrm>
            <a:off x="3729848" y="3415282"/>
            <a:ext cx="2809219"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财政拨款结余</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累计结余</a:t>
            </a:r>
            <a:endParaRPr lang="zh-CN" altLang="en-US" sz="2000" b="1" dirty="0">
              <a:solidFill>
                <a:srgbClr val="181818"/>
              </a:solidFill>
              <a:latin typeface="Agency FB" panose="020B0503020202020204"/>
              <a:ea typeface="微软雅黑" panose="020B0503020204020204" charset="-122"/>
            </a:endParaRPr>
          </a:p>
        </p:txBody>
      </p:sp>
      <p:sp>
        <p:nvSpPr>
          <p:cNvPr id="44" name="TextBox 26"/>
          <p:cNvSpPr txBox="1"/>
          <p:nvPr/>
        </p:nvSpPr>
        <p:spPr>
          <a:xfrm>
            <a:off x="3796968" y="3936899"/>
            <a:ext cx="938150"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借方</a:t>
            </a:r>
            <a:endParaRPr lang="zh-CN" altLang="en-US" b="1" dirty="0">
              <a:solidFill>
                <a:srgbClr val="181818"/>
              </a:solidFill>
              <a:latin typeface="Agency FB" panose="020B0503020202020204"/>
              <a:ea typeface="微软雅黑" panose="020B0503020204020204" charset="-122"/>
            </a:endParaRPr>
          </a:p>
        </p:txBody>
      </p:sp>
      <p:sp>
        <p:nvSpPr>
          <p:cNvPr id="45" name="TextBox 27"/>
          <p:cNvSpPr txBox="1"/>
          <p:nvPr/>
        </p:nvSpPr>
        <p:spPr>
          <a:xfrm>
            <a:off x="5480636" y="3947445"/>
            <a:ext cx="938150" cy="369332"/>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贷方</a:t>
            </a:r>
            <a:endParaRPr lang="zh-CN" altLang="en-US" b="1" dirty="0">
              <a:solidFill>
                <a:srgbClr val="181818"/>
              </a:solidFill>
              <a:latin typeface="Agency FB" panose="020B0503020202020204"/>
              <a:ea typeface="微软雅黑" panose="020B0503020204020204" charset="-122"/>
            </a:endParaRPr>
          </a:p>
        </p:txBody>
      </p:sp>
      <p:cxnSp>
        <p:nvCxnSpPr>
          <p:cNvPr id="46" name="直接连接符 45"/>
          <p:cNvCxnSpPr/>
          <p:nvPr/>
        </p:nvCxnSpPr>
        <p:spPr>
          <a:xfrm>
            <a:off x="5196819" y="3854449"/>
            <a:ext cx="0" cy="1888178"/>
          </a:xfrm>
          <a:prstGeom prst="line">
            <a:avLst/>
          </a:prstGeom>
          <a:noFill/>
          <a:ln w="50800" cap="flat" cmpd="sng" algn="ctr">
            <a:solidFill>
              <a:srgbClr val="4472C4">
                <a:lumMod val="50000"/>
              </a:srgbClr>
            </a:solidFill>
            <a:prstDash val="solid"/>
            <a:miter lim="800000"/>
          </a:ln>
          <a:effectLst/>
        </p:spPr>
      </p:cxnSp>
      <p:cxnSp>
        <p:nvCxnSpPr>
          <p:cNvPr id="47" name="直接连接符 46"/>
          <p:cNvCxnSpPr/>
          <p:nvPr/>
        </p:nvCxnSpPr>
        <p:spPr>
          <a:xfrm>
            <a:off x="3634618" y="5041981"/>
            <a:ext cx="3016333" cy="0"/>
          </a:xfrm>
          <a:prstGeom prst="line">
            <a:avLst/>
          </a:prstGeom>
          <a:noFill/>
          <a:ln w="50800" cap="flat" cmpd="sng" algn="ctr">
            <a:solidFill>
              <a:srgbClr val="4472C4">
                <a:lumMod val="50000"/>
              </a:srgbClr>
            </a:solidFill>
            <a:prstDash val="solid"/>
            <a:miter lim="800000"/>
          </a:ln>
          <a:effectLst/>
        </p:spPr>
      </p:cxnSp>
      <p:sp>
        <p:nvSpPr>
          <p:cNvPr id="48" name="云形 47"/>
          <p:cNvSpPr/>
          <p:nvPr/>
        </p:nvSpPr>
        <p:spPr>
          <a:xfrm>
            <a:off x="610199" y="3855199"/>
            <a:ext cx="2794853" cy="1782664"/>
          </a:xfrm>
          <a:prstGeom prst="cloud">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9" name="TextBox 35"/>
          <p:cNvSpPr txBox="1"/>
          <p:nvPr/>
        </p:nvSpPr>
        <p:spPr>
          <a:xfrm>
            <a:off x="1189063" y="4108502"/>
            <a:ext cx="1767205" cy="132207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年初余额调整</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归集上缴</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单位内部调剂（借方余额</a:t>
            </a:r>
            <a:r>
              <a:rPr lang="zh-CN" altLang="en-US" dirty="0">
                <a:solidFill>
                  <a:srgbClr val="181818"/>
                </a:solidFill>
                <a:latin typeface="Agency FB" panose="020B0503020202020204"/>
                <a:ea typeface="微软雅黑" panose="020B0503020204020204" charset="-122"/>
              </a:rPr>
              <a:t>）</a:t>
            </a:r>
            <a:endParaRPr lang="zh-CN" altLang="en-US" dirty="0">
              <a:solidFill>
                <a:srgbClr val="181818"/>
              </a:solidFill>
              <a:latin typeface="Agency FB" panose="020B0503020202020204"/>
              <a:ea typeface="微软雅黑" panose="020B0503020204020204" charset="-122"/>
            </a:endParaRPr>
          </a:p>
        </p:txBody>
      </p:sp>
      <p:sp>
        <p:nvSpPr>
          <p:cNvPr id="50" name="右箭头 36"/>
          <p:cNvSpPr/>
          <p:nvPr/>
        </p:nvSpPr>
        <p:spPr>
          <a:xfrm>
            <a:off x="3647497" y="4461880"/>
            <a:ext cx="1233113" cy="200234"/>
          </a:xfrm>
          <a:prstGeom prst="righ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1" name="左箭头 37"/>
          <p:cNvSpPr/>
          <p:nvPr/>
        </p:nvSpPr>
        <p:spPr>
          <a:xfrm>
            <a:off x="8126282" y="2486021"/>
            <a:ext cx="1104406" cy="201880"/>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2" name="云形 51"/>
          <p:cNvSpPr/>
          <p:nvPr/>
        </p:nvSpPr>
        <p:spPr>
          <a:xfrm>
            <a:off x="8024395" y="3707172"/>
            <a:ext cx="2526795" cy="1587951"/>
          </a:xfrm>
          <a:prstGeom prst="cloud">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3" name="左箭头 40"/>
          <p:cNvSpPr/>
          <p:nvPr/>
        </p:nvSpPr>
        <p:spPr>
          <a:xfrm>
            <a:off x="6395905" y="4417624"/>
            <a:ext cx="1312265" cy="207391"/>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4" name="TextBox 43"/>
          <p:cNvSpPr txBox="1"/>
          <p:nvPr/>
        </p:nvSpPr>
        <p:spPr>
          <a:xfrm>
            <a:off x="8379184" y="4108502"/>
            <a:ext cx="1737757" cy="707886"/>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年初余额调整</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（贷方余额）</a:t>
            </a:r>
            <a:endParaRPr lang="zh-CN" altLang="en-US" sz="2000" b="1" dirty="0">
              <a:solidFill>
                <a:srgbClr val="181818"/>
              </a:solidFill>
              <a:latin typeface="Agency FB" panose="020B0503020202020204"/>
              <a:ea typeface="微软雅黑" panose="020B0503020204020204" charset="-122"/>
            </a:endParaRPr>
          </a:p>
        </p:txBody>
      </p:sp>
      <p:sp>
        <p:nvSpPr>
          <p:cNvPr id="55" name="TextBox 44"/>
          <p:cNvSpPr txBox="1"/>
          <p:nvPr/>
        </p:nvSpPr>
        <p:spPr>
          <a:xfrm>
            <a:off x="5382867" y="5239913"/>
            <a:ext cx="3965370" cy="706755"/>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余额为留归学校使用的滚存结余资金</a:t>
            </a:r>
            <a:endParaRPr lang="zh-CN" altLang="en-US" sz="2000" b="1" dirty="0">
              <a:solidFill>
                <a:srgbClr val="181818"/>
              </a:solidFill>
              <a:latin typeface="Agency FB" panose="020B0503020202020204"/>
              <a:ea typeface="微软雅黑" panose="020B0503020204020204" charset="-122"/>
            </a:endParaRPr>
          </a:p>
        </p:txBody>
      </p:sp>
      <p:cxnSp>
        <p:nvCxnSpPr>
          <p:cNvPr id="56" name="直接连接符 55"/>
          <p:cNvCxnSpPr/>
          <p:nvPr/>
        </p:nvCxnSpPr>
        <p:spPr>
          <a:xfrm flipH="1">
            <a:off x="7548676" y="1945449"/>
            <a:ext cx="4990" cy="1529347"/>
          </a:xfrm>
          <a:prstGeom prst="line">
            <a:avLst/>
          </a:prstGeom>
          <a:noFill/>
          <a:ln w="50800" cap="flat" cmpd="sng" algn="ctr">
            <a:solidFill>
              <a:srgbClr val="4472C4">
                <a:lumMod val="50000"/>
              </a:srgbClr>
            </a:solidFill>
            <a:prstDash val="solid"/>
            <a:miter lim="800000"/>
          </a:ln>
          <a:effectLst/>
        </p:spPr>
      </p:cxnSp>
      <p:cxnSp>
        <p:nvCxnSpPr>
          <p:cNvPr id="57" name="直接连接符 56"/>
          <p:cNvCxnSpPr/>
          <p:nvPr/>
        </p:nvCxnSpPr>
        <p:spPr>
          <a:xfrm>
            <a:off x="6138224" y="2960084"/>
            <a:ext cx="3008687" cy="0"/>
          </a:xfrm>
          <a:prstGeom prst="line">
            <a:avLst/>
          </a:prstGeom>
          <a:noFill/>
          <a:ln w="50800" cap="flat" cmpd="sng" algn="ctr">
            <a:solidFill>
              <a:srgbClr val="4472C4">
                <a:lumMod val="50000"/>
              </a:srgbClr>
            </a:solidFill>
            <a:prstDash val="solid"/>
            <a:miter lim="800000"/>
          </a:ln>
          <a:effectLst/>
        </p:spPr>
      </p:cxnSp>
      <p:sp>
        <p:nvSpPr>
          <p:cNvPr id="58" name="右弧形箭头 42"/>
          <p:cNvSpPr/>
          <p:nvPr/>
        </p:nvSpPr>
        <p:spPr>
          <a:xfrm rot="1418945">
            <a:off x="6827156" y="3310787"/>
            <a:ext cx="313150" cy="1027134"/>
          </a:xfrm>
          <a:prstGeom prst="curvedLeftArrow">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59" name="TextBox 45"/>
          <p:cNvSpPr txBox="1"/>
          <p:nvPr/>
        </p:nvSpPr>
        <p:spPr>
          <a:xfrm>
            <a:off x="7766607" y="3060266"/>
            <a:ext cx="1240077"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余额</a:t>
            </a:r>
            <a:endParaRPr lang="zh-CN" altLang="en-US" sz="2000" b="1" dirty="0">
              <a:solidFill>
                <a:srgbClr val="181818"/>
              </a:solidFill>
              <a:latin typeface="Agency FB" panose="020B0503020202020204"/>
              <a:ea typeface="微软雅黑" panose="020B0503020204020204" charset="-122"/>
            </a:endParaRPr>
          </a:p>
        </p:txBody>
      </p:sp>
      <p:sp>
        <p:nvSpPr>
          <p:cNvPr id="60" name="矩形 59"/>
          <p:cNvSpPr/>
          <p:nvPr/>
        </p:nvSpPr>
        <p:spPr>
          <a:xfrm>
            <a:off x="5859959" y="6549495"/>
            <a:ext cx="679108"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- 49 -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linds(horizontal)">
                                      <p:cBhvr>
                                        <p:cTn id="24" dur="500"/>
                                        <p:tgtEl>
                                          <p:spTgt spid="4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linds(horizontal)">
                                      <p:cBhvr>
                                        <p:cTn id="30" dur="500"/>
                                        <p:tgtEl>
                                          <p:spTgt spid="5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linds(horizontal)">
                                      <p:cBhvr>
                                        <p:cTn id="33" dur="500"/>
                                        <p:tgtEl>
                                          <p:spTgt spid="5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linds(horizontal)">
                                      <p:cBhvr>
                                        <p:cTn id="36" dur="500"/>
                                        <p:tgtEl>
                                          <p:spTgt spid="5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linds(horizontal)">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box(in)">
                                      <p:cBhvr>
                                        <p:cTn id="44" dur="500"/>
                                        <p:tgtEl>
                                          <p:spTgt spid="5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blinds(horizontal)">
                                      <p:cBhvr>
                                        <p:cTn id="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8" grpId="0" animBg="1"/>
      <p:bldP spid="49" grpId="0"/>
      <p:bldP spid="50" grpId="0" animBg="1"/>
      <p:bldP spid="51" grpId="0" animBg="1"/>
      <p:bldP spid="52" grpId="0" animBg="1"/>
      <p:bldP spid="53" grpId="0" animBg="1"/>
      <p:bldP spid="54" grpId="0"/>
      <p:bldP spid="55" grpId="0"/>
      <p:bldP spid="58" grpId="0" animBg="1"/>
      <p:bldP spid="6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财政拨款结转</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280160"/>
            <a:ext cx="10715238" cy="4869815"/>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核算内容</a:t>
            </a:r>
            <a:endPar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同级财政拨款结转</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结余资金的调整、结转和滚存情况</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财政拨款结转的明细科目</a:t>
            </a:r>
            <a:r>
              <a:rPr kumimoji="0" lang="zh-CN" altLang="en-US"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a:t>
            </a:r>
            <a:r>
              <a:rPr kumimoji="0" lang="en-US" altLang="zh-CN"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7</a:t>
            </a:r>
            <a:r>
              <a:rPr kumimoji="0" lang="zh-CN" altLang="en-US"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个）</a:t>
            </a:r>
            <a:endParaRPr kumimoji="0" lang="zh-CN" altLang="en-US"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年初余额调整</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0070C0"/>
                </a:solidFill>
                <a:effectLst/>
                <a:uLnTx/>
                <a:uFillTx/>
                <a:latin typeface="Agency FB" panose="020B0503020202020204"/>
                <a:ea typeface="微软雅黑" panose="020B0503020204020204" charset="-122"/>
                <a:sym typeface="+mn-ea"/>
              </a:rPr>
              <a:t>归集调入、归集调出、归集上缴</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0070C0"/>
                </a:solidFill>
                <a:effectLst/>
                <a:uLnTx/>
                <a:uFillTx/>
                <a:latin typeface="Agency FB" panose="020B0503020202020204"/>
                <a:ea typeface="微软雅黑" panose="020B0503020204020204" charset="-122"/>
                <a:sym typeface="+mn-ea"/>
              </a:rPr>
              <a:t>单位内部调剂</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本年收支结转、</a:t>
            </a:r>
            <a:r>
              <a:rPr kumimoji="0" lang="zh-CN" altLang="en-US" sz="2400" b="0" i="1"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累计结转</a:t>
            </a:r>
            <a:endParaRPr kumimoji="0" lang="en-US" altLang="zh-CN" sz="2400" b="0" i="1"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财政拨款结余的明细科目</a:t>
            </a:r>
            <a:r>
              <a:rPr kumimoji="0" lang="zh-CN" altLang="en-US"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a:t>
            </a:r>
            <a:r>
              <a:rPr kumimoji="0" lang="en-US" altLang="zh-CN"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5</a:t>
            </a:r>
            <a:r>
              <a:rPr kumimoji="0" lang="zh-CN" altLang="en-US" sz="2800" b="1" i="1"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个）</a:t>
            </a:r>
            <a:endPar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年初余额调整、</a:t>
            </a:r>
            <a:r>
              <a:rPr kumimoji="0" lang="zh-CN" altLang="en-US" sz="2400" b="0" i="0" u="none" strike="noStrike" kern="0" cap="none" spc="0" normalizeH="0" baseline="0" noProof="0" dirty="0">
                <a:ln>
                  <a:noFill/>
                </a:ln>
                <a:solidFill>
                  <a:srgbClr val="0070C0"/>
                </a:solidFill>
                <a:effectLst/>
                <a:uLnTx/>
                <a:uFillTx/>
                <a:latin typeface="Agency FB" panose="020B0503020202020204"/>
                <a:ea typeface="微软雅黑" panose="020B0503020204020204" charset="-122"/>
                <a:sym typeface="+mn-ea"/>
              </a:rPr>
              <a:t>归集上缴、单位内部调剂</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、结转转入、</a:t>
            </a:r>
            <a:r>
              <a:rPr kumimoji="0" lang="zh-CN" altLang="en-US" sz="2400" b="0" i="1"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累计结余</a:t>
            </a:r>
            <a:r>
              <a:rPr kumimoji="0" lang="zh-CN" altLang="en-US" sz="20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14876" y="1143786"/>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37094"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- 50 -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9" name="组合 8"/>
          <p:cNvGrpSpPr/>
          <p:nvPr/>
        </p:nvGrpSpPr>
        <p:grpSpPr>
          <a:xfrm>
            <a:off x="253748" y="321532"/>
            <a:ext cx="3695952" cy="639691"/>
            <a:chOff x="253748" y="321532"/>
            <a:chExt cx="3695952" cy="639691"/>
          </a:xfrm>
        </p:grpSpPr>
        <p:sp>
          <p:nvSpPr>
            <p:cNvPr id="10"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支出类科目</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1" name="矩形 1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graphicFrame>
        <p:nvGraphicFramePr>
          <p:cNvPr id="13" name="表格 12"/>
          <p:cNvGraphicFramePr>
            <a:graphicFrameLocks noGrp="1"/>
          </p:cNvGraphicFramePr>
          <p:nvPr/>
        </p:nvGraphicFramePr>
        <p:xfrm>
          <a:off x="2032000" y="1522881"/>
          <a:ext cx="8127999" cy="4031759"/>
        </p:xfrm>
        <a:graphic>
          <a:graphicData uri="http://schemas.openxmlformats.org/drawingml/2006/table">
            <a:tbl>
              <a:tblPr bandRow="1"/>
              <a:tblGrid>
                <a:gridCol w="1270759"/>
                <a:gridCol w="4147907"/>
                <a:gridCol w="2709333"/>
              </a:tblGrid>
              <a:tr h="502464">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1</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t>行政支出</a:t>
                      </a: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t>行政单位</a:t>
                      </a: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2</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solidFill>
                            <a:srgbClr val="7030A0"/>
                          </a:solidFill>
                        </a:rPr>
                        <a:t>事业支出</a:t>
                      </a:r>
                      <a:endParaRPr lang="zh-CN" altLang="en-US" sz="2400" b="1" dirty="0">
                        <a:solidFill>
                          <a:srgbClr val="7030A0"/>
                        </a:solidFill>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solidFill>
                            <a:srgbClr val="7030A0"/>
                          </a:solidFill>
                        </a:rPr>
                        <a:t>有变化</a:t>
                      </a:r>
                      <a:endParaRPr lang="zh-CN" altLang="en-US" sz="2400" b="1" dirty="0">
                        <a:solidFill>
                          <a:srgbClr val="7030A0"/>
                        </a:solidFill>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3</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t>经营支出</a:t>
                      </a: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4</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t>上缴上级支出</a:t>
                      </a: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5</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t>对附属单位补助支出</a:t>
                      </a: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6</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solidFill>
                            <a:srgbClr val="99191E"/>
                          </a:solidFill>
                        </a:rPr>
                        <a:t>投资支出</a:t>
                      </a:r>
                      <a:endParaRPr lang="zh-CN" altLang="en-US" sz="2400" b="1" dirty="0">
                        <a:solidFill>
                          <a:srgbClr val="99191E"/>
                        </a:solidFill>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solidFill>
                            <a:srgbClr val="99191E"/>
                          </a:solidFill>
                        </a:rPr>
                        <a:t>新增科目</a:t>
                      </a:r>
                      <a:endParaRPr lang="zh-CN" altLang="en-US" sz="2400" b="1" dirty="0">
                        <a:solidFill>
                          <a:srgbClr val="99191E"/>
                        </a:solidFill>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7</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solidFill>
                            <a:srgbClr val="99191E"/>
                          </a:solidFill>
                        </a:rPr>
                        <a:t>债务还本支出</a:t>
                      </a:r>
                      <a:endParaRPr lang="zh-CN" altLang="en-US" sz="2400" b="1" dirty="0">
                        <a:solidFill>
                          <a:srgbClr val="99191E"/>
                        </a:solidFill>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solidFill>
                            <a:srgbClr val="99191E"/>
                          </a:solidFill>
                        </a:rPr>
                        <a:t>新增科目</a:t>
                      </a:r>
                      <a:endParaRPr lang="zh-CN" altLang="en-US" sz="2400" b="1" dirty="0">
                        <a:solidFill>
                          <a:srgbClr val="99191E"/>
                        </a:solidFill>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04185">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8</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zh-CN" altLang="en-US" sz="2400" b="1" dirty="0"/>
                        <a:t>其他支出</a:t>
                      </a:r>
                      <a:endParaRPr lang="zh-CN" altLang="en-US" sz="2400" b="1"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endParaRPr lang="zh-CN" altLang="en-US" sz="2400" b="0" dirty="0">
                        <a:latin typeface="微软雅黑" panose="020B0503020204020204" charset="-122"/>
                        <a:ea typeface="微软雅黑" panose="020B050302020402020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
        <p:nvSpPr>
          <p:cNvPr id="14" name="矩形 13"/>
          <p:cNvSpPr/>
          <p:nvPr/>
        </p:nvSpPr>
        <p:spPr>
          <a:xfrm>
            <a:off x="5859959" y="6561527"/>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财政拨款结转</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280160"/>
            <a:ext cx="10715238" cy="4869815"/>
          </a:xfrm>
          <a:prstGeom prst="rect">
            <a:avLst/>
          </a:prstGeom>
          <a:noFill/>
          <a:ln>
            <a:solidFill>
              <a:srgbClr val="4472C4"/>
            </a:solidFill>
          </a:ln>
        </p:spPr>
        <p:txBody>
          <a:bodyPr/>
          <a:lstStyle/>
          <a:p>
            <a:pPr marL="457200" lvl="0" indent="-457200">
              <a:lnSpc>
                <a:spcPct val="150000"/>
              </a:lnSpc>
              <a:buBlip>
                <a:blip r:embed="rId1"/>
              </a:buBlip>
              <a:defRPr/>
            </a:pPr>
            <a:r>
              <a:rPr lang="en-US" altLang="zh-CN" sz="2400" b="1" kern="0" dirty="0" smtClean="0">
                <a:solidFill>
                  <a:srgbClr val="181818"/>
                </a:solidFill>
                <a:latin typeface="微软雅黑" panose="020B0503020204020204" charset="-122"/>
                <a:ea typeface="微软雅黑" panose="020B0503020204020204" charset="-122"/>
                <a:cs typeface="+mj-ea"/>
                <a:sym typeface="+mn-ea"/>
              </a:rPr>
              <a:t>【</a:t>
            </a:r>
            <a:r>
              <a:rPr lang="zh-CN" altLang="en-US" sz="2400" b="1" kern="0" dirty="0">
                <a:solidFill>
                  <a:srgbClr val="181818"/>
                </a:solidFill>
                <a:latin typeface="微软雅黑" panose="020B0503020204020204" charset="-122"/>
                <a:ea typeface="微软雅黑" panose="020B0503020204020204" charset="-122"/>
                <a:cs typeface="+mj-ea"/>
                <a:sym typeface="+mn-ea"/>
              </a:rPr>
              <a:t>举例</a:t>
            </a:r>
            <a:r>
              <a:rPr lang="en-US" altLang="zh-CN" sz="2400" b="1" kern="0" dirty="0" smtClean="0">
                <a:solidFill>
                  <a:srgbClr val="181818"/>
                </a:solidFill>
                <a:latin typeface="微软雅黑" panose="020B0503020204020204" charset="-122"/>
                <a:ea typeface="微软雅黑" panose="020B0503020204020204" charset="-122"/>
                <a:cs typeface="+mj-ea"/>
                <a:sym typeface="+mn-ea"/>
              </a:rPr>
              <a:t>】12</a:t>
            </a:r>
            <a:r>
              <a:rPr lang="zh-CN" altLang="en-US" sz="2400" b="1" kern="0" dirty="0" smtClean="0">
                <a:solidFill>
                  <a:srgbClr val="181818"/>
                </a:solidFill>
                <a:latin typeface="微软雅黑" panose="020B0503020204020204" charset="-122"/>
                <a:ea typeface="微软雅黑" panose="020B0503020204020204" charset="-122"/>
                <a:cs typeface="+mj-ea"/>
                <a:sym typeface="+mn-ea"/>
              </a:rPr>
              <a:t>月</a:t>
            </a:r>
            <a:r>
              <a:rPr lang="en-US" altLang="zh-CN" sz="2400" b="1" kern="0" dirty="0" smtClean="0">
                <a:solidFill>
                  <a:srgbClr val="181818"/>
                </a:solidFill>
                <a:latin typeface="微软雅黑" panose="020B0503020204020204" charset="-122"/>
                <a:ea typeface="微软雅黑" panose="020B0503020204020204" charset="-122"/>
                <a:cs typeface="+mj-ea"/>
                <a:sym typeface="+mn-ea"/>
              </a:rPr>
              <a:t>21</a:t>
            </a:r>
            <a:r>
              <a:rPr lang="zh-CN" altLang="en-US" sz="2400" b="1" kern="0" dirty="0" smtClean="0">
                <a:solidFill>
                  <a:srgbClr val="181818"/>
                </a:solidFill>
                <a:latin typeface="微软雅黑" panose="020B0503020204020204" charset="-122"/>
                <a:ea typeface="微软雅黑" panose="020B0503020204020204" charset="-122"/>
                <a:cs typeface="+mj-ea"/>
                <a:sym typeface="+mn-ea"/>
              </a:rPr>
              <a:t>日，某大学因业务需要同级财政部门通过授权支付方式从</a:t>
            </a:r>
            <a:r>
              <a:rPr lang="en-US" altLang="zh-CN" sz="2400" b="1" kern="0" dirty="0" smtClean="0">
                <a:solidFill>
                  <a:srgbClr val="181818"/>
                </a:solidFill>
                <a:latin typeface="微软雅黑" panose="020B0503020204020204" charset="-122"/>
                <a:ea typeface="微软雅黑" panose="020B0503020204020204" charset="-122"/>
                <a:cs typeface="+mj-ea"/>
                <a:sym typeface="+mn-ea"/>
              </a:rPr>
              <a:t>A</a:t>
            </a:r>
            <a:r>
              <a:rPr lang="zh-CN" altLang="en-US" sz="2400" b="1" kern="0" dirty="0" smtClean="0">
                <a:solidFill>
                  <a:srgbClr val="181818"/>
                </a:solidFill>
                <a:latin typeface="微软雅黑" panose="020B0503020204020204" charset="-122"/>
                <a:ea typeface="微软雅黑" panose="020B0503020204020204" charset="-122"/>
                <a:cs typeface="+mj-ea"/>
                <a:sym typeface="+mn-ea"/>
              </a:rPr>
              <a:t>单位调入</a:t>
            </a:r>
            <a:r>
              <a:rPr lang="en-US" altLang="zh-CN" sz="2400" b="1" kern="0" dirty="0" smtClean="0">
                <a:solidFill>
                  <a:srgbClr val="181818"/>
                </a:solidFill>
                <a:latin typeface="微软雅黑" panose="020B0503020204020204" charset="-122"/>
                <a:ea typeface="微软雅黑" panose="020B0503020204020204" charset="-122"/>
                <a:cs typeface="+mj-ea"/>
                <a:sym typeface="+mn-ea"/>
              </a:rPr>
              <a:t>200000</a:t>
            </a:r>
            <a:r>
              <a:rPr lang="zh-CN" altLang="en-US" sz="2400" b="1" kern="0" dirty="0" smtClean="0">
                <a:solidFill>
                  <a:srgbClr val="181818"/>
                </a:solidFill>
                <a:latin typeface="微软雅黑" panose="020B0503020204020204" charset="-122"/>
                <a:ea typeface="微软雅黑" panose="020B0503020204020204" charset="-122"/>
                <a:cs typeface="+mj-ea"/>
                <a:sym typeface="+mn-ea"/>
              </a:rPr>
              <a:t>元财政专项结转资金用于</a:t>
            </a:r>
            <a:r>
              <a:rPr lang="zh-CN" altLang="en-US" sz="2400" b="1" kern="0" dirty="0">
                <a:solidFill>
                  <a:srgbClr val="181818"/>
                </a:solidFill>
                <a:latin typeface="微软雅黑" panose="020B0503020204020204" charset="-122"/>
                <a:ea typeface="微软雅黑" panose="020B0503020204020204" charset="-122"/>
                <a:cs typeface="+mj-ea"/>
                <a:sym typeface="+mn-ea"/>
              </a:rPr>
              <a:t>泰山论坛</a:t>
            </a:r>
            <a:r>
              <a:rPr lang="zh-CN" altLang="en-US" sz="2400" b="1" kern="0" dirty="0" smtClean="0">
                <a:solidFill>
                  <a:srgbClr val="181818"/>
                </a:solidFill>
                <a:latin typeface="微软雅黑" panose="020B0503020204020204" charset="-122"/>
                <a:ea typeface="微软雅黑" panose="020B0503020204020204" charset="-122"/>
                <a:cs typeface="+mj-ea"/>
                <a:sym typeface="+mn-ea"/>
              </a:rPr>
              <a:t>，账务处理如下：</a:t>
            </a:r>
            <a:endParaRPr lang="en-US" altLang="zh-CN" sz="2400" b="1" kern="0" dirty="0" smtClean="0">
              <a:solidFill>
                <a:srgbClr val="181818"/>
              </a:solidFill>
              <a:latin typeface="微软雅黑" panose="020B0503020204020204" charset="-122"/>
              <a:ea typeface="微软雅黑" panose="020B0503020204020204" charset="-122"/>
              <a:cs typeface="+mj-ea"/>
              <a:sym typeface="+mn-ea"/>
            </a:endParaRPr>
          </a:p>
          <a:p>
            <a:pPr lvl="0">
              <a:lnSpc>
                <a:spcPct val="150000"/>
              </a:lnSpc>
              <a:defRPr/>
            </a:pPr>
            <a:r>
              <a:rPr lang="zh-CN" altLang="en-US" sz="2400" kern="0" dirty="0" smtClean="0">
                <a:solidFill>
                  <a:srgbClr val="FF0000"/>
                </a:solidFill>
                <a:latin typeface="微软雅黑" panose="020B0503020204020204" charset="-122"/>
                <a:ea typeface="微软雅黑" panose="020B0503020204020204" charset="-122"/>
                <a:cs typeface="+mj-ea"/>
                <a:sym typeface="+mn-ea"/>
              </a:rPr>
              <a:t>预算会计：</a:t>
            </a:r>
            <a:endParaRPr lang="en-US" altLang="zh-CN" sz="2400" kern="0" dirty="0" smtClean="0">
              <a:solidFill>
                <a:srgbClr val="FF0000"/>
              </a:solidFill>
              <a:latin typeface="微软雅黑" panose="020B0503020204020204" charset="-122"/>
              <a:ea typeface="微软雅黑" panose="020B0503020204020204" charset="-122"/>
              <a:cs typeface="+mj-ea"/>
              <a:sym typeface="+mn-ea"/>
            </a:endParaRPr>
          </a:p>
          <a:p>
            <a:pPr lvl="0">
              <a:lnSpc>
                <a:spcPct val="150000"/>
              </a:lnSpc>
              <a:defRPr/>
            </a:pPr>
            <a:r>
              <a:rPr lang="en-US" altLang="zh-CN" sz="2400" kern="0" dirty="0" smtClean="0">
                <a:solidFill>
                  <a:srgbClr val="FF0000"/>
                </a:solidFill>
                <a:latin typeface="微软雅黑" panose="020B0503020204020204" charset="-122"/>
                <a:ea typeface="微软雅黑" panose="020B0503020204020204" charset="-122"/>
                <a:cs typeface="+mj-ea"/>
                <a:sym typeface="+mn-ea"/>
              </a:rPr>
              <a:t>     </a:t>
            </a:r>
            <a:r>
              <a:rPr lang="zh-CN" altLang="en-US" sz="2400" kern="0" dirty="0" smtClean="0">
                <a:solidFill>
                  <a:srgbClr val="FF0000"/>
                </a:solidFill>
                <a:latin typeface="微软雅黑" panose="020B0503020204020204" charset="-122"/>
                <a:ea typeface="微软雅黑" panose="020B0503020204020204" charset="-122"/>
                <a:cs typeface="+mj-ea"/>
                <a:sym typeface="+mn-ea"/>
              </a:rPr>
              <a:t>借：资金结存</a:t>
            </a:r>
            <a:r>
              <a:rPr lang="en-US" altLang="zh-CN" sz="2400" kern="0" dirty="0" smtClean="0">
                <a:solidFill>
                  <a:srgbClr val="FF0000"/>
                </a:solidFill>
                <a:latin typeface="微软雅黑" panose="020B0503020204020204" charset="-122"/>
                <a:ea typeface="微软雅黑" panose="020B0503020204020204" charset="-122"/>
                <a:cs typeface="+mj-ea"/>
                <a:sym typeface="+mn-ea"/>
              </a:rPr>
              <a:t>—</a:t>
            </a:r>
            <a:r>
              <a:rPr lang="zh-CN" altLang="en-US" sz="2400" kern="0" dirty="0">
                <a:solidFill>
                  <a:srgbClr val="FF0000"/>
                </a:solidFill>
                <a:latin typeface="微软雅黑" panose="020B0503020204020204" charset="-122"/>
                <a:ea typeface="微软雅黑" panose="020B0503020204020204" charset="-122"/>
                <a:cs typeface="+mj-ea"/>
                <a:sym typeface="+mn-ea"/>
              </a:rPr>
              <a:t>零</a:t>
            </a:r>
            <a:r>
              <a:rPr lang="zh-CN" altLang="en-US" sz="2400" kern="0" dirty="0" smtClean="0">
                <a:solidFill>
                  <a:srgbClr val="FF0000"/>
                </a:solidFill>
                <a:latin typeface="微软雅黑" panose="020B0503020204020204" charset="-122"/>
                <a:ea typeface="微软雅黑" panose="020B0503020204020204" charset="-122"/>
                <a:cs typeface="+mj-ea"/>
                <a:sym typeface="+mn-ea"/>
              </a:rPr>
              <a:t>余额账户用款额度     </a:t>
            </a:r>
            <a:r>
              <a:rPr lang="en-US" altLang="zh-CN" sz="2400" kern="0" dirty="0" smtClean="0">
                <a:solidFill>
                  <a:srgbClr val="FF0000"/>
                </a:solidFill>
                <a:latin typeface="微软雅黑" panose="020B0503020204020204" charset="-122"/>
                <a:ea typeface="微软雅黑" panose="020B0503020204020204" charset="-122"/>
                <a:cs typeface="+mj-ea"/>
                <a:sym typeface="+mn-ea"/>
              </a:rPr>
              <a:t>200000</a:t>
            </a:r>
            <a:endParaRPr lang="en-US" altLang="zh-CN" sz="2400" kern="0" dirty="0" smtClean="0">
              <a:solidFill>
                <a:srgbClr val="FF0000"/>
              </a:solidFill>
              <a:latin typeface="微软雅黑" panose="020B0503020204020204" charset="-122"/>
              <a:ea typeface="微软雅黑" panose="020B0503020204020204" charset="-122"/>
              <a:cs typeface="+mj-ea"/>
              <a:sym typeface="+mn-ea"/>
            </a:endParaRPr>
          </a:p>
          <a:p>
            <a:pPr lvl="0">
              <a:lnSpc>
                <a:spcPct val="150000"/>
              </a:lnSpc>
              <a:defRPr/>
            </a:pPr>
            <a:r>
              <a:rPr kumimoji="0" lang="en-US" altLang="zh-CN" sz="2400" i="0" u="none" strike="noStrike" kern="0" cap="none" spc="0" normalizeH="0" noProof="0" dirty="0">
                <a:ln>
                  <a:noFill/>
                </a:ln>
                <a:solidFill>
                  <a:srgbClr val="FF0000"/>
                </a:solidFill>
                <a:effectLst/>
                <a:uLnTx/>
                <a:uFillTx/>
                <a:latin typeface="微软雅黑" panose="020B0503020204020204" charset="-122"/>
                <a:ea typeface="微软雅黑" panose="020B0503020204020204" charset="-122"/>
                <a:cs typeface="+mj-ea"/>
                <a:sym typeface="+mn-ea"/>
              </a:rPr>
              <a:t> </a:t>
            </a:r>
            <a:r>
              <a:rPr kumimoji="0" lang="en-US" altLang="zh-CN" sz="2400" i="0" u="none" strike="noStrike" kern="0" cap="none" spc="0" normalizeH="0" noProof="0" dirty="0" smtClean="0">
                <a:ln>
                  <a:noFill/>
                </a:ln>
                <a:solidFill>
                  <a:srgbClr val="FF0000"/>
                </a:solidFill>
                <a:effectLst/>
                <a:uLnTx/>
                <a:uFillTx/>
                <a:latin typeface="微软雅黑" panose="020B0503020204020204" charset="-122"/>
                <a:ea typeface="微软雅黑" panose="020B0503020204020204" charset="-122"/>
                <a:cs typeface="+mj-ea"/>
                <a:sym typeface="+mn-ea"/>
              </a:rPr>
              <a:t>        </a:t>
            </a:r>
            <a:r>
              <a:rPr lang="zh-CN" altLang="en-US" sz="2400" kern="0" dirty="0" smtClean="0">
                <a:solidFill>
                  <a:srgbClr val="FF0000"/>
                </a:solidFill>
                <a:latin typeface="微软雅黑" panose="020B0503020204020204" charset="-122"/>
                <a:ea typeface="微软雅黑" panose="020B0503020204020204" charset="-122"/>
                <a:cs typeface="+mj-ea"/>
                <a:sym typeface="+mn-ea"/>
              </a:rPr>
              <a:t>贷：财政拨款结转</a:t>
            </a:r>
            <a:r>
              <a:rPr lang="en-US" altLang="zh-CN" sz="2400" kern="0" dirty="0" smtClean="0">
                <a:solidFill>
                  <a:srgbClr val="FF0000"/>
                </a:solidFill>
                <a:latin typeface="微软雅黑" panose="020B0503020204020204" charset="-122"/>
                <a:ea typeface="微软雅黑" panose="020B0503020204020204" charset="-122"/>
                <a:cs typeface="+mj-ea"/>
                <a:sym typeface="+mn-ea"/>
              </a:rPr>
              <a:t>—</a:t>
            </a:r>
            <a:r>
              <a:rPr lang="zh-CN" altLang="en-US" sz="2400" kern="0" dirty="0" smtClean="0">
                <a:solidFill>
                  <a:srgbClr val="FF0000"/>
                </a:solidFill>
                <a:latin typeface="微软雅黑" panose="020B0503020204020204" charset="-122"/>
                <a:ea typeface="微软雅黑" panose="020B0503020204020204" charset="-122"/>
                <a:cs typeface="+mj-ea"/>
                <a:sym typeface="+mn-ea"/>
              </a:rPr>
              <a:t>归集调入</a:t>
            </a:r>
            <a:r>
              <a:rPr lang="en-US" altLang="zh-CN" sz="2400" kern="0" dirty="0" smtClean="0">
                <a:solidFill>
                  <a:srgbClr val="FF0000"/>
                </a:solidFill>
                <a:latin typeface="微软雅黑" panose="020B0503020204020204" charset="-122"/>
                <a:ea typeface="微软雅黑" panose="020B0503020204020204" charset="-122"/>
                <a:cs typeface="+mj-ea"/>
                <a:sym typeface="+mn-ea"/>
              </a:rPr>
              <a:t>—</a:t>
            </a:r>
            <a:r>
              <a:rPr lang="zh-CN" altLang="en-US" sz="2400" kern="0" dirty="0" smtClean="0">
                <a:solidFill>
                  <a:srgbClr val="FF0000"/>
                </a:solidFill>
                <a:latin typeface="微软雅黑" panose="020B0503020204020204" charset="-122"/>
                <a:ea typeface="微软雅黑" panose="020B0503020204020204" charset="-122"/>
                <a:cs typeface="+mj-ea"/>
                <a:sym typeface="+mn-ea"/>
              </a:rPr>
              <a:t>项目支出结转（泰山论坛）  </a:t>
            </a:r>
            <a:r>
              <a:rPr lang="en-US" altLang="zh-CN" sz="2400" kern="0" dirty="0" smtClean="0">
                <a:solidFill>
                  <a:srgbClr val="FF0000"/>
                </a:solidFill>
                <a:latin typeface="微软雅黑" panose="020B0503020204020204" charset="-122"/>
                <a:ea typeface="微软雅黑" panose="020B0503020204020204" charset="-122"/>
                <a:cs typeface="+mj-ea"/>
                <a:sym typeface="+mn-ea"/>
              </a:rPr>
              <a:t>200000</a:t>
            </a:r>
            <a:endParaRPr lang="en-US" altLang="zh-CN" sz="2400" kern="0" dirty="0" smtClean="0">
              <a:solidFill>
                <a:srgbClr val="FF0000"/>
              </a:solidFill>
              <a:latin typeface="微软雅黑" panose="020B0503020204020204" charset="-122"/>
              <a:ea typeface="微软雅黑" panose="020B0503020204020204" charset="-122"/>
              <a:cs typeface="+mj-ea"/>
              <a:sym typeface="+mn-ea"/>
            </a:endParaRPr>
          </a:p>
          <a:p>
            <a:pPr lvl="0">
              <a:lnSpc>
                <a:spcPct val="150000"/>
              </a:lnSpc>
              <a:defRPr/>
            </a:pPr>
            <a:r>
              <a:rPr kumimoji="0" lang="zh-CN" altLang="en-US" sz="240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财务会计：</a:t>
            </a:r>
            <a:endParaRPr kumimoji="0" lang="en-US" altLang="zh-CN" sz="240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endParaRPr>
          </a:p>
          <a:p>
            <a:pPr lvl="0">
              <a:lnSpc>
                <a:spcPct val="150000"/>
              </a:lnSpc>
              <a:defRPr/>
            </a:pPr>
            <a:r>
              <a:rPr lang="en-US" altLang="zh-CN" sz="2400" kern="0" dirty="0">
                <a:solidFill>
                  <a:srgbClr val="181818"/>
                </a:solidFill>
                <a:latin typeface="微软雅黑" panose="020B0503020204020204" charset="-122"/>
                <a:ea typeface="微软雅黑" panose="020B0503020204020204" charset="-122"/>
                <a:cs typeface="+mj-ea"/>
                <a:sym typeface="+mn-ea"/>
              </a:rPr>
              <a:t> </a:t>
            </a:r>
            <a:r>
              <a:rPr lang="en-US" altLang="zh-CN" sz="2400" kern="0" dirty="0" smtClean="0">
                <a:solidFill>
                  <a:srgbClr val="181818"/>
                </a:solidFill>
                <a:latin typeface="微软雅黑" panose="020B0503020204020204" charset="-122"/>
                <a:ea typeface="微软雅黑" panose="020B0503020204020204" charset="-122"/>
                <a:cs typeface="+mj-ea"/>
                <a:sym typeface="+mn-ea"/>
              </a:rPr>
              <a:t>    </a:t>
            </a:r>
            <a:r>
              <a:rPr lang="zh-CN" altLang="en-US" sz="2400" kern="0" dirty="0" smtClean="0">
                <a:solidFill>
                  <a:srgbClr val="181818"/>
                </a:solidFill>
                <a:latin typeface="微软雅黑" panose="020B0503020204020204" charset="-122"/>
                <a:ea typeface="微软雅黑" panose="020B0503020204020204" charset="-122"/>
                <a:cs typeface="+mj-ea"/>
                <a:sym typeface="+mn-ea"/>
              </a:rPr>
              <a:t>借：零余额账户用款额度   </a:t>
            </a:r>
            <a:r>
              <a:rPr lang="en-US" altLang="zh-CN" sz="2400" kern="0" dirty="0" smtClean="0">
                <a:solidFill>
                  <a:srgbClr val="181818"/>
                </a:solidFill>
                <a:latin typeface="微软雅黑" panose="020B0503020204020204" charset="-122"/>
                <a:ea typeface="微软雅黑" panose="020B0503020204020204" charset="-122"/>
                <a:cs typeface="+mj-ea"/>
                <a:sym typeface="+mn-ea"/>
              </a:rPr>
              <a:t>200000</a:t>
            </a:r>
            <a:endParaRPr lang="en-US" altLang="zh-CN" sz="2400" kern="0" dirty="0" smtClean="0">
              <a:solidFill>
                <a:srgbClr val="181818"/>
              </a:solidFill>
              <a:latin typeface="微软雅黑" panose="020B0503020204020204" charset="-122"/>
              <a:ea typeface="微软雅黑" panose="020B0503020204020204" charset="-122"/>
              <a:cs typeface="+mj-ea"/>
              <a:sym typeface="+mn-ea"/>
            </a:endParaRPr>
          </a:p>
          <a:p>
            <a:pPr lvl="0">
              <a:lnSpc>
                <a:spcPct val="150000"/>
              </a:lnSpc>
              <a:defRPr/>
            </a:pPr>
            <a:r>
              <a:rPr kumimoji="0" lang="en-US" altLang="zh-CN" sz="24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en-US" altLang="zh-CN" sz="240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         </a:t>
            </a:r>
            <a:r>
              <a:rPr kumimoji="0" lang="zh-CN" altLang="en-US" sz="240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贷：累计盈余                    </a:t>
            </a:r>
            <a:r>
              <a:rPr kumimoji="0" lang="en-US" altLang="zh-CN" sz="2400" i="0" u="none" strike="noStrike" kern="0" cap="none" spc="0" normalizeH="0" baseline="0" noProof="0" dirty="0" smtClean="0">
                <a:ln>
                  <a:noFill/>
                </a:ln>
                <a:solidFill>
                  <a:srgbClr val="181818"/>
                </a:solidFill>
                <a:effectLst/>
                <a:uLnTx/>
                <a:uFillTx/>
                <a:latin typeface="微软雅黑" panose="020B0503020204020204" charset="-122"/>
                <a:ea typeface="微软雅黑" panose="020B0503020204020204" charset="-122"/>
                <a:cs typeface="+mj-ea"/>
                <a:sym typeface="+mn-ea"/>
              </a:rPr>
              <a:t>200000</a:t>
            </a:r>
            <a:endParaRPr kumimoji="0" lang="zh-CN" altLang="en-US" sz="200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14876" y="1143786"/>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37094" cy="313932"/>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a:t>
            </a:r>
            <a:r>
              <a:rPr lang="en-US" altLang="zh-CN" sz="1200" b="1" kern="100" dirty="0" smtClean="0">
                <a:solidFill>
                  <a:schemeClr val="bg1"/>
                </a:solidFill>
                <a:latin typeface="Arial" panose="020B0604020202020204"/>
                <a:ea typeface="微软雅黑" panose="020B0503020204020204" charset="-122"/>
                <a:cs typeface="+mn-ea"/>
                <a:sym typeface="+mn-lt"/>
              </a:rPr>
              <a:t>51 </a:t>
            </a:r>
            <a:r>
              <a:rPr lang="en-US" altLang="zh-CN" sz="1200" b="1" kern="100" dirty="0">
                <a:solidFill>
                  <a:schemeClr val="bg1"/>
                </a:solidFill>
                <a:latin typeface="Arial" panose="020B0604020202020204"/>
                <a:ea typeface="微软雅黑" panose="020B0503020204020204" charset="-122"/>
                <a:cs typeface="+mn-ea"/>
                <a:sym typeface="+mn-lt"/>
              </a:rPr>
              <a:t>-</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1" name="组合 30"/>
          <p:cNvGrpSpPr/>
          <p:nvPr/>
        </p:nvGrpSpPr>
        <p:grpSpPr>
          <a:xfrm>
            <a:off x="253747" y="321532"/>
            <a:ext cx="5287244" cy="639691"/>
            <a:chOff x="253748" y="321532"/>
            <a:chExt cx="3695952" cy="639691"/>
          </a:xfrm>
        </p:grpSpPr>
        <p:sp>
          <p:nvSpPr>
            <p:cNvPr id="3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非财政拨款结转</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3" name="矩形 3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5" name="矩形 34"/>
          <p:cNvSpPr/>
          <p:nvPr/>
        </p:nvSpPr>
        <p:spPr>
          <a:xfrm>
            <a:off x="5920059" y="1009393"/>
            <a:ext cx="3540125" cy="462915"/>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6" name="TextBox 6"/>
          <p:cNvSpPr txBox="1"/>
          <p:nvPr/>
        </p:nvSpPr>
        <p:spPr>
          <a:xfrm>
            <a:off x="5918153" y="1054299"/>
            <a:ext cx="3748405"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本年收支结转</a:t>
            </a:r>
            <a:endParaRPr lang="zh-CN" altLang="en-US" sz="2000" b="1" dirty="0">
              <a:solidFill>
                <a:srgbClr val="181818"/>
              </a:solidFill>
              <a:latin typeface="Agency FB" panose="020B0503020202020204"/>
              <a:ea typeface="微软雅黑" panose="020B0503020204020204" charset="-122"/>
            </a:endParaRPr>
          </a:p>
        </p:txBody>
      </p:sp>
      <p:sp>
        <p:nvSpPr>
          <p:cNvPr id="37" name="矩形 36"/>
          <p:cNvSpPr/>
          <p:nvPr/>
        </p:nvSpPr>
        <p:spPr>
          <a:xfrm>
            <a:off x="3787506" y="3665540"/>
            <a:ext cx="3016333"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8" name="TextBox 25"/>
          <p:cNvSpPr txBox="1"/>
          <p:nvPr/>
        </p:nvSpPr>
        <p:spPr>
          <a:xfrm>
            <a:off x="3787385" y="3715745"/>
            <a:ext cx="3135085"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累计结转</a:t>
            </a:r>
            <a:endParaRPr lang="zh-CN" altLang="en-US" sz="2000" b="1" dirty="0">
              <a:solidFill>
                <a:srgbClr val="181818"/>
              </a:solidFill>
              <a:latin typeface="Agency FB" panose="020B0503020202020204"/>
              <a:ea typeface="微软雅黑" panose="020B0503020204020204" charset="-122"/>
            </a:endParaRPr>
          </a:p>
        </p:txBody>
      </p:sp>
      <p:sp>
        <p:nvSpPr>
          <p:cNvPr id="39" name="TextBox 26"/>
          <p:cNvSpPr txBox="1"/>
          <p:nvPr/>
        </p:nvSpPr>
        <p:spPr>
          <a:xfrm>
            <a:off x="4033189" y="4310433"/>
            <a:ext cx="938150" cy="369332"/>
          </a:xfrm>
          <a:prstGeom prst="rect">
            <a:avLst/>
          </a:prstGeom>
          <a:noFill/>
        </p:spPr>
        <p:txBody>
          <a:bodyPr wrap="square" rtlCol="0">
            <a:spAutoFit/>
          </a:bodyPr>
          <a:lstStyle/>
          <a:p>
            <a:r>
              <a:rPr lang="zh-CN" altLang="en-US" dirty="0">
                <a:solidFill>
                  <a:srgbClr val="181818"/>
                </a:solidFill>
                <a:latin typeface="Agency FB" panose="020B0503020202020204"/>
                <a:ea typeface="微软雅黑" panose="020B0503020204020204" charset="-122"/>
              </a:rPr>
              <a:t>借方</a:t>
            </a:r>
            <a:endParaRPr lang="zh-CN" altLang="en-US" dirty="0">
              <a:solidFill>
                <a:srgbClr val="181818"/>
              </a:solidFill>
              <a:latin typeface="Agency FB" panose="020B0503020202020204"/>
              <a:ea typeface="微软雅黑" panose="020B0503020204020204" charset="-122"/>
            </a:endParaRPr>
          </a:p>
        </p:txBody>
      </p:sp>
      <p:sp>
        <p:nvSpPr>
          <p:cNvPr id="40" name="TextBox 27"/>
          <p:cNvSpPr txBox="1"/>
          <p:nvPr/>
        </p:nvSpPr>
        <p:spPr>
          <a:xfrm>
            <a:off x="5646203" y="4313318"/>
            <a:ext cx="938150" cy="369332"/>
          </a:xfrm>
          <a:prstGeom prst="rect">
            <a:avLst/>
          </a:prstGeom>
          <a:noFill/>
        </p:spPr>
        <p:txBody>
          <a:bodyPr wrap="square" rtlCol="0">
            <a:spAutoFit/>
          </a:bodyPr>
          <a:lstStyle/>
          <a:p>
            <a:r>
              <a:rPr lang="zh-CN" altLang="en-US" dirty="0">
                <a:solidFill>
                  <a:srgbClr val="181818"/>
                </a:solidFill>
                <a:latin typeface="Agency FB" panose="020B0503020202020204"/>
                <a:ea typeface="微软雅黑" panose="020B0503020204020204" charset="-122"/>
              </a:rPr>
              <a:t>贷方</a:t>
            </a:r>
            <a:endParaRPr lang="zh-CN" altLang="en-US" dirty="0">
              <a:solidFill>
                <a:srgbClr val="181818"/>
              </a:solidFill>
              <a:latin typeface="Agency FB" panose="020B0503020202020204"/>
              <a:ea typeface="微软雅黑" panose="020B0503020204020204" charset="-122"/>
            </a:endParaRPr>
          </a:p>
        </p:txBody>
      </p:sp>
      <p:cxnSp>
        <p:nvCxnSpPr>
          <p:cNvPr id="41" name="直接连接符 40"/>
          <p:cNvCxnSpPr/>
          <p:nvPr/>
        </p:nvCxnSpPr>
        <p:spPr>
          <a:xfrm>
            <a:off x="5174342" y="4178158"/>
            <a:ext cx="0" cy="1946871"/>
          </a:xfrm>
          <a:prstGeom prst="line">
            <a:avLst/>
          </a:prstGeom>
          <a:noFill/>
          <a:ln w="50800" cap="flat" cmpd="sng" algn="ctr">
            <a:solidFill>
              <a:srgbClr val="4472C4">
                <a:lumMod val="50000"/>
              </a:srgbClr>
            </a:solidFill>
            <a:prstDash val="solid"/>
            <a:miter lim="800000"/>
          </a:ln>
          <a:effectLst/>
        </p:spPr>
      </p:cxnSp>
      <p:cxnSp>
        <p:nvCxnSpPr>
          <p:cNvPr id="42" name="直接连接符 41"/>
          <p:cNvCxnSpPr/>
          <p:nvPr/>
        </p:nvCxnSpPr>
        <p:spPr>
          <a:xfrm>
            <a:off x="3817015" y="5077704"/>
            <a:ext cx="3051246" cy="0"/>
          </a:xfrm>
          <a:prstGeom prst="line">
            <a:avLst/>
          </a:prstGeom>
          <a:noFill/>
          <a:ln w="50800" cap="flat" cmpd="sng" algn="ctr">
            <a:solidFill>
              <a:srgbClr val="4472C4">
                <a:lumMod val="50000"/>
              </a:srgbClr>
            </a:solidFill>
            <a:prstDash val="solid"/>
            <a:miter lim="800000"/>
          </a:ln>
          <a:effectLst/>
        </p:spPr>
      </p:cxnSp>
      <p:sp>
        <p:nvSpPr>
          <p:cNvPr id="43" name="TextBox 35"/>
          <p:cNvSpPr txBox="1"/>
          <p:nvPr/>
        </p:nvSpPr>
        <p:spPr>
          <a:xfrm>
            <a:off x="1154179" y="4114669"/>
            <a:ext cx="1992630" cy="132207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年初余额调整（借方余额）、项目间接费或管理费、缴回资金</a:t>
            </a:r>
            <a:endParaRPr lang="zh-CN" altLang="en-US" sz="2000" b="1" dirty="0">
              <a:solidFill>
                <a:srgbClr val="181818"/>
              </a:solidFill>
              <a:latin typeface="Agency FB" panose="020B0503020202020204"/>
              <a:ea typeface="微软雅黑" panose="020B0503020204020204" charset="-122"/>
            </a:endParaRPr>
          </a:p>
        </p:txBody>
      </p:sp>
      <p:sp>
        <p:nvSpPr>
          <p:cNvPr id="44" name="右箭头 36"/>
          <p:cNvSpPr/>
          <p:nvPr/>
        </p:nvSpPr>
        <p:spPr>
          <a:xfrm>
            <a:off x="3146768" y="4683158"/>
            <a:ext cx="1191218" cy="191958"/>
          </a:xfrm>
          <a:prstGeom prst="righ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6" name="左箭头 40"/>
          <p:cNvSpPr/>
          <p:nvPr/>
        </p:nvSpPr>
        <p:spPr>
          <a:xfrm>
            <a:off x="6700296" y="4628292"/>
            <a:ext cx="1228359" cy="192849"/>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7" name="TextBox 43"/>
          <p:cNvSpPr txBox="1"/>
          <p:nvPr/>
        </p:nvSpPr>
        <p:spPr>
          <a:xfrm>
            <a:off x="7928515" y="4114533"/>
            <a:ext cx="1737757" cy="706755"/>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年初余额调整（贷方余额</a:t>
            </a:r>
            <a:r>
              <a:rPr lang="zh-CN" altLang="en-US" dirty="0">
                <a:solidFill>
                  <a:srgbClr val="181818"/>
                </a:solidFill>
                <a:latin typeface="Agency FB" panose="020B0503020202020204"/>
                <a:ea typeface="微软雅黑" panose="020B0503020204020204" charset="-122"/>
              </a:rPr>
              <a:t>）</a:t>
            </a:r>
            <a:endParaRPr lang="zh-CN" altLang="en-US" dirty="0">
              <a:solidFill>
                <a:srgbClr val="181818"/>
              </a:solidFill>
              <a:latin typeface="Agency FB" panose="020B0503020202020204"/>
              <a:ea typeface="微软雅黑" panose="020B0503020204020204" charset="-122"/>
            </a:endParaRPr>
          </a:p>
        </p:txBody>
      </p:sp>
      <p:cxnSp>
        <p:nvCxnSpPr>
          <p:cNvPr id="48" name="直接连接符 47"/>
          <p:cNvCxnSpPr/>
          <p:nvPr/>
        </p:nvCxnSpPr>
        <p:spPr>
          <a:xfrm flipH="1">
            <a:off x="7404147" y="1517214"/>
            <a:ext cx="16270" cy="2030920"/>
          </a:xfrm>
          <a:prstGeom prst="line">
            <a:avLst/>
          </a:prstGeom>
          <a:noFill/>
          <a:ln w="50800" cap="flat" cmpd="sng" algn="ctr">
            <a:solidFill>
              <a:srgbClr val="4472C4">
                <a:lumMod val="50000"/>
              </a:srgbClr>
            </a:solidFill>
            <a:prstDash val="solid"/>
            <a:miter lim="800000"/>
          </a:ln>
          <a:effectLst/>
        </p:spPr>
      </p:cxnSp>
      <p:cxnSp>
        <p:nvCxnSpPr>
          <p:cNvPr id="49" name="直接连接符 48"/>
          <p:cNvCxnSpPr/>
          <p:nvPr/>
        </p:nvCxnSpPr>
        <p:spPr>
          <a:xfrm>
            <a:off x="5918153" y="3260333"/>
            <a:ext cx="3625903" cy="0"/>
          </a:xfrm>
          <a:prstGeom prst="line">
            <a:avLst/>
          </a:prstGeom>
          <a:noFill/>
          <a:ln w="50800" cap="flat" cmpd="sng" algn="ctr">
            <a:solidFill>
              <a:srgbClr val="4472C4">
                <a:lumMod val="50000"/>
              </a:srgbClr>
            </a:solidFill>
            <a:prstDash val="solid"/>
            <a:miter lim="800000"/>
          </a:ln>
          <a:effectLst/>
        </p:spPr>
      </p:cxnSp>
      <p:sp>
        <p:nvSpPr>
          <p:cNvPr id="50" name="TextBox 45"/>
          <p:cNvSpPr txBox="1"/>
          <p:nvPr/>
        </p:nvSpPr>
        <p:spPr>
          <a:xfrm>
            <a:off x="7582177" y="3287624"/>
            <a:ext cx="1290181" cy="369332"/>
          </a:xfrm>
          <a:prstGeom prst="rect">
            <a:avLst/>
          </a:prstGeom>
          <a:noFill/>
        </p:spPr>
        <p:txBody>
          <a:bodyPr wrap="square" rtlCol="0">
            <a:spAutoFit/>
          </a:bodyPr>
          <a:lstStyle/>
          <a:p>
            <a:r>
              <a:rPr lang="zh-CN" altLang="en-US" dirty="0">
                <a:solidFill>
                  <a:srgbClr val="181818"/>
                </a:solidFill>
                <a:latin typeface="Agency FB" panose="020B0503020202020204"/>
                <a:ea typeface="微软雅黑" panose="020B0503020204020204" charset="-122"/>
              </a:rPr>
              <a:t>余额</a:t>
            </a:r>
            <a:endParaRPr lang="zh-CN" altLang="en-US" dirty="0">
              <a:solidFill>
                <a:srgbClr val="181818"/>
              </a:solidFill>
              <a:latin typeface="Agency FB" panose="020B0503020202020204"/>
              <a:ea typeface="微软雅黑" panose="020B0503020204020204" charset="-122"/>
            </a:endParaRPr>
          </a:p>
        </p:txBody>
      </p:sp>
      <p:sp>
        <p:nvSpPr>
          <p:cNvPr id="51" name="右弧形箭头 46"/>
          <p:cNvSpPr/>
          <p:nvPr/>
        </p:nvSpPr>
        <p:spPr>
          <a:xfrm rot="2390118">
            <a:off x="6641205" y="3444840"/>
            <a:ext cx="466090" cy="1232396"/>
          </a:xfrm>
          <a:prstGeom prst="curvedLeftArrow">
            <a:avLst>
              <a:gd name="adj1" fmla="val 25000"/>
              <a:gd name="adj2" fmla="val 49387"/>
              <a:gd name="adj3" fmla="val 55114"/>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52" name="TextBox 9"/>
          <p:cNvSpPr txBox="1"/>
          <p:nvPr/>
        </p:nvSpPr>
        <p:spPr>
          <a:xfrm>
            <a:off x="4298650" y="2048172"/>
            <a:ext cx="2795270"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rPr>
              <a:t>事业支出</a:t>
            </a:r>
            <a:r>
              <a:rPr lang="zh-CN" altLang="zh-CN" sz="2000" b="1" dirty="0">
                <a:solidFill>
                  <a:srgbClr val="181818"/>
                </a:solidFill>
                <a:latin typeface="Agency FB" panose="020B0503020202020204"/>
                <a:ea typeface="微软雅黑" panose="020B0503020204020204" charset="-122"/>
                <a:sym typeface="+mn-ea"/>
              </a:rPr>
              <a:t>（非财政专项）</a:t>
            </a:r>
            <a:endParaRPr lang="zh-CN" altLang="zh-CN" sz="2000" b="1" dirty="0">
              <a:solidFill>
                <a:srgbClr val="181818"/>
              </a:solidFill>
              <a:latin typeface="Agency FB" panose="020B0503020202020204"/>
              <a:ea typeface="微软雅黑" panose="020B0503020204020204" charset="-122"/>
            </a:endParaRPr>
          </a:p>
        </p:txBody>
      </p:sp>
      <p:sp>
        <p:nvSpPr>
          <p:cNvPr id="53" name="TextBox 9"/>
          <p:cNvSpPr txBox="1"/>
          <p:nvPr/>
        </p:nvSpPr>
        <p:spPr>
          <a:xfrm>
            <a:off x="4299285" y="2446952"/>
            <a:ext cx="2964815"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rPr>
              <a:t>其他支出（非财政专项</a:t>
            </a:r>
            <a:r>
              <a:rPr lang="zh-CN" altLang="zh-CN" b="1" dirty="0">
                <a:solidFill>
                  <a:srgbClr val="181818"/>
                </a:solidFill>
                <a:latin typeface="Agency FB" panose="020B0503020202020204"/>
                <a:ea typeface="微软雅黑" panose="020B0503020204020204" charset="-122"/>
              </a:rPr>
              <a:t>）</a:t>
            </a:r>
            <a:endParaRPr lang="zh-CN" altLang="zh-CN" b="1" dirty="0">
              <a:solidFill>
                <a:srgbClr val="181818"/>
              </a:solidFill>
              <a:latin typeface="Agency FB" panose="020B0503020202020204"/>
              <a:ea typeface="微软雅黑" panose="020B0503020204020204" charset="-122"/>
            </a:endParaRPr>
          </a:p>
        </p:txBody>
      </p:sp>
      <p:sp>
        <p:nvSpPr>
          <p:cNvPr id="54" name="文本框 161798"/>
          <p:cNvSpPr txBox="1">
            <a:spLocks noChangeArrowheads="1"/>
          </p:cNvSpPr>
          <p:nvPr/>
        </p:nvSpPr>
        <p:spPr bwMode="auto">
          <a:xfrm>
            <a:off x="7403831" y="1472650"/>
            <a:ext cx="3455988" cy="368300"/>
          </a:xfrm>
          <a:prstGeom prst="rect">
            <a:avLst/>
          </a:prstGeom>
          <a:noFill/>
          <a:ln w="9525">
            <a:noFill/>
            <a:miter lim="800000"/>
          </a:ln>
        </p:spPr>
        <p:txBody>
          <a:bodyPr vert="horz" wrap="square" lIns="91440" tIns="45720" rIns="91440" bIns="45720" numCol="1" anchor="t" anchorCtr="0" compatLnSpc="1">
            <a:spAutoFit/>
          </a:bodyPr>
          <a:lstStyle/>
          <a:p>
            <a:pPr algn="ctr" fontAlgn="base">
              <a:spcBef>
                <a:spcPct val="0"/>
              </a:spcBef>
              <a:spcAft>
                <a:spcPct val="0"/>
              </a:spcAft>
            </a:pP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事业预算收入(专项资金收入）</a:t>
            </a:r>
            <a:endParaRPr lang="zh-CN" altLang="en-US" dirty="0">
              <a:solidFill>
                <a:srgbClr val="181818"/>
              </a:solidFill>
              <a:latin typeface="微软雅黑" panose="020B0503020204020204" charset="-122"/>
              <a:ea typeface="微软雅黑" panose="020B0503020204020204" charset="-122"/>
              <a:cs typeface="微软雅黑" panose="020B0503020204020204" charset="-122"/>
            </a:endParaRPr>
          </a:p>
        </p:txBody>
      </p:sp>
      <p:sp>
        <p:nvSpPr>
          <p:cNvPr id="55" name="文本框 161800"/>
          <p:cNvSpPr txBox="1">
            <a:spLocks noChangeArrowheads="1"/>
          </p:cNvSpPr>
          <p:nvPr/>
        </p:nvSpPr>
        <p:spPr bwMode="auto">
          <a:xfrm>
            <a:off x="7425960" y="1768742"/>
            <a:ext cx="3810000" cy="368300"/>
          </a:xfrm>
          <a:prstGeom prst="rect">
            <a:avLst/>
          </a:prstGeom>
          <a:noFill/>
          <a:ln w="9525">
            <a:noFill/>
            <a:miter lim="800000"/>
          </a:ln>
        </p:spPr>
        <p:txBody>
          <a:bodyPr vert="horz" wrap="square" lIns="91440" tIns="45720" rIns="91440" bIns="45720" numCol="1" anchor="t" anchorCtr="0" compatLnSpc="1">
            <a:spAutoFit/>
          </a:bodyPr>
          <a:lstStyle/>
          <a:p>
            <a:pPr algn="ctr"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上级补助预算收入(专项资金收入）</a:t>
            </a:r>
            <a:endParaRPr lang="zh-CN" altLang="en-US" dirty="0">
              <a:solidFill>
                <a:srgbClr val="181818"/>
              </a:solidFill>
              <a:latin typeface="微软雅黑" panose="020B0503020204020204" charset="-122"/>
              <a:ea typeface="微软雅黑" panose="020B0503020204020204" charset="-122"/>
              <a:cs typeface="微软雅黑" panose="020B0503020204020204" charset="-122"/>
            </a:endParaRPr>
          </a:p>
        </p:txBody>
      </p:sp>
      <p:sp>
        <p:nvSpPr>
          <p:cNvPr id="56" name="文本框 161801"/>
          <p:cNvSpPr txBox="1">
            <a:spLocks noChangeArrowheads="1"/>
          </p:cNvSpPr>
          <p:nvPr/>
        </p:nvSpPr>
        <p:spPr bwMode="auto">
          <a:xfrm>
            <a:off x="7447732" y="2056902"/>
            <a:ext cx="4114800" cy="368300"/>
          </a:xfrm>
          <a:prstGeom prst="rect">
            <a:avLst/>
          </a:prstGeom>
          <a:noFill/>
          <a:ln w="9525">
            <a:noFill/>
            <a:miter lim="800000"/>
          </a:ln>
        </p:spPr>
        <p:txBody>
          <a:bodyPr vert="horz" wrap="square" lIns="91440" tIns="45720" rIns="91440" bIns="45720" numCol="1" anchor="t" anchorCtr="0" compatLnSpc="1">
            <a:spAutoFit/>
          </a:bodyPr>
          <a:lstStyle/>
          <a:p>
            <a:pPr algn="ctr" fontAlgn="base">
              <a:spcBef>
                <a:spcPct val="0"/>
              </a:spcBef>
              <a:spcAft>
                <a:spcPct val="0"/>
              </a:spcAft>
            </a:pPr>
            <a:r>
              <a:rPr lang="en-US" altLang="zh-CN" dirty="0">
                <a:solidFill>
                  <a:srgbClr val="181818"/>
                </a:solidFill>
                <a:latin typeface="Arial" panose="020B0604020202020204" pitchFamily="34" charset="0"/>
                <a:ea typeface="黑体" panose="02010609060101010101" pitchFamily="49" charset="-122"/>
              </a:rPr>
              <a:t>  </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附属单位上缴预算收入(专项资金收入）</a:t>
            </a:r>
            <a:endParaRPr lang="zh-CN" altLang="en-US" dirty="0">
              <a:solidFill>
                <a:srgbClr val="181818"/>
              </a:solidFill>
              <a:latin typeface="Arial" panose="020B0604020202020204" pitchFamily="34" charset="0"/>
            </a:endParaRPr>
          </a:p>
        </p:txBody>
      </p:sp>
      <p:sp>
        <p:nvSpPr>
          <p:cNvPr id="57" name="文本框 161802"/>
          <p:cNvSpPr txBox="1">
            <a:spLocks noChangeArrowheads="1"/>
          </p:cNvSpPr>
          <p:nvPr/>
        </p:nvSpPr>
        <p:spPr bwMode="auto">
          <a:xfrm>
            <a:off x="7447915" y="2425065"/>
            <a:ext cx="4344035" cy="1476375"/>
          </a:xfrm>
          <a:prstGeom prst="rect">
            <a:avLst/>
          </a:prstGeom>
          <a:noFill/>
          <a:ln w="9525">
            <a:noFill/>
            <a:miter lim="800000"/>
          </a:ln>
        </p:spPr>
        <p:txBody>
          <a:bodyPr vert="horz" wrap="square" lIns="91440" tIns="45720" rIns="91440" bIns="45720" numCol="1" anchor="t" anchorCtr="0" compatLnSpc="1">
            <a:spAutoFit/>
          </a:bodyPr>
          <a:lstStyle/>
          <a:p>
            <a:pPr algn="l"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债务预算收入</a:t>
            </a:r>
            <a:r>
              <a:rPr lang="zh-CN" altLang="en-US" b="1" dirty="0">
                <a:solidFill>
                  <a:srgbClr val="181818"/>
                </a:solidFill>
                <a:latin typeface="微软雅黑" panose="020B0503020204020204" charset="-122"/>
                <a:ea typeface="微软雅黑" panose="020B0503020204020204" charset="-122"/>
                <a:cs typeface="微软雅黑" panose="020B0503020204020204" charset="-122"/>
                <a:sym typeface="+mn-ea"/>
              </a:rPr>
              <a:t>(专项资金收入）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sym typeface="+mn-ea"/>
            </a:endParaRPr>
          </a:p>
          <a:p>
            <a:pPr algn="l"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其他预算收入(专项资金收入）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a:p>
            <a:pPr algn="l"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非同级财政拨款预算收入</a:t>
            </a:r>
            <a:r>
              <a:rPr lang="zh-CN" altLang="en-US" b="1" dirty="0">
                <a:solidFill>
                  <a:srgbClr val="181818"/>
                </a:solidFill>
                <a:latin typeface="微软雅黑" panose="020B0503020204020204" charset="-122"/>
                <a:ea typeface="微软雅黑" panose="020B0503020204020204" charset="-122"/>
                <a:cs typeface="微软雅黑" panose="020B0503020204020204" charset="-122"/>
                <a:sym typeface="+mn-ea"/>
              </a:rPr>
              <a:t>(专项资金收入）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a:p>
            <a:pPr fontAlgn="base">
              <a:spcBef>
                <a:spcPct val="0"/>
              </a:spcBef>
              <a:spcAft>
                <a:spcPct val="0"/>
              </a:spcAft>
            </a:pP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a:p>
            <a:pPr fontAlgn="base">
              <a:spcBef>
                <a:spcPct val="0"/>
              </a:spcBef>
              <a:spcAft>
                <a:spcPct val="0"/>
              </a:spcAft>
            </a:pPr>
            <a:endParaRPr lang="zh-CN" altLang="en-US" dirty="0">
              <a:solidFill>
                <a:srgbClr val="181818"/>
              </a:solidFill>
              <a:latin typeface="Arial" panose="020B0604020202020204" pitchFamily="34" charset="0"/>
            </a:endParaRPr>
          </a:p>
        </p:txBody>
      </p:sp>
      <p:sp>
        <p:nvSpPr>
          <p:cNvPr id="58" name="TextBox 44"/>
          <p:cNvSpPr txBox="1"/>
          <p:nvPr/>
        </p:nvSpPr>
        <p:spPr>
          <a:xfrm>
            <a:off x="5364480" y="5243195"/>
            <a:ext cx="4905375" cy="1476375"/>
          </a:xfrm>
          <a:prstGeom prst="rect">
            <a:avLst/>
          </a:prstGeom>
          <a:noFill/>
        </p:spPr>
        <p:txBody>
          <a:bodyPr wrap="square" rtlCol="0">
            <a:spAutoFit/>
          </a:bodyPr>
          <a:lstStyle/>
          <a:p>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非结余：留在本科目</a:t>
            </a:r>
            <a:endParaRPr lang="en-US" altLang="zh-CN" b="1" dirty="0">
              <a:solidFill>
                <a:srgbClr val="181818"/>
              </a:solidFill>
              <a:latin typeface="微软雅黑" panose="020B0503020204020204" charset="-122"/>
              <a:ea typeface="微软雅黑" panose="020B0503020204020204" charset="-122"/>
              <a:cs typeface="微软雅黑" panose="020B0503020204020204" charset="-122"/>
            </a:endParaRPr>
          </a:p>
          <a:p>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项目完成：借：非财政拨款结转</a:t>
            </a:r>
            <a:r>
              <a:rPr lang="en-US" altLang="zh-CN" b="1" dirty="0">
                <a:solidFill>
                  <a:srgbClr val="181818"/>
                </a:solidFill>
                <a:latin typeface="微软雅黑" panose="020B0503020204020204" charset="-122"/>
                <a:ea typeface="微软雅黑" panose="020B0503020204020204" charset="-122"/>
                <a:cs typeface="微软雅黑" panose="020B0503020204020204" charset="-122"/>
              </a:rPr>
              <a:t>-</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累计结转</a:t>
            </a:r>
            <a:endParaRPr lang="en-US" altLang="zh-CN" b="1" dirty="0">
              <a:solidFill>
                <a:srgbClr val="181818"/>
              </a:solidFill>
              <a:latin typeface="微软雅黑" panose="020B0503020204020204" charset="-122"/>
              <a:ea typeface="微软雅黑" panose="020B0503020204020204" charset="-122"/>
              <a:cs typeface="微软雅黑" panose="020B0503020204020204" charset="-122"/>
            </a:endParaRPr>
          </a:p>
          <a:p>
            <a:r>
              <a:rPr lang="en-US" altLang="zh-CN" b="1" dirty="0">
                <a:solidFill>
                  <a:srgbClr val="181818"/>
                </a:solidFill>
                <a:latin typeface="微软雅黑" panose="020B0503020204020204" charset="-122"/>
                <a:ea typeface="微软雅黑" panose="020B0503020204020204" charset="-122"/>
                <a:cs typeface="微软雅黑" panose="020B0503020204020204" charset="-122"/>
              </a:rPr>
              <a:t>                    </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贷：非财政拨款结余</a:t>
            </a:r>
            <a:r>
              <a:rPr lang="en-US" altLang="zh-CN" b="1" dirty="0">
                <a:solidFill>
                  <a:srgbClr val="181818"/>
                </a:solidFill>
                <a:latin typeface="微软雅黑" panose="020B0503020204020204" charset="-122"/>
                <a:ea typeface="微软雅黑" panose="020B0503020204020204" charset="-122"/>
                <a:cs typeface="微软雅黑" panose="020B0503020204020204" charset="-122"/>
              </a:rPr>
              <a:t>-</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结转转入</a:t>
            </a:r>
            <a:endParaRPr lang="en-US" altLang="zh-CN" b="1" dirty="0">
              <a:solidFill>
                <a:srgbClr val="181818"/>
              </a:solidFill>
              <a:latin typeface="微软雅黑" panose="020B0503020204020204" charset="-122"/>
              <a:ea typeface="微软雅黑" panose="020B0503020204020204" charset="-122"/>
              <a:cs typeface="微软雅黑" panose="020B0503020204020204" charset="-122"/>
            </a:endParaRPr>
          </a:p>
          <a:p>
            <a:r>
              <a:rPr lang="en-US" altLang="zh-CN" b="1" dirty="0">
                <a:solidFill>
                  <a:srgbClr val="181818"/>
                </a:solidFill>
                <a:latin typeface="微软雅黑" panose="020B0503020204020204" charset="-122"/>
                <a:ea typeface="微软雅黑" panose="020B0503020204020204" charset="-122"/>
                <a:cs typeface="微软雅黑" panose="020B0503020204020204" charset="-122"/>
              </a:rPr>
              <a:t>  </a:t>
            </a:r>
            <a:endParaRPr lang="en-US" altLang="zh-CN" b="1" dirty="0">
              <a:solidFill>
                <a:srgbClr val="181818"/>
              </a:solidFill>
              <a:latin typeface="微软雅黑" panose="020B0503020204020204" charset="-122"/>
              <a:ea typeface="微软雅黑" panose="020B0503020204020204" charset="-122"/>
              <a:cs typeface="微软雅黑" panose="020B0503020204020204" charset="-122"/>
            </a:endParaRPr>
          </a:p>
          <a:p>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p:txBody>
      </p:sp>
      <p:sp>
        <p:nvSpPr>
          <p:cNvPr id="59" name="矩形 58"/>
          <p:cNvSpPr/>
          <p:nvPr/>
        </p:nvSpPr>
        <p:spPr>
          <a:xfrm>
            <a:off x="5859959" y="6549495"/>
            <a:ext cx="61303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- 51 -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amond(in)">
                                      <p:cBhvr>
                                        <p:cTn id="17" dur="2000"/>
                                        <p:tgtEl>
                                          <p:spTgt spid="5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diamond(in)">
                                      <p:cBhvr>
                                        <p:cTn id="20" dur="2000"/>
                                        <p:tgtEl>
                                          <p:spTgt spid="5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diamond(in)">
                                      <p:cBhvr>
                                        <p:cTn id="23" dur="2000"/>
                                        <p:tgtEl>
                                          <p:spTgt spid="5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diamond(in)">
                                      <p:cBhvr>
                                        <p:cTn id="26" dur="20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linds(horizontal)">
                                      <p:cBhvr>
                                        <p:cTn id="34" dur="500"/>
                                        <p:tgtEl>
                                          <p:spTgt spid="4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linds(horizontal)">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8">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8">
                                            <p:txEl>
                                              <p:pRg st="1" end="1"/>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8">
                                            <p:txEl>
                                              <p:pRg st="2" end="2"/>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8">
                                            <p:txEl>
                                              <p:pRg st="3" end="3"/>
                                            </p:txEl>
                                          </p:spTgt>
                                        </p:tgtEl>
                                        <p:attrNameLst>
                                          <p:attrName>style.visibility</p:attrName>
                                        </p:attrNameLst>
                                      </p:cBhvr>
                                      <p:to>
                                        <p:strVal val="visible"/>
                                      </p:to>
                                    </p:set>
                                  </p:childTnLst>
                                </p:cTn>
                              </p:par>
                              <p:par>
                                <p:cTn id="54" presetID="3" presetClass="entr" presetSubtype="1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blinds(horizontal)">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6" grpId="0" animBg="1"/>
      <p:bldP spid="47" grpId="0"/>
      <p:bldP spid="51" grpId="0" animBg="1"/>
      <p:bldP spid="52" grpId="0"/>
      <p:bldP spid="53" grpId="0"/>
      <p:bldP spid="54" grpId="0"/>
      <p:bldP spid="55" grpId="0"/>
      <p:bldP spid="56" grpId="0"/>
      <p:bldP spid="57" grpId="0"/>
      <p:bldP spid="5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2" name="组合 31"/>
          <p:cNvGrpSpPr/>
          <p:nvPr/>
        </p:nvGrpSpPr>
        <p:grpSpPr>
          <a:xfrm>
            <a:off x="253747" y="321532"/>
            <a:ext cx="5287244" cy="639691"/>
            <a:chOff x="253748" y="321532"/>
            <a:chExt cx="3695952" cy="639691"/>
          </a:xfrm>
        </p:grpSpPr>
        <p:sp>
          <p:nvSpPr>
            <p:cNvPr id="33"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非财政拨款结余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4" name="矩形 33"/>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5"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36" name="矩形 35"/>
          <p:cNvSpPr/>
          <p:nvPr/>
        </p:nvSpPr>
        <p:spPr>
          <a:xfrm>
            <a:off x="5863781" y="1282756"/>
            <a:ext cx="3238734"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37" name="TextBox 6"/>
          <p:cNvSpPr txBox="1"/>
          <p:nvPr/>
        </p:nvSpPr>
        <p:spPr>
          <a:xfrm>
            <a:off x="5958281" y="1315778"/>
            <a:ext cx="3135085" cy="40011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非财政拨款结余</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结转转入</a:t>
            </a:r>
            <a:endParaRPr lang="zh-CN" altLang="en-US" sz="2000" b="1" dirty="0">
              <a:solidFill>
                <a:srgbClr val="181818"/>
              </a:solidFill>
              <a:latin typeface="Agency FB" panose="020B0503020202020204"/>
              <a:ea typeface="微软雅黑" panose="020B0503020204020204" charset="-122"/>
            </a:endParaRPr>
          </a:p>
        </p:txBody>
      </p:sp>
      <p:sp>
        <p:nvSpPr>
          <p:cNvPr id="38" name="TextBox 9"/>
          <p:cNvSpPr txBox="1"/>
          <p:nvPr/>
        </p:nvSpPr>
        <p:spPr>
          <a:xfrm>
            <a:off x="6354758" y="1962254"/>
            <a:ext cx="93815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借方</a:t>
            </a:r>
            <a:endParaRPr lang="zh-CN" altLang="en-US" dirty="0">
              <a:solidFill>
                <a:prstClr val="black"/>
              </a:solidFill>
              <a:latin typeface="Agency FB" panose="020B0503020202020204"/>
              <a:ea typeface="微软雅黑" panose="020B0503020204020204" charset="-122"/>
            </a:endParaRPr>
          </a:p>
        </p:txBody>
      </p:sp>
      <p:sp>
        <p:nvSpPr>
          <p:cNvPr id="39" name="TextBox 10"/>
          <p:cNvSpPr txBox="1"/>
          <p:nvPr/>
        </p:nvSpPr>
        <p:spPr>
          <a:xfrm>
            <a:off x="7874122" y="1949700"/>
            <a:ext cx="93815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贷方</a:t>
            </a:r>
            <a:endParaRPr lang="zh-CN" altLang="en-US" dirty="0">
              <a:solidFill>
                <a:prstClr val="black"/>
              </a:solidFill>
              <a:latin typeface="Agency FB" panose="020B0503020202020204"/>
              <a:ea typeface="微软雅黑" panose="020B0503020204020204" charset="-122"/>
            </a:endParaRPr>
          </a:p>
        </p:txBody>
      </p:sp>
      <p:sp>
        <p:nvSpPr>
          <p:cNvPr id="40" name="云形 39"/>
          <p:cNvSpPr/>
          <p:nvPr/>
        </p:nvSpPr>
        <p:spPr>
          <a:xfrm>
            <a:off x="8829680" y="1732038"/>
            <a:ext cx="2567836" cy="1637864"/>
          </a:xfrm>
          <a:prstGeom prst="cloud">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1" name="TextBox 18"/>
          <p:cNvSpPr txBox="1"/>
          <p:nvPr/>
        </p:nvSpPr>
        <p:spPr>
          <a:xfrm>
            <a:off x="9189354" y="2043605"/>
            <a:ext cx="1967865" cy="101473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累计结转的结余资金</a:t>
            </a:r>
            <a:endParaRPr lang="zh-CN" altLang="en-US" sz="2000" b="1" dirty="0">
              <a:solidFill>
                <a:srgbClr val="181818"/>
              </a:solidFill>
              <a:latin typeface="Agency FB" panose="020B0503020202020204"/>
              <a:ea typeface="微软雅黑" panose="020B0503020204020204" charset="-122"/>
            </a:endParaRPr>
          </a:p>
        </p:txBody>
      </p:sp>
      <p:sp>
        <p:nvSpPr>
          <p:cNvPr id="42" name="矩形 41"/>
          <p:cNvSpPr/>
          <p:nvPr/>
        </p:nvSpPr>
        <p:spPr>
          <a:xfrm>
            <a:off x="3902176" y="3537333"/>
            <a:ext cx="3135085"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3" name="TextBox 25"/>
          <p:cNvSpPr txBox="1"/>
          <p:nvPr/>
        </p:nvSpPr>
        <p:spPr>
          <a:xfrm>
            <a:off x="3964807" y="3559780"/>
            <a:ext cx="3072454" cy="40011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非财政拨款结余</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累计结余</a:t>
            </a:r>
            <a:endParaRPr lang="zh-CN" altLang="en-US" sz="2000" b="1" dirty="0">
              <a:solidFill>
                <a:srgbClr val="181818"/>
              </a:solidFill>
              <a:latin typeface="Agency FB" panose="020B0503020202020204"/>
              <a:ea typeface="微软雅黑" panose="020B0503020204020204" charset="-122"/>
            </a:endParaRPr>
          </a:p>
        </p:txBody>
      </p:sp>
      <p:sp>
        <p:nvSpPr>
          <p:cNvPr id="44" name="TextBox 26"/>
          <p:cNvSpPr txBox="1"/>
          <p:nvPr/>
        </p:nvSpPr>
        <p:spPr>
          <a:xfrm>
            <a:off x="4251388" y="4417107"/>
            <a:ext cx="93815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借方</a:t>
            </a:r>
            <a:endParaRPr lang="zh-CN" altLang="en-US" dirty="0">
              <a:solidFill>
                <a:prstClr val="black"/>
              </a:solidFill>
              <a:latin typeface="Agency FB" panose="020B0503020202020204"/>
              <a:ea typeface="微软雅黑" panose="020B0503020204020204" charset="-122"/>
            </a:endParaRPr>
          </a:p>
        </p:txBody>
      </p:sp>
      <p:sp>
        <p:nvSpPr>
          <p:cNvPr id="45" name="TextBox 27"/>
          <p:cNvSpPr txBox="1"/>
          <p:nvPr/>
        </p:nvSpPr>
        <p:spPr>
          <a:xfrm>
            <a:off x="6059851" y="4411714"/>
            <a:ext cx="938150" cy="369332"/>
          </a:xfrm>
          <a:prstGeom prst="rect">
            <a:avLst/>
          </a:prstGeom>
          <a:noFill/>
        </p:spPr>
        <p:txBody>
          <a:bodyPr wrap="square" rtlCol="0">
            <a:spAutoFit/>
          </a:bodyPr>
          <a:lstStyle/>
          <a:p>
            <a:r>
              <a:rPr lang="zh-CN" altLang="en-US" dirty="0">
                <a:solidFill>
                  <a:prstClr val="black"/>
                </a:solidFill>
                <a:latin typeface="Agency FB" panose="020B0503020202020204"/>
                <a:ea typeface="微软雅黑" panose="020B0503020204020204" charset="-122"/>
              </a:rPr>
              <a:t>贷方</a:t>
            </a:r>
            <a:endParaRPr lang="zh-CN" altLang="en-US" dirty="0">
              <a:solidFill>
                <a:prstClr val="black"/>
              </a:solidFill>
              <a:latin typeface="Agency FB" panose="020B0503020202020204"/>
              <a:ea typeface="微软雅黑" panose="020B0503020204020204" charset="-122"/>
            </a:endParaRPr>
          </a:p>
        </p:txBody>
      </p:sp>
      <p:cxnSp>
        <p:nvCxnSpPr>
          <p:cNvPr id="46" name="直接连接符 45"/>
          <p:cNvCxnSpPr/>
          <p:nvPr/>
        </p:nvCxnSpPr>
        <p:spPr>
          <a:xfrm rot="16200000" flipH="1">
            <a:off x="4482060" y="5107423"/>
            <a:ext cx="1888179" cy="23755"/>
          </a:xfrm>
          <a:prstGeom prst="line">
            <a:avLst/>
          </a:prstGeom>
          <a:noFill/>
          <a:ln w="50800" cap="flat" cmpd="sng" algn="ctr">
            <a:solidFill>
              <a:srgbClr val="4472C4">
                <a:lumMod val="50000"/>
              </a:srgbClr>
            </a:solidFill>
            <a:prstDash val="solid"/>
            <a:miter lim="800000"/>
          </a:ln>
          <a:effectLst/>
        </p:spPr>
      </p:cxnSp>
      <p:cxnSp>
        <p:nvCxnSpPr>
          <p:cNvPr id="47" name="直接连接符 46"/>
          <p:cNvCxnSpPr/>
          <p:nvPr/>
        </p:nvCxnSpPr>
        <p:spPr>
          <a:xfrm flipV="1">
            <a:off x="3913428" y="5466093"/>
            <a:ext cx="3186463" cy="19139"/>
          </a:xfrm>
          <a:prstGeom prst="line">
            <a:avLst/>
          </a:prstGeom>
          <a:noFill/>
          <a:ln w="50800" cap="flat" cmpd="sng" algn="ctr">
            <a:solidFill>
              <a:srgbClr val="4472C4">
                <a:lumMod val="50000"/>
              </a:srgbClr>
            </a:solidFill>
            <a:prstDash val="solid"/>
            <a:miter lim="800000"/>
          </a:ln>
          <a:effectLst/>
        </p:spPr>
      </p:cxnSp>
      <p:sp>
        <p:nvSpPr>
          <p:cNvPr id="48" name="云形 47"/>
          <p:cNvSpPr/>
          <p:nvPr/>
        </p:nvSpPr>
        <p:spPr>
          <a:xfrm>
            <a:off x="879958" y="3644155"/>
            <a:ext cx="2897534" cy="2205167"/>
          </a:xfrm>
          <a:prstGeom prst="cloud">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9" name="TextBox 35"/>
          <p:cNvSpPr txBox="1"/>
          <p:nvPr/>
        </p:nvSpPr>
        <p:spPr>
          <a:xfrm>
            <a:off x="1353704" y="4175210"/>
            <a:ext cx="2298700" cy="119888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年初余额调整（借方余额）缴回资金</a:t>
            </a:r>
            <a:r>
              <a:rPr lang="zh-CN" altLang="en-US" b="1" dirty="0">
                <a:solidFill>
                  <a:prstClr val="black"/>
                </a:solidFill>
                <a:latin typeface="Agency FB" panose="020B0503020202020204"/>
                <a:ea typeface="微软雅黑" panose="020B0503020204020204" charset="-122"/>
              </a:rPr>
              <a:t>、</a:t>
            </a:r>
            <a:r>
              <a:rPr lang="zh-CN" altLang="en-US" b="1" dirty="0">
                <a:solidFill>
                  <a:srgbClr val="99191E"/>
                </a:solidFill>
                <a:latin typeface="Agency FB" panose="020B0503020202020204"/>
                <a:ea typeface="微软雅黑" panose="020B0503020204020204" charset="-122"/>
              </a:rPr>
              <a:t>非财政拨款结余分配（借方余额）</a:t>
            </a:r>
            <a:endParaRPr lang="zh-CN" altLang="en-US" b="1" dirty="0">
              <a:solidFill>
                <a:srgbClr val="99191E"/>
              </a:solidFill>
              <a:latin typeface="Agency FB" panose="020B0503020202020204"/>
              <a:ea typeface="微软雅黑" panose="020B0503020204020204" charset="-122"/>
            </a:endParaRPr>
          </a:p>
        </p:txBody>
      </p:sp>
      <p:sp>
        <p:nvSpPr>
          <p:cNvPr id="50" name="右箭头 36"/>
          <p:cNvSpPr/>
          <p:nvPr/>
        </p:nvSpPr>
        <p:spPr>
          <a:xfrm>
            <a:off x="3861912" y="4781593"/>
            <a:ext cx="1353787" cy="202482"/>
          </a:xfrm>
          <a:prstGeom prst="righ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1" name="左箭头 37"/>
          <p:cNvSpPr/>
          <p:nvPr/>
        </p:nvSpPr>
        <p:spPr>
          <a:xfrm>
            <a:off x="7693577" y="2338359"/>
            <a:ext cx="1104406" cy="201880"/>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2" name="云形 51"/>
          <p:cNvSpPr/>
          <p:nvPr/>
        </p:nvSpPr>
        <p:spPr>
          <a:xfrm>
            <a:off x="7879790" y="3877622"/>
            <a:ext cx="3348652" cy="1883416"/>
          </a:xfrm>
          <a:prstGeom prst="cloud">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3" name="左箭头 40"/>
          <p:cNvSpPr/>
          <p:nvPr/>
        </p:nvSpPr>
        <p:spPr>
          <a:xfrm>
            <a:off x="5680127" y="4783073"/>
            <a:ext cx="1465225" cy="197504"/>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4" name="TextBox 43"/>
          <p:cNvSpPr txBox="1"/>
          <p:nvPr/>
        </p:nvSpPr>
        <p:spPr>
          <a:xfrm>
            <a:off x="8355540" y="4219890"/>
            <a:ext cx="2558473" cy="119888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年初余额调整（ 贷方余额）、项目间接费或管理费、</a:t>
            </a:r>
            <a:r>
              <a:rPr lang="zh-CN" altLang="en-US" b="1" dirty="0">
                <a:solidFill>
                  <a:srgbClr val="99191E"/>
                </a:solidFill>
                <a:latin typeface="Agency FB" panose="020B0503020202020204"/>
                <a:ea typeface="微软雅黑" panose="020B0503020204020204" charset="-122"/>
              </a:rPr>
              <a:t>非财政拨款结余分配（贷方余额）</a:t>
            </a:r>
            <a:endParaRPr lang="zh-CN" altLang="en-US" b="1" dirty="0">
              <a:solidFill>
                <a:srgbClr val="99191E"/>
              </a:solidFill>
              <a:latin typeface="Agency FB" panose="020B0503020202020204"/>
              <a:ea typeface="微软雅黑" panose="020B0503020204020204" charset="-122"/>
            </a:endParaRPr>
          </a:p>
        </p:txBody>
      </p:sp>
      <p:sp>
        <p:nvSpPr>
          <p:cNvPr id="55" name="TextBox 44"/>
          <p:cNvSpPr txBox="1"/>
          <p:nvPr/>
        </p:nvSpPr>
        <p:spPr>
          <a:xfrm>
            <a:off x="5599165" y="5671925"/>
            <a:ext cx="3152570" cy="64516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非同级财政拨款结余资金的累计滚存数</a:t>
            </a:r>
            <a:endParaRPr lang="zh-CN" altLang="en-US" b="1" dirty="0">
              <a:solidFill>
                <a:srgbClr val="181818"/>
              </a:solidFill>
              <a:latin typeface="Agency FB" panose="020B0503020202020204"/>
              <a:ea typeface="微软雅黑" panose="020B0503020204020204" charset="-122"/>
            </a:endParaRPr>
          </a:p>
        </p:txBody>
      </p:sp>
      <p:cxnSp>
        <p:nvCxnSpPr>
          <p:cNvPr id="56" name="直接连接符 55"/>
          <p:cNvCxnSpPr/>
          <p:nvPr/>
        </p:nvCxnSpPr>
        <p:spPr>
          <a:xfrm>
            <a:off x="7387226" y="1818464"/>
            <a:ext cx="0" cy="1452611"/>
          </a:xfrm>
          <a:prstGeom prst="line">
            <a:avLst/>
          </a:prstGeom>
          <a:noFill/>
          <a:ln w="50800" cap="flat" cmpd="sng" algn="ctr">
            <a:solidFill>
              <a:srgbClr val="4472C4">
                <a:lumMod val="50000"/>
              </a:srgbClr>
            </a:solidFill>
            <a:prstDash val="solid"/>
            <a:miter lim="800000"/>
          </a:ln>
          <a:effectLst/>
        </p:spPr>
      </p:cxnSp>
      <p:cxnSp>
        <p:nvCxnSpPr>
          <p:cNvPr id="57" name="直接连接符 56"/>
          <p:cNvCxnSpPr/>
          <p:nvPr/>
        </p:nvCxnSpPr>
        <p:spPr>
          <a:xfrm>
            <a:off x="6145219" y="2705600"/>
            <a:ext cx="2567836" cy="1588"/>
          </a:xfrm>
          <a:prstGeom prst="line">
            <a:avLst/>
          </a:prstGeom>
          <a:noFill/>
          <a:ln w="50800" cap="flat" cmpd="sng" algn="ctr">
            <a:solidFill>
              <a:srgbClr val="4472C4">
                <a:lumMod val="50000"/>
              </a:srgbClr>
            </a:solidFill>
            <a:prstDash val="solid"/>
            <a:miter lim="800000"/>
          </a:ln>
          <a:effectLst/>
        </p:spPr>
      </p:cxnSp>
      <p:sp>
        <p:nvSpPr>
          <p:cNvPr id="58" name="TextBox 45"/>
          <p:cNvSpPr txBox="1"/>
          <p:nvPr/>
        </p:nvSpPr>
        <p:spPr>
          <a:xfrm>
            <a:off x="7463719" y="2763766"/>
            <a:ext cx="1002083" cy="369332"/>
          </a:xfrm>
          <a:prstGeom prst="rect">
            <a:avLst/>
          </a:prstGeom>
          <a:noFill/>
        </p:spPr>
        <p:txBody>
          <a:bodyPr wrap="square" rtlCol="0">
            <a:spAutoFit/>
          </a:bodyPr>
          <a:lstStyle/>
          <a:p>
            <a:r>
              <a:rPr lang="zh-CN" altLang="en-US" dirty="0">
                <a:solidFill>
                  <a:srgbClr val="181818"/>
                </a:solidFill>
                <a:latin typeface="Agency FB" panose="020B0503020202020204"/>
                <a:ea typeface="微软雅黑" panose="020B0503020204020204" charset="-122"/>
              </a:rPr>
              <a:t>余额</a:t>
            </a:r>
            <a:endParaRPr lang="zh-CN" altLang="en-US" dirty="0">
              <a:solidFill>
                <a:srgbClr val="181818"/>
              </a:solidFill>
              <a:latin typeface="Agency FB" panose="020B0503020202020204"/>
              <a:ea typeface="微软雅黑" panose="020B0503020204020204" charset="-122"/>
            </a:endParaRPr>
          </a:p>
        </p:txBody>
      </p:sp>
      <p:sp>
        <p:nvSpPr>
          <p:cNvPr id="59" name="右弧形箭头 46"/>
          <p:cNvSpPr/>
          <p:nvPr/>
        </p:nvSpPr>
        <p:spPr>
          <a:xfrm rot="1009031">
            <a:off x="6867012" y="3212793"/>
            <a:ext cx="645688" cy="1209090"/>
          </a:xfrm>
          <a:prstGeom prst="curvedLeftArrow">
            <a:avLst>
              <a:gd name="adj1" fmla="val 25000"/>
              <a:gd name="adj2" fmla="val 50000"/>
              <a:gd name="adj3" fmla="val 44448"/>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60" name="矩形 59"/>
          <p:cNvSpPr/>
          <p:nvPr/>
        </p:nvSpPr>
        <p:spPr>
          <a:xfrm>
            <a:off x="5859959" y="6549495"/>
            <a:ext cx="600999"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- 52 -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trips(downLeft)">
                                      <p:cBhvr>
                                        <p:cTn id="21" dur="500"/>
                                        <p:tgtEl>
                                          <p:spTgt spid="49"/>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strips(downLeft)">
                                      <p:cBhvr>
                                        <p:cTn id="24" dur="500"/>
                                        <p:tgtEl>
                                          <p:spTgt spid="4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diamond(in)">
                                      <p:cBhvr>
                                        <p:cTn id="27" dur="2000"/>
                                        <p:tgtEl>
                                          <p:spTgt spid="5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diamond(in)">
                                      <p:cBhvr>
                                        <p:cTn id="30" dur="2000"/>
                                        <p:tgtEl>
                                          <p:spTgt spid="54"/>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diamond(in)">
                                      <p:cBhvr>
                                        <p:cTn id="33" dur="2000"/>
                                        <p:tgtEl>
                                          <p:spTgt spid="59"/>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diamond(in)">
                                      <p:cBhvr>
                                        <p:cTn id="36" dur="2000"/>
                                        <p:tgtEl>
                                          <p:spTgt spid="50"/>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diamond(in)">
                                      <p:cBhvr>
                                        <p:cTn id="39" dur="20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par>
                                <p:cTn id="44" presetID="3" presetClass="entr" presetSubtype="1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linds(horizontal)">
                                      <p:cBhvr>
                                        <p:cTn id="4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8" grpId="0" animBg="1"/>
      <p:bldP spid="49" grpId="0"/>
      <p:bldP spid="50" grpId="0" animBg="1"/>
      <p:bldP spid="51" grpId="0" animBg="1"/>
      <p:bldP spid="52" grpId="0" animBg="1"/>
      <p:bldP spid="53" grpId="0" animBg="1"/>
      <p:bldP spid="54" grpId="0"/>
      <p:bldP spid="55" grpId="0"/>
      <p:bldP spid="59" grpId="0" animBg="1"/>
      <p:bldP spid="6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1" name="组合 20"/>
          <p:cNvGrpSpPr/>
          <p:nvPr/>
        </p:nvGrpSpPr>
        <p:grpSpPr>
          <a:xfrm>
            <a:off x="253747" y="321532"/>
            <a:ext cx="5287244" cy="639691"/>
            <a:chOff x="253748" y="321532"/>
            <a:chExt cx="3695952" cy="639691"/>
          </a:xfrm>
        </p:grpSpPr>
        <p:sp>
          <p:nvSpPr>
            <p:cNvPr id="2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非财政拨款结转</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23" name="矩形 2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26" name="文本框 128"/>
          <p:cNvSpPr txBox="1"/>
          <p:nvPr/>
        </p:nvSpPr>
        <p:spPr>
          <a:xfrm>
            <a:off x="610199" y="1292860"/>
            <a:ext cx="10715238" cy="5163597"/>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核算内容</a:t>
            </a:r>
            <a:endPar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(1)</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非财政拨款结转核算单位除财政拨款收支、经营收支以外各非同级财政拨款</a:t>
            </a:r>
            <a:r>
              <a:rPr kumimoji="0" lang="zh-CN" altLang="en-US" sz="2400" b="0" i="0" u="sng" strike="noStrike" kern="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ea"/>
                <a:sym typeface="+mn-ea"/>
              </a:rPr>
              <a:t>专项资金</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的调整、结转和滚存情况。 </a:t>
            </a:r>
            <a:endPar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  </a:t>
            </a:r>
            <a:endParaRPr kumimoji="0" lang="en-US" altLang="zh-CN" sz="26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900" b="1"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(2)</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非财政拨款结余核算单位历年滚存的</a:t>
            </a:r>
            <a:r>
              <a:rPr kumimoji="0" lang="zh-CN" altLang="en-US" sz="24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非限定</a:t>
            </a:r>
            <a:r>
              <a:rPr kumimoji="0" lang="zh-CN" altLang="en-US" sz="2400" b="0" i="0" u="sng"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ea"/>
              </a:rPr>
              <a:t>用途</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的</a:t>
            </a:r>
            <a:r>
              <a:rPr kumimoji="0" lang="zh-CN" altLang="en-US" sz="2400" b="0" i="0" u="none" strike="noStrike" kern="0" cap="none" spc="0" normalizeH="0" baseline="0" noProof="0" dirty="0">
                <a:ln>
                  <a:noFill/>
                </a:ln>
                <a:solidFill>
                  <a:srgbClr val="00B050"/>
                </a:solidFill>
                <a:effectLst/>
                <a:uLnTx/>
                <a:uFillTx/>
                <a:latin typeface="微软雅黑" panose="020B0503020204020204" charset="-122"/>
                <a:ea typeface="微软雅黑" panose="020B0503020204020204" charset="-122"/>
                <a:cs typeface="+mn-ea"/>
                <a:sym typeface="+mn-ea"/>
              </a:rPr>
              <a:t>非同级</a:t>
            </a:r>
            <a:r>
              <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ea"/>
              </a:rPr>
              <a:t>财政拨款结余资金，主要为非财政拨款结余扣除结余分配后滚存的金额。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endParaRPr>
          </a:p>
        </p:txBody>
      </p:sp>
      <p:sp>
        <p:nvSpPr>
          <p:cNvPr id="27" name="矩形 26"/>
          <p:cNvSpPr/>
          <p:nvPr/>
        </p:nvSpPr>
        <p:spPr>
          <a:xfrm>
            <a:off x="4143707" y="2716347"/>
            <a:ext cx="3540125" cy="462915"/>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28" name="TextBox 6"/>
          <p:cNvSpPr txBox="1"/>
          <p:nvPr/>
        </p:nvSpPr>
        <p:spPr>
          <a:xfrm>
            <a:off x="4141801" y="2761253"/>
            <a:ext cx="3748405"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非财政拨款结转</a:t>
            </a:r>
            <a:r>
              <a:rPr lang="en-US" altLang="zh-CN" sz="2000" b="1" dirty="0">
                <a:solidFill>
                  <a:srgbClr val="181818"/>
                </a:solidFill>
                <a:latin typeface="Agency FB" panose="020B0503020202020204"/>
                <a:ea typeface="微软雅黑" panose="020B0503020204020204" charset="-122"/>
              </a:rPr>
              <a:t>-</a:t>
            </a:r>
            <a:r>
              <a:rPr lang="zh-CN" altLang="en-US" sz="2000" b="1" dirty="0">
                <a:solidFill>
                  <a:srgbClr val="181818"/>
                </a:solidFill>
                <a:latin typeface="Agency FB" panose="020B0503020202020204"/>
                <a:ea typeface="微软雅黑" panose="020B0503020204020204" charset="-122"/>
              </a:rPr>
              <a:t>本年收支结转</a:t>
            </a:r>
            <a:endParaRPr lang="zh-CN" altLang="en-US" sz="2000" b="1" dirty="0">
              <a:solidFill>
                <a:srgbClr val="181818"/>
              </a:solidFill>
              <a:latin typeface="Agency FB" panose="020B0503020202020204"/>
              <a:ea typeface="微软雅黑" panose="020B0503020204020204" charset="-122"/>
            </a:endParaRPr>
          </a:p>
        </p:txBody>
      </p:sp>
      <p:cxnSp>
        <p:nvCxnSpPr>
          <p:cNvPr id="29" name="直接连接符 28"/>
          <p:cNvCxnSpPr/>
          <p:nvPr/>
        </p:nvCxnSpPr>
        <p:spPr>
          <a:xfrm flipH="1">
            <a:off x="5810025" y="3251850"/>
            <a:ext cx="16270" cy="2030920"/>
          </a:xfrm>
          <a:prstGeom prst="line">
            <a:avLst/>
          </a:prstGeom>
          <a:noFill/>
          <a:ln w="50800" cap="flat" cmpd="sng" algn="ctr">
            <a:solidFill>
              <a:srgbClr val="4472C4">
                <a:lumMod val="50000"/>
              </a:srgbClr>
            </a:solidFill>
            <a:prstDash val="solid"/>
            <a:miter lim="800000"/>
          </a:ln>
          <a:effectLst/>
        </p:spPr>
      </p:cxnSp>
      <p:cxnSp>
        <p:nvCxnSpPr>
          <p:cNvPr id="30" name="直接连接符 29"/>
          <p:cNvCxnSpPr/>
          <p:nvPr/>
        </p:nvCxnSpPr>
        <p:spPr>
          <a:xfrm>
            <a:off x="4149861" y="4994969"/>
            <a:ext cx="3625903" cy="0"/>
          </a:xfrm>
          <a:prstGeom prst="line">
            <a:avLst/>
          </a:prstGeom>
          <a:noFill/>
          <a:ln w="50800" cap="flat" cmpd="sng" algn="ctr">
            <a:solidFill>
              <a:srgbClr val="4472C4">
                <a:lumMod val="50000"/>
              </a:srgbClr>
            </a:solidFill>
            <a:prstDash val="solid"/>
            <a:miter lim="800000"/>
          </a:ln>
          <a:effectLst/>
        </p:spPr>
      </p:cxnSp>
      <p:sp>
        <p:nvSpPr>
          <p:cNvPr id="31" name="TextBox 45"/>
          <p:cNvSpPr txBox="1"/>
          <p:nvPr/>
        </p:nvSpPr>
        <p:spPr>
          <a:xfrm>
            <a:off x="5988055" y="5022260"/>
            <a:ext cx="1290181" cy="369332"/>
          </a:xfrm>
          <a:prstGeom prst="rect">
            <a:avLst/>
          </a:prstGeom>
          <a:noFill/>
        </p:spPr>
        <p:txBody>
          <a:bodyPr wrap="square" rtlCol="0">
            <a:spAutoFit/>
          </a:bodyPr>
          <a:lstStyle/>
          <a:p>
            <a:r>
              <a:rPr lang="zh-CN" altLang="en-US" dirty="0">
                <a:solidFill>
                  <a:srgbClr val="181818"/>
                </a:solidFill>
                <a:latin typeface="Agency FB" panose="020B0503020202020204"/>
                <a:ea typeface="微软雅黑" panose="020B0503020204020204" charset="-122"/>
              </a:rPr>
              <a:t>余额</a:t>
            </a:r>
            <a:endParaRPr lang="zh-CN" altLang="en-US" dirty="0">
              <a:solidFill>
                <a:srgbClr val="181818"/>
              </a:solidFill>
              <a:latin typeface="Agency FB" panose="020B0503020202020204"/>
              <a:ea typeface="微软雅黑" panose="020B0503020204020204" charset="-122"/>
            </a:endParaRPr>
          </a:p>
        </p:txBody>
      </p:sp>
      <p:sp>
        <p:nvSpPr>
          <p:cNvPr id="32" name="TextBox 9"/>
          <p:cNvSpPr txBox="1"/>
          <p:nvPr/>
        </p:nvSpPr>
        <p:spPr>
          <a:xfrm>
            <a:off x="2704528" y="3782808"/>
            <a:ext cx="2795270"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rPr>
              <a:t>事业支出</a:t>
            </a:r>
            <a:r>
              <a:rPr lang="zh-CN" altLang="zh-CN" sz="2000" b="1" dirty="0">
                <a:solidFill>
                  <a:srgbClr val="181818"/>
                </a:solidFill>
                <a:latin typeface="Agency FB" panose="020B0503020202020204"/>
                <a:ea typeface="微软雅黑" panose="020B0503020204020204" charset="-122"/>
                <a:sym typeface="+mn-ea"/>
              </a:rPr>
              <a:t>（非财政专项）</a:t>
            </a:r>
            <a:endParaRPr lang="zh-CN" altLang="zh-CN" sz="2000" b="1" dirty="0">
              <a:solidFill>
                <a:srgbClr val="181818"/>
              </a:solidFill>
              <a:latin typeface="Agency FB" panose="020B0503020202020204"/>
              <a:ea typeface="微软雅黑" panose="020B0503020204020204" charset="-122"/>
            </a:endParaRPr>
          </a:p>
        </p:txBody>
      </p:sp>
      <p:sp>
        <p:nvSpPr>
          <p:cNvPr id="33" name="TextBox 9"/>
          <p:cNvSpPr txBox="1"/>
          <p:nvPr/>
        </p:nvSpPr>
        <p:spPr>
          <a:xfrm>
            <a:off x="2705163" y="4181588"/>
            <a:ext cx="2964815"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rPr>
              <a:t>其他支出（非财政专项</a:t>
            </a:r>
            <a:r>
              <a:rPr lang="zh-CN" altLang="zh-CN" b="1" dirty="0">
                <a:solidFill>
                  <a:srgbClr val="181818"/>
                </a:solidFill>
                <a:latin typeface="Agency FB" panose="020B0503020202020204"/>
                <a:ea typeface="微软雅黑" panose="020B0503020204020204" charset="-122"/>
              </a:rPr>
              <a:t>）</a:t>
            </a:r>
            <a:endParaRPr lang="zh-CN" altLang="zh-CN" b="1" dirty="0">
              <a:solidFill>
                <a:srgbClr val="181818"/>
              </a:solidFill>
              <a:latin typeface="Agency FB" panose="020B0503020202020204"/>
              <a:ea typeface="微软雅黑" panose="020B0503020204020204" charset="-122"/>
            </a:endParaRPr>
          </a:p>
        </p:txBody>
      </p:sp>
      <p:sp>
        <p:nvSpPr>
          <p:cNvPr id="34" name="文本框 161798"/>
          <p:cNvSpPr txBox="1">
            <a:spLocks noChangeArrowheads="1"/>
          </p:cNvSpPr>
          <p:nvPr/>
        </p:nvSpPr>
        <p:spPr bwMode="auto">
          <a:xfrm>
            <a:off x="5913684" y="3244985"/>
            <a:ext cx="3455988" cy="368300"/>
          </a:xfrm>
          <a:prstGeom prst="rect">
            <a:avLst/>
          </a:prstGeom>
          <a:noFill/>
          <a:ln w="9525">
            <a:noFill/>
            <a:miter lim="800000"/>
          </a:ln>
        </p:spPr>
        <p:txBody>
          <a:bodyPr vert="horz" wrap="square" lIns="91440" tIns="45720" rIns="91440" bIns="45720" numCol="1" anchor="t" anchorCtr="0" compatLnSpc="1">
            <a:spAutoFit/>
          </a:bodyPr>
          <a:lstStyle/>
          <a:p>
            <a:pPr algn="ctr" fontAlgn="base">
              <a:spcBef>
                <a:spcPct val="0"/>
              </a:spcBef>
              <a:spcAft>
                <a:spcPct val="0"/>
              </a:spcAft>
            </a:pP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事业预算收入</a:t>
            </a:r>
            <a:r>
              <a:rPr lang="en-US" altLang="zh-CN" b="1" dirty="0">
                <a:solidFill>
                  <a:srgbClr val="181818"/>
                </a:solidFill>
                <a:latin typeface="微软雅黑" panose="020B0503020204020204" charset="-122"/>
                <a:ea typeface="微软雅黑" panose="020B0503020204020204" charset="-122"/>
                <a:cs typeface="微软雅黑" panose="020B0503020204020204" charset="-122"/>
              </a:rPr>
              <a:t>(</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专项资金收入）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p:txBody>
      </p:sp>
      <p:sp>
        <p:nvSpPr>
          <p:cNvPr id="35" name="文本框 161800"/>
          <p:cNvSpPr txBox="1">
            <a:spLocks noChangeArrowheads="1"/>
          </p:cNvSpPr>
          <p:nvPr/>
        </p:nvSpPr>
        <p:spPr bwMode="auto">
          <a:xfrm>
            <a:off x="5935813" y="3494087"/>
            <a:ext cx="3810000" cy="368300"/>
          </a:xfrm>
          <a:prstGeom prst="rect">
            <a:avLst/>
          </a:prstGeom>
          <a:noFill/>
          <a:ln w="9525">
            <a:noFill/>
            <a:miter lim="800000"/>
          </a:ln>
        </p:spPr>
        <p:txBody>
          <a:bodyPr vert="horz" wrap="square" lIns="91440" tIns="45720" rIns="91440" bIns="45720" numCol="1" anchor="t" anchorCtr="0" compatLnSpc="1">
            <a:spAutoFit/>
          </a:bodyPr>
          <a:lstStyle/>
          <a:p>
            <a:pPr algn="ctr"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上级补助预算收入(专项资金收入</a:t>
            </a:r>
            <a:r>
              <a:rPr lang="zh-CN" altLang="en-US" dirty="0">
                <a:solidFill>
                  <a:srgbClr val="181818"/>
                </a:solidFill>
                <a:latin typeface="微软雅黑" panose="020B0503020204020204" charset="-122"/>
                <a:ea typeface="微软雅黑" panose="020B0503020204020204" charset="-122"/>
                <a:cs typeface="微软雅黑" panose="020B0503020204020204" charset="-122"/>
              </a:rPr>
              <a:t>）</a:t>
            </a:r>
            <a:endParaRPr lang="zh-CN" altLang="en-US" dirty="0">
              <a:solidFill>
                <a:srgbClr val="181818"/>
              </a:solidFill>
              <a:latin typeface="微软雅黑" panose="020B0503020204020204" charset="-122"/>
              <a:ea typeface="微软雅黑" panose="020B0503020204020204" charset="-122"/>
              <a:cs typeface="微软雅黑" panose="020B0503020204020204" charset="-122"/>
            </a:endParaRPr>
          </a:p>
        </p:txBody>
      </p:sp>
      <p:sp>
        <p:nvSpPr>
          <p:cNvPr id="36" name="文本框 161801"/>
          <p:cNvSpPr txBox="1">
            <a:spLocks noChangeArrowheads="1"/>
          </p:cNvSpPr>
          <p:nvPr/>
        </p:nvSpPr>
        <p:spPr bwMode="auto">
          <a:xfrm>
            <a:off x="5935995" y="3813362"/>
            <a:ext cx="4114800" cy="368300"/>
          </a:xfrm>
          <a:prstGeom prst="rect">
            <a:avLst/>
          </a:prstGeom>
          <a:noFill/>
          <a:ln w="9525">
            <a:noFill/>
            <a:miter lim="800000"/>
          </a:ln>
        </p:spPr>
        <p:txBody>
          <a:bodyPr vert="horz" wrap="square" lIns="91440" tIns="45720" rIns="91440" bIns="45720" numCol="1" anchor="t" anchorCtr="0" compatLnSpc="1">
            <a:spAutoFit/>
          </a:bodyPr>
          <a:lstStyle/>
          <a:p>
            <a:pPr algn="ctr" fontAlgn="base"/>
            <a:r>
              <a:rPr lang="en-US" altLang="zh-CN" dirty="0">
                <a:solidFill>
                  <a:srgbClr val="181818"/>
                </a:solidFill>
                <a:latin typeface="Arial" panose="020B0604020202020204" pitchFamily="34" charset="0"/>
                <a:ea typeface="黑体" panose="02010609060101010101" pitchFamily="49" charset="-122"/>
              </a:rPr>
              <a:t>  </a:t>
            </a:r>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附属单位上缴预算收入(专项资金收入</a:t>
            </a:r>
            <a:r>
              <a:rPr lang="zh-CN" altLang="en-US" dirty="0">
                <a:solidFill>
                  <a:srgbClr val="181818"/>
                </a:solidFill>
                <a:latin typeface="微软雅黑" panose="020B0503020204020204" charset="-122"/>
                <a:ea typeface="微软雅黑" panose="020B0503020204020204" charset="-122"/>
                <a:cs typeface="微软雅黑" panose="020B0503020204020204" charset="-122"/>
              </a:rPr>
              <a:t>）</a:t>
            </a:r>
            <a:endParaRPr lang="zh-CN" altLang="en-US" dirty="0">
              <a:solidFill>
                <a:srgbClr val="181818"/>
              </a:solidFill>
              <a:latin typeface="微软雅黑" panose="020B0503020204020204" charset="-122"/>
              <a:ea typeface="微软雅黑" panose="020B0503020204020204" charset="-122"/>
              <a:cs typeface="微软雅黑" panose="020B0503020204020204" charset="-122"/>
            </a:endParaRPr>
          </a:p>
        </p:txBody>
      </p:sp>
      <p:sp>
        <p:nvSpPr>
          <p:cNvPr id="37" name="文本框 161802"/>
          <p:cNvSpPr txBox="1">
            <a:spLocks noChangeArrowheads="1"/>
          </p:cNvSpPr>
          <p:nvPr/>
        </p:nvSpPr>
        <p:spPr bwMode="auto">
          <a:xfrm>
            <a:off x="5988050" y="4072890"/>
            <a:ext cx="4457065" cy="922020"/>
          </a:xfrm>
          <a:prstGeom prst="rect">
            <a:avLst/>
          </a:prstGeom>
          <a:noFill/>
          <a:ln w="9525">
            <a:noFill/>
            <a:miter lim="800000"/>
          </a:ln>
        </p:spPr>
        <p:txBody>
          <a:bodyPr vert="horz" wrap="square" lIns="91440" tIns="45720" rIns="91440" bIns="45720" numCol="1" anchor="t" anchorCtr="0" compatLnSpc="1">
            <a:spAutoFit/>
          </a:bodyPr>
          <a:lstStyle/>
          <a:p>
            <a:pPr algn="l"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债务预算收入（专项资金收入）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a:p>
            <a:pPr algn="l"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其他预算收入(专项资金收入）</a:t>
            </a:r>
            <a:endParaRPr lang="zh-CN" altLang="en-US" b="1" dirty="0">
              <a:solidFill>
                <a:srgbClr val="181818"/>
              </a:solidFill>
              <a:latin typeface="微软雅黑" panose="020B0503020204020204" charset="-122"/>
              <a:ea typeface="微软雅黑" panose="020B0503020204020204" charset="-122"/>
              <a:cs typeface="微软雅黑" panose="020B0503020204020204" charset="-122"/>
            </a:endParaRPr>
          </a:p>
          <a:p>
            <a:pPr algn="l" fontAlgn="base"/>
            <a:r>
              <a:rPr lang="zh-CN" altLang="en-US" b="1" dirty="0">
                <a:solidFill>
                  <a:srgbClr val="181818"/>
                </a:solidFill>
                <a:latin typeface="微软雅黑" panose="020B0503020204020204" charset="-122"/>
                <a:ea typeface="微软雅黑" panose="020B0503020204020204" charset="-122"/>
                <a:cs typeface="微软雅黑" panose="020B0503020204020204" charset="-122"/>
              </a:rPr>
              <a:t>非同级财政拨款预算收入（专项资金收入）</a:t>
            </a:r>
            <a:endParaRPr lang="zh-CN" altLang="en-US" dirty="0">
              <a:solidFill>
                <a:srgbClr val="181818"/>
              </a:solidFill>
              <a:latin typeface="微软雅黑" panose="020B0503020204020204" charset="-122"/>
              <a:ea typeface="微软雅黑" panose="020B0503020204020204" charset="-122"/>
              <a:cs typeface="微软雅黑" panose="020B0503020204020204" charset="-122"/>
            </a:endParaRPr>
          </a:p>
        </p:txBody>
      </p:sp>
      <p:grpSp>
        <p:nvGrpSpPr>
          <p:cNvPr id="38" name="组合 37"/>
          <p:cNvGrpSpPr/>
          <p:nvPr/>
        </p:nvGrpSpPr>
        <p:grpSpPr>
          <a:xfrm>
            <a:off x="599886" y="1158778"/>
            <a:ext cx="10730670" cy="75877"/>
            <a:chOff x="1070542" y="1327518"/>
            <a:chExt cx="10035925" cy="45719"/>
          </a:xfrm>
        </p:grpSpPr>
        <p:sp>
          <p:nvSpPr>
            <p:cNvPr id="39" name="矩形 3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a:off x="5859959" y="6549495"/>
            <a:ext cx="57693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- 53 -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
                                            <p:txEl>
                                              <p:pRg st="9" end="9"/>
                                            </p:txEl>
                                          </p:spTgt>
                                        </p:tgtEl>
                                        <p:attrNameLst>
                                          <p:attrName>style.visibility</p:attrName>
                                        </p:attrNameLst>
                                      </p:cBhvr>
                                      <p:to>
                                        <p:strVal val="visible"/>
                                      </p:to>
                                    </p:set>
                                    <p:animEffect transition="in" filter="diamond(in)">
                                      <p:cBhvr>
                                        <p:cTn id="7" dur="2000"/>
                                        <p:tgtEl>
                                          <p:spTgt spid="26">
                                            <p:txEl>
                                              <p:pRg st="9" end="9"/>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非财政拨款结转</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752034"/>
            <a:ext cx="10715238" cy="3799840"/>
          </a:xfrm>
          <a:prstGeom prst="rect">
            <a:avLst/>
          </a:prstGeom>
          <a:noFill/>
          <a:ln>
            <a:solidFill>
              <a:srgbClr val="4472C4"/>
            </a:solidFill>
          </a:ln>
        </p:spPr>
        <p:txBody>
          <a:bodyPr/>
          <a:lstStyle/>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zh-CN"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非</a:t>
            </a: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财政拨款结转的明细科目</a:t>
            </a:r>
            <a:r>
              <a:rPr kumimoji="0" lang="zh-CN" altLang="en-US"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rPr>
              <a:t>（</a:t>
            </a:r>
            <a:r>
              <a:rPr kumimoji="0" lang="en-US" altLang="zh-CN"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rPr>
              <a:t>5</a:t>
            </a:r>
            <a:r>
              <a:rPr kumimoji="0" lang="zh-CN" altLang="en-US"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rPr>
              <a:t>个）</a:t>
            </a:r>
            <a:endParaRPr kumimoji="0" lang="zh-CN" altLang="en-US"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6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年初余额调整</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缴回资金</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0070C0"/>
                </a:solidFill>
                <a:effectLst/>
                <a:uLnTx/>
                <a:uFillTx/>
                <a:latin typeface="Agency FB" panose="020B0503020202020204"/>
                <a:ea typeface="微软雅黑" panose="020B0503020204020204" charset="-122"/>
                <a:sym typeface="+mn-ea"/>
              </a:rPr>
              <a:t>项目间接费用或管理费</a:t>
            </a:r>
            <a:endParaRPr kumimoji="0" lang="en-US" altLang="zh-CN" sz="2400" b="0" i="0" u="none" strike="noStrike" kern="0" cap="none" spc="0" normalizeH="0" baseline="0" noProof="0" dirty="0">
              <a:ln>
                <a:noFill/>
              </a:ln>
              <a:solidFill>
                <a:srgbClr val="0070C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本年收支结转</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00B050"/>
                </a:solidFill>
                <a:effectLst/>
                <a:uLnTx/>
                <a:uFillTx/>
                <a:latin typeface="Agency FB" panose="020B0503020202020204"/>
                <a:ea typeface="微软雅黑" panose="020B0503020204020204" charset="-122"/>
                <a:sym typeface="+mn-ea"/>
              </a:rPr>
              <a:t>累计结转</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600" b="1" i="0" u="none" strike="noStrike" kern="0" cap="none" spc="0" normalizeH="0" baseline="0" noProof="0" dirty="0">
              <a:ln>
                <a:noFill/>
              </a:ln>
              <a:solidFill>
                <a:srgbClr val="16A085"/>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599886" y="163846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00999"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- 54 -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非财政拨款结转</a:t>
              </a:r>
              <a:r>
                <a:rPr lang="en-US" altLang="zh-CN" sz="2800" b="1" dirty="0">
                  <a:solidFill>
                    <a:srgbClr val="181818"/>
                  </a:solidFill>
                  <a:latin typeface="微软雅黑" panose="020B0503020204020204" charset="-122"/>
                  <a:ea typeface="微软雅黑" panose="020B0503020204020204" charset="-122"/>
                  <a:cs typeface="+mn-ea"/>
                  <a:sym typeface="+mn-lt"/>
                </a:rPr>
                <a:t>/</a:t>
              </a:r>
              <a:r>
                <a:rPr lang="zh-CN" altLang="en-US" sz="2800" b="1" dirty="0">
                  <a:solidFill>
                    <a:srgbClr val="181818"/>
                  </a:solidFill>
                  <a:latin typeface="微软雅黑" panose="020B0503020204020204" charset="-122"/>
                  <a:ea typeface="微软雅黑" panose="020B0503020204020204" charset="-122"/>
                  <a:cs typeface="+mn-ea"/>
                  <a:sym typeface="+mn-lt"/>
                </a:rPr>
                <a:t>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784495"/>
            <a:ext cx="10715238" cy="3730934"/>
          </a:xfrm>
          <a:prstGeom prst="rect">
            <a:avLst/>
          </a:prstGeom>
          <a:noFill/>
          <a:ln>
            <a:solidFill>
              <a:srgbClr val="4472C4"/>
            </a:solidFill>
          </a:ln>
        </p:spPr>
        <p:txBody>
          <a:bodyPr/>
          <a:lstStyle/>
          <a:p>
            <a:pPr marL="0" marR="0" lvl="0" indent="0" defTabSz="914400" eaLnBrk="1" fontAlgn="auto" latinLnBrk="0" hangingPunct="1">
              <a:lnSpc>
                <a:spcPct val="110000"/>
              </a:lnSpc>
              <a:spcBef>
                <a:spcPts val="0"/>
              </a:spcBef>
              <a:spcAft>
                <a:spcPts val="0"/>
              </a:spcAft>
              <a:buClrTx/>
              <a:buSzTx/>
              <a:buFontTx/>
              <a:buNone/>
              <a:defRPr/>
            </a:pPr>
            <a:endParaRPr kumimoji="0" lang="en-US" altLang="zh-CN" sz="26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非财政拨款结余的明细科目</a:t>
            </a:r>
            <a:r>
              <a:rPr kumimoji="0" lang="zh-CN" altLang="en-US"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rPr>
              <a:t>（</a:t>
            </a:r>
            <a:r>
              <a:rPr kumimoji="0" lang="en-US" altLang="zh-CN"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rPr>
              <a:t>4</a:t>
            </a:r>
            <a:r>
              <a:rPr kumimoji="0" lang="zh-CN" altLang="en-US"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rPr>
              <a:t>个）</a:t>
            </a:r>
            <a:endParaRPr kumimoji="0" lang="zh-CN" altLang="en-US" sz="2800" b="1" i="0" u="none" strike="noStrike" kern="0" cap="none" spc="0" normalizeH="0" baseline="0" noProof="0" dirty="0">
              <a:ln>
                <a:noFill/>
              </a:ln>
              <a:solidFill>
                <a:srgbClr val="00B05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6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年初余额调整</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0070C0"/>
                </a:solidFill>
                <a:effectLst/>
                <a:uLnTx/>
                <a:uFillTx/>
                <a:latin typeface="Agency FB" panose="020B0503020202020204"/>
                <a:ea typeface="微软雅黑" panose="020B0503020204020204" charset="-122"/>
                <a:sym typeface="+mn-ea"/>
              </a:rPr>
              <a:t>项目间接费用或管理费</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结转转入</a:t>
            </a:r>
            <a:endPar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6A085"/>
                </a:solidFill>
                <a:effectLst/>
                <a:uLnTx/>
                <a:uFillTx/>
                <a:latin typeface="Agency FB" panose="020B0503020202020204"/>
                <a:ea typeface="微软雅黑" panose="020B0503020204020204" charset="-122"/>
                <a:sym typeface="+mn-ea"/>
              </a:rPr>
              <a:t>累计结余 </a:t>
            </a:r>
            <a:endParaRPr kumimoji="0" lang="zh-CN" altLang="en-US" sz="2400" b="0" i="0" u="none" strike="noStrike" kern="0" cap="none" spc="0" normalizeH="0" baseline="0" noProof="0" dirty="0">
              <a:ln>
                <a:noFill/>
              </a:ln>
              <a:solidFill>
                <a:srgbClr val="16A085"/>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599886" y="165345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588967"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- 55 -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特殊业务处理</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610199" y="1595653"/>
            <a:ext cx="10715238" cy="4353738"/>
          </a:xfrm>
          <a:prstGeom prst="rect">
            <a:avLst/>
          </a:prstGeom>
          <a:noFill/>
          <a:ln>
            <a:solidFill>
              <a:srgbClr val="4472C4"/>
            </a:solidFill>
          </a:ln>
        </p:spPr>
        <p:txBody>
          <a:bodyPr/>
          <a:lstStyle/>
          <a:p>
            <a:pPr marL="457200" marR="0" lvl="0" indent="-457200" defTabSz="914400" eaLnBrk="1" fontAlgn="auto" latinLnBrk="0" hangingPunct="1">
              <a:lnSpc>
                <a:spcPct val="15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科研项目计提管理费</a:t>
            </a:r>
            <a:endParaRPr kumimoji="0" lang="en-US" altLang="zh-CN"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8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现行制度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借：科研事业支出  </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贷：事业基金</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项目管理费及间接费</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新制度</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预算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借：</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非财政拨款结转</a:t>
            </a:r>
            <a:r>
              <a:rPr kumimoji="0" lang="en-US" altLang="zh-CN"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项目间接</a:t>
            </a:r>
            <a:r>
              <a:rPr kumimoji="0" lang="zh-CN" altLang="en-US" sz="2400" b="0" i="0" u="none" strike="noStrike" kern="0" cap="none" spc="0" normalizeH="0" baseline="0" noProof="0" dirty="0" smtClean="0">
                <a:ln>
                  <a:noFill/>
                </a:ln>
                <a:solidFill>
                  <a:srgbClr val="FF0000"/>
                </a:solidFill>
                <a:effectLst/>
                <a:uLnTx/>
                <a:uFillTx/>
                <a:latin typeface="Agency FB" panose="020B0503020202020204"/>
                <a:ea typeface="微软雅黑" panose="020B0503020204020204" charset="-122"/>
                <a:sym typeface="+mn-ea"/>
              </a:rPr>
              <a:t>费用或</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管理费</a:t>
            </a:r>
            <a:endPar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贷：</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非财政拨款结余</a:t>
            </a:r>
            <a:r>
              <a:rPr kumimoji="0" lang="en-US" altLang="zh-CN"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项目间接</a:t>
            </a:r>
            <a:r>
              <a:rPr kumimoji="0" lang="zh-CN" altLang="en-US" sz="2400" b="0" i="0" u="none" strike="noStrike" kern="0" cap="none" spc="0" normalizeH="0" baseline="0" noProof="0" dirty="0" smtClean="0">
                <a:ln>
                  <a:noFill/>
                </a:ln>
                <a:solidFill>
                  <a:srgbClr val="FF0000"/>
                </a:solidFill>
                <a:effectLst/>
                <a:uLnTx/>
                <a:uFillTx/>
                <a:latin typeface="Agency FB" panose="020B0503020202020204"/>
                <a:ea typeface="微软雅黑" panose="020B0503020204020204" charset="-122"/>
                <a:sym typeface="+mn-ea"/>
              </a:rPr>
              <a:t>费用或</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管理费</a:t>
            </a:r>
            <a:endPar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新制度</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财务   借：业务活动费用</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科研</a:t>
            </a:r>
            <a:endPar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贷：</a:t>
            </a:r>
            <a:r>
              <a:rPr kumimoji="0" lang="zh-CN" altLang="en-US" sz="2400" b="0" i="0" u="none" strike="noStrike" kern="0" cap="none" spc="0" normalizeH="0" baseline="0" noProof="0" dirty="0">
                <a:ln>
                  <a:noFill/>
                </a:ln>
                <a:solidFill>
                  <a:srgbClr val="FF0000"/>
                </a:solidFill>
                <a:effectLst/>
                <a:uLnTx/>
                <a:uFillTx/>
                <a:latin typeface="Agency FB" panose="020B0503020202020204"/>
                <a:ea typeface="微软雅黑" panose="020B0503020204020204" charset="-122"/>
                <a:sym typeface="+mn-ea"/>
              </a:rPr>
              <a:t>预提费用</a:t>
            </a: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endParaRPr kumimoji="0" lang="zh-CN" altLang="en-US" sz="20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614876" y="145858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8" y="6549495"/>
            <a:ext cx="600999"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- 56 -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253747" y="321532"/>
            <a:ext cx="5287244" cy="639691"/>
            <a:chOff x="253748" y="321532"/>
            <a:chExt cx="3695952" cy="639691"/>
          </a:xfrm>
        </p:grpSpPr>
        <p:sp>
          <p:nvSpPr>
            <p:cNvPr id="11"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专用结余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2" name="矩形 11"/>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3"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5" name="文本框 128"/>
          <p:cNvSpPr txBox="1"/>
          <p:nvPr/>
        </p:nvSpPr>
        <p:spPr>
          <a:xfrm>
            <a:off x="594767" y="1600915"/>
            <a:ext cx="10730670" cy="4564300"/>
          </a:xfrm>
          <a:prstGeom prst="rect">
            <a:avLst/>
          </a:prstGeom>
          <a:noFill/>
          <a:ln>
            <a:solidFill>
              <a:srgbClr val="4472C4"/>
            </a:solidFill>
          </a:ln>
        </p:spPr>
        <p:txBody>
          <a:bodyPr/>
          <a:lstStyle/>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计提专用结余的</a:t>
            </a:r>
            <a:endPar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预算会计分录      </a:t>
            </a:r>
            <a:r>
              <a:rPr kumimoji="0" lang="en-US" altLang="zh-CN"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借：</a:t>
            </a:r>
            <a:r>
              <a:rPr kumimoji="0" lang="zh-CN" altLang="en-US" sz="24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sym typeface="+mn-ea"/>
              </a:rPr>
              <a:t>非财政拨款结余分配</a:t>
            </a:r>
            <a:endParaRPr kumimoji="0" lang="zh-CN" altLang="en-US" sz="24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sym typeface="+mn-ea"/>
              </a:rPr>
              <a:t>                   </a:t>
            </a:r>
            <a:r>
              <a:rPr kumimoji="0" lang="en-US" altLang="zh-CN" sz="24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sym typeface="+mn-ea"/>
              </a:rPr>
              <a:t>			</a:t>
            </a:r>
            <a:r>
              <a:rPr kumimoji="0" lang="zh-CN" altLang="en-US" sz="24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sym typeface="+mn-ea"/>
              </a:rPr>
              <a:t>    贷：专用结余  </a:t>
            </a:r>
            <a:endParaRPr kumimoji="0" lang="zh-CN" altLang="en-US" sz="2400" b="0" i="0" u="none" strike="noStrike" kern="0" cap="none" spc="0" normalizeH="0" baseline="0" noProof="0" dirty="0">
              <a:ln>
                <a:noFill/>
              </a:ln>
              <a:solidFill>
                <a:srgbClr val="002060"/>
              </a:solidFill>
              <a:effectLst/>
              <a:uLnTx/>
              <a:uFillTx/>
              <a:latin typeface="Agency FB" panose="020B0503020202020204"/>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财务会计分录       </a:t>
            </a:r>
            <a:r>
              <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借：本年盈余分配</a:t>
            </a:r>
            <a:endPar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贷：专用基金</a:t>
            </a:r>
            <a:endPar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800" b="1"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endParaRPr>
          </a:p>
          <a:p>
            <a:pPr marL="457200" marR="0" lvl="0" indent="-457200" defTabSz="914400" eaLnBrk="1" fontAlgn="auto" latinLnBrk="0" hangingPunct="1">
              <a:lnSpc>
                <a:spcPct val="110000"/>
              </a:lnSpc>
              <a:spcBef>
                <a:spcPts val="0"/>
              </a:spcBef>
              <a:spcAft>
                <a:spcPts val="0"/>
              </a:spcAft>
              <a:buClrTx/>
              <a:buSzTx/>
              <a:buFontTx/>
              <a:buBlip>
                <a:blip r:embed="rId1"/>
              </a:buBlip>
              <a:defRPr/>
            </a:pPr>
            <a:r>
              <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rPr>
              <a:t>使用专用结余的</a:t>
            </a:r>
            <a:endParaRPr kumimoji="0" lang="zh-CN" altLang="en-US" sz="28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44546A">
                    <a:lumMod val="60000"/>
                    <a:lumOff val="40000"/>
                  </a:srgbClr>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预算会计分录        </a:t>
            </a:r>
            <a:r>
              <a:rPr kumimoji="0" lang="en-US" altLang="zh-CN"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借：专用结余</a:t>
            </a:r>
            <a:endPar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                                  </a:t>
            </a:r>
            <a:r>
              <a:rPr kumimoji="0" lang="en-US" altLang="zh-CN"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rPr>
              <a:t>    贷：资金结存</a:t>
            </a:r>
            <a:endParaRPr kumimoji="0" lang="zh-CN" altLang="en-US" sz="2400" b="0"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财务会计分录         </a:t>
            </a:r>
            <a:r>
              <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借：专用基金</a:t>
            </a:r>
            <a:endPar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endParaRPr>
          </a:p>
          <a:p>
            <a:pPr marL="0" marR="0" lvl="0" indent="0" defTabSz="914400" eaLnBrk="1" fontAlgn="auto" latinLnBrk="0" hangingPunct="1">
              <a:lnSpc>
                <a:spcPct val="11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en-US" altLang="zh-CN"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a:t>
            </a:r>
            <a:r>
              <a:rPr kumimoji="0" lang="zh-CN" altLang="en-US" sz="2400" b="0" i="0" u="none" strike="noStrike" kern="0" cap="none" spc="0" normalizeH="0" baseline="0" noProof="0" dirty="0">
                <a:ln>
                  <a:noFill/>
                </a:ln>
                <a:solidFill>
                  <a:srgbClr val="181818"/>
                </a:solidFill>
                <a:effectLst/>
                <a:uLnTx/>
                <a:uFillTx/>
                <a:latin typeface="Arial" panose="020B0604020202020204" pitchFamily="34" charset="0"/>
                <a:ea typeface="微软雅黑" panose="020B0503020204020204" charset="-122"/>
                <a:sym typeface="+mn-ea"/>
              </a:rPr>
              <a:t>    贷：银行存款</a:t>
            </a:r>
            <a:r>
              <a:rPr kumimoji="0" lang="zh-CN" altLang="en-US" sz="2400" b="0"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sym typeface="+mn-ea"/>
              </a:rPr>
              <a:t>       </a:t>
            </a: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grpSp>
        <p:nvGrpSpPr>
          <p:cNvPr id="16" name="组合 15"/>
          <p:cNvGrpSpPr/>
          <p:nvPr/>
        </p:nvGrpSpPr>
        <p:grpSpPr>
          <a:xfrm>
            <a:off x="599886" y="1473572"/>
            <a:ext cx="10730670" cy="75877"/>
            <a:chOff x="1070542" y="1327518"/>
            <a:chExt cx="10035925" cy="45719"/>
          </a:xfrm>
        </p:grpSpPr>
        <p:sp>
          <p:nvSpPr>
            <p:cNvPr id="17" name="矩形 16"/>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5859959" y="6549495"/>
            <a:ext cx="625062"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- 57 - </a:t>
            </a:r>
            <a:endParaRPr lang="zh-CN" altLang="zh-CN" sz="1200" b="1" kern="100" dirty="0">
              <a:solidFill>
                <a:schemeClr val="bg1"/>
              </a:solidFill>
              <a:latin typeface="Arial" panose="020B0604020202020204"/>
              <a:ea typeface="微软雅黑" panose="020B0503020204020204" charset="-122"/>
              <a:cs typeface="+mn-ea"/>
              <a:sym typeface="+mn-lt"/>
            </a:endParaRPr>
          </a:p>
        </p:txBody>
      </p:sp>
      <p:pic>
        <p:nvPicPr>
          <p:cNvPr id="25" name="图片 24" descr="问号.png"/>
          <p:cNvPicPr>
            <a:picLocks noChangeAspect="1"/>
          </p:cNvPicPr>
          <p:nvPr/>
        </p:nvPicPr>
        <p:blipFill>
          <a:blip r:embed="rId2" cstate="print"/>
          <a:stretch>
            <a:fillRect/>
          </a:stretch>
        </p:blipFill>
        <p:spPr>
          <a:xfrm>
            <a:off x="6693551" y="3776767"/>
            <a:ext cx="1620981" cy="1620981"/>
          </a:xfrm>
          <a:prstGeom prst="rect">
            <a:avLst/>
          </a:prstGeom>
        </p:spPr>
      </p:pic>
      <p:sp>
        <p:nvSpPr>
          <p:cNvPr id="26" name="文本框 10"/>
          <p:cNvSpPr txBox="1"/>
          <p:nvPr/>
        </p:nvSpPr>
        <p:spPr>
          <a:xfrm>
            <a:off x="7991475" y="4698365"/>
            <a:ext cx="2757170" cy="830997"/>
          </a:xfrm>
          <a:prstGeom prst="rect">
            <a:avLst/>
          </a:prstGeom>
          <a:noFill/>
        </p:spPr>
        <p:txBody>
          <a:bodyPr wrap="square" rtlCol="0">
            <a:spAutoFit/>
          </a:bodyPr>
          <a:lstStyle/>
          <a:p>
            <a:r>
              <a:rPr lang="zh-CN" altLang="en-US" sz="2400" b="1" dirty="0">
                <a:effectLst>
                  <a:glow rad="101600">
                    <a:schemeClr val="accent4">
                      <a:satMod val="175000"/>
                      <a:alpha val="40000"/>
                    </a:schemeClr>
                  </a:glow>
                  <a:outerShdw blurRad="60007" dist="310007" dir="7680000" sy="30000" kx="1300200" algn="ctr" rotWithShape="0">
                    <a:prstClr val="black">
                      <a:alpha val="32000"/>
                    </a:prstClr>
                  </a:outerShdw>
                </a:effectLst>
              </a:rPr>
              <a:t>专用结余等于专用基金么？</a:t>
            </a:r>
            <a:endParaRPr lang="zh-CN" altLang="en-US" sz="2400" b="1" dirty="0">
              <a:effectLst>
                <a:glow rad="101600">
                  <a:schemeClr val="accent4">
                    <a:satMod val="175000"/>
                    <a:alpha val="40000"/>
                  </a:schemeClr>
                </a:glow>
                <a:outerShdw blurRad="60007" dist="310007" dir="7680000" sy="30000" kx="1300200" algn="ctr" rotWithShape="0">
                  <a:prstClr val="black">
                    <a:alpha val="32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8" name="组合 17"/>
          <p:cNvGrpSpPr/>
          <p:nvPr/>
        </p:nvGrpSpPr>
        <p:grpSpPr>
          <a:xfrm>
            <a:off x="253747" y="321532"/>
            <a:ext cx="5287244" cy="639691"/>
            <a:chOff x="253748" y="321532"/>
            <a:chExt cx="3695952" cy="639691"/>
          </a:xfrm>
        </p:grpSpPr>
        <p:sp>
          <p:nvSpPr>
            <p:cNvPr id="19"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经营结余</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20" name="矩形 19"/>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21"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cxnSp>
        <p:nvCxnSpPr>
          <p:cNvPr id="22" name="直接连接符 21"/>
          <p:cNvCxnSpPr/>
          <p:nvPr/>
        </p:nvCxnSpPr>
        <p:spPr>
          <a:xfrm flipV="1">
            <a:off x="3773715" y="2595707"/>
            <a:ext cx="3858715" cy="12700"/>
          </a:xfrm>
          <a:prstGeom prst="line">
            <a:avLst/>
          </a:prstGeom>
          <a:noFill/>
          <a:ln w="38100" cap="flat" cmpd="sng" algn="ctr">
            <a:solidFill>
              <a:srgbClr val="4472C4">
                <a:lumMod val="50000"/>
              </a:srgbClr>
            </a:solidFill>
            <a:prstDash val="solid"/>
            <a:miter lim="800000"/>
          </a:ln>
          <a:effectLst/>
        </p:spPr>
      </p:cxnSp>
      <p:cxnSp>
        <p:nvCxnSpPr>
          <p:cNvPr id="23" name="直接连接符 22"/>
          <p:cNvCxnSpPr/>
          <p:nvPr/>
        </p:nvCxnSpPr>
        <p:spPr>
          <a:xfrm>
            <a:off x="5702347" y="2608407"/>
            <a:ext cx="0" cy="2265045"/>
          </a:xfrm>
          <a:prstGeom prst="line">
            <a:avLst/>
          </a:prstGeom>
          <a:noFill/>
          <a:ln w="38100" cap="flat" cmpd="sng" algn="ctr">
            <a:solidFill>
              <a:srgbClr val="4472C4">
                <a:lumMod val="50000"/>
              </a:srgbClr>
            </a:solidFill>
            <a:prstDash val="solid"/>
            <a:miter lim="800000"/>
          </a:ln>
          <a:effectLst/>
        </p:spPr>
      </p:cxnSp>
      <p:sp>
        <p:nvSpPr>
          <p:cNvPr id="24" name="文本框 23"/>
          <p:cNvSpPr txBox="1"/>
          <p:nvPr/>
        </p:nvSpPr>
        <p:spPr>
          <a:xfrm>
            <a:off x="4932499" y="1983567"/>
            <a:ext cx="2006600" cy="521970"/>
          </a:xfrm>
          <a:prstGeom prst="rect">
            <a:avLst/>
          </a:prstGeom>
          <a:noFill/>
        </p:spPr>
        <p:txBody>
          <a:bodyPr wrap="square" rtlCol="0">
            <a:spAutoFit/>
          </a:bodyPr>
          <a:lstStyle/>
          <a:p>
            <a:r>
              <a:rPr lang="zh-CN" altLang="en-US" sz="2800" b="1" dirty="0">
                <a:solidFill>
                  <a:srgbClr val="181818"/>
                </a:solidFill>
                <a:latin typeface="Agency FB" panose="020B0503020202020204"/>
                <a:ea typeface="微软雅黑" panose="020B0503020204020204" charset="-122"/>
              </a:rPr>
              <a:t>经营结余</a:t>
            </a:r>
            <a:endParaRPr lang="zh-CN" altLang="en-US" sz="2800" b="1" dirty="0">
              <a:solidFill>
                <a:srgbClr val="181818"/>
              </a:solidFill>
              <a:latin typeface="Agency FB" panose="020B0503020202020204"/>
              <a:ea typeface="微软雅黑" panose="020B0503020204020204" charset="-122"/>
            </a:endParaRPr>
          </a:p>
        </p:txBody>
      </p:sp>
      <p:sp>
        <p:nvSpPr>
          <p:cNvPr id="25" name="文本框 24"/>
          <p:cNvSpPr txBox="1"/>
          <p:nvPr/>
        </p:nvSpPr>
        <p:spPr>
          <a:xfrm>
            <a:off x="3695747" y="2962555"/>
            <a:ext cx="2006600" cy="521970"/>
          </a:xfrm>
          <a:prstGeom prst="rect">
            <a:avLst/>
          </a:prstGeom>
          <a:noFill/>
        </p:spPr>
        <p:txBody>
          <a:bodyPr wrap="square" rtlCol="0">
            <a:spAutoFit/>
          </a:bodyPr>
          <a:lstStyle/>
          <a:p>
            <a:r>
              <a:rPr lang="zh-CN" altLang="en-US" sz="2800" b="1" dirty="0">
                <a:solidFill>
                  <a:srgbClr val="181818"/>
                </a:solidFill>
                <a:latin typeface="Agency FB" panose="020B0503020202020204"/>
                <a:ea typeface="微软雅黑" panose="020B0503020204020204" charset="-122"/>
              </a:rPr>
              <a:t>经营支出</a:t>
            </a:r>
            <a:endParaRPr lang="zh-CN" altLang="en-US" sz="2800" b="1" dirty="0">
              <a:solidFill>
                <a:srgbClr val="181818"/>
              </a:solidFill>
              <a:latin typeface="Agency FB" panose="020B0503020202020204"/>
              <a:ea typeface="微软雅黑" panose="020B0503020204020204" charset="-122"/>
            </a:endParaRPr>
          </a:p>
        </p:txBody>
      </p:sp>
      <p:sp>
        <p:nvSpPr>
          <p:cNvPr id="26" name="文本框 25"/>
          <p:cNvSpPr txBox="1"/>
          <p:nvPr/>
        </p:nvSpPr>
        <p:spPr>
          <a:xfrm>
            <a:off x="6038807" y="2982105"/>
            <a:ext cx="2679700" cy="521970"/>
          </a:xfrm>
          <a:prstGeom prst="rect">
            <a:avLst/>
          </a:prstGeom>
          <a:noFill/>
        </p:spPr>
        <p:txBody>
          <a:bodyPr wrap="square" rtlCol="0">
            <a:spAutoFit/>
          </a:bodyPr>
          <a:lstStyle/>
          <a:p>
            <a:r>
              <a:rPr lang="zh-CN" altLang="en-US" sz="2800" b="1" dirty="0">
                <a:solidFill>
                  <a:srgbClr val="181818"/>
                </a:solidFill>
                <a:latin typeface="Agency FB" panose="020B0503020202020204"/>
                <a:ea typeface="微软雅黑" panose="020B0503020204020204" charset="-122"/>
              </a:rPr>
              <a:t>经营预算收入</a:t>
            </a:r>
            <a:endParaRPr lang="zh-CN" altLang="en-US" sz="2800" b="1" dirty="0">
              <a:solidFill>
                <a:srgbClr val="181818"/>
              </a:solidFill>
              <a:latin typeface="Agency FB" panose="020B0503020202020204"/>
              <a:ea typeface="微软雅黑" panose="020B0503020204020204" charset="-122"/>
            </a:endParaRPr>
          </a:p>
        </p:txBody>
      </p:sp>
      <p:cxnSp>
        <p:nvCxnSpPr>
          <p:cNvPr id="27" name="直接连接符 26"/>
          <p:cNvCxnSpPr/>
          <p:nvPr/>
        </p:nvCxnSpPr>
        <p:spPr>
          <a:xfrm>
            <a:off x="3772265" y="3881582"/>
            <a:ext cx="3860165" cy="1"/>
          </a:xfrm>
          <a:prstGeom prst="line">
            <a:avLst/>
          </a:prstGeom>
          <a:noFill/>
          <a:ln w="38100" cap="flat" cmpd="sng" algn="ctr">
            <a:solidFill>
              <a:srgbClr val="4472C4">
                <a:lumMod val="50000"/>
              </a:srgbClr>
            </a:solidFill>
            <a:prstDash val="solid"/>
            <a:miter lim="800000"/>
          </a:ln>
          <a:effectLst/>
        </p:spPr>
      </p:cxnSp>
      <p:sp>
        <p:nvSpPr>
          <p:cNvPr id="28" name="文本框 27"/>
          <p:cNvSpPr txBox="1"/>
          <p:nvPr/>
        </p:nvSpPr>
        <p:spPr>
          <a:xfrm>
            <a:off x="6038807" y="4083603"/>
            <a:ext cx="2006600" cy="521970"/>
          </a:xfrm>
          <a:prstGeom prst="rect">
            <a:avLst/>
          </a:prstGeom>
          <a:noFill/>
        </p:spPr>
        <p:txBody>
          <a:bodyPr wrap="square" rtlCol="0">
            <a:spAutoFit/>
          </a:bodyPr>
          <a:lstStyle/>
          <a:p>
            <a:r>
              <a:rPr lang="zh-CN" altLang="en-US" sz="2800" b="1" dirty="0">
                <a:solidFill>
                  <a:srgbClr val="181818"/>
                </a:solidFill>
                <a:latin typeface="Agency FB" panose="020B0503020202020204"/>
                <a:ea typeface="微软雅黑" panose="020B0503020204020204" charset="-122"/>
              </a:rPr>
              <a:t>余额</a:t>
            </a:r>
            <a:endParaRPr lang="en-US" altLang="zh-CN" sz="2800" b="1" dirty="0">
              <a:solidFill>
                <a:srgbClr val="181818"/>
              </a:solidFill>
              <a:latin typeface="Agency FB" panose="020B0503020202020204"/>
              <a:ea typeface="微软雅黑" panose="020B0503020204020204" charset="-122"/>
            </a:endParaRPr>
          </a:p>
        </p:txBody>
      </p:sp>
      <p:cxnSp>
        <p:nvCxnSpPr>
          <p:cNvPr id="29" name="直接箭头连接符 28"/>
          <p:cNvCxnSpPr>
            <a:stCxn id="28" idx="2"/>
          </p:cNvCxnSpPr>
          <p:nvPr/>
        </p:nvCxnSpPr>
        <p:spPr>
          <a:xfrm>
            <a:off x="7042107" y="4605573"/>
            <a:ext cx="666841" cy="400231"/>
          </a:xfrm>
          <a:prstGeom prst="straightConnector1">
            <a:avLst/>
          </a:prstGeom>
          <a:noFill/>
          <a:ln w="38100" cap="flat" cmpd="sng" algn="ctr">
            <a:solidFill>
              <a:srgbClr val="4472C4">
                <a:lumMod val="50000"/>
              </a:srgbClr>
            </a:solidFill>
            <a:prstDash val="solid"/>
            <a:miter lim="800000"/>
            <a:tailEnd type="arrow"/>
          </a:ln>
          <a:effectLst/>
        </p:spPr>
      </p:cxnSp>
      <p:sp>
        <p:nvSpPr>
          <p:cNvPr id="30" name="文本框 29"/>
          <p:cNvSpPr txBox="1"/>
          <p:nvPr/>
        </p:nvSpPr>
        <p:spPr>
          <a:xfrm>
            <a:off x="7816969" y="4578469"/>
            <a:ext cx="2006600" cy="953135"/>
          </a:xfrm>
          <a:prstGeom prst="rect">
            <a:avLst/>
          </a:prstGeom>
          <a:noFill/>
        </p:spPr>
        <p:txBody>
          <a:bodyPr wrap="square" rtlCol="0">
            <a:spAutoFit/>
          </a:bodyPr>
          <a:lstStyle/>
          <a:p>
            <a:r>
              <a:rPr lang="zh-CN" altLang="en-US" sz="2800" b="1" kern="0" dirty="0">
                <a:solidFill>
                  <a:srgbClr val="000000"/>
                </a:solidFill>
                <a:cs typeface="宋体" panose="02010600030101010101" pitchFamily="2" charset="-122"/>
                <a:sym typeface="+mn-ea"/>
              </a:rPr>
              <a:t>非财政拨款结余分配</a:t>
            </a:r>
            <a:endParaRPr lang="zh-CN" altLang="en-US" sz="2800" b="1" dirty="0">
              <a:solidFill>
                <a:srgbClr val="181818"/>
              </a:solidFill>
              <a:latin typeface="Agency FB" panose="020B0503020202020204"/>
              <a:ea typeface="微软雅黑" panose="020B0503020204020204" charset="-122"/>
            </a:endParaRPr>
          </a:p>
        </p:txBody>
      </p:sp>
      <p:sp>
        <p:nvSpPr>
          <p:cNvPr id="31" name="椭圆形标注 18"/>
          <p:cNvSpPr/>
          <p:nvPr/>
        </p:nvSpPr>
        <p:spPr>
          <a:xfrm>
            <a:off x="2230078" y="4540216"/>
            <a:ext cx="2313711" cy="1076315"/>
          </a:xfrm>
          <a:prstGeom prst="wedgeEllipseCallout">
            <a:avLst>
              <a:gd name="adj1" fmla="val 76868"/>
              <a:gd name="adj2" fmla="val -63219"/>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Agency FB" panose="020B0503020202020204"/>
                <a:ea typeface="微软雅黑" panose="020B0503020204020204" charset="-122"/>
                <a:cs typeface="+mn-cs"/>
              </a:rPr>
              <a:t>余额借方，不予结转</a:t>
            </a:r>
            <a:endParaRPr kumimoji="0" lang="zh-CN" altLang="en-US" sz="2400" b="1" i="0" u="none" strike="noStrike" kern="0" cap="none" spc="0" normalizeH="0" baseline="0" noProof="0" dirty="0">
              <a:ln>
                <a:noFill/>
              </a:ln>
              <a:solidFill>
                <a:prstClr val="white"/>
              </a:solidFill>
              <a:effectLst/>
              <a:uLnTx/>
              <a:uFillTx/>
              <a:latin typeface="Agency FB" panose="020B0503020202020204"/>
              <a:ea typeface="微软雅黑" panose="020B0503020204020204" charset="-122"/>
              <a:cs typeface="+mn-cs"/>
            </a:endParaRPr>
          </a:p>
        </p:txBody>
      </p:sp>
      <p:sp>
        <p:nvSpPr>
          <p:cNvPr id="32" name="矩形 31"/>
          <p:cNvSpPr/>
          <p:nvPr/>
        </p:nvSpPr>
        <p:spPr>
          <a:xfrm>
            <a:off x="5859959" y="6549495"/>
            <a:ext cx="57693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- 58 -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ppt_x"/>
                                          </p:val>
                                        </p:tav>
                                        <p:tav tm="100000">
                                          <p:val>
                                            <p:strVal val="#ppt_x"/>
                                          </p:val>
                                        </p:tav>
                                      </p:tavLst>
                                    </p:anim>
                                    <p:anim calcmode="lin" valueType="num">
                                      <p:cBhvr additive="base">
                                        <p:cTn id="1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000" fill="hold"/>
                                        <p:tgtEl>
                                          <p:spTgt spid="23"/>
                                        </p:tgtEl>
                                        <p:attrNameLst>
                                          <p:attrName>ppt_x</p:attrName>
                                        </p:attrNameLst>
                                      </p:cBhvr>
                                      <p:tavLst>
                                        <p:tav tm="0">
                                          <p:val>
                                            <p:strVal val="#ppt_x"/>
                                          </p:val>
                                        </p:tav>
                                        <p:tav tm="100000">
                                          <p:val>
                                            <p:strVal val="#ppt_x"/>
                                          </p:val>
                                        </p:tav>
                                      </p:tavLst>
                                    </p:anim>
                                    <p:anim calcmode="lin" valueType="num">
                                      <p:cBhvr additive="base">
                                        <p:cTn id="1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000" fill="hold"/>
                                        <p:tgtEl>
                                          <p:spTgt spid="27"/>
                                        </p:tgtEl>
                                        <p:attrNameLst>
                                          <p:attrName>ppt_x</p:attrName>
                                        </p:attrNameLst>
                                      </p:cBhvr>
                                      <p:tavLst>
                                        <p:tav tm="0">
                                          <p:val>
                                            <p:strVal val="#ppt_x"/>
                                          </p:val>
                                        </p:tav>
                                        <p:tav tm="100000">
                                          <p:val>
                                            <p:strVal val="#ppt_x"/>
                                          </p:val>
                                        </p:tav>
                                      </p:tavLst>
                                    </p:anim>
                                    <p:anim calcmode="lin" valueType="num">
                                      <p:cBhvr additive="base">
                                        <p:cTn id="37"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amond(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par>
                                <p:cTn id="48" presetID="3" presetClass="entr" presetSubtype="1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3" presetClass="entr" presetSubtype="1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30" grpId="0"/>
      <p:bldP spid="31" grpId="0" bldLvl="0" animBg="1"/>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37" name="组合 36"/>
          <p:cNvGrpSpPr/>
          <p:nvPr/>
        </p:nvGrpSpPr>
        <p:grpSpPr>
          <a:xfrm>
            <a:off x="253747" y="321532"/>
            <a:ext cx="6176082" cy="639691"/>
            <a:chOff x="253748" y="321532"/>
            <a:chExt cx="3695952" cy="639691"/>
          </a:xfrm>
        </p:grpSpPr>
        <p:sp>
          <p:nvSpPr>
            <p:cNvPr id="38"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其他结余、非财政拨款结余分配</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39" name="矩形 38"/>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40"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41" name="矩形 40"/>
          <p:cNvSpPr/>
          <p:nvPr/>
        </p:nvSpPr>
        <p:spPr>
          <a:xfrm>
            <a:off x="5511454" y="1062497"/>
            <a:ext cx="2308443"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2" name="TextBox 25"/>
          <p:cNvSpPr txBox="1"/>
          <p:nvPr/>
        </p:nvSpPr>
        <p:spPr>
          <a:xfrm>
            <a:off x="5981881" y="1065196"/>
            <a:ext cx="1572895" cy="460375"/>
          </a:xfrm>
          <a:prstGeom prst="rect">
            <a:avLst/>
          </a:prstGeom>
          <a:noFill/>
        </p:spPr>
        <p:txBody>
          <a:bodyPr wrap="square" rtlCol="0">
            <a:spAutoFit/>
          </a:bodyPr>
          <a:lstStyle/>
          <a:p>
            <a:r>
              <a:rPr lang="zh-CN" altLang="en-US" sz="2400" b="1" dirty="0">
                <a:solidFill>
                  <a:srgbClr val="181818"/>
                </a:solidFill>
                <a:latin typeface="Agency FB" panose="020B0503020202020204"/>
                <a:ea typeface="微软雅黑" panose="020B0503020204020204" charset="-122"/>
              </a:rPr>
              <a:t>其他结余</a:t>
            </a:r>
            <a:endParaRPr lang="zh-CN" altLang="en-US" sz="2400" b="1" dirty="0">
              <a:solidFill>
                <a:srgbClr val="181818"/>
              </a:solidFill>
              <a:latin typeface="Agency FB" panose="020B0503020202020204"/>
              <a:ea typeface="微软雅黑" panose="020B0503020204020204" charset="-122"/>
            </a:endParaRPr>
          </a:p>
        </p:txBody>
      </p:sp>
      <p:sp>
        <p:nvSpPr>
          <p:cNvPr id="43" name="TextBox 26"/>
          <p:cNvSpPr txBox="1"/>
          <p:nvPr/>
        </p:nvSpPr>
        <p:spPr>
          <a:xfrm>
            <a:off x="3583879" y="1708544"/>
            <a:ext cx="3133090"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sym typeface="+mn-ea"/>
              </a:rPr>
              <a:t>事业</a:t>
            </a:r>
            <a:r>
              <a:rPr lang="en-US" altLang="zh-CN" sz="2000" b="1" dirty="0">
                <a:solidFill>
                  <a:srgbClr val="181818"/>
                </a:solidFill>
                <a:latin typeface="Agency FB" panose="020B0503020202020204"/>
                <a:ea typeface="微软雅黑" panose="020B0503020204020204" charset="-122"/>
                <a:sym typeface="+mn-ea"/>
              </a:rPr>
              <a:t>/</a:t>
            </a:r>
            <a:r>
              <a:rPr lang="zh-CN" altLang="en-US" sz="2000" b="1" dirty="0">
                <a:solidFill>
                  <a:srgbClr val="181818"/>
                </a:solidFill>
                <a:latin typeface="Agency FB" panose="020B0503020202020204"/>
                <a:ea typeface="微软雅黑" panose="020B0503020204020204" charset="-122"/>
                <a:sym typeface="+mn-ea"/>
              </a:rPr>
              <a:t>其他支出</a:t>
            </a:r>
            <a:r>
              <a:rPr lang="en-US" altLang="zh-CN" sz="2000" b="1" dirty="0">
                <a:solidFill>
                  <a:srgbClr val="181818"/>
                </a:solidFill>
                <a:latin typeface="Agency FB" panose="020B0503020202020204"/>
                <a:ea typeface="微软雅黑" panose="020B0503020204020204" charset="-122"/>
                <a:sym typeface="+mn-ea"/>
              </a:rPr>
              <a:t>(</a:t>
            </a:r>
            <a:r>
              <a:rPr lang="zh-CN" altLang="zh-CN" sz="2000" b="1" dirty="0">
                <a:solidFill>
                  <a:srgbClr val="181818"/>
                </a:solidFill>
                <a:latin typeface="Agency FB" panose="020B0503020202020204"/>
                <a:ea typeface="微软雅黑" panose="020B0503020204020204" charset="-122"/>
                <a:sym typeface="+mn-ea"/>
              </a:rPr>
              <a:t>其他资金</a:t>
            </a:r>
            <a:r>
              <a:rPr lang="zh-CN" altLang="zh-CN" dirty="0">
                <a:solidFill>
                  <a:srgbClr val="181818"/>
                </a:solidFill>
                <a:latin typeface="Agency FB" panose="020B0503020202020204"/>
                <a:ea typeface="微软雅黑" panose="020B0503020204020204" charset="-122"/>
                <a:sym typeface="+mn-ea"/>
              </a:rPr>
              <a:t>）</a:t>
            </a:r>
            <a:endParaRPr lang="zh-CN" altLang="zh-CN" dirty="0">
              <a:solidFill>
                <a:srgbClr val="181818"/>
              </a:solidFill>
              <a:latin typeface="Agency FB" panose="020B0503020202020204"/>
              <a:ea typeface="微软雅黑" panose="020B0503020204020204" charset="-122"/>
              <a:sym typeface="+mn-ea"/>
            </a:endParaRPr>
          </a:p>
        </p:txBody>
      </p:sp>
      <p:sp>
        <p:nvSpPr>
          <p:cNvPr id="44" name="矩形 43"/>
          <p:cNvSpPr/>
          <p:nvPr/>
        </p:nvSpPr>
        <p:spPr>
          <a:xfrm>
            <a:off x="3748637" y="3979266"/>
            <a:ext cx="2414270" cy="462915"/>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5" name="TextBox 45"/>
          <p:cNvSpPr txBox="1"/>
          <p:nvPr/>
        </p:nvSpPr>
        <p:spPr>
          <a:xfrm>
            <a:off x="3725686" y="3999042"/>
            <a:ext cx="2585720"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非财政拨款结余分配</a:t>
            </a:r>
            <a:endParaRPr lang="zh-CN" altLang="en-US" sz="2000" b="1" dirty="0">
              <a:solidFill>
                <a:srgbClr val="181818"/>
              </a:solidFill>
              <a:latin typeface="Agency FB" panose="020B0503020202020204"/>
              <a:ea typeface="微软雅黑" panose="020B0503020204020204" charset="-122"/>
            </a:endParaRPr>
          </a:p>
        </p:txBody>
      </p:sp>
      <p:sp>
        <p:nvSpPr>
          <p:cNvPr id="46" name="TextBox 50"/>
          <p:cNvSpPr txBox="1"/>
          <p:nvPr/>
        </p:nvSpPr>
        <p:spPr>
          <a:xfrm>
            <a:off x="4042450" y="4610182"/>
            <a:ext cx="938150"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借方</a:t>
            </a:r>
            <a:endParaRPr lang="zh-CN" altLang="en-US" b="1" dirty="0">
              <a:solidFill>
                <a:srgbClr val="181818"/>
              </a:solidFill>
              <a:latin typeface="Agency FB" panose="020B0503020202020204"/>
              <a:ea typeface="微软雅黑" panose="020B0503020204020204" charset="-122"/>
            </a:endParaRPr>
          </a:p>
        </p:txBody>
      </p:sp>
      <p:sp>
        <p:nvSpPr>
          <p:cNvPr id="47" name="TextBox 51"/>
          <p:cNvSpPr txBox="1"/>
          <p:nvPr/>
        </p:nvSpPr>
        <p:spPr>
          <a:xfrm>
            <a:off x="5213468" y="4602495"/>
            <a:ext cx="938150"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贷方</a:t>
            </a:r>
            <a:endParaRPr lang="zh-CN" altLang="en-US" b="1" dirty="0">
              <a:solidFill>
                <a:srgbClr val="181818"/>
              </a:solidFill>
              <a:latin typeface="Agency FB" panose="020B0503020202020204"/>
              <a:ea typeface="微软雅黑" panose="020B0503020204020204" charset="-122"/>
            </a:endParaRPr>
          </a:p>
        </p:txBody>
      </p:sp>
      <p:sp>
        <p:nvSpPr>
          <p:cNvPr id="48" name="左箭头 58"/>
          <p:cNvSpPr/>
          <p:nvPr/>
        </p:nvSpPr>
        <p:spPr>
          <a:xfrm>
            <a:off x="3062890" y="5277155"/>
            <a:ext cx="1384300" cy="187003"/>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49" name="圆角矩形 59"/>
          <p:cNvSpPr/>
          <p:nvPr/>
        </p:nvSpPr>
        <p:spPr>
          <a:xfrm>
            <a:off x="1516248" y="4993226"/>
            <a:ext cx="1409700" cy="661314"/>
          </a:xfrm>
          <a:prstGeom prst="round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0" name="TextBox 60"/>
          <p:cNvSpPr txBox="1"/>
          <p:nvPr/>
        </p:nvSpPr>
        <p:spPr>
          <a:xfrm>
            <a:off x="1585190" y="5108931"/>
            <a:ext cx="1384300"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rPr>
              <a:t>专用结余</a:t>
            </a:r>
            <a:endParaRPr lang="zh-CN" altLang="en-US" sz="2000" b="1" dirty="0">
              <a:solidFill>
                <a:srgbClr val="181818"/>
              </a:solidFill>
              <a:latin typeface="Agency FB" panose="020B0503020202020204"/>
              <a:ea typeface="微软雅黑" panose="020B0503020204020204" charset="-122"/>
            </a:endParaRPr>
          </a:p>
        </p:txBody>
      </p:sp>
      <p:sp>
        <p:nvSpPr>
          <p:cNvPr id="51" name="矩形 50"/>
          <p:cNvSpPr/>
          <p:nvPr/>
        </p:nvSpPr>
        <p:spPr>
          <a:xfrm>
            <a:off x="1516133" y="5961319"/>
            <a:ext cx="3216893" cy="463138"/>
          </a:xfrm>
          <a:prstGeom prst="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52" name="TextBox 62"/>
          <p:cNvSpPr txBox="1"/>
          <p:nvPr/>
        </p:nvSpPr>
        <p:spPr>
          <a:xfrm>
            <a:off x="1761932" y="6019310"/>
            <a:ext cx="2886693" cy="369332"/>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非财政拨款结余</a:t>
            </a:r>
            <a:r>
              <a:rPr lang="en-US" altLang="zh-CN" b="1" dirty="0">
                <a:solidFill>
                  <a:srgbClr val="181818"/>
                </a:solidFill>
                <a:latin typeface="Agency FB" panose="020B0503020202020204"/>
                <a:ea typeface="微软雅黑" panose="020B0503020204020204" charset="-122"/>
              </a:rPr>
              <a:t>-</a:t>
            </a:r>
            <a:r>
              <a:rPr lang="zh-CN" altLang="en-US" b="1" dirty="0">
                <a:solidFill>
                  <a:srgbClr val="181818"/>
                </a:solidFill>
                <a:latin typeface="Agency FB" panose="020B0503020202020204"/>
                <a:ea typeface="微软雅黑" panose="020B0503020204020204" charset="-122"/>
              </a:rPr>
              <a:t>累计结余</a:t>
            </a:r>
            <a:endParaRPr lang="zh-CN" altLang="en-US" b="1" dirty="0">
              <a:solidFill>
                <a:srgbClr val="181818"/>
              </a:solidFill>
              <a:latin typeface="Agency FB" panose="020B0503020202020204"/>
              <a:ea typeface="微软雅黑" panose="020B0503020204020204" charset="-122"/>
            </a:endParaRPr>
          </a:p>
        </p:txBody>
      </p:sp>
      <p:cxnSp>
        <p:nvCxnSpPr>
          <p:cNvPr id="53" name="直接连接符 52"/>
          <p:cNvCxnSpPr/>
          <p:nvPr/>
        </p:nvCxnSpPr>
        <p:spPr>
          <a:xfrm flipH="1">
            <a:off x="6673428" y="1521109"/>
            <a:ext cx="11096" cy="2415511"/>
          </a:xfrm>
          <a:prstGeom prst="line">
            <a:avLst/>
          </a:prstGeom>
          <a:noFill/>
          <a:ln w="38100" cap="flat" cmpd="sng" algn="ctr">
            <a:solidFill>
              <a:srgbClr val="4472C4">
                <a:lumMod val="50000"/>
              </a:srgbClr>
            </a:solidFill>
            <a:prstDash val="solid"/>
            <a:miter lim="800000"/>
          </a:ln>
          <a:effectLst/>
        </p:spPr>
      </p:cxnSp>
      <p:cxnSp>
        <p:nvCxnSpPr>
          <p:cNvPr id="54" name="直接连接符 53"/>
          <p:cNvCxnSpPr/>
          <p:nvPr/>
        </p:nvCxnSpPr>
        <p:spPr>
          <a:xfrm>
            <a:off x="5018546" y="3552339"/>
            <a:ext cx="3356196" cy="18724"/>
          </a:xfrm>
          <a:prstGeom prst="line">
            <a:avLst/>
          </a:prstGeom>
          <a:noFill/>
          <a:ln w="38100" cap="flat" cmpd="sng" algn="ctr">
            <a:solidFill>
              <a:srgbClr val="4472C4">
                <a:lumMod val="50000"/>
              </a:srgbClr>
            </a:solidFill>
            <a:prstDash val="solid"/>
            <a:miter lim="800000"/>
          </a:ln>
          <a:effectLst/>
        </p:spPr>
      </p:cxnSp>
      <p:cxnSp>
        <p:nvCxnSpPr>
          <p:cNvPr id="55" name="直接连接符 54"/>
          <p:cNvCxnSpPr/>
          <p:nvPr/>
        </p:nvCxnSpPr>
        <p:spPr>
          <a:xfrm>
            <a:off x="4953025" y="4442202"/>
            <a:ext cx="4349" cy="1546400"/>
          </a:xfrm>
          <a:prstGeom prst="line">
            <a:avLst/>
          </a:prstGeom>
          <a:noFill/>
          <a:ln w="38100" cap="flat" cmpd="sng" algn="ctr">
            <a:solidFill>
              <a:srgbClr val="4472C4">
                <a:lumMod val="50000"/>
              </a:srgbClr>
            </a:solidFill>
            <a:prstDash val="solid"/>
            <a:miter lim="800000"/>
          </a:ln>
          <a:effectLst/>
        </p:spPr>
      </p:cxnSp>
      <p:cxnSp>
        <p:nvCxnSpPr>
          <p:cNvPr id="56" name="直接连接符 55"/>
          <p:cNvCxnSpPr/>
          <p:nvPr/>
        </p:nvCxnSpPr>
        <p:spPr>
          <a:xfrm flipV="1">
            <a:off x="3798256" y="5031418"/>
            <a:ext cx="2380655" cy="14962"/>
          </a:xfrm>
          <a:prstGeom prst="line">
            <a:avLst/>
          </a:prstGeom>
          <a:noFill/>
          <a:ln w="38100" cap="flat" cmpd="sng" algn="ctr">
            <a:solidFill>
              <a:srgbClr val="4472C4">
                <a:lumMod val="50000"/>
              </a:srgbClr>
            </a:solidFill>
            <a:prstDash val="solid"/>
            <a:miter lim="800000"/>
          </a:ln>
          <a:effectLst/>
        </p:spPr>
      </p:cxnSp>
      <p:sp>
        <p:nvSpPr>
          <p:cNvPr id="57" name="TextBox 52"/>
          <p:cNvSpPr txBox="1"/>
          <p:nvPr/>
        </p:nvSpPr>
        <p:spPr>
          <a:xfrm>
            <a:off x="7016156" y="3627829"/>
            <a:ext cx="1077239"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余额</a:t>
            </a:r>
            <a:endParaRPr lang="zh-CN" altLang="en-US" b="1" dirty="0">
              <a:solidFill>
                <a:srgbClr val="181818"/>
              </a:solidFill>
              <a:latin typeface="Agency FB" panose="020B0503020202020204"/>
              <a:ea typeface="微软雅黑" panose="020B0503020204020204" charset="-122"/>
            </a:endParaRPr>
          </a:p>
        </p:txBody>
      </p:sp>
      <p:sp>
        <p:nvSpPr>
          <p:cNvPr id="58" name="右弧形箭头 54"/>
          <p:cNvSpPr/>
          <p:nvPr/>
        </p:nvSpPr>
        <p:spPr>
          <a:xfrm rot="427277">
            <a:off x="6054593" y="3609696"/>
            <a:ext cx="504825" cy="1202690"/>
          </a:xfrm>
          <a:prstGeom prst="curved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59" name="下箭头 57"/>
          <p:cNvSpPr/>
          <p:nvPr/>
        </p:nvSpPr>
        <p:spPr>
          <a:xfrm>
            <a:off x="4520092" y="5463252"/>
            <a:ext cx="213118" cy="438411"/>
          </a:xfrm>
          <a:prstGeom prst="down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60" name="TextBox 63"/>
          <p:cNvSpPr txBox="1"/>
          <p:nvPr/>
        </p:nvSpPr>
        <p:spPr>
          <a:xfrm>
            <a:off x="5190976" y="5233044"/>
            <a:ext cx="1077239" cy="368300"/>
          </a:xfrm>
          <a:prstGeom prst="rect">
            <a:avLst/>
          </a:prstGeom>
          <a:noFill/>
        </p:spPr>
        <p:txBody>
          <a:bodyPr wrap="square" rtlCol="0">
            <a:spAutoFit/>
          </a:bodyPr>
          <a:lstStyle/>
          <a:p>
            <a:r>
              <a:rPr lang="zh-CN" altLang="en-US" b="1" dirty="0">
                <a:solidFill>
                  <a:srgbClr val="181818"/>
                </a:solidFill>
                <a:latin typeface="Agency FB" panose="020B0503020202020204"/>
                <a:ea typeface="微软雅黑" panose="020B0503020204020204" charset="-122"/>
              </a:rPr>
              <a:t>余额</a:t>
            </a:r>
            <a:endParaRPr lang="zh-CN" altLang="en-US" b="1" dirty="0">
              <a:solidFill>
                <a:srgbClr val="181818"/>
              </a:solidFill>
              <a:latin typeface="Agency FB" panose="020B0503020202020204"/>
              <a:ea typeface="微软雅黑" panose="020B0503020204020204" charset="-122"/>
            </a:endParaRPr>
          </a:p>
        </p:txBody>
      </p:sp>
      <p:sp>
        <p:nvSpPr>
          <p:cNvPr id="61" name="圆角矩形 33"/>
          <p:cNvSpPr/>
          <p:nvPr/>
        </p:nvSpPr>
        <p:spPr>
          <a:xfrm>
            <a:off x="7461226" y="4571040"/>
            <a:ext cx="1539432" cy="706056"/>
          </a:xfrm>
          <a:prstGeom prst="round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cs typeface="+mn-cs"/>
              </a:rPr>
              <a:t>经营结余</a:t>
            </a:r>
            <a:endParaRPr kumimoji="0" lang="zh-CN" altLang="en-US" sz="2000" b="1" i="0" u="none" strike="noStrike" kern="0" cap="none" spc="0" normalizeH="0" baseline="0" noProof="0" dirty="0">
              <a:ln>
                <a:noFill/>
              </a:ln>
              <a:solidFill>
                <a:srgbClr val="181818"/>
              </a:solidFill>
              <a:effectLst/>
              <a:uLnTx/>
              <a:uFillTx/>
              <a:latin typeface="Agency FB" panose="020B0503020202020204"/>
              <a:ea typeface="微软雅黑" panose="020B0503020204020204" charset="-122"/>
              <a:cs typeface="+mn-cs"/>
            </a:endParaRPr>
          </a:p>
        </p:txBody>
      </p:sp>
      <p:sp>
        <p:nvSpPr>
          <p:cNvPr id="62" name="左箭头 37"/>
          <p:cNvSpPr/>
          <p:nvPr/>
        </p:nvSpPr>
        <p:spPr>
          <a:xfrm>
            <a:off x="6243956" y="4807885"/>
            <a:ext cx="1104406" cy="201880"/>
          </a:xfrm>
          <a:prstGeom prst="leftArrow">
            <a:avLst/>
          </a:prstGeom>
          <a:solidFill>
            <a:srgbClr val="A5A5A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63" name="TextBox 26"/>
          <p:cNvSpPr txBox="1"/>
          <p:nvPr/>
        </p:nvSpPr>
        <p:spPr>
          <a:xfrm>
            <a:off x="3548953" y="2133351"/>
            <a:ext cx="3269615" cy="398780"/>
          </a:xfrm>
          <a:prstGeom prst="rect">
            <a:avLst/>
          </a:prstGeom>
          <a:noFill/>
        </p:spPr>
        <p:txBody>
          <a:bodyPr wrap="square" rtlCol="0">
            <a:spAutoFit/>
          </a:bodyPr>
          <a:lstStyle/>
          <a:p>
            <a:r>
              <a:rPr lang="zh-CN" altLang="zh-CN" sz="2000" b="1" dirty="0">
                <a:solidFill>
                  <a:srgbClr val="181818"/>
                </a:solidFill>
                <a:latin typeface="Agency FB" panose="020B0503020202020204"/>
                <a:ea typeface="微软雅黑" panose="020B0503020204020204" charset="-122"/>
                <a:sym typeface="+mn-ea"/>
              </a:rPr>
              <a:t>上缴上级</a:t>
            </a:r>
            <a:r>
              <a:rPr lang="en-US" altLang="zh-CN" sz="2000" b="1" dirty="0">
                <a:solidFill>
                  <a:srgbClr val="181818"/>
                </a:solidFill>
                <a:latin typeface="Agency FB" panose="020B0503020202020204"/>
                <a:ea typeface="微软雅黑" panose="020B0503020204020204" charset="-122"/>
                <a:sym typeface="+mn-ea"/>
              </a:rPr>
              <a:t>/</a:t>
            </a:r>
            <a:r>
              <a:rPr lang="zh-CN" altLang="en-US" sz="2000" b="1" dirty="0">
                <a:solidFill>
                  <a:srgbClr val="181818"/>
                </a:solidFill>
                <a:latin typeface="Agency FB" panose="020B0503020202020204"/>
                <a:ea typeface="微软雅黑" panose="020B0503020204020204" charset="-122"/>
                <a:sym typeface="+mn-ea"/>
              </a:rPr>
              <a:t>对附属单位支出</a:t>
            </a:r>
            <a:endParaRPr lang="zh-CN" altLang="en-US" sz="2000" b="1" dirty="0">
              <a:solidFill>
                <a:srgbClr val="181818"/>
              </a:solidFill>
              <a:latin typeface="Agency FB" panose="020B0503020202020204"/>
              <a:ea typeface="微软雅黑" panose="020B0503020204020204" charset="-122"/>
              <a:sym typeface="+mn-ea"/>
            </a:endParaRPr>
          </a:p>
        </p:txBody>
      </p:sp>
      <p:sp>
        <p:nvSpPr>
          <p:cNvPr id="64" name="TextBox 26"/>
          <p:cNvSpPr txBox="1"/>
          <p:nvPr/>
        </p:nvSpPr>
        <p:spPr>
          <a:xfrm>
            <a:off x="3572570" y="2551893"/>
            <a:ext cx="1823720"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sym typeface="+mn-ea"/>
              </a:rPr>
              <a:t>投资支出</a:t>
            </a:r>
            <a:endParaRPr lang="zh-CN" altLang="en-US" sz="2000" b="1" dirty="0">
              <a:solidFill>
                <a:srgbClr val="181818"/>
              </a:solidFill>
              <a:latin typeface="Agency FB" panose="020B0503020202020204"/>
              <a:ea typeface="微软雅黑" panose="020B0503020204020204" charset="-122"/>
              <a:sym typeface="+mn-ea"/>
            </a:endParaRPr>
          </a:p>
        </p:txBody>
      </p:sp>
      <p:sp>
        <p:nvSpPr>
          <p:cNvPr id="65" name="TextBox 26"/>
          <p:cNvSpPr txBox="1"/>
          <p:nvPr/>
        </p:nvSpPr>
        <p:spPr>
          <a:xfrm>
            <a:off x="3572570" y="2965372"/>
            <a:ext cx="1823720" cy="398780"/>
          </a:xfrm>
          <a:prstGeom prst="rect">
            <a:avLst/>
          </a:prstGeom>
          <a:noFill/>
        </p:spPr>
        <p:txBody>
          <a:bodyPr wrap="square" rtlCol="0">
            <a:spAutoFit/>
          </a:bodyPr>
          <a:lstStyle/>
          <a:p>
            <a:r>
              <a:rPr lang="zh-CN" altLang="en-US" sz="2000" b="1" dirty="0">
                <a:solidFill>
                  <a:srgbClr val="181818"/>
                </a:solidFill>
                <a:latin typeface="Agency FB" panose="020B0503020202020204"/>
                <a:ea typeface="微软雅黑" panose="020B0503020204020204" charset="-122"/>
                <a:sym typeface="+mn-ea"/>
              </a:rPr>
              <a:t>债务还本支出</a:t>
            </a:r>
            <a:endParaRPr lang="zh-CN" altLang="en-US" sz="2000" b="1" dirty="0">
              <a:solidFill>
                <a:srgbClr val="181818"/>
              </a:solidFill>
              <a:latin typeface="Agency FB" panose="020B0503020202020204"/>
              <a:ea typeface="微软雅黑" panose="020B0503020204020204" charset="-122"/>
              <a:sym typeface="+mn-ea"/>
            </a:endParaRPr>
          </a:p>
        </p:txBody>
      </p:sp>
      <p:sp>
        <p:nvSpPr>
          <p:cNvPr id="69" name="文本框 161802"/>
          <p:cNvSpPr txBox="1">
            <a:spLocks noChangeArrowheads="1"/>
          </p:cNvSpPr>
          <p:nvPr/>
        </p:nvSpPr>
        <p:spPr bwMode="auto">
          <a:xfrm>
            <a:off x="6683911" y="1520554"/>
            <a:ext cx="3742299" cy="2031325"/>
          </a:xfrm>
          <a:prstGeom prst="rect">
            <a:avLst/>
          </a:prstGeom>
          <a:noFill/>
          <a:ln w="9525">
            <a:noFill/>
            <a:miter lim="800000"/>
          </a:ln>
        </p:spPr>
        <p:txBody>
          <a:bodyPr vert="horz" wrap="square" lIns="91440" tIns="45720" rIns="91440" bIns="45720" numCol="1" anchor="t" anchorCtr="0" compatLnSpc="1">
            <a:spAutoFit/>
          </a:bodyPr>
          <a:lstStyle/>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事业预算收入</a:t>
            </a:r>
            <a:r>
              <a:rPr lang="en-US" altLang="zh-CN" dirty="0">
                <a:solidFill>
                  <a:srgbClr val="181818"/>
                </a:solidFill>
                <a:latin typeface="Arial" panose="020B0604020202020204" pitchFamily="34" charset="0"/>
                <a:ea typeface="黑体" panose="02010609060101010101" pitchFamily="49" charset="-122"/>
              </a:rPr>
              <a:t>(</a:t>
            </a:r>
            <a:r>
              <a:rPr lang="zh-CN" altLang="en-US" dirty="0">
                <a:solidFill>
                  <a:srgbClr val="181818"/>
                </a:solidFill>
                <a:latin typeface="Arial" panose="020B0604020202020204" pitchFamily="34" charset="0"/>
                <a:ea typeface="黑体" panose="02010609060101010101" pitchFamily="49" charset="-122"/>
              </a:rPr>
              <a:t>非专项）</a:t>
            </a:r>
            <a:endParaRPr lang="en-US" altLang="zh-CN" dirty="0">
              <a:solidFill>
                <a:srgbClr val="181818"/>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上级补助预算收入</a:t>
            </a:r>
            <a:r>
              <a:rPr lang="en-US" altLang="zh-CN" dirty="0">
                <a:solidFill>
                  <a:srgbClr val="181818"/>
                </a:solidFill>
                <a:latin typeface="Arial" panose="020B0604020202020204" pitchFamily="34" charset="0"/>
                <a:ea typeface="黑体" panose="02010609060101010101" pitchFamily="49" charset="-122"/>
              </a:rPr>
              <a:t>(</a:t>
            </a:r>
            <a:r>
              <a:rPr lang="zh-CN" altLang="en-US" dirty="0">
                <a:solidFill>
                  <a:srgbClr val="181818"/>
                </a:solidFill>
                <a:latin typeface="Arial" panose="020B0604020202020204" pitchFamily="34" charset="0"/>
                <a:ea typeface="黑体" panose="02010609060101010101" pitchFamily="49" charset="-122"/>
              </a:rPr>
              <a:t>非专项）</a:t>
            </a:r>
            <a:endParaRPr lang="en-US" altLang="zh-CN" dirty="0">
              <a:solidFill>
                <a:srgbClr val="181818"/>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附属单位上缴预算收入</a:t>
            </a:r>
            <a:r>
              <a:rPr lang="en-US" altLang="zh-CN" dirty="0">
                <a:solidFill>
                  <a:srgbClr val="181818"/>
                </a:solidFill>
                <a:latin typeface="Arial" panose="020B0604020202020204" pitchFamily="34" charset="0"/>
                <a:ea typeface="黑体" panose="02010609060101010101" pitchFamily="49" charset="-122"/>
              </a:rPr>
              <a:t>(</a:t>
            </a:r>
            <a:r>
              <a:rPr lang="zh-CN" altLang="en-US" dirty="0">
                <a:solidFill>
                  <a:srgbClr val="181818"/>
                </a:solidFill>
                <a:latin typeface="Arial" panose="020B0604020202020204" pitchFamily="34" charset="0"/>
                <a:ea typeface="黑体" panose="02010609060101010101" pitchFamily="49" charset="-122"/>
              </a:rPr>
              <a:t>非专项）</a:t>
            </a:r>
            <a:endParaRPr lang="en-US" altLang="zh-CN" dirty="0">
              <a:solidFill>
                <a:srgbClr val="181818"/>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债务预算收入（非专项）</a:t>
            </a:r>
            <a:endParaRPr lang="en-US" altLang="zh-CN" dirty="0">
              <a:solidFill>
                <a:srgbClr val="181818"/>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其他预算收入</a:t>
            </a:r>
            <a:r>
              <a:rPr lang="en-US" altLang="zh-CN" dirty="0">
                <a:solidFill>
                  <a:srgbClr val="181818"/>
                </a:solidFill>
                <a:latin typeface="Arial" panose="020B0604020202020204" pitchFamily="34" charset="0"/>
                <a:ea typeface="黑体" panose="02010609060101010101" pitchFamily="49" charset="-122"/>
              </a:rPr>
              <a:t>(</a:t>
            </a:r>
            <a:r>
              <a:rPr lang="zh-CN" altLang="en-US" dirty="0">
                <a:solidFill>
                  <a:srgbClr val="181818"/>
                </a:solidFill>
                <a:latin typeface="Arial" panose="020B0604020202020204" pitchFamily="34" charset="0"/>
                <a:ea typeface="黑体" panose="02010609060101010101" pitchFamily="49" charset="-122"/>
              </a:rPr>
              <a:t>非专项）</a:t>
            </a:r>
            <a:endParaRPr lang="en-US" altLang="zh-CN" dirty="0">
              <a:solidFill>
                <a:srgbClr val="181818"/>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非同级财政拨款预算收入（非专项）</a:t>
            </a:r>
            <a:endParaRPr lang="en-US" altLang="zh-CN" dirty="0">
              <a:solidFill>
                <a:srgbClr val="181818"/>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dirty="0">
                <a:solidFill>
                  <a:srgbClr val="181818"/>
                </a:solidFill>
                <a:latin typeface="Arial" panose="020B0604020202020204" pitchFamily="34" charset="0"/>
                <a:ea typeface="黑体" panose="02010609060101010101" pitchFamily="49" charset="-122"/>
              </a:rPr>
              <a:t>投资预算收益</a:t>
            </a:r>
            <a:endParaRPr lang="zh-CN" altLang="en-US" dirty="0">
              <a:solidFill>
                <a:srgbClr val="181818"/>
              </a:solidFill>
              <a:latin typeface="Arial" panose="020B0604020202020204" pitchFamily="34" charset="0"/>
            </a:endParaRPr>
          </a:p>
        </p:txBody>
      </p:sp>
      <p:sp>
        <p:nvSpPr>
          <p:cNvPr id="70" name="矩形 69"/>
          <p:cNvSpPr/>
          <p:nvPr/>
        </p:nvSpPr>
        <p:spPr>
          <a:xfrm>
            <a:off x="5859958" y="6549495"/>
            <a:ext cx="601999"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- 59 -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2000"/>
                                        <p:tgtEl>
                                          <p:spTgt spid="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amond(in)">
                                      <p:cBhvr>
                                        <p:cTn id="10" dur="2000"/>
                                        <p:tgtEl>
                                          <p:spTgt spid="6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amond(in)">
                                      <p:cBhvr>
                                        <p:cTn id="13" dur="2000"/>
                                        <p:tgtEl>
                                          <p:spTgt spid="6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diamond(in)">
                                      <p:cBhvr>
                                        <p:cTn id="16" dur="2000"/>
                                        <p:tgtEl>
                                          <p:spTgt spid="6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diamond(in)">
                                      <p:cBhvr>
                                        <p:cTn id="19" dur="20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diamond(in)">
                                      <p:cBhvr>
                                        <p:cTn id="24" dur="2000"/>
                                        <p:tgtEl>
                                          <p:spTgt spid="61"/>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diamond(in)">
                                      <p:cBhvr>
                                        <p:cTn id="27" dur="2000"/>
                                        <p:tgtEl>
                                          <p:spTgt spid="58"/>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diamond(in)">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diamond(in)">
                                      <p:cBhvr>
                                        <p:cTn id="35" dur="2000"/>
                                        <p:tgtEl>
                                          <p:spTgt spid="49"/>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diamond(in)">
                                      <p:cBhvr>
                                        <p:cTn id="38" dur="2000"/>
                                        <p:tgtEl>
                                          <p:spTgt spid="5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amond(in)">
                                      <p:cBhvr>
                                        <p:cTn id="41" dur="2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strips(downLeft)">
                                      <p:cBhvr>
                                        <p:cTn id="46" dur="500"/>
                                        <p:tgtEl>
                                          <p:spTgt spid="51"/>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strips(downLeft)">
                                      <p:cBhvr>
                                        <p:cTn id="49" dur="500"/>
                                        <p:tgtEl>
                                          <p:spTgt spid="5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diamond(in)">
                                      <p:cBhvr>
                                        <p:cTn id="55"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animBg="1"/>
      <p:bldP spid="49" grpId="0" animBg="1"/>
      <p:bldP spid="50" grpId="0"/>
      <p:bldP spid="51" grpId="0" bldLvl="0" animBg="1"/>
      <p:bldP spid="52" grpId="0"/>
      <p:bldP spid="58" grpId="0" animBg="1"/>
      <p:bldP spid="59" grpId="0" animBg="1"/>
      <p:bldP spid="61" grpId="0" animBg="1"/>
      <p:bldP spid="62" grpId="0" animBg="1"/>
      <p:bldP spid="63" grpId="0"/>
      <p:bldP spid="64" grpId="0"/>
      <p:bldP spid="65"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9" name="组合 8"/>
          <p:cNvGrpSpPr/>
          <p:nvPr/>
        </p:nvGrpSpPr>
        <p:grpSpPr>
          <a:xfrm>
            <a:off x="253748" y="321532"/>
            <a:ext cx="3695952" cy="639691"/>
            <a:chOff x="253748" y="321532"/>
            <a:chExt cx="3695952" cy="639691"/>
          </a:xfrm>
        </p:grpSpPr>
        <p:sp>
          <p:nvSpPr>
            <p:cNvPr id="10"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结余类科目</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11" name="矩形 1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graphicFrame>
        <p:nvGraphicFramePr>
          <p:cNvPr id="13" name="表格 12"/>
          <p:cNvGraphicFramePr>
            <a:graphicFrameLocks noGrp="1"/>
          </p:cNvGraphicFramePr>
          <p:nvPr/>
        </p:nvGraphicFramePr>
        <p:xfrm>
          <a:off x="2032000" y="1496942"/>
          <a:ext cx="8127999" cy="4404618"/>
        </p:xfrm>
        <a:graphic>
          <a:graphicData uri="http://schemas.openxmlformats.org/drawingml/2006/table">
            <a:tbl>
              <a:tblPr bandRow="1"/>
              <a:tblGrid>
                <a:gridCol w="1338997"/>
                <a:gridCol w="4053385"/>
                <a:gridCol w="2735617"/>
              </a:tblGrid>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1</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99191E"/>
                          </a:solidFill>
                          <a:effectLst/>
                        </a:rPr>
                        <a:t>资金结存</a:t>
                      </a:r>
                      <a:endParaRPr kumimoji="0" lang="zh-CN" sz="1800" b="1" i="0" u="none" strike="noStrike" cap="none" normalizeH="0" baseline="0" dirty="0">
                        <a:ln>
                          <a:noFill/>
                        </a:ln>
                        <a:solidFill>
                          <a:srgbClr val="99191E"/>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algn="ctr" defTabSz="914400" rtl="0" eaLnBrk="1" fontAlgn="base" latinLnBrk="0" hangingPunct="1">
                        <a:lnSpc>
                          <a:spcPct val="100000"/>
                        </a:lnSpc>
                        <a:buClrTx/>
                        <a:buSzTx/>
                        <a:buFontTx/>
                        <a:buNone/>
                      </a:pPr>
                      <a:r>
                        <a:rPr kumimoji="0" lang="zh-CN" sz="2400" b="1" u="none" strike="noStrike" cap="none" normalizeH="0" baseline="0" dirty="0">
                          <a:ln>
                            <a:noFill/>
                          </a:ln>
                          <a:solidFill>
                            <a:srgbClr val="99191E"/>
                          </a:solidFill>
                          <a:effectLst/>
                        </a:rPr>
                        <a:t>新增科目</a:t>
                      </a:r>
                      <a:endParaRPr kumimoji="0" lang="zh-CN" sz="2400" b="1" i="0" u="none" strike="noStrike" cap="none" normalizeH="0" baseline="0" dirty="0">
                        <a:ln>
                          <a:noFill/>
                        </a:ln>
                        <a:solidFill>
                          <a:srgbClr val="99191E"/>
                        </a:solidFill>
                        <a:effectLst/>
                        <a:latin typeface="微软雅黑" panose="020B0503020204020204" charset="-122"/>
                        <a:ea typeface="微软雅黑" panose="020B0503020204020204"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2</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effectLst/>
                        </a:rPr>
                        <a:t>财政拨款结转</a:t>
                      </a:r>
                      <a:endParaRPr kumimoji="0" 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3</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effectLst/>
                        </a:rPr>
                        <a:t>财政拨款结余</a:t>
                      </a:r>
                      <a:endParaRPr kumimoji="0" 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4</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effectLst/>
                        </a:rPr>
                        <a:t>非财政拨款结转</a:t>
                      </a:r>
                      <a:endParaRPr kumimoji="0" 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5</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effectLst/>
                        </a:rPr>
                        <a:t>非财政拨款结余</a:t>
                      </a:r>
                      <a:endParaRPr kumimoji="0" 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6</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7030A0"/>
                          </a:solidFill>
                          <a:effectLst/>
                        </a:rPr>
                        <a:t>专用结余</a:t>
                      </a:r>
                      <a:endParaRPr kumimoji="0" lang="zh-CN" sz="1800" b="1" i="0" u="none" strike="noStrike" cap="none" normalizeH="0" baseline="0" dirty="0">
                        <a:ln>
                          <a:noFill/>
                        </a:ln>
                        <a:solidFill>
                          <a:srgbClr val="7030A0"/>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7030A0"/>
                          </a:solidFill>
                          <a:effectLst/>
                        </a:rPr>
                        <a:t>事业单位</a:t>
                      </a:r>
                      <a:endParaRPr kumimoji="0" lang="zh-CN" sz="1800" b="1" i="0" u="none" strike="noStrike" cap="none" normalizeH="0" baseline="0" dirty="0">
                        <a:ln>
                          <a:noFill/>
                        </a:ln>
                        <a:solidFill>
                          <a:srgbClr val="7030A0"/>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7</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7030A0"/>
                          </a:solidFill>
                          <a:effectLst/>
                        </a:rPr>
                        <a:t>经营结余</a:t>
                      </a:r>
                      <a:endParaRPr kumimoji="0" lang="zh-CN" sz="1800" b="1" i="0" u="none" strike="noStrike" cap="none" normalizeH="0" baseline="0" dirty="0">
                        <a:ln>
                          <a:noFill/>
                        </a:ln>
                        <a:solidFill>
                          <a:srgbClr val="7030A0"/>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7030A0"/>
                          </a:solidFill>
                          <a:effectLst/>
                        </a:rPr>
                        <a:t>事业单位</a:t>
                      </a:r>
                      <a:endParaRPr kumimoji="0" lang="zh-CN" sz="1800" b="1" i="0" u="none" strike="noStrike" cap="none" normalizeH="0" baseline="0" dirty="0">
                        <a:ln>
                          <a:noFill/>
                        </a:ln>
                        <a:solidFill>
                          <a:srgbClr val="7030A0"/>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8</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effectLst/>
                        </a:rPr>
                        <a:t>其他结余</a:t>
                      </a:r>
                      <a:endParaRPr kumimoji="0" 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181818"/>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r>
              <a:tr h="489402">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algn="ctr"/>
                      <a:r>
                        <a:rPr lang="en-US" altLang="zh-CN" sz="2400" b="1" spc="300" dirty="0">
                          <a:solidFill>
                            <a:srgbClr val="99191E"/>
                          </a:solidFill>
                        </a:rPr>
                        <a:t>9</a:t>
                      </a:r>
                      <a:endParaRPr lang="zh-CN" altLang="en-US" sz="2400" b="1" dirty="0">
                        <a:solidFill>
                          <a:srgbClr val="99191E"/>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7030A0"/>
                          </a:solidFill>
                          <a:effectLst/>
                        </a:rPr>
                        <a:t>非财政拨款结余分配</a:t>
                      </a:r>
                      <a:endParaRPr kumimoji="0" lang="zh-CN" sz="1800" b="1" i="0" u="none" strike="noStrike" cap="none" normalizeH="0" baseline="0" dirty="0">
                        <a:ln>
                          <a:noFill/>
                        </a:ln>
                        <a:solidFill>
                          <a:srgbClr val="7030A0"/>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Agency FB" panose="020B0503020202020204"/>
                          <a:ea typeface="微软雅黑" panose="020B0503020204020204" charset="-122"/>
                        </a:defRPr>
                      </a:lvl1pPr>
                      <a:lvl2pPr marL="457200" algn="l" defTabSz="914400" rtl="0" eaLnBrk="1" latinLnBrk="0" hangingPunct="1">
                        <a:defRPr sz="1800" kern="1200">
                          <a:solidFill>
                            <a:schemeClr val="dk1"/>
                          </a:solidFill>
                          <a:latin typeface="Agency FB" panose="020B0503020202020204"/>
                          <a:ea typeface="微软雅黑" panose="020B0503020204020204" charset="-122"/>
                        </a:defRPr>
                      </a:lvl2pPr>
                      <a:lvl3pPr marL="914400" algn="l" defTabSz="914400" rtl="0" eaLnBrk="1" latinLnBrk="0" hangingPunct="1">
                        <a:defRPr sz="1800" kern="1200">
                          <a:solidFill>
                            <a:schemeClr val="dk1"/>
                          </a:solidFill>
                          <a:latin typeface="Agency FB" panose="020B0503020202020204"/>
                          <a:ea typeface="微软雅黑" panose="020B0503020204020204" charset="-122"/>
                        </a:defRPr>
                      </a:lvl3pPr>
                      <a:lvl4pPr marL="1371600" algn="l" defTabSz="914400" rtl="0" eaLnBrk="1" latinLnBrk="0" hangingPunct="1">
                        <a:defRPr sz="1800" kern="1200">
                          <a:solidFill>
                            <a:schemeClr val="dk1"/>
                          </a:solidFill>
                          <a:latin typeface="Agency FB" panose="020B0503020202020204"/>
                          <a:ea typeface="微软雅黑" panose="020B0503020204020204" charset="-122"/>
                        </a:defRPr>
                      </a:lvl4pPr>
                      <a:lvl5pPr marL="1828800" algn="l" defTabSz="914400" rtl="0" eaLnBrk="1" latinLnBrk="0" hangingPunct="1">
                        <a:defRPr sz="1800" kern="1200">
                          <a:solidFill>
                            <a:schemeClr val="dk1"/>
                          </a:solidFill>
                          <a:latin typeface="Agency FB" panose="020B0503020202020204"/>
                          <a:ea typeface="微软雅黑" panose="020B0503020204020204" charset="-122"/>
                        </a:defRPr>
                      </a:lvl5pPr>
                      <a:lvl6pPr marL="2286000" algn="l" defTabSz="914400" rtl="0" eaLnBrk="1" latinLnBrk="0" hangingPunct="1">
                        <a:defRPr sz="1800" kern="1200">
                          <a:solidFill>
                            <a:schemeClr val="dk1"/>
                          </a:solidFill>
                          <a:latin typeface="Agency FB" panose="020B0503020202020204"/>
                          <a:ea typeface="微软雅黑" panose="020B0503020204020204" charset="-122"/>
                        </a:defRPr>
                      </a:lvl6pPr>
                      <a:lvl7pPr marL="2743200" algn="l" defTabSz="914400" rtl="0" eaLnBrk="1" latinLnBrk="0" hangingPunct="1">
                        <a:defRPr sz="1800" kern="1200">
                          <a:solidFill>
                            <a:schemeClr val="dk1"/>
                          </a:solidFill>
                          <a:latin typeface="Agency FB" panose="020B0503020202020204"/>
                          <a:ea typeface="微软雅黑" panose="020B0503020204020204" charset="-122"/>
                        </a:defRPr>
                      </a:lvl7pPr>
                      <a:lvl8pPr marL="3200400" algn="l" defTabSz="914400" rtl="0" eaLnBrk="1" latinLnBrk="0" hangingPunct="1">
                        <a:defRPr sz="1800" kern="1200">
                          <a:solidFill>
                            <a:schemeClr val="dk1"/>
                          </a:solidFill>
                          <a:latin typeface="Agency FB" panose="020B0503020202020204"/>
                          <a:ea typeface="微软雅黑" panose="020B0503020204020204" charset="-122"/>
                        </a:defRPr>
                      </a:lvl8pPr>
                      <a:lvl9pPr marL="3657600" algn="l" defTabSz="914400" rtl="0" eaLnBrk="1" latinLnBrk="0" hangingPunct="1">
                        <a:defRPr sz="1800" kern="1200">
                          <a:solidFill>
                            <a:schemeClr val="dk1"/>
                          </a:solidFill>
                          <a:latin typeface="Agency FB" panose="020B0503020202020204"/>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u="none" strike="noStrike" cap="none" normalizeH="0" baseline="0" dirty="0">
                          <a:ln>
                            <a:noFill/>
                          </a:ln>
                          <a:solidFill>
                            <a:srgbClr val="7030A0"/>
                          </a:solidFill>
                          <a:effectLst/>
                        </a:rPr>
                        <a:t>事业单位</a:t>
                      </a:r>
                      <a:endParaRPr kumimoji="0" lang="zh-CN" sz="1800" b="1" i="0" u="none" strike="noStrike" cap="none" normalizeH="0" baseline="0" dirty="0">
                        <a:ln>
                          <a:noFill/>
                        </a:ln>
                        <a:solidFill>
                          <a:srgbClr val="7030A0"/>
                        </a:solidFill>
                        <a:effectLst/>
                        <a:latin typeface="Arial" panose="020B0604020202020204" pitchFamily="34" charset="0"/>
                        <a:ea typeface="宋体" panose="02010600030101010101" pitchFamily="2" charset="-122"/>
                      </a:endParaRPr>
                    </a:p>
                  </a:txBody>
                  <a:tcPr marL="68578" marR="68578"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r>
            </a:tbl>
          </a:graphicData>
        </a:graphic>
      </p:graphicFrame>
      <p:sp>
        <p:nvSpPr>
          <p:cNvPr id="14" name="矩形 13"/>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- 4 -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37635" y="12701"/>
            <a:ext cx="4292600" cy="188132"/>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37635" y="6700942"/>
            <a:ext cx="4292600" cy="178639"/>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79" name="组合 78"/>
          <p:cNvGrpSpPr/>
          <p:nvPr/>
        </p:nvGrpSpPr>
        <p:grpSpPr>
          <a:xfrm>
            <a:off x="241682" y="67532"/>
            <a:ext cx="5287244" cy="673169"/>
            <a:chOff x="253748" y="321532"/>
            <a:chExt cx="3695952" cy="639691"/>
          </a:xfrm>
        </p:grpSpPr>
        <p:sp>
          <p:nvSpPr>
            <p:cNvPr id="80" name="文本占位符 13"/>
            <p:cNvSpPr txBox="1"/>
            <p:nvPr/>
          </p:nvSpPr>
          <p:spPr>
            <a:xfrm>
              <a:off x="572142" y="458521"/>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181818"/>
                  </a:solidFill>
                  <a:latin typeface="微软雅黑" panose="020B0503020204020204" charset="-122"/>
                  <a:ea typeface="微软雅黑" panose="020B0503020204020204" charset="-122"/>
                  <a:cs typeface="+mn-ea"/>
                  <a:sym typeface="+mn-lt"/>
                </a:rPr>
                <a:t>预算会计年终结转流程</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81" name="矩形 80"/>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82"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83" name="圆角矩形 3"/>
          <p:cNvSpPr/>
          <p:nvPr/>
        </p:nvSpPr>
        <p:spPr>
          <a:xfrm>
            <a:off x="340019" y="1022519"/>
            <a:ext cx="2242692" cy="700838"/>
          </a:xfrm>
          <a:prstGeom prst="roundRect">
            <a:avLst/>
          </a:prstGeom>
          <a:solidFill>
            <a:schemeClr val="bg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84" name="TextBox 4"/>
          <p:cNvSpPr txBox="1"/>
          <p:nvPr/>
        </p:nvSpPr>
        <p:spPr>
          <a:xfrm>
            <a:off x="420793" y="1188303"/>
            <a:ext cx="2115851" cy="369332"/>
          </a:xfrm>
          <a:prstGeom prst="rect">
            <a:avLst/>
          </a:prstGeom>
          <a:solidFill>
            <a:schemeClr val="bg2"/>
          </a:solidFill>
        </p:spPr>
        <p:txBody>
          <a:bodyPr wrap="square" rtlCol="0">
            <a:spAutoFit/>
          </a:bodyPr>
          <a:lstStyle/>
          <a:p>
            <a:pPr algn="ctr"/>
            <a:r>
              <a:rPr lang="zh-CN" altLang="en-US" b="1" dirty="0">
                <a:solidFill>
                  <a:schemeClr val="tx1">
                    <a:lumMod val="95000"/>
                    <a:lumOff val="5000"/>
                  </a:schemeClr>
                </a:solidFill>
                <a:latin typeface="Agency FB" panose="020B0503020202020204"/>
                <a:ea typeface="微软雅黑" panose="020B0503020204020204" charset="-122"/>
              </a:rPr>
              <a:t>财政拨款预算收入</a:t>
            </a:r>
            <a:endParaRPr lang="zh-CN" altLang="en-US" b="1" dirty="0">
              <a:solidFill>
                <a:schemeClr val="tx1">
                  <a:lumMod val="95000"/>
                  <a:lumOff val="5000"/>
                </a:schemeClr>
              </a:solidFill>
              <a:latin typeface="Agency FB" panose="020B0503020202020204"/>
              <a:ea typeface="微软雅黑" panose="020B0503020204020204" charset="-122"/>
            </a:endParaRPr>
          </a:p>
        </p:txBody>
      </p:sp>
      <p:sp>
        <p:nvSpPr>
          <p:cNvPr id="85" name="圆角矩形 7"/>
          <p:cNvSpPr/>
          <p:nvPr/>
        </p:nvSpPr>
        <p:spPr>
          <a:xfrm>
            <a:off x="3716193" y="2032246"/>
            <a:ext cx="1871345" cy="680720"/>
          </a:xfrm>
          <a:prstGeom prst="roundRect">
            <a:avLst/>
          </a:prstGeom>
          <a:solidFill>
            <a:srgbClr val="5C85C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86" name="TextBox 8"/>
          <p:cNvSpPr txBox="1"/>
          <p:nvPr/>
        </p:nvSpPr>
        <p:spPr>
          <a:xfrm>
            <a:off x="3661603" y="2058536"/>
            <a:ext cx="2009552" cy="645160"/>
          </a:xfrm>
          <a:prstGeom prst="rect">
            <a:avLst/>
          </a:prstGeom>
          <a:noFill/>
        </p:spPr>
        <p:txBody>
          <a:bodyPr wrap="square" rtlCol="0">
            <a:spAutoFit/>
          </a:bodyPr>
          <a:lstStyle/>
          <a:p>
            <a:pPr algn="ctr"/>
            <a:r>
              <a:rPr lang="zh-CN" altLang="en-US" b="1" dirty="0">
                <a:solidFill>
                  <a:schemeClr val="accent4">
                    <a:lumMod val="60000"/>
                    <a:lumOff val="40000"/>
                  </a:schemeClr>
                </a:solidFill>
                <a:latin typeface="Agency FB" panose="020B0503020202020204"/>
                <a:ea typeface="微软雅黑" panose="020B0503020204020204" charset="-122"/>
              </a:rPr>
              <a:t>财拨结转</a:t>
            </a:r>
            <a:r>
              <a:rPr lang="en-US" altLang="zh-CN" b="1" dirty="0">
                <a:solidFill>
                  <a:schemeClr val="accent4">
                    <a:lumMod val="60000"/>
                    <a:lumOff val="40000"/>
                  </a:schemeClr>
                </a:solidFill>
                <a:latin typeface="Agency FB" panose="020B0503020202020204"/>
                <a:ea typeface="微软雅黑" panose="020B0503020204020204" charset="-122"/>
              </a:rPr>
              <a:t>—</a:t>
            </a:r>
            <a:endParaRPr lang="en-US" altLang="zh-CN" b="1" dirty="0">
              <a:solidFill>
                <a:schemeClr val="accent4">
                  <a:lumMod val="60000"/>
                  <a:lumOff val="40000"/>
                </a:schemeClr>
              </a:solidFill>
              <a:latin typeface="Agency FB" panose="020B0503020202020204"/>
              <a:ea typeface="微软雅黑" panose="020B0503020204020204" charset="-122"/>
            </a:endParaRPr>
          </a:p>
          <a:p>
            <a:pPr algn="ctr"/>
            <a:r>
              <a:rPr lang="zh-CN" altLang="en-US" b="1" dirty="0">
                <a:solidFill>
                  <a:schemeClr val="accent4">
                    <a:lumMod val="60000"/>
                    <a:lumOff val="40000"/>
                  </a:schemeClr>
                </a:solidFill>
                <a:latin typeface="Agency FB" panose="020B0503020202020204"/>
                <a:ea typeface="微软雅黑" panose="020B0503020204020204" charset="-122"/>
              </a:rPr>
              <a:t>本年收支结转</a:t>
            </a:r>
            <a:endParaRPr lang="zh-CN" altLang="en-US" b="1" dirty="0">
              <a:solidFill>
                <a:schemeClr val="accent4">
                  <a:lumMod val="60000"/>
                  <a:lumOff val="40000"/>
                </a:schemeClr>
              </a:solidFill>
              <a:latin typeface="Agency FB" panose="020B0503020202020204"/>
              <a:ea typeface="微软雅黑" panose="020B0503020204020204" charset="-122"/>
            </a:endParaRPr>
          </a:p>
        </p:txBody>
      </p:sp>
      <p:sp>
        <p:nvSpPr>
          <p:cNvPr id="87" name="TextBox 16"/>
          <p:cNvSpPr txBox="1"/>
          <p:nvPr/>
        </p:nvSpPr>
        <p:spPr>
          <a:xfrm rot="20426682">
            <a:off x="9392637" y="985482"/>
            <a:ext cx="669851" cy="337185"/>
          </a:xfrm>
          <a:prstGeom prst="rect">
            <a:avLst/>
          </a:prstGeom>
          <a:noFill/>
        </p:spPr>
        <p:txBody>
          <a:bodyPr wrap="square" rtlCol="0">
            <a:spAutoFit/>
          </a:bodyPr>
          <a:lstStyle/>
          <a:p>
            <a:r>
              <a:rPr lang="zh-CN" altLang="en-US" sz="1600" b="1" dirty="0">
                <a:solidFill>
                  <a:prstClr val="black"/>
                </a:solidFill>
                <a:latin typeface="Agency FB" panose="020B0503020202020204"/>
                <a:ea typeface="微软雅黑" panose="020B0503020204020204" charset="-122"/>
              </a:rPr>
              <a:t>结余</a:t>
            </a:r>
            <a:endParaRPr lang="zh-CN" altLang="en-US" sz="1600" b="1" dirty="0">
              <a:solidFill>
                <a:prstClr val="black"/>
              </a:solidFill>
              <a:latin typeface="Agency FB" panose="020B0503020202020204"/>
              <a:ea typeface="微软雅黑" panose="020B0503020204020204" charset="-122"/>
            </a:endParaRPr>
          </a:p>
        </p:txBody>
      </p:sp>
      <p:sp>
        <p:nvSpPr>
          <p:cNvPr id="88" name="TextBox 17"/>
          <p:cNvSpPr txBox="1"/>
          <p:nvPr/>
        </p:nvSpPr>
        <p:spPr>
          <a:xfrm rot="2357974">
            <a:off x="9217571" y="1946704"/>
            <a:ext cx="829310" cy="337185"/>
          </a:xfrm>
          <a:prstGeom prst="rect">
            <a:avLst/>
          </a:prstGeom>
          <a:noFill/>
        </p:spPr>
        <p:txBody>
          <a:bodyPr wrap="square" rtlCol="0">
            <a:spAutoFit/>
          </a:bodyPr>
          <a:lstStyle/>
          <a:p>
            <a:r>
              <a:rPr lang="zh-CN" altLang="en-US" sz="1600" b="1" dirty="0">
                <a:solidFill>
                  <a:prstClr val="black"/>
                </a:solidFill>
                <a:latin typeface="Agency FB" panose="020B0503020202020204"/>
                <a:ea typeface="微软雅黑" panose="020B0503020204020204" charset="-122"/>
              </a:rPr>
              <a:t>非结余</a:t>
            </a:r>
            <a:endParaRPr lang="zh-CN" altLang="en-US" sz="1600" b="1" dirty="0">
              <a:solidFill>
                <a:prstClr val="black"/>
              </a:solidFill>
              <a:latin typeface="Agency FB" panose="020B0503020202020204"/>
              <a:ea typeface="微软雅黑" panose="020B0503020204020204" charset="-122"/>
            </a:endParaRPr>
          </a:p>
        </p:txBody>
      </p:sp>
      <p:sp>
        <p:nvSpPr>
          <p:cNvPr id="89" name="圆角矩形 25"/>
          <p:cNvSpPr/>
          <p:nvPr/>
        </p:nvSpPr>
        <p:spPr>
          <a:xfrm>
            <a:off x="10199718" y="886168"/>
            <a:ext cx="1645614" cy="563031"/>
          </a:xfrm>
          <a:prstGeom prst="roundRect">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2060"/>
              </a:solidFill>
              <a:effectLst/>
              <a:uLnTx/>
              <a:uFillTx/>
              <a:latin typeface="Agency FB" panose="020B0503020202020204"/>
              <a:ea typeface="微软雅黑" panose="020B0503020204020204" charset="-122"/>
              <a:cs typeface="+mn-cs"/>
            </a:endParaRPr>
          </a:p>
        </p:txBody>
      </p:sp>
      <p:sp>
        <p:nvSpPr>
          <p:cNvPr id="90" name="TextBox 26"/>
          <p:cNvSpPr txBox="1"/>
          <p:nvPr/>
        </p:nvSpPr>
        <p:spPr>
          <a:xfrm>
            <a:off x="10199718" y="1003661"/>
            <a:ext cx="1645614" cy="368300"/>
          </a:xfrm>
          <a:prstGeom prst="rect">
            <a:avLst/>
          </a:prstGeom>
          <a:noFill/>
        </p:spPr>
        <p:txBody>
          <a:bodyPr wrap="square" rtlCol="0">
            <a:spAutoFit/>
          </a:bodyPr>
          <a:lstStyle/>
          <a:p>
            <a:pPr algn="ctr"/>
            <a:r>
              <a:rPr lang="zh-CN" altLang="en-US" b="1" dirty="0">
                <a:solidFill>
                  <a:srgbClr val="002060"/>
                </a:solidFill>
                <a:latin typeface="Agency FB" panose="020B0503020202020204"/>
                <a:ea typeface="微软雅黑" panose="020B0503020204020204" charset="-122"/>
              </a:rPr>
              <a:t>财政拨款结余</a:t>
            </a:r>
            <a:endParaRPr lang="zh-CN" altLang="en-US" b="1" dirty="0">
              <a:solidFill>
                <a:srgbClr val="002060"/>
              </a:solidFill>
              <a:latin typeface="Agency FB" panose="020B0503020202020204"/>
              <a:ea typeface="微软雅黑" panose="020B0503020204020204" charset="-122"/>
            </a:endParaRPr>
          </a:p>
        </p:txBody>
      </p:sp>
      <p:sp>
        <p:nvSpPr>
          <p:cNvPr id="91" name="圆角矩形 27"/>
          <p:cNvSpPr/>
          <p:nvPr/>
        </p:nvSpPr>
        <p:spPr>
          <a:xfrm>
            <a:off x="7312051" y="1183528"/>
            <a:ext cx="2009552" cy="697453"/>
          </a:xfrm>
          <a:prstGeom prst="roundRect">
            <a:avLst/>
          </a:prstGeom>
          <a:solidFill>
            <a:srgbClr val="4292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92" name="TextBox 28"/>
          <p:cNvSpPr txBox="1"/>
          <p:nvPr/>
        </p:nvSpPr>
        <p:spPr>
          <a:xfrm>
            <a:off x="7388313" y="1220762"/>
            <a:ext cx="1866900" cy="645160"/>
          </a:xfrm>
          <a:prstGeom prst="rect">
            <a:avLst/>
          </a:prstGeom>
          <a:noFill/>
        </p:spPr>
        <p:txBody>
          <a:bodyPr wrap="square" rtlCol="0">
            <a:spAutoFit/>
          </a:bodyPr>
          <a:lstStyle/>
          <a:p>
            <a:pPr algn="ctr"/>
            <a:r>
              <a:rPr lang="zh-CN" altLang="en-US" b="1" dirty="0">
                <a:solidFill>
                  <a:schemeClr val="bg1"/>
                </a:solidFill>
                <a:latin typeface="Agency FB" panose="020B0503020202020204"/>
                <a:ea typeface="微软雅黑" panose="020B0503020204020204" charset="-122"/>
              </a:rPr>
              <a:t>财拨结转</a:t>
            </a:r>
            <a:r>
              <a:rPr lang="en-US" altLang="zh-CN" b="1" dirty="0">
                <a:solidFill>
                  <a:schemeClr val="bg1"/>
                </a:solidFill>
                <a:latin typeface="Agency FB" panose="020B0503020202020204"/>
                <a:ea typeface="微软雅黑" panose="020B0503020204020204" charset="-122"/>
              </a:rPr>
              <a:t>—</a:t>
            </a:r>
            <a:r>
              <a:rPr lang="zh-CN" altLang="en-US" b="1" dirty="0">
                <a:solidFill>
                  <a:schemeClr val="bg1"/>
                </a:solidFill>
                <a:latin typeface="Agency FB" panose="020B0503020202020204"/>
                <a:ea typeface="微软雅黑" panose="020B0503020204020204" charset="-122"/>
              </a:rPr>
              <a:t>累计结转</a:t>
            </a:r>
            <a:endParaRPr lang="zh-CN" altLang="en-US" b="1" dirty="0">
              <a:solidFill>
                <a:schemeClr val="bg1"/>
              </a:solidFill>
              <a:latin typeface="Agency FB" panose="020B0503020202020204"/>
              <a:ea typeface="微软雅黑" panose="020B0503020204020204" charset="-122"/>
            </a:endParaRPr>
          </a:p>
        </p:txBody>
      </p:sp>
      <p:sp>
        <p:nvSpPr>
          <p:cNvPr id="93" name="圆角矩形 33"/>
          <p:cNvSpPr/>
          <p:nvPr/>
        </p:nvSpPr>
        <p:spPr>
          <a:xfrm>
            <a:off x="348259" y="3347492"/>
            <a:ext cx="2239176" cy="465536"/>
          </a:xfrm>
          <a:prstGeom prst="roundRect">
            <a:avLst/>
          </a:prstGeom>
          <a:solidFill>
            <a:schemeClr val="bg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94" name="TextBox 34"/>
          <p:cNvSpPr txBox="1"/>
          <p:nvPr/>
        </p:nvSpPr>
        <p:spPr>
          <a:xfrm>
            <a:off x="434542" y="3443921"/>
            <a:ext cx="2010471" cy="369332"/>
          </a:xfrm>
          <a:prstGeom prst="rect">
            <a:avLst/>
          </a:prstGeom>
          <a:solidFill>
            <a:schemeClr val="bg2"/>
          </a:solidFill>
        </p:spPr>
        <p:txBody>
          <a:bodyPr wrap="square" rtlCol="0">
            <a:spAutoFit/>
          </a:bodyPr>
          <a:lstStyle/>
          <a:p>
            <a:pPr algn="ctr"/>
            <a:r>
              <a:rPr lang="zh-CN" altLang="en-US" b="1" dirty="0">
                <a:solidFill>
                  <a:schemeClr val="tx1">
                    <a:lumMod val="95000"/>
                    <a:lumOff val="5000"/>
                  </a:schemeClr>
                </a:solidFill>
                <a:latin typeface="Agency FB" panose="020B0503020202020204"/>
                <a:ea typeface="微软雅黑" panose="020B0503020204020204" charset="-122"/>
              </a:rPr>
              <a:t>事业</a:t>
            </a:r>
            <a:r>
              <a:rPr lang="en-US" altLang="zh-CN" b="1" dirty="0">
                <a:solidFill>
                  <a:schemeClr val="tx1">
                    <a:lumMod val="95000"/>
                    <a:lumOff val="5000"/>
                  </a:schemeClr>
                </a:solidFill>
                <a:latin typeface="Agency FB" panose="020B0503020202020204"/>
                <a:ea typeface="微软雅黑" panose="020B0503020204020204" charset="-122"/>
              </a:rPr>
              <a:t>/</a:t>
            </a:r>
            <a:r>
              <a:rPr lang="zh-CN" altLang="en-US" b="1" dirty="0">
                <a:solidFill>
                  <a:schemeClr val="tx1">
                    <a:lumMod val="95000"/>
                    <a:lumOff val="5000"/>
                  </a:schemeClr>
                </a:solidFill>
                <a:latin typeface="Agency FB" panose="020B0503020202020204"/>
                <a:ea typeface="微软雅黑" panose="020B0503020204020204" charset="-122"/>
              </a:rPr>
              <a:t>其他支出</a:t>
            </a:r>
            <a:endParaRPr lang="zh-CN" altLang="en-US" b="1" dirty="0">
              <a:solidFill>
                <a:schemeClr val="tx1">
                  <a:lumMod val="95000"/>
                  <a:lumOff val="5000"/>
                </a:schemeClr>
              </a:solidFill>
              <a:latin typeface="Agency FB" panose="020B0503020202020204"/>
              <a:ea typeface="微软雅黑" panose="020B0503020204020204" charset="-122"/>
            </a:endParaRPr>
          </a:p>
        </p:txBody>
      </p:sp>
      <p:sp>
        <p:nvSpPr>
          <p:cNvPr id="95" name="TextBox 37"/>
          <p:cNvSpPr txBox="1"/>
          <p:nvPr/>
        </p:nvSpPr>
        <p:spPr>
          <a:xfrm rot="18573363">
            <a:off x="2847900" y="2382596"/>
            <a:ext cx="863600" cy="337185"/>
          </a:xfrm>
          <a:prstGeom prst="rect">
            <a:avLst/>
          </a:prstGeom>
          <a:noFill/>
        </p:spPr>
        <p:txBody>
          <a:bodyPr wrap="square" rtlCol="0">
            <a:spAutoFit/>
          </a:bodyPr>
          <a:lstStyle/>
          <a:p>
            <a:r>
              <a:rPr lang="zh-CN" altLang="en-US" sz="1600" b="1" dirty="0">
                <a:solidFill>
                  <a:srgbClr val="FF0000"/>
                </a:solidFill>
                <a:latin typeface="Agency FB" panose="020B0503020202020204"/>
                <a:ea typeface="微软雅黑" panose="020B0503020204020204" charset="-122"/>
              </a:rPr>
              <a:t>财政</a:t>
            </a:r>
            <a:endParaRPr lang="zh-CN" altLang="en-US" sz="1600" b="1" dirty="0">
              <a:solidFill>
                <a:srgbClr val="FF0000"/>
              </a:solidFill>
              <a:latin typeface="Agency FB" panose="020B0503020202020204"/>
              <a:ea typeface="微软雅黑" panose="020B0503020204020204" charset="-122"/>
            </a:endParaRPr>
          </a:p>
        </p:txBody>
      </p:sp>
      <p:sp>
        <p:nvSpPr>
          <p:cNvPr id="96" name="TextBox 44"/>
          <p:cNvSpPr txBox="1"/>
          <p:nvPr/>
        </p:nvSpPr>
        <p:spPr>
          <a:xfrm rot="1465612">
            <a:off x="2686352" y="3637494"/>
            <a:ext cx="1265555" cy="337185"/>
          </a:xfrm>
          <a:prstGeom prst="rect">
            <a:avLst/>
          </a:prstGeom>
          <a:noFill/>
        </p:spPr>
        <p:txBody>
          <a:bodyPr wrap="square" rtlCol="0">
            <a:spAutoFit/>
          </a:bodyPr>
          <a:lstStyle/>
          <a:p>
            <a:r>
              <a:rPr lang="zh-CN" altLang="en-US" sz="1600" b="1" dirty="0">
                <a:solidFill>
                  <a:srgbClr val="FF0000"/>
                </a:solidFill>
                <a:latin typeface="Agency FB" panose="020B0503020202020204"/>
                <a:ea typeface="微软雅黑" panose="020B0503020204020204" charset="-122"/>
              </a:rPr>
              <a:t>非财政专项</a:t>
            </a:r>
            <a:endParaRPr lang="zh-CN" altLang="en-US" sz="1600" b="1" dirty="0">
              <a:solidFill>
                <a:srgbClr val="FF0000"/>
              </a:solidFill>
              <a:latin typeface="Agency FB" panose="020B0503020202020204"/>
              <a:ea typeface="微软雅黑" panose="020B0503020204020204" charset="-122"/>
            </a:endParaRPr>
          </a:p>
        </p:txBody>
      </p:sp>
      <p:sp>
        <p:nvSpPr>
          <p:cNvPr id="97" name="圆角矩形 45"/>
          <p:cNvSpPr/>
          <p:nvPr/>
        </p:nvSpPr>
        <p:spPr>
          <a:xfrm>
            <a:off x="4107897" y="3974561"/>
            <a:ext cx="1871345" cy="680720"/>
          </a:xfrm>
          <a:prstGeom prst="roundRect">
            <a:avLst/>
          </a:prstGeom>
          <a:solidFill>
            <a:srgbClr val="5C85C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98" name="TextBox 46"/>
          <p:cNvSpPr txBox="1"/>
          <p:nvPr/>
        </p:nvSpPr>
        <p:spPr>
          <a:xfrm>
            <a:off x="4160393" y="4012530"/>
            <a:ext cx="1773768" cy="645160"/>
          </a:xfrm>
          <a:prstGeom prst="rect">
            <a:avLst/>
          </a:prstGeom>
          <a:solidFill>
            <a:srgbClr val="5C85C3"/>
          </a:solidFill>
        </p:spPr>
        <p:txBody>
          <a:bodyPr wrap="square" rtlCol="0">
            <a:spAutoFit/>
          </a:bodyPr>
          <a:lstStyle/>
          <a:p>
            <a:pPr algn="ctr"/>
            <a:r>
              <a:rPr lang="zh-CN" altLang="en-US" b="1" dirty="0">
                <a:solidFill>
                  <a:schemeClr val="accent4">
                    <a:lumMod val="60000"/>
                    <a:lumOff val="40000"/>
                  </a:schemeClr>
                </a:solidFill>
                <a:latin typeface="Agency FB" panose="020B0503020202020204"/>
                <a:ea typeface="微软雅黑" panose="020B0503020204020204" charset="-122"/>
              </a:rPr>
              <a:t>非财拨结转</a:t>
            </a:r>
            <a:r>
              <a:rPr lang="en-US" altLang="zh-CN" b="1" dirty="0">
                <a:solidFill>
                  <a:schemeClr val="accent4">
                    <a:lumMod val="60000"/>
                    <a:lumOff val="40000"/>
                  </a:schemeClr>
                </a:solidFill>
                <a:latin typeface="Agency FB" panose="020B0503020202020204"/>
                <a:ea typeface="微软雅黑" panose="020B0503020204020204" charset="-122"/>
              </a:rPr>
              <a:t>—</a:t>
            </a:r>
            <a:r>
              <a:rPr lang="zh-CN" altLang="en-US" b="1" dirty="0">
                <a:solidFill>
                  <a:schemeClr val="accent4">
                    <a:lumMod val="60000"/>
                    <a:lumOff val="40000"/>
                  </a:schemeClr>
                </a:solidFill>
                <a:latin typeface="Agency FB" panose="020B0503020202020204"/>
                <a:ea typeface="微软雅黑" panose="020B0503020204020204" charset="-122"/>
              </a:rPr>
              <a:t>本年收支</a:t>
            </a:r>
            <a:endParaRPr lang="zh-CN" altLang="en-US" b="1" dirty="0">
              <a:solidFill>
                <a:schemeClr val="accent4">
                  <a:lumMod val="60000"/>
                  <a:lumOff val="40000"/>
                </a:schemeClr>
              </a:solidFill>
              <a:latin typeface="Agency FB" panose="020B0503020202020204"/>
              <a:ea typeface="微软雅黑" panose="020B0503020204020204" charset="-122"/>
            </a:endParaRPr>
          </a:p>
        </p:txBody>
      </p:sp>
      <p:sp>
        <p:nvSpPr>
          <p:cNvPr id="99" name="圆角矩形 50"/>
          <p:cNvSpPr/>
          <p:nvPr/>
        </p:nvSpPr>
        <p:spPr>
          <a:xfrm>
            <a:off x="6922573" y="3090920"/>
            <a:ext cx="1987326" cy="822551"/>
          </a:xfrm>
          <a:prstGeom prst="roundRect">
            <a:avLst/>
          </a:prstGeom>
          <a:solidFill>
            <a:srgbClr val="4292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100" name="TextBox 52"/>
          <p:cNvSpPr txBox="1"/>
          <p:nvPr/>
        </p:nvSpPr>
        <p:spPr>
          <a:xfrm rot="21075961">
            <a:off x="8957945" y="3119755"/>
            <a:ext cx="863600" cy="337185"/>
          </a:xfrm>
          <a:prstGeom prst="rect">
            <a:avLst/>
          </a:prstGeom>
          <a:noFill/>
        </p:spPr>
        <p:txBody>
          <a:bodyPr wrap="square" rtlCol="0">
            <a:spAutoFit/>
          </a:bodyPr>
          <a:lstStyle/>
          <a:p>
            <a:r>
              <a:rPr lang="zh-CN" altLang="en-US" sz="1600" b="1" dirty="0">
                <a:solidFill>
                  <a:prstClr val="black"/>
                </a:solidFill>
                <a:latin typeface="Agency FB" panose="020B0503020202020204"/>
                <a:ea typeface="微软雅黑" panose="020B0503020204020204" charset="-122"/>
              </a:rPr>
              <a:t>非结余</a:t>
            </a:r>
            <a:endParaRPr lang="zh-CN" altLang="en-US" sz="1600" b="1" dirty="0">
              <a:solidFill>
                <a:prstClr val="black"/>
              </a:solidFill>
              <a:latin typeface="Agency FB" panose="020B0503020202020204"/>
              <a:ea typeface="微软雅黑" panose="020B0503020204020204" charset="-122"/>
            </a:endParaRPr>
          </a:p>
        </p:txBody>
      </p:sp>
      <p:sp>
        <p:nvSpPr>
          <p:cNvPr id="101" name="圆角矩形 59"/>
          <p:cNvSpPr/>
          <p:nvPr/>
        </p:nvSpPr>
        <p:spPr>
          <a:xfrm>
            <a:off x="9792286" y="3074756"/>
            <a:ext cx="2053046" cy="658569"/>
          </a:xfrm>
          <a:prstGeom prst="roundRect">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2060"/>
              </a:solidFill>
              <a:effectLst/>
              <a:uLnTx/>
              <a:uFillTx/>
              <a:latin typeface="Agency FB" panose="020B0503020202020204"/>
              <a:ea typeface="微软雅黑" panose="020B0503020204020204" charset="-122"/>
              <a:cs typeface="+mn-cs"/>
            </a:endParaRPr>
          </a:p>
        </p:txBody>
      </p:sp>
      <p:sp>
        <p:nvSpPr>
          <p:cNvPr id="102" name="TextBox 60"/>
          <p:cNvSpPr txBox="1"/>
          <p:nvPr/>
        </p:nvSpPr>
        <p:spPr>
          <a:xfrm>
            <a:off x="6906567" y="3185772"/>
            <a:ext cx="2009552" cy="645160"/>
          </a:xfrm>
          <a:prstGeom prst="rect">
            <a:avLst/>
          </a:prstGeom>
          <a:noFill/>
          <a:ln>
            <a:noFill/>
          </a:ln>
        </p:spPr>
        <p:txBody>
          <a:bodyPr wrap="square" rtlCol="0">
            <a:spAutoFit/>
          </a:bodyPr>
          <a:lstStyle/>
          <a:p>
            <a:pPr algn="ctr"/>
            <a:r>
              <a:rPr lang="zh-CN" altLang="en-US" b="1" dirty="0">
                <a:solidFill>
                  <a:schemeClr val="bg1"/>
                </a:solidFill>
                <a:latin typeface="Agency FB" panose="020B0503020202020204"/>
                <a:ea typeface="微软雅黑" panose="020B0503020204020204" charset="-122"/>
              </a:rPr>
              <a:t>非财拨结转</a:t>
            </a:r>
            <a:r>
              <a:rPr lang="en-US" altLang="zh-CN" b="1" dirty="0">
                <a:solidFill>
                  <a:schemeClr val="bg1"/>
                </a:solidFill>
                <a:latin typeface="Agency FB" panose="020B0503020202020204"/>
                <a:ea typeface="微软雅黑" panose="020B0503020204020204" charset="-122"/>
              </a:rPr>
              <a:t>—</a:t>
            </a:r>
            <a:r>
              <a:rPr lang="zh-CN" altLang="en-US" b="1" dirty="0">
                <a:solidFill>
                  <a:schemeClr val="bg1"/>
                </a:solidFill>
                <a:latin typeface="Agency FB" panose="020B0503020202020204"/>
                <a:ea typeface="微软雅黑" panose="020B0503020204020204" charset="-122"/>
              </a:rPr>
              <a:t>累计结转</a:t>
            </a:r>
            <a:endParaRPr lang="zh-CN" altLang="en-US" b="1" dirty="0">
              <a:solidFill>
                <a:schemeClr val="bg1"/>
              </a:solidFill>
              <a:latin typeface="Agency FB" panose="020B0503020202020204"/>
              <a:ea typeface="微软雅黑" panose="020B0503020204020204" charset="-122"/>
            </a:endParaRPr>
          </a:p>
        </p:txBody>
      </p:sp>
      <p:sp>
        <p:nvSpPr>
          <p:cNvPr id="103" name="TextBox 61"/>
          <p:cNvSpPr txBox="1"/>
          <p:nvPr/>
        </p:nvSpPr>
        <p:spPr>
          <a:xfrm rot="3116954">
            <a:off x="8762643" y="4012603"/>
            <a:ext cx="827405" cy="337185"/>
          </a:xfrm>
          <a:prstGeom prst="rect">
            <a:avLst/>
          </a:prstGeom>
          <a:noFill/>
        </p:spPr>
        <p:txBody>
          <a:bodyPr wrap="square" rtlCol="0">
            <a:spAutoFit/>
          </a:bodyPr>
          <a:lstStyle/>
          <a:p>
            <a:r>
              <a:rPr lang="zh-CN" altLang="en-US" sz="1600" b="1" dirty="0">
                <a:solidFill>
                  <a:prstClr val="black"/>
                </a:solidFill>
                <a:latin typeface="Agency FB" panose="020B0503020202020204"/>
                <a:ea typeface="微软雅黑" panose="020B0503020204020204" charset="-122"/>
              </a:rPr>
              <a:t>结余</a:t>
            </a:r>
            <a:endParaRPr lang="zh-CN" altLang="en-US" sz="1600" b="1" dirty="0">
              <a:solidFill>
                <a:prstClr val="black"/>
              </a:solidFill>
              <a:latin typeface="Agency FB" panose="020B0503020202020204"/>
              <a:ea typeface="微软雅黑" panose="020B0503020204020204" charset="-122"/>
            </a:endParaRPr>
          </a:p>
        </p:txBody>
      </p:sp>
      <p:sp>
        <p:nvSpPr>
          <p:cNvPr id="104" name="圆角矩形 64"/>
          <p:cNvSpPr/>
          <p:nvPr/>
        </p:nvSpPr>
        <p:spPr>
          <a:xfrm>
            <a:off x="4104305" y="5006933"/>
            <a:ext cx="1872245" cy="457200"/>
          </a:xfrm>
          <a:prstGeom prst="roundRect">
            <a:avLst/>
          </a:prstGeom>
          <a:solidFill>
            <a:srgbClr val="5C85C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05" name="TextBox 65"/>
          <p:cNvSpPr txBox="1"/>
          <p:nvPr/>
        </p:nvSpPr>
        <p:spPr>
          <a:xfrm rot="2777081">
            <a:off x="2355268" y="4169700"/>
            <a:ext cx="1413510" cy="337185"/>
          </a:xfrm>
          <a:prstGeom prst="rect">
            <a:avLst/>
          </a:prstGeom>
          <a:noFill/>
        </p:spPr>
        <p:txBody>
          <a:bodyPr wrap="square" rtlCol="0">
            <a:spAutoFit/>
          </a:bodyPr>
          <a:lstStyle/>
          <a:p>
            <a:r>
              <a:rPr lang="zh-CN" altLang="en-US" sz="1600" b="1" dirty="0">
                <a:solidFill>
                  <a:srgbClr val="FF0000"/>
                </a:solidFill>
                <a:latin typeface="Agency FB" panose="020B0503020202020204"/>
                <a:ea typeface="微软雅黑" panose="020B0503020204020204" charset="-122"/>
              </a:rPr>
              <a:t>非财政非专项</a:t>
            </a:r>
            <a:endParaRPr lang="zh-CN" altLang="en-US" sz="1600" b="1" dirty="0">
              <a:solidFill>
                <a:srgbClr val="FF0000"/>
              </a:solidFill>
              <a:latin typeface="Agency FB" panose="020B0503020202020204"/>
              <a:ea typeface="微软雅黑" panose="020B0503020204020204" charset="-122"/>
            </a:endParaRPr>
          </a:p>
        </p:txBody>
      </p:sp>
      <p:sp>
        <p:nvSpPr>
          <p:cNvPr id="106" name="TextBox 66"/>
          <p:cNvSpPr txBox="1"/>
          <p:nvPr/>
        </p:nvSpPr>
        <p:spPr>
          <a:xfrm>
            <a:off x="4167171" y="5057733"/>
            <a:ext cx="1766989" cy="368300"/>
          </a:xfrm>
          <a:prstGeom prst="rect">
            <a:avLst/>
          </a:prstGeom>
          <a:solidFill>
            <a:srgbClr val="5C85C3"/>
          </a:solidFill>
        </p:spPr>
        <p:txBody>
          <a:bodyPr wrap="square" rtlCol="0">
            <a:spAutoFit/>
          </a:bodyPr>
          <a:lstStyle/>
          <a:p>
            <a:pPr algn="ctr"/>
            <a:r>
              <a:rPr lang="zh-CN" altLang="en-US" b="1" dirty="0">
                <a:solidFill>
                  <a:schemeClr val="accent4">
                    <a:lumMod val="60000"/>
                    <a:lumOff val="40000"/>
                  </a:schemeClr>
                </a:solidFill>
                <a:latin typeface="Agency FB" panose="020B0503020202020204"/>
                <a:ea typeface="微软雅黑" panose="020B0503020204020204" charset="-122"/>
              </a:rPr>
              <a:t>其他结余</a:t>
            </a:r>
            <a:endParaRPr lang="zh-CN" altLang="en-US" b="1" dirty="0">
              <a:solidFill>
                <a:schemeClr val="accent4">
                  <a:lumMod val="60000"/>
                  <a:lumOff val="40000"/>
                </a:schemeClr>
              </a:solidFill>
              <a:latin typeface="Agency FB" panose="020B0503020202020204"/>
              <a:ea typeface="微软雅黑" panose="020B0503020204020204" charset="-122"/>
            </a:endParaRPr>
          </a:p>
        </p:txBody>
      </p:sp>
      <p:sp>
        <p:nvSpPr>
          <p:cNvPr id="107" name="圆角矩形 78"/>
          <p:cNvSpPr/>
          <p:nvPr/>
        </p:nvSpPr>
        <p:spPr>
          <a:xfrm>
            <a:off x="3697910" y="5670460"/>
            <a:ext cx="1871345" cy="457200"/>
          </a:xfrm>
          <a:prstGeom prst="roundRect">
            <a:avLst/>
          </a:prstGeom>
          <a:solidFill>
            <a:srgbClr val="5C85C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08" name="TextBox 79"/>
          <p:cNvSpPr txBox="1"/>
          <p:nvPr/>
        </p:nvSpPr>
        <p:spPr>
          <a:xfrm>
            <a:off x="4119203" y="5728224"/>
            <a:ext cx="1200785" cy="368300"/>
          </a:xfrm>
          <a:prstGeom prst="rect">
            <a:avLst/>
          </a:prstGeom>
          <a:solidFill>
            <a:srgbClr val="5C85C3"/>
          </a:solidFill>
        </p:spPr>
        <p:txBody>
          <a:bodyPr wrap="square" rtlCol="0">
            <a:spAutoFit/>
          </a:bodyPr>
          <a:lstStyle/>
          <a:p>
            <a:r>
              <a:rPr lang="zh-CN" altLang="en-US" b="1" dirty="0">
                <a:solidFill>
                  <a:schemeClr val="accent4">
                    <a:lumMod val="60000"/>
                    <a:lumOff val="40000"/>
                  </a:schemeClr>
                </a:solidFill>
                <a:latin typeface="Agency FB" panose="020B0503020202020204"/>
                <a:ea typeface="微软雅黑" panose="020B0503020204020204" charset="-122"/>
              </a:rPr>
              <a:t>经营结余</a:t>
            </a:r>
            <a:endParaRPr lang="zh-CN" altLang="en-US" b="1" dirty="0">
              <a:solidFill>
                <a:schemeClr val="accent4">
                  <a:lumMod val="60000"/>
                  <a:lumOff val="40000"/>
                </a:schemeClr>
              </a:solidFill>
              <a:latin typeface="Agency FB" panose="020B0503020202020204"/>
              <a:ea typeface="微软雅黑" panose="020B0503020204020204" charset="-122"/>
            </a:endParaRPr>
          </a:p>
        </p:txBody>
      </p:sp>
      <p:sp>
        <p:nvSpPr>
          <p:cNvPr id="109" name="圆角矩形 85"/>
          <p:cNvSpPr/>
          <p:nvPr/>
        </p:nvSpPr>
        <p:spPr>
          <a:xfrm>
            <a:off x="6280498" y="5497559"/>
            <a:ext cx="1981947" cy="645160"/>
          </a:xfrm>
          <a:prstGeom prst="roundRect">
            <a:avLst/>
          </a:prstGeom>
          <a:solidFill>
            <a:srgbClr val="4292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cs"/>
            </a:endParaRPr>
          </a:p>
        </p:txBody>
      </p:sp>
      <p:sp>
        <p:nvSpPr>
          <p:cNvPr id="110" name="TextBox 86"/>
          <p:cNvSpPr txBox="1"/>
          <p:nvPr/>
        </p:nvSpPr>
        <p:spPr>
          <a:xfrm>
            <a:off x="6439012" y="5499679"/>
            <a:ext cx="1711960" cy="645160"/>
          </a:xfrm>
          <a:prstGeom prst="rect">
            <a:avLst/>
          </a:prstGeom>
          <a:noFill/>
        </p:spPr>
        <p:txBody>
          <a:bodyPr wrap="square" rtlCol="0">
            <a:spAutoFit/>
          </a:bodyPr>
          <a:lstStyle/>
          <a:p>
            <a:pPr algn="ctr"/>
            <a:r>
              <a:rPr lang="zh-CN" altLang="en-US" b="1" dirty="0">
                <a:solidFill>
                  <a:schemeClr val="bg1"/>
                </a:solidFill>
                <a:latin typeface="Agency FB" panose="020B0503020202020204"/>
                <a:ea typeface="微软雅黑" panose="020B0503020204020204" charset="-122"/>
              </a:rPr>
              <a:t>非财政拨款结余分配</a:t>
            </a:r>
            <a:endParaRPr lang="zh-CN" altLang="en-US" b="1" dirty="0">
              <a:solidFill>
                <a:schemeClr val="bg1"/>
              </a:solidFill>
              <a:latin typeface="Agency FB" panose="020B0503020202020204"/>
              <a:ea typeface="微软雅黑" panose="020B0503020204020204" charset="-122"/>
            </a:endParaRPr>
          </a:p>
        </p:txBody>
      </p:sp>
      <p:sp>
        <p:nvSpPr>
          <p:cNvPr id="111" name="TextBox 58"/>
          <p:cNvSpPr txBox="1"/>
          <p:nvPr/>
        </p:nvSpPr>
        <p:spPr>
          <a:xfrm>
            <a:off x="9842744" y="3102922"/>
            <a:ext cx="1966329" cy="645160"/>
          </a:xfrm>
          <a:prstGeom prst="rect">
            <a:avLst/>
          </a:prstGeom>
          <a:noFill/>
        </p:spPr>
        <p:txBody>
          <a:bodyPr wrap="square" rtlCol="0">
            <a:spAutoFit/>
          </a:bodyPr>
          <a:lstStyle/>
          <a:p>
            <a:pPr algn="ctr"/>
            <a:r>
              <a:rPr lang="zh-CN" altLang="en-US" b="1" dirty="0">
                <a:solidFill>
                  <a:srgbClr val="002060"/>
                </a:solidFill>
                <a:latin typeface="Agency FB" panose="020B0503020202020204"/>
                <a:ea typeface="微软雅黑" panose="020B0503020204020204" charset="-122"/>
              </a:rPr>
              <a:t>非财政拨款结转</a:t>
            </a:r>
            <a:r>
              <a:rPr lang="en-US" altLang="zh-CN" b="1" dirty="0">
                <a:solidFill>
                  <a:srgbClr val="002060"/>
                </a:solidFill>
                <a:latin typeface="Agency FB" panose="020B0503020202020204"/>
                <a:ea typeface="微软雅黑" panose="020B0503020204020204" charset="-122"/>
              </a:rPr>
              <a:t>-</a:t>
            </a:r>
            <a:r>
              <a:rPr lang="zh-CN" altLang="en-US" b="1" dirty="0">
                <a:solidFill>
                  <a:srgbClr val="002060"/>
                </a:solidFill>
                <a:latin typeface="Agency FB" panose="020B0503020202020204"/>
                <a:ea typeface="微软雅黑" panose="020B0503020204020204" charset="-122"/>
              </a:rPr>
              <a:t>累计结转</a:t>
            </a:r>
            <a:endParaRPr lang="zh-CN" altLang="en-US" b="1" dirty="0">
              <a:solidFill>
                <a:srgbClr val="002060"/>
              </a:solidFill>
              <a:latin typeface="Agency FB" panose="020B0503020202020204"/>
              <a:ea typeface="微软雅黑" panose="020B0503020204020204" charset="-122"/>
            </a:endParaRPr>
          </a:p>
        </p:txBody>
      </p:sp>
      <p:sp>
        <p:nvSpPr>
          <p:cNvPr id="112" name="TextBox 93"/>
          <p:cNvSpPr txBox="1"/>
          <p:nvPr/>
        </p:nvSpPr>
        <p:spPr>
          <a:xfrm>
            <a:off x="8374323" y="5449984"/>
            <a:ext cx="1137684" cy="337185"/>
          </a:xfrm>
          <a:prstGeom prst="rect">
            <a:avLst/>
          </a:prstGeom>
          <a:noFill/>
          <a:ln>
            <a:noFill/>
          </a:ln>
        </p:spPr>
        <p:txBody>
          <a:bodyPr wrap="square" rtlCol="0">
            <a:spAutoFit/>
          </a:bodyPr>
          <a:lstStyle/>
          <a:p>
            <a:r>
              <a:rPr lang="zh-CN" altLang="en-US" sz="1600" b="1" dirty="0">
                <a:solidFill>
                  <a:prstClr val="black"/>
                </a:solidFill>
                <a:latin typeface="Agency FB" panose="020B0503020202020204"/>
                <a:ea typeface="微软雅黑" panose="020B0503020204020204" charset="-122"/>
              </a:rPr>
              <a:t>提基金</a:t>
            </a:r>
            <a:endParaRPr lang="zh-CN" altLang="en-US" sz="1600" b="1" dirty="0">
              <a:solidFill>
                <a:prstClr val="black"/>
              </a:solidFill>
              <a:latin typeface="Agency FB" panose="020B0503020202020204"/>
              <a:ea typeface="微软雅黑" panose="020B0503020204020204" charset="-122"/>
            </a:endParaRPr>
          </a:p>
        </p:txBody>
      </p:sp>
      <p:sp>
        <p:nvSpPr>
          <p:cNvPr id="113" name="圆角矩形 94"/>
          <p:cNvSpPr/>
          <p:nvPr/>
        </p:nvSpPr>
        <p:spPr>
          <a:xfrm>
            <a:off x="9325548" y="5496015"/>
            <a:ext cx="2564130" cy="600448"/>
          </a:xfrm>
          <a:prstGeom prst="roundRect">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14" name="TextBox 95"/>
          <p:cNvSpPr txBox="1"/>
          <p:nvPr/>
        </p:nvSpPr>
        <p:spPr>
          <a:xfrm>
            <a:off x="10059887" y="5632495"/>
            <a:ext cx="1209040" cy="369332"/>
          </a:xfrm>
          <a:prstGeom prst="rect">
            <a:avLst/>
          </a:prstGeom>
          <a:noFill/>
        </p:spPr>
        <p:txBody>
          <a:bodyPr wrap="square" rtlCol="0">
            <a:spAutoFit/>
          </a:bodyPr>
          <a:lstStyle/>
          <a:p>
            <a:r>
              <a:rPr lang="zh-CN" altLang="en-US" b="1" dirty="0">
                <a:solidFill>
                  <a:srgbClr val="002060"/>
                </a:solidFill>
                <a:latin typeface="Agency FB" panose="020B0503020202020204"/>
                <a:ea typeface="微软雅黑" panose="020B0503020204020204" charset="-122"/>
              </a:rPr>
              <a:t>专用结余</a:t>
            </a:r>
            <a:endParaRPr lang="zh-CN" altLang="en-US" b="1" dirty="0">
              <a:solidFill>
                <a:srgbClr val="002060"/>
              </a:solidFill>
              <a:latin typeface="Agency FB" panose="020B0503020202020204"/>
              <a:ea typeface="微软雅黑" panose="020B0503020204020204" charset="-122"/>
            </a:endParaRPr>
          </a:p>
        </p:txBody>
      </p:sp>
      <p:sp>
        <p:nvSpPr>
          <p:cNvPr id="115" name="TextBox 100"/>
          <p:cNvSpPr txBox="1"/>
          <p:nvPr/>
        </p:nvSpPr>
        <p:spPr>
          <a:xfrm rot="20501213">
            <a:off x="7560588" y="4724497"/>
            <a:ext cx="1205230" cy="337185"/>
          </a:xfrm>
          <a:prstGeom prst="rect">
            <a:avLst/>
          </a:prstGeom>
          <a:noFill/>
        </p:spPr>
        <p:txBody>
          <a:bodyPr wrap="none" rtlCol="0">
            <a:spAutoFit/>
          </a:bodyPr>
          <a:lstStyle/>
          <a:p>
            <a:r>
              <a:rPr lang="zh-CN" altLang="en-US" sz="1600" b="1" dirty="0">
                <a:solidFill>
                  <a:prstClr val="black"/>
                </a:solidFill>
                <a:latin typeface="Agency FB" panose="020B0503020202020204"/>
                <a:ea typeface="微软雅黑" panose="020B0503020204020204" charset="-122"/>
              </a:rPr>
              <a:t>本科目余额</a:t>
            </a:r>
            <a:endParaRPr lang="zh-CN" altLang="en-US" sz="1600" b="1" dirty="0">
              <a:solidFill>
                <a:prstClr val="black"/>
              </a:solidFill>
              <a:latin typeface="Agency FB" panose="020B0503020202020204"/>
              <a:ea typeface="微软雅黑" panose="020B0503020204020204" charset="-122"/>
            </a:endParaRPr>
          </a:p>
        </p:txBody>
      </p:sp>
      <p:sp>
        <p:nvSpPr>
          <p:cNvPr id="116" name="圆角矩形 104"/>
          <p:cNvSpPr/>
          <p:nvPr/>
        </p:nvSpPr>
        <p:spPr>
          <a:xfrm>
            <a:off x="3716193" y="1076884"/>
            <a:ext cx="1871345" cy="657548"/>
          </a:xfrm>
          <a:prstGeom prst="roundRect">
            <a:avLst/>
          </a:prstGeom>
          <a:solidFill>
            <a:srgbClr val="5C85C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17" name="TextBox 105"/>
          <p:cNvSpPr txBox="1"/>
          <p:nvPr/>
        </p:nvSpPr>
        <p:spPr>
          <a:xfrm>
            <a:off x="3715898" y="1145463"/>
            <a:ext cx="1810588" cy="646331"/>
          </a:xfrm>
          <a:prstGeom prst="rect">
            <a:avLst/>
          </a:prstGeom>
          <a:solidFill>
            <a:srgbClr val="5C85C3"/>
          </a:solidFill>
        </p:spPr>
        <p:txBody>
          <a:bodyPr wrap="square" rtlCol="0">
            <a:spAutoFit/>
          </a:bodyPr>
          <a:lstStyle/>
          <a:p>
            <a:pPr algn="ctr"/>
            <a:r>
              <a:rPr lang="zh-CN" altLang="en-US" b="1" dirty="0">
                <a:solidFill>
                  <a:schemeClr val="accent4">
                    <a:lumMod val="60000"/>
                    <a:lumOff val="40000"/>
                  </a:schemeClr>
                </a:solidFill>
                <a:latin typeface="Agency FB" panose="020B0503020202020204"/>
                <a:ea typeface="微软雅黑" panose="020B0503020204020204" charset="-122"/>
              </a:rPr>
              <a:t>财拨结转</a:t>
            </a:r>
            <a:r>
              <a:rPr lang="en-US" altLang="zh-CN" b="1" dirty="0">
                <a:solidFill>
                  <a:schemeClr val="accent4">
                    <a:lumMod val="60000"/>
                    <a:lumOff val="40000"/>
                  </a:schemeClr>
                </a:solidFill>
                <a:latin typeface="Agency FB" panose="020B0503020202020204"/>
                <a:ea typeface="微软雅黑" panose="020B0503020204020204" charset="-122"/>
              </a:rPr>
              <a:t>—</a:t>
            </a:r>
            <a:endParaRPr lang="en-US" altLang="zh-CN" b="1" dirty="0">
              <a:solidFill>
                <a:schemeClr val="accent4">
                  <a:lumMod val="60000"/>
                  <a:lumOff val="40000"/>
                </a:schemeClr>
              </a:solidFill>
              <a:latin typeface="Agency FB" panose="020B0503020202020204"/>
              <a:ea typeface="微软雅黑" panose="020B0503020204020204" charset="-122"/>
            </a:endParaRPr>
          </a:p>
          <a:p>
            <a:pPr algn="ctr"/>
            <a:r>
              <a:rPr lang="zh-CN" altLang="en-US" b="1" dirty="0">
                <a:solidFill>
                  <a:schemeClr val="accent4">
                    <a:lumMod val="60000"/>
                    <a:lumOff val="40000"/>
                  </a:schemeClr>
                </a:solidFill>
                <a:latin typeface="Agency FB" panose="020B0503020202020204"/>
                <a:ea typeface="微软雅黑" panose="020B0503020204020204" charset="-122"/>
              </a:rPr>
              <a:t>其他明细科目</a:t>
            </a:r>
            <a:endParaRPr lang="zh-CN" altLang="en-US" b="1" dirty="0">
              <a:solidFill>
                <a:schemeClr val="accent4">
                  <a:lumMod val="60000"/>
                  <a:lumOff val="40000"/>
                </a:schemeClr>
              </a:solidFill>
              <a:latin typeface="Agency FB" panose="020B0503020202020204"/>
              <a:ea typeface="微软雅黑" panose="020B0503020204020204" charset="-122"/>
            </a:endParaRPr>
          </a:p>
        </p:txBody>
      </p:sp>
      <p:sp>
        <p:nvSpPr>
          <p:cNvPr id="118" name="圆角矩形 112"/>
          <p:cNvSpPr/>
          <p:nvPr/>
        </p:nvSpPr>
        <p:spPr>
          <a:xfrm>
            <a:off x="10064675" y="1934504"/>
            <a:ext cx="1781292" cy="683793"/>
          </a:xfrm>
          <a:prstGeom prst="roundRect">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2060"/>
              </a:solidFill>
              <a:effectLst/>
              <a:uLnTx/>
              <a:uFillTx/>
              <a:latin typeface="Agency FB" panose="020B0503020202020204"/>
              <a:ea typeface="微软雅黑" panose="020B0503020204020204" charset="-122"/>
              <a:cs typeface="+mn-cs"/>
            </a:endParaRPr>
          </a:p>
        </p:txBody>
      </p:sp>
      <p:sp>
        <p:nvSpPr>
          <p:cNvPr id="119" name="TextBox 113"/>
          <p:cNvSpPr txBox="1"/>
          <p:nvPr/>
        </p:nvSpPr>
        <p:spPr>
          <a:xfrm>
            <a:off x="10048875" y="1953895"/>
            <a:ext cx="1797050" cy="645160"/>
          </a:xfrm>
          <a:prstGeom prst="rect">
            <a:avLst/>
          </a:prstGeom>
          <a:noFill/>
        </p:spPr>
        <p:txBody>
          <a:bodyPr wrap="square" rtlCol="0">
            <a:spAutoFit/>
          </a:bodyPr>
          <a:lstStyle/>
          <a:p>
            <a:pPr algn="ctr"/>
            <a:r>
              <a:rPr lang="zh-CN" altLang="en-US" b="1" dirty="0">
                <a:solidFill>
                  <a:srgbClr val="002060"/>
                </a:solidFill>
                <a:latin typeface="Agency FB" panose="020B0503020202020204"/>
                <a:ea typeface="微软雅黑" panose="020B0503020204020204" charset="-122"/>
              </a:rPr>
              <a:t>财政拨款结转</a:t>
            </a:r>
            <a:r>
              <a:rPr lang="en-US" altLang="zh-CN" b="1" dirty="0">
                <a:solidFill>
                  <a:srgbClr val="002060"/>
                </a:solidFill>
                <a:latin typeface="Agency FB" panose="020B0503020202020204"/>
                <a:ea typeface="微软雅黑" panose="020B0503020204020204" charset="-122"/>
              </a:rPr>
              <a:t>—</a:t>
            </a:r>
            <a:endParaRPr lang="en-US" altLang="zh-CN" b="1" dirty="0">
              <a:solidFill>
                <a:srgbClr val="002060"/>
              </a:solidFill>
              <a:latin typeface="Agency FB" panose="020B0503020202020204"/>
              <a:ea typeface="微软雅黑" panose="020B0503020204020204" charset="-122"/>
            </a:endParaRPr>
          </a:p>
          <a:p>
            <a:pPr algn="ctr"/>
            <a:r>
              <a:rPr lang="zh-CN" altLang="en-US" b="1" dirty="0">
                <a:solidFill>
                  <a:srgbClr val="002060"/>
                </a:solidFill>
                <a:latin typeface="Agency FB" panose="020B0503020202020204"/>
                <a:ea typeface="微软雅黑" panose="020B0503020204020204" charset="-122"/>
              </a:rPr>
              <a:t>累计结转</a:t>
            </a:r>
            <a:endParaRPr lang="zh-CN" altLang="en-US" b="1" dirty="0">
              <a:solidFill>
                <a:srgbClr val="002060"/>
              </a:solidFill>
              <a:latin typeface="Agency FB" panose="020B0503020202020204"/>
              <a:ea typeface="微软雅黑" panose="020B0503020204020204" charset="-122"/>
            </a:endParaRPr>
          </a:p>
        </p:txBody>
      </p:sp>
      <p:sp>
        <p:nvSpPr>
          <p:cNvPr id="120" name="圆角矩形 128"/>
          <p:cNvSpPr/>
          <p:nvPr/>
        </p:nvSpPr>
        <p:spPr>
          <a:xfrm>
            <a:off x="9565061" y="4176781"/>
            <a:ext cx="2324618" cy="658495"/>
          </a:xfrm>
          <a:prstGeom prst="roundRect">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21" name="TextBox 129"/>
          <p:cNvSpPr txBox="1"/>
          <p:nvPr/>
        </p:nvSpPr>
        <p:spPr>
          <a:xfrm>
            <a:off x="9909810" y="4324985"/>
            <a:ext cx="1817370" cy="368300"/>
          </a:xfrm>
          <a:prstGeom prst="rect">
            <a:avLst/>
          </a:prstGeom>
          <a:noFill/>
        </p:spPr>
        <p:txBody>
          <a:bodyPr wrap="square" rtlCol="0">
            <a:spAutoFit/>
          </a:bodyPr>
          <a:lstStyle/>
          <a:p>
            <a:pPr algn="ctr"/>
            <a:r>
              <a:rPr lang="zh-CN" altLang="en-US" b="1" dirty="0">
                <a:solidFill>
                  <a:srgbClr val="002060"/>
                </a:solidFill>
                <a:latin typeface="Agency FB" panose="020B0503020202020204"/>
                <a:ea typeface="微软雅黑" panose="020B0503020204020204" charset="-122"/>
              </a:rPr>
              <a:t>非财政拨款结余</a:t>
            </a:r>
            <a:endParaRPr lang="zh-CN" altLang="en-US" b="1" dirty="0">
              <a:solidFill>
                <a:srgbClr val="002060"/>
              </a:solidFill>
              <a:latin typeface="Agency FB" panose="020B0503020202020204"/>
              <a:ea typeface="微软雅黑" panose="020B0503020204020204" charset="-122"/>
            </a:endParaRPr>
          </a:p>
        </p:txBody>
      </p:sp>
      <p:sp>
        <p:nvSpPr>
          <p:cNvPr id="122" name="圆角矩形 63"/>
          <p:cNvSpPr/>
          <p:nvPr/>
        </p:nvSpPr>
        <p:spPr>
          <a:xfrm>
            <a:off x="409575" y="1934505"/>
            <a:ext cx="2242692" cy="1233918"/>
          </a:xfrm>
          <a:prstGeom prst="roundRect">
            <a:avLst/>
          </a:prstGeom>
          <a:solidFill>
            <a:schemeClr val="bg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23" name="TextBox 34"/>
          <p:cNvSpPr txBox="1"/>
          <p:nvPr/>
        </p:nvSpPr>
        <p:spPr>
          <a:xfrm>
            <a:off x="419006" y="1972806"/>
            <a:ext cx="2177199" cy="1200329"/>
          </a:xfrm>
          <a:prstGeom prst="rect">
            <a:avLst/>
          </a:prstGeom>
          <a:noFill/>
        </p:spPr>
        <p:txBody>
          <a:bodyPr wrap="square" rtlCol="0">
            <a:spAutoFit/>
          </a:bodyPr>
          <a:lstStyle/>
          <a:p>
            <a:pPr algn="ctr"/>
            <a:r>
              <a:rPr lang="zh-CN" altLang="en-US" b="1" dirty="0">
                <a:solidFill>
                  <a:schemeClr val="tx1">
                    <a:lumMod val="95000"/>
                    <a:lumOff val="5000"/>
                  </a:schemeClr>
                </a:solidFill>
                <a:latin typeface="Agency FB" panose="020B0503020202020204"/>
                <a:ea typeface="微软雅黑" panose="020B0503020204020204" charset="-122"/>
              </a:rPr>
              <a:t>事业</a:t>
            </a:r>
            <a:r>
              <a:rPr lang="en-US" altLang="zh-CN" b="1" dirty="0">
                <a:solidFill>
                  <a:schemeClr val="tx1">
                    <a:lumMod val="95000"/>
                    <a:lumOff val="5000"/>
                  </a:schemeClr>
                </a:solidFill>
                <a:latin typeface="Agency FB" panose="020B0503020202020204"/>
                <a:ea typeface="微软雅黑" panose="020B0503020204020204" charset="-122"/>
              </a:rPr>
              <a:t>/</a:t>
            </a:r>
            <a:r>
              <a:rPr lang="zh-CN" altLang="en-US" b="1" dirty="0">
                <a:solidFill>
                  <a:schemeClr val="tx1">
                    <a:lumMod val="95000"/>
                    <a:lumOff val="5000"/>
                  </a:schemeClr>
                </a:solidFill>
                <a:latin typeface="Agency FB" panose="020B0503020202020204"/>
                <a:ea typeface="微软雅黑" panose="020B0503020204020204" charset="-122"/>
              </a:rPr>
              <a:t>债务</a:t>
            </a:r>
            <a:r>
              <a:rPr lang="en-US" altLang="zh-CN" b="1" dirty="0" smtClean="0">
                <a:solidFill>
                  <a:schemeClr val="tx1">
                    <a:lumMod val="95000"/>
                    <a:lumOff val="5000"/>
                  </a:schemeClr>
                </a:solidFill>
                <a:latin typeface="Agency FB" panose="020B0503020202020204"/>
                <a:ea typeface="微软雅黑" panose="020B0503020204020204" charset="-122"/>
              </a:rPr>
              <a:t>/</a:t>
            </a:r>
            <a:r>
              <a:rPr lang="zh-CN" altLang="en-US" b="1" dirty="0" smtClean="0">
                <a:solidFill>
                  <a:schemeClr val="tx1">
                    <a:lumMod val="95000"/>
                    <a:lumOff val="5000"/>
                  </a:schemeClr>
                </a:solidFill>
                <a:latin typeface="Agency FB" panose="020B0503020202020204"/>
                <a:ea typeface="微软雅黑" panose="020B0503020204020204" charset="-122"/>
              </a:rPr>
              <a:t>上级补助</a:t>
            </a:r>
            <a:r>
              <a:rPr lang="en-US" altLang="zh-CN" b="1" dirty="0" smtClean="0">
                <a:solidFill>
                  <a:schemeClr val="tx1">
                    <a:lumMod val="95000"/>
                    <a:lumOff val="5000"/>
                  </a:schemeClr>
                </a:solidFill>
                <a:latin typeface="Agency FB" panose="020B0503020202020204"/>
                <a:ea typeface="微软雅黑" panose="020B0503020204020204" charset="-122"/>
              </a:rPr>
              <a:t>/</a:t>
            </a:r>
            <a:r>
              <a:rPr lang="zh-CN" altLang="en-US" b="1" dirty="0" smtClean="0">
                <a:solidFill>
                  <a:schemeClr val="tx1">
                    <a:lumMod val="95000"/>
                    <a:lumOff val="5000"/>
                  </a:schemeClr>
                </a:solidFill>
                <a:latin typeface="Agency FB" panose="020B0503020202020204"/>
                <a:ea typeface="微软雅黑" panose="020B0503020204020204" charset="-122"/>
              </a:rPr>
              <a:t>附属单位上缴</a:t>
            </a:r>
            <a:r>
              <a:rPr lang="en-US" altLang="zh-CN" b="1" dirty="0" smtClean="0">
                <a:solidFill>
                  <a:schemeClr val="tx1">
                    <a:lumMod val="95000"/>
                    <a:lumOff val="5000"/>
                  </a:schemeClr>
                </a:solidFill>
                <a:latin typeface="Agency FB" panose="020B0503020202020204"/>
                <a:ea typeface="微软雅黑" panose="020B0503020204020204" charset="-122"/>
              </a:rPr>
              <a:t>/</a:t>
            </a:r>
            <a:r>
              <a:rPr lang="zh-CN" altLang="en-US" b="1" dirty="0" smtClean="0">
                <a:solidFill>
                  <a:schemeClr val="tx1">
                    <a:lumMod val="95000"/>
                    <a:lumOff val="5000"/>
                  </a:schemeClr>
                </a:solidFill>
                <a:latin typeface="Agency FB" panose="020B0503020202020204"/>
                <a:ea typeface="微软雅黑" panose="020B0503020204020204" charset="-122"/>
              </a:rPr>
              <a:t>非</a:t>
            </a:r>
            <a:r>
              <a:rPr lang="zh-CN" altLang="en-US" b="1" dirty="0">
                <a:solidFill>
                  <a:schemeClr val="tx1">
                    <a:lumMod val="95000"/>
                    <a:lumOff val="5000"/>
                  </a:schemeClr>
                </a:solidFill>
                <a:latin typeface="Agency FB" panose="020B0503020202020204"/>
                <a:ea typeface="微软雅黑" panose="020B0503020204020204" charset="-122"/>
              </a:rPr>
              <a:t>同级财政拨款</a:t>
            </a:r>
            <a:r>
              <a:rPr lang="en-US" altLang="zh-CN" b="1" dirty="0">
                <a:solidFill>
                  <a:schemeClr val="tx1">
                    <a:lumMod val="95000"/>
                    <a:lumOff val="5000"/>
                  </a:schemeClr>
                </a:solidFill>
                <a:latin typeface="Agency FB" panose="020B0503020202020204"/>
                <a:ea typeface="微软雅黑" panose="020B0503020204020204" charset="-122"/>
              </a:rPr>
              <a:t>/</a:t>
            </a:r>
            <a:r>
              <a:rPr lang="zh-CN" altLang="en-US" b="1" dirty="0">
                <a:solidFill>
                  <a:schemeClr val="tx1">
                    <a:lumMod val="95000"/>
                    <a:lumOff val="5000"/>
                  </a:schemeClr>
                </a:solidFill>
                <a:latin typeface="Agency FB" panose="020B0503020202020204"/>
                <a:ea typeface="微软雅黑" panose="020B0503020204020204" charset="-122"/>
              </a:rPr>
              <a:t>其他预算收入</a:t>
            </a:r>
            <a:endParaRPr lang="zh-CN" altLang="en-US" b="1" dirty="0">
              <a:solidFill>
                <a:schemeClr val="tx1">
                  <a:lumMod val="95000"/>
                  <a:lumOff val="5000"/>
                </a:schemeClr>
              </a:solidFill>
              <a:latin typeface="Agency FB" panose="020B0503020202020204"/>
              <a:ea typeface="微软雅黑" panose="020B0503020204020204" charset="-122"/>
            </a:endParaRPr>
          </a:p>
        </p:txBody>
      </p:sp>
      <p:sp>
        <p:nvSpPr>
          <p:cNvPr id="124" name="圆角矩形 76"/>
          <p:cNvSpPr/>
          <p:nvPr/>
        </p:nvSpPr>
        <p:spPr>
          <a:xfrm>
            <a:off x="4119353" y="2991756"/>
            <a:ext cx="1871345" cy="708660"/>
          </a:xfrm>
          <a:prstGeom prst="roundRect">
            <a:avLst/>
          </a:prstGeom>
          <a:solidFill>
            <a:srgbClr val="5C85C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25" name="TextBox 105"/>
          <p:cNvSpPr txBox="1"/>
          <p:nvPr/>
        </p:nvSpPr>
        <p:spPr>
          <a:xfrm>
            <a:off x="4167780" y="3023506"/>
            <a:ext cx="1781826" cy="645160"/>
          </a:xfrm>
          <a:prstGeom prst="rect">
            <a:avLst/>
          </a:prstGeom>
          <a:solidFill>
            <a:srgbClr val="5C85C3"/>
          </a:solidFill>
        </p:spPr>
        <p:txBody>
          <a:bodyPr wrap="square" rtlCol="0">
            <a:spAutoFit/>
          </a:bodyPr>
          <a:lstStyle/>
          <a:p>
            <a:pPr algn="ctr"/>
            <a:r>
              <a:rPr lang="zh-CN" altLang="en-US" b="1" dirty="0">
                <a:solidFill>
                  <a:schemeClr val="accent4">
                    <a:lumMod val="60000"/>
                    <a:lumOff val="40000"/>
                  </a:schemeClr>
                </a:solidFill>
                <a:latin typeface="Agency FB" panose="020B0503020202020204"/>
                <a:ea typeface="微软雅黑" panose="020B0503020204020204" charset="-122"/>
              </a:rPr>
              <a:t>非财拨结转</a:t>
            </a:r>
            <a:r>
              <a:rPr lang="en-US" altLang="zh-CN" b="1" dirty="0">
                <a:solidFill>
                  <a:schemeClr val="accent4">
                    <a:lumMod val="60000"/>
                    <a:lumOff val="40000"/>
                  </a:schemeClr>
                </a:solidFill>
                <a:latin typeface="Agency FB" panose="020B0503020202020204"/>
                <a:ea typeface="微软雅黑" panose="020B0503020204020204" charset="-122"/>
              </a:rPr>
              <a:t>—</a:t>
            </a:r>
            <a:r>
              <a:rPr lang="zh-CN" altLang="en-US" b="1" dirty="0">
                <a:solidFill>
                  <a:schemeClr val="accent4">
                    <a:lumMod val="60000"/>
                    <a:lumOff val="40000"/>
                  </a:schemeClr>
                </a:solidFill>
                <a:latin typeface="Agency FB" panose="020B0503020202020204"/>
                <a:ea typeface="微软雅黑" panose="020B0503020204020204" charset="-122"/>
              </a:rPr>
              <a:t>其他明细科目</a:t>
            </a:r>
            <a:endParaRPr lang="zh-CN" altLang="en-US" b="1" dirty="0">
              <a:solidFill>
                <a:schemeClr val="accent4">
                  <a:lumMod val="60000"/>
                  <a:lumOff val="40000"/>
                </a:schemeClr>
              </a:solidFill>
              <a:latin typeface="Agency FB" panose="020B0503020202020204"/>
              <a:ea typeface="微软雅黑" panose="020B0503020204020204" charset="-122"/>
            </a:endParaRPr>
          </a:p>
        </p:txBody>
      </p:sp>
      <p:sp>
        <p:nvSpPr>
          <p:cNvPr id="126" name="文本框 125"/>
          <p:cNvSpPr txBox="1"/>
          <p:nvPr/>
        </p:nvSpPr>
        <p:spPr>
          <a:xfrm rot="3522033">
            <a:off x="3382481" y="4426686"/>
            <a:ext cx="924560" cy="337185"/>
          </a:xfrm>
          <a:prstGeom prst="rect">
            <a:avLst/>
          </a:prstGeom>
          <a:noFill/>
        </p:spPr>
        <p:txBody>
          <a:bodyPr wrap="square" rtlCol="0">
            <a:spAutoFit/>
          </a:bodyPr>
          <a:lstStyle/>
          <a:p>
            <a:r>
              <a:rPr lang="zh-CN" altLang="en-US" sz="1600" b="1" dirty="0">
                <a:solidFill>
                  <a:srgbClr val="181818"/>
                </a:solidFill>
                <a:latin typeface="Agency FB" panose="020B0503020202020204"/>
                <a:ea typeface="微软雅黑" panose="020B0503020204020204" charset="-122"/>
              </a:rPr>
              <a:t>非专项</a:t>
            </a:r>
            <a:endParaRPr lang="zh-CN" altLang="en-US" sz="1600" b="1" dirty="0">
              <a:solidFill>
                <a:srgbClr val="181818"/>
              </a:solidFill>
              <a:latin typeface="Agency FB" panose="020B0503020202020204"/>
              <a:ea typeface="微软雅黑" panose="020B0503020204020204" charset="-122"/>
            </a:endParaRPr>
          </a:p>
        </p:txBody>
      </p:sp>
      <p:sp>
        <p:nvSpPr>
          <p:cNvPr id="127" name="文本框 126"/>
          <p:cNvSpPr txBox="1"/>
          <p:nvPr/>
        </p:nvSpPr>
        <p:spPr>
          <a:xfrm rot="2701041">
            <a:off x="3156770" y="3254890"/>
            <a:ext cx="695973" cy="338554"/>
          </a:xfrm>
          <a:prstGeom prst="rect">
            <a:avLst/>
          </a:prstGeom>
          <a:noFill/>
        </p:spPr>
        <p:txBody>
          <a:bodyPr wrap="square" rtlCol="0">
            <a:spAutoFit/>
          </a:bodyPr>
          <a:lstStyle/>
          <a:p>
            <a:r>
              <a:rPr lang="zh-CN" altLang="en-US" sz="1600" b="1" dirty="0">
                <a:solidFill>
                  <a:srgbClr val="181818"/>
                </a:solidFill>
                <a:latin typeface="Agency FB" panose="020B0503020202020204"/>
                <a:ea typeface="微软雅黑" panose="020B0503020204020204" charset="-122"/>
              </a:rPr>
              <a:t>专项</a:t>
            </a:r>
            <a:endParaRPr lang="zh-CN" altLang="en-US" sz="1600" b="1" dirty="0">
              <a:solidFill>
                <a:srgbClr val="181818"/>
              </a:solidFill>
              <a:latin typeface="Agency FB" panose="020B0503020202020204"/>
              <a:ea typeface="微软雅黑" panose="020B0503020204020204" charset="-122"/>
            </a:endParaRPr>
          </a:p>
        </p:txBody>
      </p:sp>
      <p:sp>
        <p:nvSpPr>
          <p:cNvPr id="128" name="圆角矩形 69"/>
          <p:cNvSpPr/>
          <p:nvPr/>
        </p:nvSpPr>
        <p:spPr>
          <a:xfrm>
            <a:off x="357607" y="3934313"/>
            <a:ext cx="2234146" cy="1029514"/>
          </a:xfrm>
          <a:prstGeom prst="roundRect">
            <a:avLst/>
          </a:prstGeom>
          <a:solidFill>
            <a:schemeClr val="bg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29" name="TextBox 34"/>
          <p:cNvSpPr txBox="1"/>
          <p:nvPr/>
        </p:nvSpPr>
        <p:spPr>
          <a:xfrm>
            <a:off x="409704" y="4045135"/>
            <a:ext cx="2115851" cy="923330"/>
          </a:xfrm>
          <a:prstGeom prst="rect">
            <a:avLst/>
          </a:prstGeom>
          <a:noFill/>
        </p:spPr>
        <p:txBody>
          <a:bodyPr wrap="square" rtlCol="0">
            <a:spAutoFit/>
          </a:bodyPr>
          <a:lstStyle/>
          <a:p>
            <a:pPr algn="ctr"/>
            <a:r>
              <a:rPr lang="zh-CN" altLang="en-US" b="1" dirty="0">
                <a:solidFill>
                  <a:schemeClr val="tx1">
                    <a:lumMod val="95000"/>
                    <a:lumOff val="5000"/>
                  </a:schemeClr>
                </a:solidFill>
                <a:latin typeface="Agency FB" panose="020B0503020202020204"/>
                <a:ea typeface="微软雅黑" panose="020B0503020204020204" charset="-122"/>
              </a:rPr>
              <a:t>债务还本</a:t>
            </a:r>
            <a:r>
              <a:rPr lang="en-US" altLang="zh-CN" b="1" dirty="0">
                <a:solidFill>
                  <a:schemeClr val="tx1">
                    <a:lumMod val="95000"/>
                    <a:lumOff val="5000"/>
                  </a:schemeClr>
                </a:solidFill>
                <a:latin typeface="Agency FB" panose="020B0503020202020204"/>
                <a:ea typeface="微软雅黑" panose="020B0503020204020204" charset="-122"/>
              </a:rPr>
              <a:t>/</a:t>
            </a:r>
            <a:r>
              <a:rPr lang="zh-CN" altLang="en-US" b="1" dirty="0">
                <a:solidFill>
                  <a:schemeClr val="tx1">
                    <a:lumMod val="95000"/>
                    <a:lumOff val="5000"/>
                  </a:schemeClr>
                </a:solidFill>
                <a:latin typeface="Agency FB" panose="020B0503020202020204"/>
                <a:ea typeface="微软雅黑" panose="020B0503020204020204" charset="-122"/>
              </a:rPr>
              <a:t>投资</a:t>
            </a:r>
            <a:r>
              <a:rPr lang="en-US" altLang="zh-CN" b="1" dirty="0" smtClean="0">
                <a:solidFill>
                  <a:schemeClr val="tx1">
                    <a:lumMod val="95000"/>
                    <a:lumOff val="5000"/>
                  </a:schemeClr>
                </a:solidFill>
                <a:latin typeface="Agency FB" panose="020B0503020202020204"/>
                <a:ea typeface="微软雅黑" panose="020B0503020204020204" charset="-122"/>
              </a:rPr>
              <a:t>/</a:t>
            </a:r>
            <a:r>
              <a:rPr lang="zh-CN" altLang="en-US" b="1" dirty="0" smtClean="0">
                <a:solidFill>
                  <a:schemeClr val="tx1">
                    <a:lumMod val="95000"/>
                    <a:lumOff val="5000"/>
                  </a:schemeClr>
                </a:solidFill>
                <a:latin typeface="Agency FB" panose="020B0503020202020204"/>
                <a:ea typeface="微软雅黑" panose="020B0503020204020204" charset="-122"/>
              </a:rPr>
              <a:t>上缴上</a:t>
            </a:r>
            <a:r>
              <a:rPr lang="zh-CN" altLang="en-US" b="1" dirty="0">
                <a:solidFill>
                  <a:schemeClr val="tx1">
                    <a:lumMod val="95000"/>
                    <a:lumOff val="5000"/>
                  </a:schemeClr>
                </a:solidFill>
                <a:latin typeface="Agency FB" panose="020B0503020202020204"/>
                <a:ea typeface="微软雅黑" panose="020B0503020204020204" charset="-122"/>
              </a:rPr>
              <a:t>级</a:t>
            </a:r>
            <a:r>
              <a:rPr lang="en-US" altLang="zh-CN" b="1" dirty="0">
                <a:solidFill>
                  <a:schemeClr val="tx1">
                    <a:lumMod val="95000"/>
                    <a:lumOff val="5000"/>
                  </a:schemeClr>
                </a:solidFill>
                <a:latin typeface="Agency FB" panose="020B0503020202020204"/>
                <a:ea typeface="微软雅黑" panose="020B0503020204020204" charset="-122"/>
              </a:rPr>
              <a:t>/</a:t>
            </a:r>
            <a:r>
              <a:rPr lang="zh-CN" altLang="en-US" b="1" dirty="0">
                <a:solidFill>
                  <a:schemeClr val="tx1">
                    <a:lumMod val="95000"/>
                    <a:lumOff val="5000"/>
                  </a:schemeClr>
                </a:solidFill>
                <a:latin typeface="Agency FB" panose="020B0503020202020204"/>
                <a:ea typeface="微软雅黑" panose="020B0503020204020204" charset="-122"/>
              </a:rPr>
              <a:t>对附属单位补助支出</a:t>
            </a:r>
            <a:endParaRPr lang="zh-CN" altLang="en-US" b="1" dirty="0">
              <a:solidFill>
                <a:schemeClr val="tx1">
                  <a:lumMod val="95000"/>
                  <a:lumOff val="5000"/>
                </a:schemeClr>
              </a:solidFill>
              <a:latin typeface="Agency FB" panose="020B0503020202020204"/>
              <a:ea typeface="微软雅黑" panose="020B0503020204020204" charset="-122"/>
            </a:endParaRPr>
          </a:p>
        </p:txBody>
      </p:sp>
      <p:sp>
        <p:nvSpPr>
          <p:cNvPr id="130" name="圆角矩形 3"/>
          <p:cNvSpPr/>
          <p:nvPr/>
        </p:nvSpPr>
        <p:spPr>
          <a:xfrm>
            <a:off x="349885" y="5213382"/>
            <a:ext cx="2242692" cy="457200"/>
          </a:xfrm>
          <a:prstGeom prst="roundRect">
            <a:avLst/>
          </a:prstGeom>
          <a:solidFill>
            <a:schemeClr val="bg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31" name="TextBox 4"/>
          <p:cNvSpPr txBox="1"/>
          <p:nvPr/>
        </p:nvSpPr>
        <p:spPr>
          <a:xfrm>
            <a:off x="409704" y="5235674"/>
            <a:ext cx="2115851" cy="369332"/>
          </a:xfrm>
          <a:prstGeom prst="rect">
            <a:avLst/>
          </a:prstGeom>
          <a:solidFill>
            <a:schemeClr val="bg2"/>
          </a:solidFill>
        </p:spPr>
        <p:txBody>
          <a:bodyPr wrap="square" rtlCol="0">
            <a:spAutoFit/>
          </a:bodyPr>
          <a:lstStyle/>
          <a:p>
            <a:pPr algn="ctr"/>
            <a:r>
              <a:rPr lang="zh-CN" altLang="en-US" b="1" dirty="0">
                <a:solidFill>
                  <a:schemeClr val="tx1">
                    <a:lumMod val="95000"/>
                    <a:lumOff val="5000"/>
                  </a:schemeClr>
                </a:solidFill>
                <a:latin typeface="Agency FB" panose="020B0503020202020204"/>
                <a:ea typeface="微软雅黑" panose="020B0503020204020204" charset="-122"/>
              </a:rPr>
              <a:t>投资预算收益</a:t>
            </a:r>
            <a:endParaRPr lang="zh-CN" altLang="en-US" b="1" dirty="0">
              <a:solidFill>
                <a:schemeClr val="tx1">
                  <a:lumMod val="95000"/>
                  <a:lumOff val="5000"/>
                </a:schemeClr>
              </a:solidFill>
              <a:latin typeface="Agency FB" panose="020B0503020202020204"/>
              <a:ea typeface="微软雅黑" panose="020B0503020204020204" charset="-122"/>
            </a:endParaRPr>
          </a:p>
        </p:txBody>
      </p:sp>
      <p:sp>
        <p:nvSpPr>
          <p:cNvPr id="132" name="圆角矩形 3"/>
          <p:cNvSpPr/>
          <p:nvPr/>
        </p:nvSpPr>
        <p:spPr>
          <a:xfrm>
            <a:off x="356513" y="5819241"/>
            <a:ext cx="2242692" cy="457200"/>
          </a:xfrm>
          <a:prstGeom prst="roundRect">
            <a:avLst/>
          </a:prstGeom>
          <a:solidFill>
            <a:schemeClr val="bg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gency FB" panose="020B0503020202020204"/>
              <a:ea typeface="微软雅黑" panose="020B0503020204020204" charset="-122"/>
              <a:cs typeface="+mn-cs"/>
            </a:endParaRPr>
          </a:p>
        </p:txBody>
      </p:sp>
      <p:sp>
        <p:nvSpPr>
          <p:cNvPr id="133" name="TextBox 74"/>
          <p:cNvSpPr txBox="1"/>
          <p:nvPr/>
        </p:nvSpPr>
        <p:spPr>
          <a:xfrm>
            <a:off x="761172" y="5878523"/>
            <a:ext cx="1550895" cy="369332"/>
          </a:xfrm>
          <a:prstGeom prst="rect">
            <a:avLst/>
          </a:prstGeom>
          <a:solidFill>
            <a:schemeClr val="bg2"/>
          </a:solidFill>
        </p:spPr>
        <p:txBody>
          <a:bodyPr wrap="square" rtlCol="0">
            <a:spAutoFit/>
          </a:bodyPr>
          <a:lstStyle/>
          <a:p>
            <a:pPr algn="ctr"/>
            <a:r>
              <a:rPr lang="zh-CN" altLang="en-US" b="1" dirty="0">
                <a:solidFill>
                  <a:schemeClr val="tx1">
                    <a:lumMod val="95000"/>
                    <a:lumOff val="5000"/>
                  </a:schemeClr>
                </a:solidFill>
                <a:latin typeface="Agency FB" panose="020B0503020202020204"/>
                <a:ea typeface="微软雅黑" panose="020B0503020204020204" charset="-122"/>
              </a:rPr>
              <a:t>经营收</a:t>
            </a:r>
            <a:r>
              <a:rPr lang="en-US" altLang="zh-CN" b="1" dirty="0">
                <a:solidFill>
                  <a:schemeClr val="tx1">
                    <a:lumMod val="95000"/>
                    <a:lumOff val="5000"/>
                  </a:schemeClr>
                </a:solidFill>
                <a:latin typeface="Agency FB" panose="020B0503020202020204"/>
                <a:ea typeface="微软雅黑" panose="020B0503020204020204" charset="-122"/>
              </a:rPr>
              <a:t>/</a:t>
            </a:r>
            <a:r>
              <a:rPr lang="zh-CN" altLang="en-US" b="1" dirty="0">
                <a:solidFill>
                  <a:schemeClr val="tx1">
                    <a:lumMod val="95000"/>
                    <a:lumOff val="5000"/>
                  </a:schemeClr>
                </a:solidFill>
                <a:latin typeface="Agency FB" panose="020B0503020202020204"/>
                <a:ea typeface="微软雅黑" panose="020B0503020204020204" charset="-122"/>
              </a:rPr>
              <a:t>支</a:t>
            </a:r>
            <a:endParaRPr lang="zh-CN" altLang="en-US" b="1" dirty="0">
              <a:solidFill>
                <a:schemeClr val="tx1">
                  <a:lumMod val="95000"/>
                  <a:lumOff val="5000"/>
                </a:schemeClr>
              </a:solidFill>
              <a:latin typeface="Agency FB" panose="020B0503020202020204"/>
              <a:ea typeface="微软雅黑" panose="020B0503020204020204" charset="-122"/>
            </a:endParaRPr>
          </a:p>
        </p:txBody>
      </p:sp>
      <p:cxnSp>
        <p:nvCxnSpPr>
          <p:cNvPr id="134" name="直接箭头连接符 133"/>
          <p:cNvCxnSpPr/>
          <p:nvPr/>
        </p:nvCxnSpPr>
        <p:spPr>
          <a:xfrm>
            <a:off x="2609381" y="1378653"/>
            <a:ext cx="1063017" cy="1002463"/>
          </a:xfrm>
          <a:prstGeom prst="straightConnector1">
            <a:avLst/>
          </a:prstGeom>
          <a:ln w="3302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a:off x="2652267" y="2569244"/>
            <a:ext cx="1451610" cy="2666365"/>
          </a:xfrm>
          <a:prstGeom prst="straightConnector1">
            <a:avLst/>
          </a:prstGeom>
          <a:ln w="3302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122" idx="3"/>
            <a:endCxn id="97" idx="1"/>
          </p:cNvCxnSpPr>
          <p:nvPr/>
        </p:nvCxnSpPr>
        <p:spPr>
          <a:xfrm>
            <a:off x="2652267" y="2551464"/>
            <a:ext cx="1455420" cy="1763395"/>
          </a:xfrm>
          <a:prstGeom prst="straightConnector1">
            <a:avLst/>
          </a:prstGeom>
          <a:ln w="3302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a:stCxn id="93" idx="3"/>
            <a:endCxn id="86" idx="1"/>
          </p:cNvCxnSpPr>
          <p:nvPr/>
        </p:nvCxnSpPr>
        <p:spPr>
          <a:xfrm flipV="1">
            <a:off x="2586800" y="2381380"/>
            <a:ext cx="1074420" cy="1199515"/>
          </a:xfrm>
          <a:prstGeom prst="straightConnector1">
            <a:avLst/>
          </a:prstGeom>
          <a:ln w="3302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p:nvPr/>
        </p:nvCxnSpPr>
        <p:spPr>
          <a:xfrm>
            <a:off x="2598230" y="3580895"/>
            <a:ext cx="1509395" cy="734060"/>
          </a:xfrm>
          <a:prstGeom prst="straightConnector1">
            <a:avLst/>
          </a:prstGeom>
          <a:ln w="3302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a:stCxn id="93" idx="3"/>
            <a:endCxn id="104" idx="1"/>
          </p:cNvCxnSpPr>
          <p:nvPr/>
        </p:nvCxnSpPr>
        <p:spPr>
          <a:xfrm>
            <a:off x="2586800" y="3580895"/>
            <a:ext cx="1517015" cy="1654810"/>
          </a:xfrm>
          <a:prstGeom prst="straightConnector1">
            <a:avLst/>
          </a:prstGeom>
          <a:ln w="3302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p:nvPr/>
        </p:nvCxnSpPr>
        <p:spPr>
          <a:xfrm>
            <a:off x="2591753" y="4449070"/>
            <a:ext cx="1575418" cy="792813"/>
          </a:xfrm>
          <a:prstGeom prst="straightConnector1">
            <a:avLst/>
          </a:prstGeom>
          <a:ln w="3302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p:nvPr/>
        </p:nvCxnSpPr>
        <p:spPr>
          <a:xfrm flipV="1">
            <a:off x="2592577" y="5241883"/>
            <a:ext cx="1511728" cy="185494"/>
          </a:xfrm>
          <a:prstGeom prst="straightConnector1">
            <a:avLst/>
          </a:prstGeom>
          <a:ln w="3302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2" idx="3"/>
            <a:endCxn id="107" idx="1"/>
          </p:cNvCxnSpPr>
          <p:nvPr/>
        </p:nvCxnSpPr>
        <p:spPr>
          <a:xfrm flipV="1">
            <a:off x="2599205" y="5899251"/>
            <a:ext cx="1098550" cy="148590"/>
          </a:xfrm>
          <a:prstGeom prst="straightConnector1">
            <a:avLst/>
          </a:prstGeom>
          <a:ln w="3302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a:stCxn id="116" idx="3"/>
            <a:endCxn id="91" idx="1"/>
          </p:cNvCxnSpPr>
          <p:nvPr/>
        </p:nvCxnSpPr>
        <p:spPr>
          <a:xfrm>
            <a:off x="5587538" y="1405658"/>
            <a:ext cx="1724660" cy="126365"/>
          </a:xfrm>
          <a:prstGeom prst="straightConnector1">
            <a:avLst/>
          </a:prstGeom>
          <a:ln w="3302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a:stCxn id="86" idx="3"/>
            <a:endCxn id="91" idx="1"/>
          </p:cNvCxnSpPr>
          <p:nvPr/>
        </p:nvCxnSpPr>
        <p:spPr>
          <a:xfrm flipV="1">
            <a:off x="5671155" y="1532121"/>
            <a:ext cx="1640840" cy="848995"/>
          </a:xfrm>
          <a:prstGeom prst="straightConnector1">
            <a:avLst/>
          </a:prstGeom>
          <a:ln w="3302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p:cNvCxnSpPr/>
          <p:nvPr/>
        </p:nvCxnSpPr>
        <p:spPr>
          <a:xfrm>
            <a:off x="5990698" y="3346086"/>
            <a:ext cx="915670" cy="162560"/>
          </a:xfrm>
          <a:prstGeom prst="straightConnector1">
            <a:avLst/>
          </a:prstGeom>
          <a:ln w="3302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V="1">
            <a:off x="5979242" y="3508471"/>
            <a:ext cx="927100" cy="806450"/>
          </a:xfrm>
          <a:prstGeom prst="straightConnector1">
            <a:avLst/>
          </a:prstGeom>
          <a:ln w="3302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p:cNvCxnSpPr/>
          <p:nvPr/>
        </p:nvCxnSpPr>
        <p:spPr>
          <a:xfrm flipV="1">
            <a:off x="5587670" y="5820139"/>
            <a:ext cx="711243" cy="78921"/>
          </a:xfrm>
          <a:prstGeom prst="straightConnector1">
            <a:avLst/>
          </a:prstGeom>
          <a:ln w="3302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p:cNvCxnSpPr>
            <a:stCxn id="104" idx="3"/>
            <a:endCxn id="109" idx="1"/>
          </p:cNvCxnSpPr>
          <p:nvPr/>
        </p:nvCxnSpPr>
        <p:spPr>
          <a:xfrm>
            <a:off x="5975915" y="5235533"/>
            <a:ext cx="304800" cy="584835"/>
          </a:xfrm>
          <a:prstGeom prst="straightConnector1">
            <a:avLst/>
          </a:prstGeom>
          <a:ln w="3302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148"/>
          <p:cNvCxnSpPr>
            <a:stCxn id="110" idx="0"/>
          </p:cNvCxnSpPr>
          <p:nvPr/>
        </p:nvCxnSpPr>
        <p:spPr>
          <a:xfrm flipV="1">
            <a:off x="7294880" y="4698365"/>
            <a:ext cx="2315845" cy="801370"/>
          </a:xfrm>
          <a:prstGeom prst="straightConnector1">
            <a:avLst/>
          </a:prstGeom>
          <a:ln w="33020">
            <a:solidFill>
              <a:srgbClr val="42928B"/>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p:cNvCxnSpPr>
            <a:stCxn id="91" idx="3"/>
            <a:endCxn id="90" idx="1"/>
          </p:cNvCxnSpPr>
          <p:nvPr/>
        </p:nvCxnSpPr>
        <p:spPr>
          <a:xfrm flipV="1">
            <a:off x="9321603" y="1188085"/>
            <a:ext cx="878205" cy="344170"/>
          </a:xfrm>
          <a:prstGeom prst="straightConnector1">
            <a:avLst/>
          </a:prstGeom>
          <a:ln w="33020">
            <a:solidFill>
              <a:srgbClr val="42928B"/>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p:cNvCxnSpPr/>
          <p:nvPr/>
        </p:nvCxnSpPr>
        <p:spPr>
          <a:xfrm>
            <a:off x="9239973" y="1535087"/>
            <a:ext cx="808827" cy="738774"/>
          </a:xfrm>
          <a:prstGeom prst="straightConnector1">
            <a:avLst/>
          </a:prstGeom>
          <a:ln w="33020">
            <a:solidFill>
              <a:srgbClr val="42928B"/>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a:stCxn id="102" idx="3"/>
            <a:endCxn id="101" idx="1"/>
          </p:cNvCxnSpPr>
          <p:nvPr/>
        </p:nvCxnSpPr>
        <p:spPr>
          <a:xfrm flipV="1">
            <a:off x="8916119" y="3404212"/>
            <a:ext cx="876300" cy="104140"/>
          </a:xfrm>
          <a:prstGeom prst="straightConnector1">
            <a:avLst/>
          </a:prstGeom>
          <a:ln w="33020">
            <a:solidFill>
              <a:srgbClr val="42928B"/>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p:cNvCxnSpPr>
            <a:stCxn id="102" idx="3"/>
            <a:endCxn id="120" idx="1"/>
          </p:cNvCxnSpPr>
          <p:nvPr/>
        </p:nvCxnSpPr>
        <p:spPr>
          <a:xfrm>
            <a:off x="8916119" y="3508352"/>
            <a:ext cx="648970" cy="998220"/>
          </a:xfrm>
          <a:prstGeom prst="straightConnector1">
            <a:avLst/>
          </a:prstGeom>
          <a:ln w="33020">
            <a:solidFill>
              <a:srgbClr val="42928B"/>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224"/>
          <p:cNvCxnSpPr/>
          <p:nvPr/>
        </p:nvCxnSpPr>
        <p:spPr>
          <a:xfrm flipV="1">
            <a:off x="8258635" y="5791159"/>
            <a:ext cx="1063103" cy="28980"/>
          </a:xfrm>
          <a:prstGeom prst="straightConnector1">
            <a:avLst/>
          </a:prstGeom>
          <a:ln w="33020">
            <a:solidFill>
              <a:srgbClr val="42928B"/>
            </a:solidFill>
            <a:tailEnd type="triangle"/>
          </a:ln>
        </p:spPr>
        <p:style>
          <a:lnRef idx="1">
            <a:schemeClr val="accent1"/>
          </a:lnRef>
          <a:fillRef idx="0">
            <a:schemeClr val="accent1"/>
          </a:fillRef>
          <a:effectRef idx="0">
            <a:schemeClr val="accent1"/>
          </a:effectRef>
          <a:fontRef idx="minor">
            <a:schemeClr val="tx1"/>
          </a:fontRef>
        </p:style>
      </p:cxnSp>
      <p:sp>
        <p:nvSpPr>
          <p:cNvPr id="154" name="矩形 153"/>
          <p:cNvSpPr/>
          <p:nvPr/>
        </p:nvSpPr>
        <p:spPr>
          <a:xfrm>
            <a:off x="5847893" y="6646419"/>
            <a:ext cx="572703"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- 60 -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linds(horizontal)">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84"/>
                                        </p:tgtEl>
                                        <p:attrNameLst>
                                          <p:attrName>style.visibility</p:attrName>
                                        </p:attrNameLst>
                                      </p:cBhvr>
                                      <p:to>
                                        <p:strVal val="visible"/>
                                      </p:to>
                                    </p:set>
                                    <p:animEffect transition="in" filter="blinds(horizontal)">
                                      <p:cBhvr>
                                        <p:cTn id="12" dur="1000"/>
                                        <p:tgtEl>
                                          <p:spTgt spid="84"/>
                                        </p:tgtEl>
                                      </p:cBhvr>
                                    </p:animEffect>
                                  </p:childTnLst>
                                </p:cTn>
                              </p:par>
                              <p:par>
                                <p:cTn id="13" presetID="3" presetClass="entr" presetSubtype="10" fill="hold" grpId="0" nodeType="withEffect">
                                  <p:stCondLst>
                                    <p:cond delay="0"/>
                                  </p:stCondLst>
                                  <p:childTnLst>
                                    <p:set>
                                      <p:cBhvr>
                                        <p:cTn id="14" dur="1000" fill="hold">
                                          <p:stCondLst>
                                            <p:cond delay="0"/>
                                          </p:stCondLst>
                                        </p:cTn>
                                        <p:tgtEl>
                                          <p:spTgt spid="83"/>
                                        </p:tgtEl>
                                        <p:attrNameLst>
                                          <p:attrName>style.visibility</p:attrName>
                                        </p:attrNameLst>
                                      </p:cBhvr>
                                      <p:to>
                                        <p:strVal val="visible"/>
                                      </p:to>
                                    </p:set>
                                    <p:animEffect transition="in" filter="blinds(horizontal)">
                                      <p:cBhvr>
                                        <p:cTn id="15" dur="10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blinds(horizontal)">
                                      <p:cBhvr>
                                        <p:cTn id="20" dur="500"/>
                                        <p:tgtEl>
                                          <p:spTgt spid="1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000" fill="hold">
                                          <p:stCondLst>
                                            <p:cond delay="0"/>
                                          </p:stCondLst>
                                        </p:cTn>
                                        <p:tgtEl>
                                          <p:spTgt spid="86"/>
                                        </p:tgtEl>
                                        <p:attrNameLst>
                                          <p:attrName>style.visibility</p:attrName>
                                        </p:attrNameLst>
                                      </p:cBhvr>
                                      <p:to>
                                        <p:strVal val="visible"/>
                                      </p:to>
                                    </p:set>
                                    <p:animEffect transition="in" filter="blinds(horizontal)">
                                      <p:cBhvr>
                                        <p:cTn id="25" dur="1000"/>
                                        <p:tgtEl>
                                          <p:spTgt spid="86"/>
                                        </p:tgtEl>
                                      </p:cBhvr>
                                    </p:animEffect>
                                  </p:childTnLst>
                                </p:cTn>
                              </p:par>
                              <p:par>
                                <p:cTn id="26" presetID="3" presetClass="entr" presetSubtype="10" fill="hold" grpId="0" nodeType="withEffect">
                                  <p:stCondLst>
                                    <p:cond delay="0"/>
                                  </p:stCondLst>
                                  <p:childTnLst>
                                    <p:set>
                                      <p:cBhvr>
                                        <p:cTn id="27" dur="1000" fill="hold">
                                          <p:stCondLst>
                                            <p:cond delay="0"/>
                                          </p:stCondLst>
                                        </p:cTn>
                                        <p:tgtEl>
                                          <p:spTgt spid="85"/>
                                        </p:tgtEl>
                                        <p:attrNameLst>
                                          <p:attrName>style.visibility</p:attrName>
                                        </p:attrNameLst>
                                      </p:cBhvr>
                                      <p:to>
                                        <p:strVal val="visible"/>
                                      </p:to>
                                    </p:set>
                                    <p:animEffect transition="in" filter="blinds(horizontal)">
                                      <p:cBhvr>
                                        <p:cTn id="28" dur="10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000" fill="hold">
                                          <p:stCondLst>
                                            <p:cond delay="0"/>
                                          </p:stCondLst>
                                        </p:cTn>
                                        <p:tgtEl>
                                          <p:spTgt spid="131"/>
                                        </p:tgtEl>
                                        <p:attrNameLst>
                                          <p:attrName>style.visibility</p:attrName>
                                        </p:attrNameLst>
                                      </p:cBhvr>
                                      <p:to>
                                        <p:strVal val="visible"/>
                                      </p:to>
                                    </p:set>
                                    <p:animEffect transition="in" filter="blinds(horizontal)">
                                      <p:cBhvr>
                                        <p:cTn id="33" dur="1000"/>
                                        <p:tgtEl>
                                          <p:spTgt spid="131"/>
                                        </p:tgtEl>
                                      </p:cBhvr>
                                    </p:animEffect>
                                  </p:childTnLst>
                                </p:cTn>
                              </p:par>
                              <p:par>
                                <p:cTn id="34" presetID="3" presetClass="entr" presetSubtype="10" fill="hold" grpId="0" nodeType="withEffect">
                                  <p:stCondLst>
                                    <p:cond delay="0"/>
                                  </p:stCondLst>
                                  <p:childTnLst>
                                    <p:set>
                                      <p:cBhvr>
                                        <p:cTn id="35" dur="1000" fill="hold">
                                          <p:stCondLst>
                                            <p:cond delay="0"/>
                                          </p:stCondLst>
                                        </p:cTn>
                                        <p:tgtEl>
                                          <p:spTgt spid="130"/>
                                        </p:tgtEl>
                                        <p:attrNameLst>
                                          <p:attrName>style.visibility</p:attrName>
                                        </p:attrNameLst>
                                      </p:cBhvr>
                                      <p:to>
                                        <p:strVal val="visible"/>
                                      </p:to>
                                    </p:set>
                                    <p:animEffect transition="in" filter="blinds(horizontal)">
                                      <p:cBhvr>
                                        <p:cTn id="36" dur="1000"/>
                                        <p:tgtEl>
                                          <p:spTgt spid="13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blinds(horizontal)">
                                      <p:cBhvr>
                                        <p:cTn id="41" dur="500"/>
                                        <p:tgtEl>
                                          <p:spTgt spid="14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blinds(horizontal)">
                                      <p:cBhvr>
                                        <p:cTn id="46" dur="500"/>
                                        <p:tgtEl>
                                          <p:spTgt spid="10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blinds(horizontal)">
                                      <p:cBhvr>
                                        <p:cTn id="49" dur="500"/>
                                        <p:tgtEl>
                                          <p:spTgt spid="10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blinds(horizontal)">
                                      <p:cBhvr>
                                        <p:cTn id="54" dur="500"/>
                                        <p:tgtEl>
                                          <p:spTgt spid="13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blinds(horizontal)">
                                      <p:cBhvr>
                                        <p:cTn id="57" dur="500"/>
                                        <p:tgtEl>
                                          <p:spTgt spid="1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2"/>
                                        </p:tgtEl>
                                        <p:attrNameLst>
                                          <p:attrName>style.visibility</p:attrName>
                                        </p:attrNameLst>
                                      </p:cBhvr>
                                      <p:to>
                                        <p:strVal val="visible"/>
                                      </p:to>
                                    </p:set>
                                    <p:animEffect transition="in" filter="blinds(horizontal)">
                                      <p:cBhvr>
                                        <p:cTn id="62" dur="500"/>
                                        <p:tgtEl>
                                          <p:spTgt spid="14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blinds(horizontal)">
                                      <p:cBhvr>
                                        <p:cTn id="67" dur="500"/>
                                        <p:tgtEl>
                                          <p:spTgt spid="10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blinds(horizontal)">
                                      <p:cBhvr>
                                        <p:cTn id="70" dur="500"/>
                                        <p:tgtEl>
                                          <p:spTgt spid="10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000" fill="hold">
                                          <p:stCondLst>
                                            <p:cond delay="0"/>
                                          </p:stCondLst>
                                        </p:cTn>
                                        <p:tgtEl>
                                          <p:spTgt spid="122"/>
                                        </p:tgtEl>
                                        <p:attrNameLst>
                                          <p:attrName>style.visibility</p:attrName>
                                        </p:attrNameLst>
                                      </p:cBhvr>
                                      <p:to>
                                        <p:strVal val="visible"/>
                                      </p:to>
                                    </p:set>
                                    <p:animEffect transition="in" filter="blinds(horizontal)">
                                      <p:cBhvr>
                                        <p:cTn id="75" dur="1000"/>
                                        <p:tgtEl>
                                          <p:spTgt spid="122"/>
                                        </p:tgtEl>
                                      </p:cBhvr>
                                    </p:animEffect>
                                  </p:childTnLst>
                                </p:cTn>
                              </p:par>
                              <p:par>
                                <p:cTn id="76" presetID="3" presetClass="entr" presetSubtype="10" fill="hold" grpId="0" nodeType="withEffect">
                                  <p:stCondLst>
                                    <p:cond delay="0"/>
                                  </p:stCondLst>
                                  <p:childTnLst>
                                    <p:set>
                                      <p:cBhvr>
                                        <p:cTn id="77" dur="1000" fill="hold">
                                          <p:stCondLst>
                                            <p:cond delay="0"/>
                                          </p:stCondLst>
                                        </p:cTn>
                                        <p:tgtEl>
                                          <p:spTgt spid="123"/>
                                        </p:tgtEl>
                                        <p:attrNameLst>
                                          <p:attrName>style.visibility</p:attrName>
                                        </p:attrNameLst>
                                      </p:cBhvr>
                                      <p:to>
                                        <p:strVal val="visible"/>
                                      </p:to>
                                    </p:set>
                                    <p:animEffect transition="in" filter="blinds(horizontal)">
                                      <p:cBhvr>
                                        <p:cTn id="78" dur="1000"/>
                                        <p:tgtEl>
                                          <p:spTgt spid="12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27"/>
                                        </p:tgtEl>
                                        <p:attrNameLst>
                                          <p:attrName>style.visibility</p:attrName>
                                        </p:attrNameLst>
                                      </p:cBhvr>
                                      <p:to>
                                        <p:strVal val="visible"/>
                                      </p:to>
                                    </p:set>
                                    <p:animEffect transition="in" filter="blinds(horizontal)">
                                      <p:cBhvr>
                                        <p:cTn id="83" dur="500"/>
                                        <p:tgtEl>
                                          <p:spTgt spid="127"/>
                                        </p:tgtEl>
                                      </p:cBhvr>
                                    </p:animEffect>
                                  </p:childTnLst>
                                </p:cTn>
                              </p:par>
                              <p:par>
                                <p:cTn id="84" presetID="3" presetClass="entr" presetSubtype="10" fill="hold" nodeType="with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blinds(horizontal)">
                                      <p:cBhvr>
                                        <p:cTn id="86" dur="500"/>
                                        <p:tgtEl>
                                          <p:spTgt spid="136"/>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blinds(horizontal)">
                                      <p:cBhvr>
                                        <p:cTn id="91" dur="500"/>
                                        <p:tgtEl>
                                          <p:spTgt spid="9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blinds(horizontal)">
                                      <p:cBhvr>
                                        <p:cTn id="94" dur="500"/>
                                        <p:tgtEl>
                                          <p:spTgt spid="9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blinds(horizontal)">
                                      <p:cBhvr>
                                        <p:cTn id="99" dur="500"/>
                                        <p:tgtEl>
                                          <p:spTgt spid="13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26"/>
                                        </p:tgtEl>
                                        <p:attrNameLst>
                                          <p:attrName>style.visibility</p:attrName>
                                        </p:attrNameLst>
                                      </p:cBhvr>
                                      <p:to>
                                        <p:strVal val="visible"/>
                                      </p:to>
                                    </p:set>
                                    <p:animEffect transition="in" filter="blinds(horizontal)">
                                      <p:cBhvr>
                                        <p:cTn id="102" dur="500"/>
                                        <p:tgtEl>
                                          <p:spTgt spid="12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000" fill="hold">
                                          <p:stCondLst>
                                            <p:cond delay="0"/>
                                          </p:stCondLst>
                                        </p:cTn>
                                        <p:tgtEl>
                                          <p:spTgt spid="129"/>
                                        </p:tgtEl>
                                        <p:attrNameLst>
                                          <p:attrName>style.visibility</p:attrName>
                                        </p:attrNameLst>
                                      </p:cBhvr>
                                      <p:to>
                                        <p:strVal val="visible"/>
                                      </p:to>
                                    </p:set>
                                    <p:animEffect transition="in" filter="blinds(horizontal)">
                                      <p:cBhvr>
                                        <p:cTn id="107" dur="1000"/>
                                        <p:tgtEl>
                                          <p:spTgt spid="129"/>
                                        </p:tgtEl>
                                      </p:cBhvr>
                                    </p:animEffect>
                                  </p:childTnLst>
                                </p:cTn>
                              </p:par>
                              <p:par>
                                <p:cTn id="108" presetID="3" presetClass="entr" presetSubtype="10" fill="hold" grpId="0" nodeType="withEffect">
                                  <p:stCondLst>
                                    <p:cond delay="0"/>
                                  </p:stCondLst>
                                  <p:childTnLst>
                                    <p:set>
                                      <p:cBhvr>
                                        <p:cTn id="109" dur="1000" fill="hold">
                                          <p:stCondLst>
                                            <p:cond delay="0"/>
                                          </p:stCondLst>
                                        </p:cTn>
                                        <p:tgtEl>
                                          <p:spTgt spid="128"/>
                                        </p:tgtEl>
                                        <p:attrNameLst>
                                          <p:attrName>style.visibility</p:attrName>
                                        </p:attrNameLst>
                                      </p:cBhvr>
                                      <p:to>
                                        <p:strVal val="visible"/>
                                      </p:to>
                                    </p:set>
                                    <p:animEffect transition="in" filter="blinds(horizontal)">
                                      <p:cBhvr>
                                        <p:cTn id="110" dur="1000"/>
                                        <p:tgtEl>
                                          <p:spTgt spid="128"/>
                                        </p:tgtEl>
                                      </p:cBhvr>
                                    </p:animEffect>
                                  </p:childTnLst>
                                </p:cTn>
                              </p:par>
                              <p:par>
                                <p:cTn id="111" presetID="3" presetClass="entr" presetSubtype="10" fill="hold" nodeType="withEffect">
                                  <p:stCondLst>
                                    <p:cond delay="0"/>
                                  </p:stCondLst>
                                  <p:childTnLst>
                                    <p:set>
                                      <p:cBhvr>
                                        <p:cTn id="112" dur="1" fill="hold">
                                          <p:stCondLst>
                                            <p:cond delay="0"/>
                                          </p:stCondLst>
                                        </p:cTn>
                                        <p:tgtEl>
                                          <p:spTgt spid="140"/>
                                        </p:tgtEl>
                                        <p:attrNameLst>
                                          <p:attrName>style.visibility</p:attrName>
                                        </p:attrNameLst>
                                      </p:cBhvr>
                                      <p:to>
                                        <p:strVal val="visible"/>
                                      </p:to>
                                    </p:set>
                                    <p:animEffect transition="in" filter="blinds(horizontal)">
                                      <p:cBhvr>
                                        <p:cTn id="113" dur="500"/>
                                        <p:tgtEl>
                                          <p:spTgt spid="14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000" fill="hold">
                                          <p:stCondLst>
                                            <p:cond delay="0"/>
                                          </p:stCondLst>
                                        </p:cTn>
                                        <p:tgtEl>
                                          <p:spTgt spid="93"/>
                                        </p:tgtEl>
                                        <p:attrNameLst>
                                          <p:attrName>style.visibility</p:attrName>
                                        </p:attrNameLst>
                                      </p:cBhvr>
                                      <p:to>
                                        <p:strVal val="visible"/>
                                      </p:to>
                                    </p:set>
                                    <p:animEffect transition="in" filter="blinds(horizontal)">
                                      <p:cBhvr>
                                        <p:cTn id="118" dur="1000"/>
                                        <p:tgtEl>
                                          <p:spTgt spid="93"/>
                                        </p:tgtEl>
                                      </p:cBhvr>
                                    </p:animEffect>
                                  </p:childTnLst>
                                </p:cTn>
                              </p:par>
                              <p:par>
                                <p:cTn id="119" presetID="3" presetClass="entr" presetSubtype="10" fill="hold" grpId="0" nodeType="withEffect">
                                  <p:stCondLst>
                                    <p:cond delay="0"/>
                                  </p:stCondLst>
                                  <p:childTnLst>
                                    <p:set>
                                      <p:cBhvr>
                                        <p:cTn id="120" dur="1000" fill="hold">
                                          <p:stCondLst>
                                            <p:cond delay="0"/>
                                          </p:stCondLst>
                                        </p:cTn>
                                        <p:tgtEl>
                                          <p:spTgt spid="94"/>
                                        </p:tgtEl>
                                        <p:attrNameLst>
                                          <p:attrName>style.visibility</p:attrName>
                                        </p:attrNameLst>
                                      </p:cBhvr>
                                      <p:to>
                                        <p:strVal val="visible"/>
                                      </p:to>
                                    </p:set>
                                    <p:animEffect transition="in" filter="blinds(horizontal)">
                                      <p:cBhvr>
                                        <p:cTn id="121" dur="1000"/>
                                        <p:tgtEl>
                                          <p:spTgt spid="9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000" fill="hold">
                                          <p:stCondLst>
                                            <p:cond delay="0"/>
                                          </p:stCondLst>
                                        </p:cTn>
                                        <p:tgtEl>
                                          <p:spTgt spid="95"/>
                                        </p:tgtEl>
                                        <p:attrNameLst>
                                          <p:attrName>style.visibility</p:attrName>
                                        </p:attrNameLst>
                                      </p:cBhvr>
                                      <p:to>
                                        <p:strVal val="visible"/>
                                      </p:to>
                                    </p:set>
                                    <p:animEffect transition="in" filter="blinds(horizontal)">
                                      <p:cBhvr>
                                        <p:cTn id="126" dur="1000"/>
                                        <p:tgtEl>
                                          <p:spTgt spid="95"/>
                                        </p:tgtEl>
                                      </p:cBhvr>
                                    </p:animEffect>
                                  </p:childTnLst>
                                </p:cTn>
                              </p:par>
                              <p:par>
                                <p:cTn id="127" presetID="3" presetClass="entr" presetSubtype="10" fill="hold" nodeType="withEffect">
                                  <p:stCondLst>
                                    <p:cond delay="0"/>
                                  </p:stCondLst>
                                  <p:childTnLst>
                                    <p:set>
                                      <p:cBhvr>
                                        <p:cTn id="128" dur="1000" fill="hold">
                                          <p:stCondLst>
                                            <p:cond delay="0"/>
                                          </p:stCondLst>
                                        </p:cTn>
                                        <p:tgtEl>
                                          <p:spTgt spid="137"/>
                                        </p:tgtEl>
                                        <p:attrNameLst>
                                          <p:attrName>style.visibility</p:attrName>
                                        </p:attrNameLst>
                                      </p:cBhvr>
                                      <p:to>
                                        <p:strVal val="visible"/>
                                      </p:to>
                                    </p:set>
                                    <p:animEffect transition="in" filter="blinds(horizontal)">
                                      <p:cBhvr>
                                        <p:cTn id="129" dur="1000"/>
                                        <p:tgtEl>
                                          <p:spTgt spid="137"/>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000" fill="hold">
                                          <p:stCondLst>
                                            <p:cond delay="0"/>
                                          </p:stCondLst>
                                        </p:cTn>
                                        <p:tgtEl>
                                          <p:spTgt spid="96"/>
                                        </p:tgtEl>
                                        <p:attrNameLst>
                                          <p:attrName>style.visibility</p:attrName>
                                        </p:attrNameLst>
                                      </p:cBhvr>
                                      <p:to>
                                        <p:strVal val="visible"/>
                                      </p:to>
                                    </p:set>
                                    <p:animEffect transition="in" filter="blinds(horizontal)">
                                      <p:cBhvr>
                                        <p:cTn id="134" dur="1000"/>
                                        <p:tgtEl>
                                          <p:spTgt spid="96"/>
                                        </p:tgtEl>
                                      </p:cBhvr>
                                    </p:animEffect>
                                  </p:childTnLst>
                                </p:cTn>
                              </p:par>
                              <p:par>
                                <p:cTn id="135" presetID="3" presetClass="entr" presetSubtype="10" fill="hold" nodeType="withEffect">
                                  <p:stCondLst>
                                    <p:cond delay="0"/>
                                  </p:stCondLst>
                                  <p:childTnLst>
                                    <p:set>
                                      <p:cBhvr>
                                        <p:cTn id="136" dur="1000" fill="hold">
                                          <p:stCondLst>
                                            <p:cond delay="0"/>
                                          </p:stCondLst>
                                        </p:cTn>
                                        <p:tgtEl>
                                          <p:spTgt spid="138"/>
                                        </p:tgtEl>
                                        <p:attrNameLst>
                                          <p:attrName>style.visibility</p:attrName>
                                        </p:attrNameLst>
                                      </p:cBhvr>
                                      <p:to>
                                        <p:strVal val="visible"/>
                                      </p:to>
                                    </p:set>
                                    <p:animEffect transition="in" filter="blinds(horizontal)">
                                      <p:cBhvr>
                                        <p:cTn id="137" dur="1000"/>
                                        <p:tgtEl>
                                          <p:spTgt spid="13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blinds(horizontal)">
                                      <p:cBhvr>
                                        <p:cTn id="142" dur="500"/>
                                        <p:tgtEl>
                                          <p:spTgt spid="105"/>
                                        </p:tgtEl>
                                      </p:cBhvr>
                                    </p:animEffect>
                                  </p:childTnLst>
                                </p:cTn>
                              </p:par>
                              <p:par>
                                <p:cTn id="143" presetID="3" presetClass="entr" presetSubtype="10" fill="hold" nodeType="withEffect">
                                  <p:stCondLst>
                                    <p:cond delay="0"/>
                                  </p:stCondLst>
                                  <p:childTnLst>
                                    <p:set>
                                      <p:cBhvr>
                                        <p:cTn id="144" dur="1" fill="hold">
                                          <p:stCondLst>
                                            <p:cond delay="0"/>
                                          </p:stCondLst>
                                        </p:cTn>
                                        <p:tgtEl>
                                          <p:spTgt spid="139"/>
                                        </p:tgtEl>
                                        <p:attrNameLst>
                                          <p:attrName>style.visibility</p:attrName>
                                        </p:attrNameLst>
                                      </p:cBhvr>
                                      <p:to>
                                        <p:strVal val="visible"/>
                                      </p:to>
                                    </p:set>
                                    <p:animEffect transition="in" filter="blinds(horizontal)">
                                      <p:cBhvr>
                                        <p:cTn id="145" dur="500"/>
                                        <p:tgtEl>
                                          <p:spTgt spid="139"/>
                                        </p:tgtEl>
                                      </p:cBhvr>
                                    </p:animEffect>
                                  </p:childTnLst>
                                </p:cTn>
                              </p:par>
                            </p:childTnLst>
                          </p:cTn>
                        </p:par>
                      </p:childTnLst>
                    </p:cTn>
                  </p:par>
                  <p:par>
                    <p:cTn id="146" fill="hold">
                      <p:stCondLst>
                        <p:cond delay="indefinite"/>
                      </p:stCondLst>
                      <p:childTnLst>
                        <p:par>
                          <p:cTn id="147" fill="hold">
                            <p:stCondLst>
                              <p:cond delay="0"/>
                            </p:stCondLst>
                            <p:childTnLst>
                              <p:par>
                                <p:cTn id="148" presetID="13" presetClass="entr" presetSubtype="16" fill="hold" grpId="0" nodeType="clickEffect">
                                  <p:stCondLst>
                                    <p:cond delay="0"/>
                                  </p:stCondLst>
                                  <p:childTnLst>
                                    <p:set>
                                      <p:cBhvr>
                                        <p:cTn id="149" dur="1" fill="hold">
                                          <p:stCondLst>
                                            <p:cond delay="0"/>
                                          </p:stCondLst>
                                        </p:cTn>
                                        <p:tgtEl>
                                          <p:spTgt spid="117"/>
                                        </p:tgtEl>
                                        <p:attrNameLst>
                                          <p:attrName>style.visibility</p:attrName>
                                        </p:attrNameLst>
                                      </p:cBhvr>
                                      <p:to>
                                        <p:strVal val="visible"/>
                                      </p:to>
                                    </p:set>
                                    <p:animEffect transition="in" filter="plus(in)">
                                      <p:cBhvr>
                                        <p:cTn id="150" dur="2000"/>
                                        <p:tgtEl>
                                          <p:spTgt spid="117"/>
                                        </p:tgtEl>
                                      </p:cBhvr>
                                    </p:animEffect>
                                  </p:childTnLst>
                                </p:cTn>
                              </p:par>
                              <p:par>
                                <p:cTn id="151" presetID="13" presetClass="entr" presetSubtype="16" fill="hold" grpId="0" nodeType="with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plus(in)">
                                      <p:cBhvr>
                                        <p:cTn id="153" dur="2000"/>
                                        <p:tgtEl>
                                          <p:spTgt spid="116"/>
                                        </p:tgtEl>
                                      </p:cBhvr>
                                    </p:animEffect>
                                  </p:childTnLst>
                                </p:cTn>
                              </p:par>
                              <p:par>
                                <p:cTn id="154" presetID="13" presetClass="entr" presetSubtype="16" fill="hold" nodeType="withEffect">
                                  <p:stCondLst>
                                    <p:cond delay="0"/>
                                  </p:stCondLst>
                                  <p:childTnLst>
                                    <p:set>
                                      <p:cBhvr>
                                        <p:cTn id="155" dur="1" fill="hold">
                                          <p:stCondLst>
                                            <p:cond delay="0"/>
                                          </p:stCondLst>
                                        </p:cTn>
                                        <p:tgtEl>
                                          <p:spTgt spid="143"/>
                                        </p:tgtEl>
                                        <p:attrNameLst>
                                          <p:attrName>style.visibility</p:attrName>
                                        </p:attrNameLst>
                                      </p:cBhvr>
                                      <p:to>
                                        <p:strVal val="visible"/>
                                      </p:to>
                                    </p:set>
                                    <p:animEffect transition="in" filter="plus(in)">
                                      <p:cBhvr>
                                        <p:cTn id="156" dur="2000"/>
                                        <p:tgtEl>
                                          <p:spTgt spid="143"/>
                                        </p:tgtEl>
                                      </p:cBhvr>
                                    </p:animEffect>
                                  </p:childTnLst>
                                </p:cTn>
                              </p:par>
                              <p:par>
                                <p:cTn id="157" presetID="13" presetClass="entr" presetSubtype="16" fill="hold" nodeType="withEffect">
                                  <p:stCondLst>
                                    <p:cond delay="0"/>
                                  </p:stCondLst>
                                  <p:childTnLst>
                                    <p:set>
                                      <p:cBhvr>
                                        <p:cTn id="158" dur="1" fill="hold">
                                          <p:stCondLst>
                                            <p:cond delay="0"/>
                                          </p:stCondLst>
                                        </p:cTn>
                                        <p:tgtEl>
                                          <p:spTgt spid="144"/>
                                        </p:tgtEl>
                                        <p:attrNameLst>
                                          <p:attrName>style.visibility</p:attrName>
                                        </p:attrNameLst>
                                      </p:cBhvr>
                                      <p:to>
                                        <p:strVal val="visible"/>
                                      </p:to>
                                    </p:set>
                                    <p:animEffect transition="in" filter="plus(in)">
                                      <p:cBhvr>
                                        <p:cTn id="159" dur="2000"/>
                                        <p:tgtEl>
                                          <p:spTgt spid="144"/>
                                        </p:tgtEl>
                                      </p:cBhvr>
                                    </p:animEffect>
                                  </p:child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grpId="0" nodeType="click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diamond(in)">
                                      <p:cBhvr>
                                        <p:cTn id="164" dur="2000"/>
                                        <p:tgtEl>
                                          <p:spTgt spid="92"/>
                                        </p:tgtEl>
                                      </p:cBhvr>
                                    </p:animEffect>
                                  </p:childTnLst>
                                </p:cTn>
                              </p:par>
                              <p:par>
                                <p:cTn id="165" presetID="8" presetClass="entr" presetSubtype="16" fill="hold" grpId="0" nodeType="withEffect">
                                  <p:stCondLst>
                                    <p:cond delay="0"/>
                                  </p:stCondLst>
                                  <p:childTnLst>
                                    <p:set>
                                      <p:cBhvr>
                                        <p:cTn id="166" dur="1" fill="hold">
                                          <p:stCondLst>
                                            <p:cond delay="0"/>
                                          </p:stCondLst>
                                        </p:cTn>
                                        <p:tgtEl>
                                          <p:spTgt spid="91"/>
                                        </p:tgtEl>
                                        <p:attrNameLst>
                                          <p:attrName>style.visibility</p:attrName>
                                        </p:attrNameLst>
                                      </p:cBhvr>
                                      <p:to>
                                        <p:strVal val="visible"/>
                                      </p:to>
                                    </p:set>
                                    <p:animEffect transition="in" filter="diamond(in)">
                                      <p:cBhvr>
                                        <p:cTn id="167" dur="2000"/>
                                        <p:tgtEl>
                                          <p:spTgt spid="91"/>
                                        </p:tgtEl>
                                      </p:cBhvr>
                                    </p:animEffect>
                                  </p:childTnLst>
                                </p:cTn>
                              </p:par>
                            </p:childTnLst>
                          </p:cTn>
                        </p:par>
                      </p:childTnLst>
                    </p:cTn>
                  </p:par>
                  <p:par>
                    <p:cTn id="168" fill="hold">
                      <p:stCondLst>
                        <p:cond delay="indefinite"/>
                      </p:stCondLst>
                      <p:childTnLst>
                        <p:par>
                          <p:cTn id="169" fill="hold">
                            <p:stCondLst>
                              <p:cond delay="0"/>
                            </p:stCondLst>
                            <p:childTnLst>
                              <p:par>
                                <p:cTn id="170" presetID="13" presetClass="entr" presetSubtype="16" fill="hold" nodeType="clickEffect">
                                  <p:stCondLst>
                                    <p:cond delay="0"/>
                                  </p:stCondLst>
                                  <p:childTnLst>
                                    <p:set>
                                      <p:cBhvr>
                                        <p:cTn id="171" dur="1" fill="hold">
                                          <p:stCondLst>
                                            <p:cond delay="0"/>
                                          </p:stCondLst>
                                        </p:cTn>
                                        <p:tgtEl>
                                          <p:spTgt spid="150"/>
                                        </p:tgtEl>
                                        <p:attrNameLst>
                                          <p:attrName>style.visibility</p:attrName>
                                        </p:attrNameLst>
                                      </p:cBhvr>
                                      <p:to>
                                        <p:strVal val="visible"/>
                                      </p:to>
                                    </p:set>
                                    <p:animEffect transition="in" filter="plus(in)">
                                      <p:cBhvr>
                                        <p:cTn id="172" dur="2000"/>
                                        <p:tgtEl>
                                          <p:spTgt spid="150"/>
                                        </p:tgtEl>
                                      </p:cBhvr>
                                    </p:animEffect>
                                  </p:childTnLst>
                                </p:cTn>
                              </p:par>
                              <p:par>
                                <p:cTn id="173" presetID="13" presetClass="entr" presetSubtype="16" fill="hold" grpId="0" nodeType="withEffect">
                                  <p:stCondLst>
                                    <p:cond delay="0"/>
                                  </p:stCondLst>
                                  <p:childTnLst>
                                    <p:set>
                                      <p:cBhvr>
                                        <p:cTn id="174" dur="1" fill="hold">
                                          <p:stCondLst>
                                            <p:cond delay="0"/>
                                          </p:stCondLst>
                                        </p:cTn>
                                        <p:tgtEl>
                                          <p:spTgt spid="87"/>
                                        </p:tgtEl>
                                        <p:attrNameLst>
                                          <p:attrName>style.visibility</p:attrName>
                                        </p:attrNameLst>
                                      </p:cBhvr>
                                      <p:to>
                                        <p:strVal val="visible"/>
                                      </p:to>
                                    </p:set>
                                    <p:animEffect transition="in" filter="plus(in)">
                                      <p:cBhvr>
                                        <p:cTn id="175" dur="2000"/>
                                        <p:tgtEl>
                                          <p:spTgt spid="87"/>
                                        </p:tgtEl>
                                      </p:cBhvr>
                                    </p:animEffect>
                                  </p:childTnLst>
                                </p:cTn>
                              </p:par>
                            </p:childTnLst>
                          </p:cTn>
                        </p:par>
                      </p:childTnLst>
                    </p:cTn>
                  </p:par>
                  <p:par>
                    <p:cTn id="176" fill="hold">
                      <p:stCondLst>
                        <p:cond delay="indefinite"/>
                      </p:stCondLst>
                      <p:childTnLst>
                        <p:par>
                          <p:cTn id="177" fill="hold">
                            <p:stCondLst>
                              <p:cond delay="0"/>
                            </p:stCondLst>
                            <p:childTnLst>
                              <p:par>
                                <p:cTn id="178" presetID="8" presetClass="entr" presetSubtype="16" fill="hold" grpId="0" nodeType="click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diamond(in)">
                                      <p:cBhvr>
                                        <p:cTn id="180" dur="2000"/>
                                        <p:tgtEl>
                                          <p:spTgt spid="90"/>
                                        </p:tgtEl>
                                      </p:cBhvr>
                                    </p:animEffect>
                                  </p:childTnLst>
                                </p:cTn>
                              </p:par>
                              <p:par>
                                <p:cTn id="181" presetID="8" presetClass="entr" presetSubtype="16" fill="hold" grpId="0" nodeType="withEffect">
                                  <p:stCondLst>
                                    <p:cond delay="0"/>
                                  </p:stCondLst>
                                  <p:childTnLst>
                                    <p:set>
                                      <p:cBhvr>
                                        <p:cTn id="182" dur="1" fill="hold">
                                          <p:stCondLst>
                                            <p:cond delay="0"/>
                                          </p:stCondLst>
                                        </p:cTn>
                                        <p:tgtEl>
                                          <p:spTgt spid="89"/>
                                        </p:tgtEl>
                                        <p:attrNameLst>
                                          <p:attrName>style.visibility</p:attrName>
                                        </p:attrNameLst>
                                      </p:cBhvr>
                                      <p:to>
                                        <p:strVal val="visible"/>
                                      </p:to>
                                    </p:set>
                                    <p:animEffect transition="in" filter="diamond(in)">
                                      <p:cBhvr>
                                        <p:cTn id="183" dur="2000"/>
                                        <p:tgtEl>
                                          <p:spTgt spid="89"/>
                                        </p:tgtEl>
                                      </p:cBhvr>
                                    </p:animEffect>
                                  </p:childTnLst>
                                </p:cTn>
                              </p:par>
                            </p:childTnLst>
                          </p:cTn>
                        </p:par>
                      </p:childTnLst>
                    </p:cTn>
                  </p:par>
                  <p:par>
                    <p:cTn id="184" fill="hold">
                      <p:stCondLst>
                        <p:cond delay="indefinite"/>
                      </p:stCondLst>
                      <p:childTnLst>
                        <p:par>
                          <p:cTn id="185" fill="hold">
                            <p:stCondLst>
                              <p:cond delay="0"/>
                            </p:stCondLst>
                            <p:childTnLst>
                              <p:par>
                                <p:cTn id="186" presetID="13" presetClass="entr" presetSubtype="16" fill="hold" grpId="0" nodeType="clickEffect">
                                  <p:stCondLst>
                                    <p:cond delay="0"/>
                                  </p:stCondLst>
                                  <p:childTnLst>
                                    <p:set>
                                      <p:cBhvr>
                                        <p:cTn id="187" dur="1" fill="hold">
                                          <p:stCondLst>
                                            <p:cond delay="0"/>
                                          </p:stCondLst>
                                        </p:cTn>
                                        <p:tgtEl>
                                          <p:spTgt spid="88"/>
                                        </p:tgtEl>
                                        <p:attrNameLst>
                                          <p:attrName>style.visibility</p:attrName>
                                        </p:attrNameLst>
                                      </p:cBhvr>
                                      <p:to>
                                        <p:strVal val="visible"/>
                                      </p:to>
                                    </p:set>
                                    <p:animEffect transition="in" filter="plus(in)">
                                      <p:cBhvr>
                                        <p:cTn id="188" dur="2000"/>
                                        <p:tgtEl>
                                          <p:spTgt spid="88"/>
                                        </p:tgtEl>
                                      </p:cBhvr>
                                    </p:animEffect>
                                  </p:childTnLst>
                                </p:cTn>
                              </p:par>
                              <p:par>
                                <p:cTn id="189" presetID="13" presetClass="entr" presetSubtype="16" fill="hold" nodeType="with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plus(in)">
                                      <p:cBhvr>
                                        <p:cTn id="191" dur="2000"/>
                                        <p:tgtEl>
                                          <p:spTgt spid="151"/>
                                        </p:tgtEl>
                                      </p:cBhvr>
                                    </p:animEffect>
                                  </p:childTnLst>
                                </p:cTn>
                              </p:par>
                            </p:childTnLst>
                          </p:cTn>
                        </p:par>
                      </p:childTnLst>
                    </p:cTn>
                  </p:par>
                  <p:par>
                    <p:cTn id="192" fill="hold">
                      <p:stCondLst>
                        <p:cond delay="indefinite"/>
                      </p:stCondLst>
                      <p:childTnLst>
                        <p:par>
                          <p:cTn id="193" fill="hold">
                            <p:stCondLst>
                              <p:cond delay="0"/>
                            </p:stCondLst>
                            <p:childTnLst>
                              <p:par>
                                <p:cTn id="194" presetID="8" presetClass="entr" presetSubtype="16" fill="hold" grpId="0" nodeType="clickEffect">
                                  <p:stCondLst>
                                    <p:cond delay="0"/>
                                  </p:stCondLst>
                                  <p:childTnLst>
                                    <p:set>
                                      <p:cBhvr>
                                        <p:cTn id="195" dur="1" fill="hold">
                                          <p:stCondLst>
                                            <p:cond delay="0"/>
                                          </p:stCondLst>
                                        </p:cTn>
                                        <p:tgtEl>
                                          <p:spTgt spid="118"/>
                                        </p:tgtEl>
                                        <p:attrNameLst>
                                          <p:attrName>style.visibility</p:attrName>
                                        </p:attrNameLst>
                                      </p:cBhvr>
                                      <p:to>
                                        <p:strVal val="visible"/>
                                      </p:to>
                                    </p:set>
                                    <p:animEffect transition="in" filter="diamond(in)">
                                      <p:cBhvr>
                                        <p:cTn id="196" dur="2000"/>
                                        <p:tgtEl>
                                          <p:spTgt spid="118"/>
                                        </p:tgtEl>
                                      </p:cBhvr>
                                    </p:animEffect>
                                  </p:childTnLst>
                                </p:cTn>
                              </p:par>
                              <p:par>
                                <p:cTn id="197" presetID="8" presetClass="entr" presetSubtype="16" fill="hold" grpId="0" nodeType="withEffect">
                                  <p:stCondLst>
                                    <p:cond delay="0"/>
                                  </p:stCondLst>
                                  <p:childTnLst>
                                    <p:set>
                                      <p:cBhvr>
                                        <p:cTn id="198" dur="1" fill="hold">
                                          <p:stCondLst>
                                            <p:cond delay="0"/>
                                          </p:stCondLst>
                                        </p:cTn>
                                        <p:tgtEl>
                                          <p:spTgt spid="119"/>
                                        </p:tgtEl>
                                        <p:attrNameLst>
                                          <p:attrName>style.visibility</p:attrName>
                                        </p:attrNameLst>
                                      </p:cBhvr>
                                      <p:to>
                                        <p:strVal val="visible"/>
                                      </p:to>
                                    </p:set>
                                    <p:animEffect transition="in" filter="diamond(in)">
                                      <p:cBhvr>
                                        <p:cTn id="199" dur="2000"/>
                                        <p:tgtEl>
                                          <p:spTgt spid="119"/>
                                        </p:tgtEl>
                                      </p:cBhvr>
                                    </p:animEffect>
                                  </p:childTnLst>
                                </p:cTn>
                              </p:par>
                              <p:par>
                                <p:cTn id="200" presetID="8" presetClass="entr" presetSubtype="16" fill="hold" nodeType="withEffect">
                                  <p:stCondLst>
                                    <p:cond delay="0"/>
                                  </p:stCondLst>
                                  <p:childTnLst>
                                    <p:set>
                                      <p:cBhvr>
                                        <p:cTn id="201" dur="1" fill="hold">
                                          <p:stCondLst>
                                            <p:cond delay="0"/>
                                          </p:stCondLst>
                                        </p:cTn>
                                        <p:tgtEl>
                                          <p:spTgt spid="151"/>
                                        </p:tgtEl>
                                        <p:attrNameLst>
                                          <p:attrName>style.visibility</p:attrName>
                                        </p:attrNameLst>
                                      </p:cBhvr>
                                      <p:to>
                                        <p:strVal val="visible"/>
                                      </p:to>
                                    </p:set>
                                    <p:animEffect transition="in" filter="diamond(in)">
                                      <p:cBhvr>
                                        <p:cTn id="202" dur="2000"/>
                                        <p:tgtEl>
                                          <p:spTgt spid="151"/>
                                        </p:tgtEl>
                                      </p:cBhvr>
                                    </p:animEffect>
                                  </p:childTnLst>
                                </p:cTn>
                              </p:par>
                            </p:childTnLst>
                          </p:cTn>
                        </p:par>
                      </p:childTnLst>
                    </p:cTn>
                  </p:par>
                  <p:par>
                    <p:cTn id="203" fill="hold">
                      <p:stCondLst>
                        <p:cond delay="indefinite"/>
                      </p:stCondLst>
                      <p:childTnLst>
                        <p:par>
                          <p:cTn id="204" fill="hold">
                            <p:stCondLst>
                              <p:cond delay="0"/>
                            </p:stCondLst>
                            <p:childTnLst>
                              <p:par>
                                <p:cTn id="205" presetID="13" presetClass="entr" presetSubtype="16" fill="hold" grpId="0" nodeType="clickEffect">
                                  <p:stCondLst>
                                    <p:cond delay="0"/>
                                  </p:stCondLst>
                                  <p:childTnLst>
                                    <p:set>
                                      <p:cBhvr>
                                        <p:cTn id="206" dur="1" fill="hold">
                                          <p:stCondLst>
                                            <p:cond delay="0"/>
                                          </p:stCondLst>
                                        </p:cTn>
                                        <p:tgtEl>
                                          <p:spTgt spid="125"/>
                                        </p:tgtEl>
                                        <p:attrNameLst>
                                          <p:attrName>style.visibility</p:attrName>
                                        </p:attrNameLst>
                                      </p:cBhvr>
                                      <p:to>
                                        <p:strVal val="visible"/>
                                      </p:to>
                                    </p:set>
                                    <p:animEffect transition="in" filter="plus(in)">
                                      <p:cBhvr>
                                        <p:cTn id="207" dur="2000"/>
                                        <p:tgtEl>
                                          <p:spTgt spid="125"/>
                                        </p:tgtEl>
                                      </p:cBhvr>
                                    </p:animEffect>
                                  </p:childTnLst>
                                </p:cTn>
                              </p:par>
                              <p:par>
                                <p:cTn id="208" presetID="13" presetClass="entr" presetSubtype="16" fill="hold" nodeType="withEffect">
                                  <p:stCondLst>
                                    <p:cond delay="0"/>
                                  </p:stCondLst>
                                  <p:childTnLst>
                                    <p:set>
                                      <p:cBhvr>
                                        <p:cTn id="209" dur="1" fill="hold">
                                          <p:stCondLst>
                                            <p:cond delay="0"/>
                                          </p:stCondLst>
                                        </p:cTn>
                                        <p:tgtEl>
                                          <p:spTgt spid="145"/>
                                        </p:tgtEl>
                                        <p:attrNameLst>
                                          <p:attrName>style.visibility</p:attrName>
                                        </p:attrNameLst>
                                      </p:cBhvr>
                                      <p:to>
                                        <p:strVal val="visible"/>
                                      </p:to>
                                    </p:set>
                                    <p:animEffect transition="in" filter="plus(in)">
                                      <p:cBhvr>
                                        <p:cTn id="210" dur="2000"/>
                                        <p:tgtEl>
                                          <p:spTgt spid="145"/>
                                        </p:tgtEl>
                                      </p:cBhvr>
                                    </p:animEffect>
                                  </p:childTnLst>
                                </p:cTn>
                              </p:par>
                              <p:par>
                                <p:cTn id="211" presetID="13" presetClass="entr" presetSubtype="16" fill="hold" nodeType="withEffect">
                                  <p:stCondLst>
                                    <p:cond delay="0"/>
                                  </p:stCondLst>
                                  <p:childTnLst>
                                    <p:set>
                                      <p:cBhvr>
                                        <p:cTn id="212" dur="1" fill="hold">
                                          <p:stCondLst>
                                            <p:cond delay="0"/>
                                          </p:stCondLst>
                                        </p:cTn>
                                        <p:tgtEl>
                                          <p:spTgt spid="146"/>
                                        </p:tgtEl>
                                        <p:attrNameLst>
                                          <p:attrName>style.visibility</p:attrName>
                                        </p:attrNameLst>
                                      </p:cBhvr>
                                      <p:to>
                                        <p:strVal val="visible"/>
                                      </p:to>
                                    </p:set>
                                    <p:animEffect transition="in" filter="plus(in)">
                                      <p:cBhvr>
                                        <p:cTn id="213" dur="2000"/>
                                        <p:tgtEl>
                                          <p:spTgt spid="146"/>
                                        </p:tgtEl>
                                      </p:cBhvr>
                                    </p:animEffect>
                                  </p:childTnLst>
                                </p:cTn>
                              </p:par>
                              <p:par>
                                <p:cTn id="214" presetID="13" presetClass="entr" presetSubtype="16" fill="hold" grpId="0" nodeType="withEffect">
                                  <p:stCondLst>
                                    <p:cond delay="0"/>
                                  </p:stCondLst>
                                  <p:childTnLst>
                                    <p:set>
                                      <p:cBhvr>
                                        <p:cTn id="215" dur="1" fill="hold">
                                          <p:stCondLst>
                                            <p:cond delay="0"/>
                                          </p:stCondLst>
                                        </p:cTn>
                                        <p:tgtEl>
                                          <p:spTgt spid="124"/>
                                        </p:tgtEl>
                                        <p:attrNameLst>
                                          <p:attrName>style.visibility</p:attrName>
                                        </p:attrNameLst>
                                      </p:cBhvr>
                                      <p:to>
                                        <p:strVal val="visible"/>
                                      </p:to>
                                    </p:set>
                                    <p:animEffect transition="in" filter="plus(in)">
                                      <p:cBhvr>
                                        <p:cTn id="216" dur="2000"/>
                                        <p:tgtEl>
                                          <p:spTgt spid="124"/>
                                        </p:tgtEl>
                                      </p:cBhvr>
                                    </p:animEffect>
                                  </p:childTnLst>
                                </p:cTn>
                              </p:par>
                            </p:childTnLst>
                          </p:cTn>
                        </p:par>
                      </p:childTnLst>
                    </p:cTn>
                  </p:par>
                  <p:par>
                    <p:cTn id="217" fill="hold">
                      <p:stCondLst>
                        <p:cond delay="indefinite"/>
                      </p:stCondLst>
                      <p:childTnLst>
                        <p:par>
                          <p:cTn id="218" fill="hold">
                            <p:stCondLst>
                              <p:cond delay="0"/>
                            </p:stCondLst>
                            <p:childTnLst>
                              <p:par>
                                <p:cTn id="219" presetID="8" presetClass="entr" presetSubtype="16" fill="hold" grpId="0" nodeType="clickEffect">
                                  <p:stCondLst>
                                    <p:cond delay="0"/>
                                  </p:stCondLst>
                                  <p:childTnLst>
                                    <p:set>
                                      <p:cBhvr>
                                        <p:cTn id="220" dur="1" fill="hold">
                                          <p:stCondLst>
                                            <p:cond delay="0"/>
                                          </p:stCondLst>
                                        </p:cTn>
                                        <p:tgtEl>
                                          <p:spTgt spid="102"/>
                                        </p:tgtEl>
                                        <p:attrNameLst>
                                          <p:attrName>style.visibility</p:attrName>
                                        </p:attrNameLst>
                                      </p:cBhvr>
                                      <p:to>
                                        <p:strVal val="visible"/>
                                      </p:to>
                                    </p:set>
                                    <p:animEffect transition="in" filter="diamond(in)">
                                      <p:cBhvr>
                                        <p:cTn id="221" dur="2000"/>
                                        <p:tgtEl>
                                          <p:spTgt spid="102"/>
                                        </p:tgtEl>
                                      </p:cBhvr>
                                    </p:animEffect>
                                  </p:childTnLst>
                                </p:cTn>
                              </p:par>
                              <p:par>
                                <p:cTn id="222" presetID="8" presetClass="entr" presetSubtype="16" fill="hold" grpId="0" nodeType="withEffect">
                                  <p:stCondLst>
                                    <p:cond delay="0"/>
                                  </p:stCondLst>
                                  <p:childTnLst>
                                    <p:set>
                                      <p:cBhvr>
                                        <p:cTn id="223" dur="1" fill="hold">
                                          <p:stCondLst>
                                            <p:cond delay="0"/>
                                          </p:stCondLst>
                                        </p:cTn>
                                        <p:tgtEl>
                                          <p:spTgt spid="99"/>
                                        </p:tgtEl>
                                        <p:attrNameLst>
                                          <p:attrName>style.visibility</p:attrName>
                                        </p:attrNameLst>
                                      </p:cBhvr>
                                      <p:to>
                                        <p:strVal val="visible"/>
                                      </p:to>
                                    </p:set>
                                    <p:animEffect transition="in" filter="diamond(in)">
                                      <p:cBhvr>
                                        <p:cTn id="224" dur="2000"/>
                                        <p:tgtEl>
                                          <p:spTgt spid="99"/>
                                        </p:tgtEl>
                                      </p:cBhvr>
                                    </p:animEffect>
                                  </p:childTnLst>
                                </p:cTn>
                              </p:par>
                            </p:childTnLst>
                          </p:cTn>
                        </p:par>
                      </p:childTnLst>
                    </p:cTn>
                  </p:par>
                  <p:par>
                    <p:cTn id="225" fill="hold">
                      <p:stCondLst>
                        <p:cond delay="indefinite"/>
                      </p:stCondLst>
                      <p:childTnLst>
                        <p:par>
                          <p:cTn id="226" fill="hold">
                            <p:stCondLst>
                              <p:cond delay="0"/>
                            </p:stCondLst>
                            <p:childTnLst>
                              <p:par>
                                <p:cTn id="227" presetID="13" presetClass="entr" presetSubtype="16" fill="hold" grpId="0" nodeType="clickEffect">
                                  <p:stCondLst>
                                    <p:cond delay="0"/>
                                  </p:stCondLst>
                                  <p:childTnLst>
                                    <p:set>
                                      <p:cBhvr>
                                        <p:cTn id="228" dur="1" fill="hold">
                                          <p:stCondLst>
                                            <p:cond delay="0"/>
                                          </p:stCondLst>
                                        </p:cTn>
                                        <p:tgtEl>
                                          <p:spTgt spid="100"/>
                                        </p:tgtEl>
                                        <p:attrNameLst>
                                          <p:attrName>style.visibility</p:attrName>
                                        </p:attrNameLst>
                                      </p:cBhvr>
                                      <p:to>
                                        <p:strVal val="visible"/>
                                      </p:to>
                                    </p:set>
                                    <p:animEffect transition="in" filter="plus(in)">
                                      <p:cBhvr>
                                        <p:cTn id="229" dur="2000"/>
                                        <p:tgtEl>
                                          <p:spTgt spid="100"/>
                                        </p:tgtEl>
                                      </p:cBhvr>
                                    </p:animEffect>
                                  </p:childTnLst>
                                </p:cTn>
                              </p:par>
                              <p:par>
                                <p:cTn id="230" presetID="13" presetClass="entr" presetSubtype="16" fill="hold" nodeType="withEffect">
                                  <p:stCondLst>
                                    <p:cond delay="0"/>
                                  </p:stCondLst>
                                  <p:childTnLst>
                                    <p:set>
                                      <p:cBhvr>
                                        <p:cTn id="231" dur="1" fill="hold">
                                          <p:stCondLst>
                                            <p:cond delay="0"/>
                                          </p:stCondLst>
                                        </p:cTn>
                                        <p:tgtEl>
                                          <p:spTgt spid="152"/>
                                        </p:tgtEl>
                                        <p:attrNameLst>
                                          <p:attrName>style.visibility</p:attrName>
                                        </p:attrNameLst>
                                      </p:cBhvr>
                                      <p:to>
                                        <p:strVal val="visible"/>
                                      </p:to>
                                    </p:set>
                                    <p:animEffect transition="in" filter="plus(in)">
                                      <p:cBhvr>
                                        <p:cTn id="232" dur="2000"/>
                                        <p:tgtEl>
                                          <p:spTgt spid="152"/>
                                        </p:tgtEl>
                                      </p:cBhvr>
                                    </p:animEffect>
                                  </p:childTnLst>
                                </p:cTn>
                              </p:par>
                            </p:childTnLst>
                          </p:cTn>
                        </p:par>
                      </p:childTnLst>
                    </p:cTn>
                  </p:par>
                  <p:par>
                    <p:cTn id="233" fill="hold">
                      <p:stCondLst>
                        <p:cond delay="indefinite"/>
                      </p:stCondLst>
                      <p:childTnLst>
                        <p:par>
                          <p:cTn id="234" fill="hold">
                            <p:stCondLst>
                              <p:cond delay="0"/>
                            </p:stCondLst>
                            <p:childTnLst>
                              <p:par>
                                <p:cTn id="235" presetID="8" presetClass="entr" presetSubtype="16" fill="hold" grpId="0" nodeType="clickEffect">
                                  <p:stCondLst>
                                    <p:cond delay="0"/>
                                  </p:stCondLst>
                                  <p:childTnLst>
                                    <p:set>
                                      <p:cBhvr>
                                        <p:cTn id="236" dur="1" fill="hold">
                                          <p:stCondLst>
                                            <p:cond delay="0"/>
                                          </p:stCondLst>
                                        </p:cTn>
                                        <p:tgtEl>
                                          <p:spTgt spid="101"/>
                                        </p:tgtEl>
                                        <p:attrNameLst>
                                          <p:attrName>style.visibility</p:attrName>
                                        </p:attrNameLst>
                                      </p:cBhvr>
                                      <p:to>
                                        <p:strVal val="visible"/>
                                      </p:to>
                                    </p:set>
                                    <p:animEffect transition="in" filter="diamond(in)">
                                      <p:cBhvr>
                                        <p:cTn id="237" dur="2000"/>
                                        <p:tgtEl>
                                          <p:spTgt spid="101"/>
                                        </p:tgtEl>
                                      </p:cBhvr>
                                    </p:animEffect>
                                  </p:childTnLst>
                                </p:cTn>
                              </p:par>
                              <p:par>
                                <p:cTn id="238" presetID="8" presetClass="entr" presetSubtype="16" fill="hold" grpId="0" nodeType="withEffect">
                                  <p:stCondLst>
                                    <p:cond delay="0"/>
                                  </p:stCondLst>
                                  <p:childTnLst>
                                    <p:set>
                                      <p:cBhvr>
                                        <p:cTn id="239" dur="1" fill="hold">
                                          <p:stCondLst>
                                            <p:cond delay="0"/>
                                          </p:stCondLst>
                                        </p:cTn>
                                        <p:tgtEl>
                                          <p:spTgt spid="111"/>
                                        </p:tgtEl>
                                        <p:attrNameLst>
                                          <p:attrName>style.visibility</p:attrName>
                                        </p:attrNameLst>
                                      </p:cBhvr>
                                      <p:to>
                                        <p:strVal val="visible"/>
                                      </p:to>
                                    </p:set>
                                    <p:animEffect transition="in" filter="diamond(in)">
                                      <p:cBhvr>
                                        <p:cTn id="240" dur="2000"/>
                                        <p:tgtEl>
                                          <p:spTgt spid="111"/>
                                        </p:tgtEl>
                                      </p:cBhvr>
                                    </p:animEffect>
                                  </p:childTnLst>
                                </p:cTn>
                              </p:par>
                            </p:childTnLst>
                          </p:cTn>
                        </p:par>
                      </p:childTnLst>
                    </p:cTn>
                  </p:par>
                  <p:par>
                    <p:cTn id="241" fill="hold">
                      <p:stCondLst>
                        <p:cond delay="indefinite"/>
                      </p:stCondLst>
                      <p:childTnLst>
                        <p:par>
                          <p:cTn id="242" fill="hold">
                            <p:stCondLst>
                              <p:cond delay="0"/>
                            </p:stCondLst>
                            <p:childTnLst>
                              <p:par>
                                <p:cTn id="243" presetID="13" presetClass="entr" presetSubtype="16" fill="hold" grpId="0" nodeType="clickEffect">
                                  <p:stCondLst>
                                    <p:cond delay="0"/>
                                  </p:stCondLst>
                                  <p:childTnLst>
                                    <p:set>
                                      <p:cBhvr>
                                        <p:cTn id="244" dur="1" fill="hold">
                                          <p:stCondLst>
                                            <p:cond delay="0"/>
                                          </p:stCondLst>
                                        </p:cTn>
                                        <p:tgtEl>
                                          <p:spTgt spid="103"/>
                                        </p:tgtEl>
                                        <p:attrNameLst>
                                          <p:attrName>style.visibility</p:attrName>
                                        </p:attrNameLst>
                                      </p:cBhvr>
                                      <p:to>
                                        <p:strVal val="visible"/>
                                      </p:to>
                                    </p:set>
                                    <p:animEffect transition="in" filter="plus(in)">
                                      <p:cBhvr>
                                        <p:cTn id="245" dur="2000"/>
                                        <p:tgtEl>
                                          <p:spTgt spid="103"/>
                                        </p:tgtEl>
                                      </p:cBhvr>
                                    </p:animEffect>
                                  </p:childTnLst>
                                </p:cTn>
                              </p:par>
                              <p:par>
                                <p:cTn id="246" presetID="13" presetClass="entr" presetSubtype="16" fill="hold" nodeType="withEffect">
                                  <p:stCondLst>
                                    <p:cond delay="0"/>
                                  </p:stCondLst>
                                  <p:childTnLst>
                                    <p:set>
                                      <p:cBhvr>
                                        <p:cTn id="247" dur="1" fill="hold">
                                          <p:stCondLst>
                                            <p:cond delay="0"/>
                                          </p:stCondLst>
                                        </p:cTn>
                                        <p:tgtEl>
                                          <p:spTgt spid="153"/>
                                        </p:tgtEl>
                                        <p:attrNameLst>
                                          <p:attrName>style.visibility</p:attrName>
                                        </p:attrNameLst>
                                      </p:cBhvr>
                                      <p:to>
                                        <p:strVal val="visible"/>
                                      </p:to>
                                    </p:set>
                                    <p:animEffect transition="in" filter="plus(in)">
                                      <p:cBhvr>
                                        <p:cTn id="248" dur="2000"/>
                                        <p:tgtEl>
                                          <p:spTgt spid="153"/>
                                        </p:tgtEl>
                                      </p:cBhvr>
                                    </p:animEffect>
                                  </p:childTnLst>
                                </p:cTn>
                              </p:par>
                            </p:childTnLst>
                          </p:cTn>
                        </p:par>
                      </p:childTnLst>
                    </p:cTn>
                  </p:par>
                  <p:par>
                    <p:cTn id="249" fill="hold">
                      <p:stCondLst>
                        <p:cond delay="indefinite"/>
                      </p:stCondLst>
                      <p:childTnLst>
                        <p:par>
                          <p:cTn id="250" fill="hold">
                            <p:stCondLst>
                              <p:cond delay="0"/>
                            </p:stCondLst>
                            <p:childTnLst>
                              <p:par>
                                <p:cTn id="251" presetID="8" presetClass="entr" presetSubtype="16" fill="hold" grpId="0" nodeType="clickEffect">
                                  <p:stCondLst>
                                    <p:cond delay="0"/>
                                  </p:stCondLst>
                                  <p:childTnLst>
                                    <p:set>
                                      <p:cBhvr>
                                        <p:cTn id="252" dur="1" fill="hold">
                                          <p:stCondLst>
                                            <p:cond delay="0"/>
                                          </p:stCondLst>
                                        </p:cTn>
                                        <p:tgtEl>
                                          <p:spTgt spid="120"/>
                                        </p:tgtEl>
                                        <p:attrNameLst>
                                          <p:attrName>style.visibility</p:attrName>
                                        </p:attrNameLst>
                                      </p:cBhvr>
                                      <p:to>
                                        <p:strVal val="visible"/>
                                      </p:to>
                                    </p:set>
                                    <p:animEffect transition="in" filter="diamond(in)">
                                      <p:cBhvr>
                                        <p:cTn id="253" dur="2000"/>
                                        <p:tgtEl>
                                          <p:spTgt spid="120"/>
                                        </p:tgtEl>
                                      </p:cBhvr>
                                    </p:animEffect>
                                  </p:childTnLst>
                                </p:cTn>
                              </p:par>
                              <p:par>
                                <p:cTn id="254" presetID="8" presetClass="entr" presetSubtype="16" fill="hold" grpId="0" nodeType="withEffect">
                                  <p:stCondLst>
                                    <p:cond delay="0"/>
                                  </p:stCondLst>
                                  <p:childTnLst>
                                    <p:set>
                                      <p:cBhvr>
                                        <p:cTn id="255" dur="1" fill="hold">
                                          <p:stCondLst>
                                            <p:cond delay="0"/>
                                          </p:stCondLst>
                                        </p:cTn>
                                        <p:tgtEl>
                                          <p:spTgt spid="121"/>
                                        </p:tgtEl>
                                        <p:attrNameLst>
                                          <p:attrName>style.visibility</p:attrName>
                                        </p:attrNameLst>
                                      </p:cBhvr>
                                      <p:to>
                                        <p:strVal val="visible"/>
                                      </p:to>
                                    </p:set>
                                    <p:animEffect transition="in" filter="diamond(in)">
                                      <p:cBhvr>
                                        <p:cTn id="256" dur="2000"/>
                                        <p:tgtEl>
                                          <p:spTgt spid="121"/>
                                        </p:tgtEl>
                                      </p:cBhvr>
                                    </p:animEffect>
                                  </p:childTnLst>
                                </p:cTn>
                              </p:par>
                            </p:childTnLst>
                          </p:cTn>
                        </p:par>
                      </p:childTnLst>
                    </p:cTn>
                  </p:par>
                  <p:par>
                    <p:cTn id="257" fill="hold">
                      <p:stCondLst>
                        <p:cond delay="indefinite"/>
                      </p:stCondLst>
                      <p:childTnLst>
                        <p:par>
                          <p:cTn id="258" fill="hold">
                            <p:stCondLst>
                              <p:cond delay="0"/>
                            </p:stCondLst>
                            <p:childTnLst>
                              <p:par>
                                <p:cTn id="259" presetID="13" presetClass="entr" presetSubtype="16" fill="hold" nodeType="clickEffect">
                                  <p:stCondLst>
                                    <p:cond delay="0"/>
                                  </p:stCondLst>
                                  <p:childTnLst>
                                    <p:set>
                                      <p:cBhvr>
                                        <p:cTn id="260" dur="1" fill="hold">
                                          <p:stCondLst>
                                            <p:cond delay="0"/>
                                          </p:stCondLst>
                                        </p:cTn>
                                        <p:tgtEl>
                                          <p:spTgt spid="148"/>
                                        </p:tgtEl>
                                        <p:attrNameLst>
                                          <p:attrName>style.visibility</p:attrName>
                                        </p:attrNameLst>
                                      </p:cBhvr>
                                      <p:to>
                                        <p:strVal val="visible"/>
                                      </p:to>
                                    </p:set>
                                    <p:animEffect transition="in" filter="plus(in)">
                                      <p:cBhvr>
                                        <p:cTn id="261" dur="2000"/>
                                        <p:tgtEl>
                                          <p:spTgt spid="148"/>
                                        </p:tgtEl>
                                      </p:cBhvr>
                                    </p:animEffect>
                                  </p:childTnLst>
                                </p:cTn>
                              </p:par>
                              <p:par>
                                <p:cTn id="262" presetID="13" presetClass="entr" presetSubtype="16" fill="hold" nodeType="withEffect">
                                  <p:stCondLst>
                                    <p:cond delay="0"/>
                                  </p:stCondLst>
                                  <p:childTnLst>
                                    <p:set>
                                      <p:cBhvr>
                                        <p:cTn id="263" dur="1" fill="hold">
                                          <p:stCondLst>
                                            <p:cond delay="0"/>
                                          </p:stCondLst>
                                        </p:cTn>
                                        <p:tgtEl>
                                          <p:spTgt spid="147"/>
                                        </p:tgtEl>
                                        <p:attrNameLst>
                                          <p:attrName>style.visibility</p:attrName>
                                        </p:attrNameLst>
                                      </p:cBhvr>
                                      <p:to>
                                        <p:strVal val="visible"/>
                                      </p:to>
                                    </p:set>
                                    <p:animEffect transition="in" filter="plus(in)">
                                      <p:cBhvr>
                                        <p:cTn id="264" dur="2000"/>
                                        <p:tgtEl>
                                          <p:spTgt spid="147"/>
                                        </p:tgtEl>
                                      </p:cBhvr>
                                    </p:animEffect>
                                  </p:childTnLst>
                                </p:cTn>
                              </p:par>
                            </p:childTnLst>
                          </p:cTn>
                        </p:par>
                      </p:childTnLst>
                    </p:cTn>
                  </p:par>
                  <p:par>
                    <p:cTn id="265" fill="hold">
                      <p:stCondLst>
                        <p:cond delay="indefinite"/>
                      </p:stCondLst>
                      <p:childTnLst>
                        <p:par>
                          <p:cTn id="266" fill="hold">
                            <p:stCondLst>
                              <p:cond delay="0"/>
                            </p:stCondLst>
                            <p:childTnLst>
                              <p:par>
                                <p:cTn id="267" presetID="8" presetClass="entr" presetSubtype="16" fill="hold" grpId="0" nodeType="clickEffect">
                                  <p:stCondLst>
                                    <p:cond delay="0"/>
                                  </p:stCondLst>
                                  <p:childTnLst>
                                    <p:set>
                                      <p:cBhvr>
                                        <p:cTn id="268" dur="1" fill="hold">
                                          <p:stCondLst>
                                            <p:cond delay="0"/>
                                          </p:stCondLst>
                                        </p:cTn>
                                        <p:tgtEl>
                                          <p:spTgt spid="110"/>
                                        </p:tgtEl>
                                        <p:attrNameLst>
                                          <p:attrName>style.visibility</p:attrName>
                                        </p:attrNameLst>
                                      </p:cBhvr>
                                      <p:to>
                                        <p:strVal val="visible"/>
                                      </p:to>
                                    </p:set>
                                    <p:animEffect transition="in" filter="diamond(in)">
                                      <p:cBhvr>
                                        <p:cTn id="269" dur="2000"/>
                                        <p:tgtEl>
                                          <p:spTgt spid="110"/>
                                        </p:tgtEl>
                                      </p:cBhvr>
                                    </p:animEffect>
                                  </p:childTnLst>
                                </p:cTn>
                              </p:par>
                              <p:par>
                                <p:cTn id="270" presetID="8" presetClass="entr" presetSubtype="16" fill="hold" nodeType="withEffect">
                                  <p:stCondLst>
                                    <p:cond delay="0"/>
                                  </p:stCondLst>
                                  <p:childTnLst>
                                    <p:set>
                                      <p:cBhvr>
                                        <p:cTn id="271" dur="1" fill="hold">
                                          <p:stCondLst>
                                            <p:cond delay="0"/>
                                          </p:stCondLst>
                                        </p:cTn>
                                        <p:tgtEl>
                                          <p:spTgt spid="147"/>
                                        </p:tgtEl>
                                        <p:attrNameLst>
                                          <p:attrName>style.visibility</p:attrName>
                                        </p:attrNameLst>
                                      </p:cBhvr>
                                      <p:to>
                                        <p:strVal val="visible"/>
                                      </p:to>
                                    </p:set>
                                    <p:animEffect transition="in" filter="diamond(in)">
                                      <p:cBhvr>
                                        <p:cTn id="272" dur="2000"/>
                                        <p:tgtEl>
                                          <p:spTgt spid="147"/>
                                        </p:tgtEl>
                                      </p:cBhvr>
                                    </p:animEffect>
                                  </p:childTnLst>
                                </p:cTn>
                              </p:par>
                              <p:par>
                                <p:cTn id="273" presetID="8" presetClass="entr" presetSubtype="16" fill="hold" grpId="0" nodeType="withEffect">
                                  <p:stCondLst>
                                    <p:cond delay="0"/>
                                  </p:stCondLst>
                                  <p:childTnLst>
                                    <p:set>
                                      <p:cBhvr>
                                        <p:cTn id="274" dur="1" fill="hold">
                                          <p:stCondLst>
                                            <p:cond delay="0"/>
                                          </p:stCondLst>
                                        </p:cTn>
                                        <p:tgtEl>
                                          <p:spTgt spid="109"/>
                                        </p:tgtEl>
                                        <p:attrNameLst>
                                          <p:attrName>style.visibility</p:attrName>
                                        </p:attrNameLst>
                                      </p:cBhvr>
                                      <p:to>
                                        <p:strVal val="visible"/>
                                      </p:to>
                                    </p:set>
                                    <p:animEffect transition="in" filter="diamond(in)">
                                      <p:cBhvr>
                                        <p:cTn id="275" dur="2000"/>
                                        <p:tgtEl>
                                          <p:spTgt spid="109"/>
                                        </p:tgtEl>
                                      </p:cBhvr>
                                    </p:animEffect>
                                  </p:childTnLst>
                                </p:cTn>
                              </p:par>
                            </p:childTnLst>
                          </p:cTn>
                        </p:par>
                      </p:childTnLst>
                    </p:cTn>
                  </p:par>
                  <p:par>
                    <p:cTn id="276" fill="hold">
                      <p:stCondLst>
                        <p:cond delay="indefinite"/>
                      </p:stCondLst>
                      <p:childTnLst>
                        <p:par>
                          <p:cTn id="277" fill="hold">
                            <p:stCondLst>
                              <p:cond delay="0"/>
                            </p:stCondLst>
                            <p:childTnLst>
                              <p:par>
                                <p:cTn id="278" presetID="13" presetClass="entr" presetSubtype="16" fill="hold" grpId="0" nodeType="clickEffect">
                                  <p:stCondLst>
                                    <p:cond delay="0"/>
                                  </p:stCondLst>
                                  <p:childTnLst>
                                    <p:set>
                                      <p:cBhvr>
                                        <p:cTn id="279" dur="1" fill="hold">
                                          <p:stCondLst>
                                            <p:cond delay="0"/>
                                          </p:stCondLst>
                                        </p:cTn>
                                        <p:tgtEl>
                                          <p:spTgt spid="112"/>
                                        </p:tgtEl>
                                        <p:attrNameLst>
                                          <p:attrName>style.visibility</p:attrName>
                                        </p:attrNameLst>
                                      </p:cBhvr>
                                      <p:to>
                                        <p:strVal val="visible"/>
                                      </p:to>
                                    </p:set>
                                    <p:animEffect transition="in" filter="plus(in)">
                                      <p:cBhvr>
                                        <p:cTn id="280" dur="2000"/>
                                        <p:tgtEl>
                                          <p:spTgt spid="112"/>
                                        </p:tgtEl>
                                      </p:cBhvr>
                                    </p:animEffect>
                                  </p:childTnLst>
                                </p:cTn>
                              </p:par>
                              <p:par>
                                <p:cTn id="281" presetID="13" presetClass="entr" presetSubtype="16" fill="hold" nodeType="withEffect">
                                  <p:stCondLst>
                                    <p:cond delay="0"/>
                                  </p:stCondLst>
                                  <p:childTnLst>
                                    <p:set>
                                      <p:cBhvr>
                                        <p:cTn id="282" dur="1" fill="hold">
                                          <p:stCondLst>
                                            <p:cond delay="0"/>
                                          </p:stCondLst>
                                        </p:cTn>
                                        <p:tgtEl>
                                          <p:spTgt spid="225"/>
                                        </p:tgtEl>
                                        <p:attrNameLst>
                                          <p:attrName>style.visibility</p:attrName>
                                        </p:attrNameLst>
                                      </p:cBhvr>
                                      <p:to>
                                        <p:strVal val="visible"/>
                                      </p:to>
                                    </p:set>
                                    <p:animEffect transition="in" filter="plus(in)">
                                      <p:cBhvr>
                                        <p:cTn id="283" dur="2000"/>
                                        <p:tgtEl>
                                          <p:spTgt spid="225"/>
                                        </p:tgtEl>
                                      </p:cBhvr>
                                    </p:animEffect>
                                  </p:childTnLst>
                                </p:cTn>
                              </p:par>
                            </p:childTnLst>
                          </p:cTn>
                        </p:par>
                      </p:childTnLst>
                    </p:cTn>
                  </p:par>
                  <p:par>
                    <p:cTn id="284" fill="hold">
                      <p:stCondLst>
                        <p:cond delay="indefinite"/>
                      </p:stCondLst>
                      <p:childTnLst>
                        <p:par>
                          <p:cTn id="285" fill="hold">
                            <p:stCondLst>
                              <p:cond delay="0"/>
                            </p:stCondLst>
                            <p:childTnLst>
                              <p:par>
                                <p:cTn id="286" presetID="8" presetClass="entr" presetSubtype="16" fill="hold" grpId="0" nodeType="clickEffect">
                                  <p:stCondLst>
                                    <p:cond delay="0"/>
                                  </p:stCondLst>
                                  <p:childTnLst>
                                    <p:set>
                                      <p:cBhvr>
                                        <p:cTn id="287" dur="1" fill="hold">
                                          <p:stCondLst>
                                            <p:cond delay="0"/>
                                          </p:stCondLst>
                                        </p:cTn>
                                        <p:tgtEl>
                                          <p:spTgt spid="113"/>
                                        </p:tgtEl>
                                        <p:attrNameLst>
                                          <p:attrName>style.visibility</p:attrName>
                                        </p:attrNameLst>
                                      </p:cBhvr>
                                      <p:to>
                                        <p:strVal val="visible"/>
                                      </p:to>
                                    </p:set>
                                    <p:animEffect transition="in" filter="diamond(in)">
                                      <p:cBhvr>
                                        <p:cTn id="288" dur="2000"/>
                                        <p:tgtEl>
                                          <p:spTgt spid="113"/>
                                        </p:tgtEl>
                                      </p:cBhvr>
                                    </p:animEffect>
                                  </p:childTnLst>
                                </p:cTn>
                              </p:par>
                              <p:par>
                                <p:cTn id="289" presetID="8" presetClass="entr" presetSubtype="16" fill="hold" grpId="0" nodeType="withEffect">
                                  <p:stCondLst>
                                    <p:cond delay="0"/>
                                  </p:stCondLst>
                                  <p:childTnLst>
                                    <p:set>
                                      <p:cBhvr>
                                        <p:cTn id="290" dur="1" fill="hold">
                                          <p:stCondLst>
                                            <p:cond delay="0"/>
                                          </p:stCondLst>
                                        </p:cTn>
                                        <p:tgtEl>
                                          <p:spTgt spid="114"/>
                                        </p:tgtEl>
                                        <p:attrNameLst>
                                          <p:attrName>style.visibility</p:attrName>
                                        </p:attrNameLst>
                                      </p:cBhvr>
                                      <p:to>
                                        <p:strVal val="visible"/>
                                      </p:to>
                                    </p:set>
                                    <p:animEffect transition="in" filter="diamond(in)">
                                      <p:cBhvr>
                                        <p:cTn id="291" dur="2000"/>
                                        <p:tgtEl>
                                          <p:spTgt spid="114"/>
                                        </p:tgtEl>
                                      </p:cBhvr>
                                    </p:animEffect>
                                  </p:childTnLst>
                                </p:cTn>
                              </p:par>
                            </p:childTnLst>
                          </p:cTn>
                        </p:par>
                      </p:childTnLst>
                    </p:cTn>
                  </p:par>
                  <p:par>
                    <p:cTn id="292" fill="hold">
                      <p:stCondLst>
                        <p:cond delay="indefinite"/>
                      </p:stCondLst>
                      <p:childTnLst>
                        <p:par>
                          <p:cTn id="293" fill="hold">
                            <p:stCondLst>
                              <p:cond delay="0"/>
                            </p:stCondLst>
                            <p:childTnLst>
                              <p:par>
                                <p:cTn id="294" presetID="13" presetClass="entr" presetSubtype="16" fill="hold" grpId="0" nodeType="clickEffect">
                                  <p:stCondLst>
                                    <p:cond delay="0"/>
                                  </p:stCondLst>
                                  <p:childTnLst>
                                    <p:set>
                                      <p:cBhvr>
                                        <p:cTn id="295" dur="1" fill="hold">
                                          <p:stCondLst>
                                            <p:cond delay="0"/>
                                          </p:stCondLst>
                                        </p:cTn>
                                        <p:tgtEl>
                                          <p:spTgt spid="115"/>
                                        </p:tgtEl>
                                        <p:attrNameLst>
                                          <p:attrName>style.visibility</p:attrName>
                                        </p:attrNameLst>
                                      </p:cBhvr>
                                      <p:to>
                                        <p:strVal val="visible"/>
                                      </p:to>
                                    </p:set>
                                    <p:animEffect transition="in" filter="plus(in)">
                                      <p:cBhvr>
                                        <p:cTn id="296" dur="2000"/>
                                        <p:tgtEl>
                                          <p:spTgt spid="115"/>
                                        </p:tgtEl>
                                      </p:cBhvr>
                                    </p:animEffect>
                                  </p:childTnLst>
                                </p:cTn>
                              </p:par>
                              <p:par>
                                <p:cTn id="297" presetID="13" presetClass="entr" presetSubtype="16" fill="hold" nodeType="withEffect">
                                  <p:stCondLst>
                                    <p:cond delay="0"/>
                                  </p:stCondLst>
                                  <p:childTnLst>
                                    <p:set>
                                      <p:cBhvr>
                                        <p:cTn id="298" dur="1" fill="hold">
                                          <p:stCondLst>
                                            <p:cond delay="0"/>
                                          </p:stCondLst>
                                        </p:cTn>
                                        <p:tgtEl>
                                          <p:spTgt spid="149"/>
                                        </p:tgtEl>
                                        <p:attrNameLst>
                                          <p:attrName>style.visibility</p:attrName>
                                        </p:attrNameLst>
                                      </p:cBhvr>
                                      <p:to>
                                        <p:strVal val="visible"/>
                                      </p:to>
                                    </p:set>
                                    <p:animEffect transition="in" filter="plus(in)">
                                      <p:cBhvr>
                                        <p:cTn id="299" dur="2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85" grpId="0" bldLvl="0" animBg="1"/>
      <p:bldP spid="86" grpId="0"/>
      <p:bldP spid="87" grpId="0"/>
      <p:bldP spid="88" grpId="0"/>
      <p:bldP spid="89" grpId="0" bldLvl="0" animBg="1"/>
      <p:bldP spid="90" grpId="0"/>
      <p:bldP spid="91" grpId="0" bldLvl="0" animBg="1"/>
      <p:bldP spid="92" grpId="0"/>
      <p:bldP spid="93" grpId="0" bldLvl="0" animBg="1"/>
      <p:bldP spid="94" grpId="0" bldLvl="0" animBg="1"/>
      <p:bldP spid="95" grpId="0"/>
      <p:bldP spid="96" grpId="0"/>
      <p:bldP spid="97" grpId="0" bldLvl="0" animBg="1"/>
      <p:bldP spid="98" grpId="0" bldLvl="0" animBg="1"/>
      <p:bldP spid="99" grpId="0" bldLvl="0" animBg="1"/>
      <p:bldP spid="100" grpId="0"/>
      <p:bldP spid="101" grpId="0" bldLvl="0" animBg="1"/>
      <p:bldP spid="102" grpId="0"/>
      <p:bldP spid="103" grpId="0"/>
      <p:bldP spid="104" grpId="0" bldLvl="0" animBg="1"/>
      <p:bldP spid="105" grpId="0"/>
      <p:bldP spid="106" grpId="0" bldLvl="0" animBg="1"/>
      <p:bldP spid="107" grpId="0" bldLvl="0" animBg="1"/>
      <p:bldP spid="108" grpId="0" bldLvl="0" animBg="1"/>
      <p:bldP spid="109" grpId="0" bldLvl="0" animBg="1"/>
      <p:bldP spid="110" grpId="0"/>
      <p:bldP spid="111" grpId="0"/>
      <p:bldP spid="112" grpId="0"/>
      <p:bldP spid="113" grpId="0" bldLvl="0" animBg="1"/>
      <p:bldP spid="114" grpId="0"/>
      <p:bldP spid="115" grpId="0"/>
      <p:bldP spid="116" grpId="0" bldLvl="0" animBg="1"/>
      <p:bldP spid="117" grpId="0" bldLvl="0" animBg="1"/>
      <p:bldP spid="118" grpId="0" bldLvl="0" animBg="1"/>
      <p:bldP spid="119" grpId="0"/>
      <p:bldP spid="120" grpId="0" bldLvl="0" animBg="1"/>
      <p:bldP spid="121" grpId="0"/>
      <p:bldP spid="122" grpId="0" bldLvl="0" animBg="1"/>
      <p:bldP spid="123" grpId="0"/>
      <p:bldP spid="124" grpId="0" bldLvl="0" animBg="1"/>
      <p:bldP spid="125" grpId="0" bldLvl="0" animBg="1"/>
      <p:bldP spid="126" grpId="0"/>
      <p:bldP spid="127" grpId="0"/>
      <p:bldP spid="128" grpId="0" bldLvl="0" animBg="1"/>
      <p:bldP spid="129" grpId="0"/>
      <p:bldP spid="130" grpId="0" bldLvl="0" animBg="1"/>
      <p:bldP spid="131" grpId="0" bldLvl="0" animBg="1"/>
      <p:bldP spid="132" grpId="0" bldLvl="0" animBg="1"/>
      <p:bldP spid="133" grpId="0" bldLvl="0" animBg="1"/>
      <p:bldP spid="15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7" name="文本框 46"/>
          <p:cNvSpPr txBox="1"/>
          <p:nvPr/>
        </p:nvSpPr>
        <p:spPr>
          <a:xfrm>
            <a:off x="6884036" y="2954756"/>
            <a:ext cx="3856044" cy="846386"/>
          </a:xfrm>
          <a:prstGeom prst="rect">
            <a:avLst/>
          </a:prstGeom>
          <a:noFill/>
        </p:spPr>
        <p:txBody>
          <a:bodyPr wrap="square" rtlCol="0">
            <a:spAutoFit/>
          </a:bodyPr>
          <a:lstStyle/>
          <a:p>
            <a:pPr lvl="0"/>
            <a:r>
              <a:rPr lang="zh-CN" altLang="en-US" sz="4900" b="1" dirty="0">
                <a:solidFill>
                  <a:srgbClr val="181818"/>
                </a:solidFill>
                <a:cs typeface="+mn-ea"/>
                <a:sym typeface="+mn-lt"/>
              </a:rPr>
              <a:t>思考及探索</a:t>
            </a:r>
            <a:endParaRPr lang="zh-CN" altLang="en-US" sz="4900" b="1" dirty="0">
              <a:solidFill>
                <a:srgbClr val="181818"/>
              </a:solidFill>
              <a:cs typeface="+mn-ea"/>
              <a:sym typeface="+mn-lt"/>
            </a:endParaRPr>
          </a:p>
        </p:txBody>
      </p:sp>
      <p:cxnSp>
        <p:nvCxnSpPr>
          <p:cNvPr id="48" name="直接连接符 47"/>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2057454" y="2703348"/>
            <a:ext cx="3871464" cy="1366210"/>
            <a:chOff x="2057454" y="2646587"/>
            <a:chExt cx="3871464" cy="1366210"/>
          </a:xfrm>
        </p:grpSpPr>
        <p:sp>
          <p:nvSpPr>
            <p:cNvPr id="50" name="椭圆 49"/>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2" name="椭圆 51"/>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3" name="椭圆 52"/>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椭圆 53"/>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5" name="椭圆 54"/>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6" name="椭圆 55"/>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椭圆 56"/>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椭圆 57"/>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9" name="椭圆 58"/>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60" name="椭圆 59"/>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1" name="椭圆 60"/>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2" name="组合 61"/>
          <p:cNvGrpSpPr/>
          <p:nvPr/>
        </p:nvGrpSpPr>
        <p:grpSpPr>
          <a:xfrm>
            <a:off x="2662550" y="2972994"/>
            <a:ext cx="2720704" cy="871348"/>
            <a:chOff x="2133791" y="2806726"/>
            <a:chExt cx="3351856" cy="1073484"/>
          </a:xfrm>
        </p:grpSpPr>
        <p:sp>
          <p:nvSpPr>
            <p:cNvPr id="63" name="椭圆 62"/>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4" name="椭圆 63"/>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椭圆 64"/>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6" name="椭圆 65"/>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7" name="椭圆 66"/>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8" name="椭圆 67"/>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 name="椭圆 68"/>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 name="椭圆 69"/>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1" name="椭圆 70"/>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2" name="椭圆 71"/>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3" name="椭圆 72"/>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4" name="椭圆 73"/>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75" name="文本框 74"/>
          <p:cNvSpPr txBox="1"/>
          <p:nvPr/>
        </p:nvSpPr>
        <p:spPr>
          <a:xfrm>
            <a:off x="1306966" y="1782039"/>
            <a:ext cx="3522115"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rPr>
              <a:t>Part </a:t>
            </a:r>
            <a:r>
              <a:rPr kumimoji="0" lang="en-US" altLang="zh-CN" sz="115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rPr>
              <a:t>4</a:t>
            </a:r>
            <a:endParaRPr kumimoji="0" lang="zh-CN" altLang="en-US" sz="66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endParaRPr>
          </a:p>
        </p:txBody>
      </p:sp>
      <p:sp>
        <p:nvSpPr>
          <p:cNvPr id="40" name="矩形 39"/>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41" name="矩形 40"/>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cxnSp>
        <p:nvCxnSpPr>
          <p:cNvPr id="42" name="直接连接符 41"/>
          <p:cNvCxnSpPr/>
          <p:nvPr/>
        </p:nvCxnSpPr>
        <p:spPr>
          <a:xfrm>
            <a:off x="6668770" y="2200144"/>
            <a:ext cx="0" cy="2674620"/>
          </a:xfrm>
          <a:prstGeom prst="line">
            <a:avLst/>
          </a:prstGeom>
          <a:noFill/>
          <a:ln w="6350" cap="flat" cmpd="sng" algn="ctr">
            <a:solidFill>
              <a:sysClr val="windowText" lastClr="000000">
                <a:lumMod val="65000"/>
                <a:lumOff val="35000"/>
              </a:sysClr>
            </a:solidFill>
            <a:prstDash val="dash"/>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1" name="组合 10"/>
          <p:cNvGrpSpPr/>
          <p:nvPr/>
        </p:nvGrpSpPr>
        <p:grpSpPr>
          <a:xfrm>
            <a:off x="253747" y="321532"/>
            <a:ext cx="5287244" cy="639691"/>
            <a:chOff x="253748" y="321532"/>
            <a:chExt cx="3695952" cy="639691"/>
          </a:xfrm>
        </p:grpSpPr>
        <p:sp>
          <p:nvSpPr>
            <p:cNvPr id="12"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smtClean="0">
                  <a:solidFill>
                    <a:srgbClr val="181818"/>
                  </a:solidFill>
                  <a:latin typeface="微软雅黑" panose="020B0503020204020204" charset="-122"/>
                  <a:ea typeface="微软雅黑" panose="020B0503020204020204" charset="-122"/>
                  <a:cs typeface="+mn-ea"/>
                  <a:sym typeface="+mn-lt"/>
                </a:rPr>
                <a:t>项目的辅助</a:t>
              </a:r>
              <a:r>
                <a:rPr lang="zh-CN" altLang="en-US" sz="2800" b="1" dirty="0">
                  <a:solidFill>
                    <a:srgbClr val="181818"/>
                  </a:solidFill>
                  <a:latin typeface="微软雅黑" panose="020B0503020204020204" charset="-122"/>
                  <a:ea typeface="微软雅黑" panose="020B0503020204020204" charset="-122"/>
                  <a:cs typeface="+mn-ea"/>
                  <a:sym typeface="+mn-lt"/>
                </a:rPr>
                <a:t>核算</a:t>
              </a:r>
              <a:endParaRPr lang="zh-CN" altLang="en-US" sz="2800" b="1" dirty="0">
                <a:solidFill>
                  <a:srgbClr val="181818"/>
                </a:solidFill>
                <a:latin typeface="微软雅黑" panose="020B0503020204020204" charset="-122"/>
                <a:ea typeface="微软雅黑" panose="020B0503020204020204" charset="-122"/>
                <a:cs typeface="+mn-ea"/>
                <a:sym typeface="+mn-lt"/>
              </a:endParaRPr>
            </a:p>
          </p:txBody>
        </p:sp>
        <p:sp>
          <p:nvSpPr>
            <p:cNvPr id="13" name="矩形 12"/>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14"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sp>
        <p:nvSpPr>
          <p:cNvPr id="16" name="文本框 128"/>
          <p:cNvSpPr txBox="1"/>
          <p:nvPr/>
        </p:nvSpPr>
        <p:spPr>
          <a:xfrm>
            <a:off x="610199" y="1594084"/>
            <a:ext cx="10715238" cy="4230124"/>
          </a:xfrm>
          <a:prstGeom prst="rect">
            <a:avLst/>
          </a:prstGeom>
          <a:noFill/>
          <a:ln>
            <a:solidFill>
              <a:srgbClr val="4472C4"/>
            </a:solidFill>
          </a:ln>
        </p:spPr>
        <p:txBody>
          <a:bodyPr/>
          <a:lstStyle/>
          <a:p>
            <a:pPr marL="0" marR="0" lvl="0" indent="0" defTabSz="914400" eaLnBrk="1" fontAlgn="auto" latinLnBrk="0" hangingPunct="1">
              <a:lnSpc>
                <a:spcPct val="11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181818"/>
              </a:solidFill>
              <a:effectLst/>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950576" y="1802707"/>
            <a:ext cx="9180830" cy="3139321"/>
          </a:xfrm>
          <a:prstGeom prst="rect">
            <a:avLst/>
          </a:prstGeom>
          <a:noFill/>
        </p:spPr>
        <p:txBody>
          <a:bodyPr wrap="square" rtlCol="0">
            <a:spAutoFit/>
          </a:bodyPr>
          <a:lstStyle/>
          <a:p>
            <a:pPr>
              <a:lnSpc>
                <a:spcPct val="150000"/>
              </a:lnSpc>
            </a:pPr>
            <a:r>
              <a:rPr lang="zh-CN" altLang="en-US" sz="2800" b="1" dirty="0">
                <a:solidFill>
                  <a:srgbClr val="99191E"/>
                </a:solidFill>
                <a:latin typeface="微软雅黑" panose="020B0503020204020204" charset="-122"/>
                <a:ea typeface="微软雅黑" panose="020B0503020204020204" charset="-122"/>
                <a:cs typeface="微软雅黑" panose="020B0503020204020204" charset="-122"/>
              </a:rPr>
              <a:t>辅助核算与新制度衔接的思考：</a:t>
            </a:r>
            <a:endParaRPr lang="en-US" altLang="zh-CN" sz="2800" b="1" dirty="0">
              <a:solidFill>
                <a:srgbClr val="99191E"/>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mj-ea"/>
              <a:buAutoNum type="circleNumDbPlain"/>
            </a:pPr>
            <a:r>
              <a:rPr lang="zh-CN" altLang="en-US" sz="2400" dirty="0">
                <a:solidFill>
                  <a:srgbClr val="181818"/>
                </a:solidFill>
                <a:latin typeface="微软雅黑" panose="020B0503020204020204" charset="-122"/>
                <a:ea typeface="微软雅黑" panose="020B0503020204020204" charset="-122"/>
                <a:cs typeface="微软雅黑" panose="020B0503020204020204" charset="-122"/>
              </a:rPr>
              <a:t>支付暂付款。</a:t>
            </a:r>
            <a:endParaRPr lang="zh-CN" altLang="en-US" sz="2400" dirty="0">
              <a:solidFill>
                <a:srgbClr val="181818"/>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mj-ea"/>
              <a:buAutoNum type="circleNumDbPlain"/>
            </a:pPr>
            <a:r>
              <a:rPr lang="zh-CN" altLang="en-US" sz="2400" dirty="0">
                <a:solidFill>
                  <a:srgbClr val="181818"/>
                </a:solidFill>
                <a:latin typeface="微软雅黑" panose="020B0503020204020204" charset="-122"/>
                <a:ea typeface="微软雅黑" panose="020B0503020204020204" charset="-122"/>
                <a:cs typeface="微软雅黑" panose="020B0503020204020204" charset="-122"/>
              </a:rPr>
              <a:t>收到含税收入（比如横向科研款）。</a:t>
            </a:r>
            <a:endParaRPr lang="zh-CN" altLang="en-US" sz="2400" dirty="0">
              <a:solidFill>
                <a:srgbClr val="181818"/>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mj-ea"/>
              <a:buAutoNum type="circleNumDbPlain"/>
            </a:pPr>
            <a:r>
              <a:rPr lang="zh-CN" altLang="en-US" sz="2400" dirty="0">
                <a:solidFill>
                  <a:srgbClr val="181818"/>
                </a:solidFill>
                <a:latin typeface="微软雅黑" panose="020B0503020204020204" charset="-122"/>
                <a:ea typeface="微软雅黑" panose="020B0503020204020204" charset="-122"/>
                <a:cs typeface="微软雅黑" panose="020B0503020204020204" charset="-122"/>
              </a:rPr>
              <a:t>支付含税的劳务费。</a:t>
            </a:r>
            <a:endParaRPr lang="zh-CN" altLang="en-US" sz="2400" dirty="0">
              <a:solidFill>
                <a:srgbClr val="181818"/>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dirty="0">
                <a:solidFill>
                  <a:srgbClr val="181818"/>
                </a:solidFill>
                <a:latin typeface="微软雅黑" panose="020B0503020204020204" charset="-122"/>
                <a:ea typeface="微软雅黑" panose="020B0503020204020204" charset="-122"/>
                <a:cs typeface="微软雅黑" panose="020B0503020204020204" charset="-122"/>
              </a:rPr>
              <a:t>      </a:t>
            </a:r>
            <a:endParaRPr lang="zh-CN" altLang="en-US" sz="3200" dirty="0">
              <a:solidFill>
                <a:srgbClr val="181818"/>
              </a:solidFill>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614876" y="1458582"/>
            <a:ext cx="10730670" cy="75877"/>
            <a:chOff x="1070542" y="1327518"/>
            <a:chExt cx="10035925" cy="45719"/>
          </a:xfrm>
        </p:grpSpPr>
        <p:sp>
          <p:nvSpPr>
            <p:cNvPr id="19" name="矩形 18"/>
            <p:cNvSpPr/>
            <p:nvPr/>
          </p:nvSpPr>
          <p:spPr>
            <a:xfrm>
              <a:off x="1070542" y="1329101"/>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46" y="1329535"/>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71653" y="1328304"/>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5356" y="1328750"/>
              <a:ext cx="1433704" cy="43702"/>
            </a:xfrm>
            <a:prstGeom prst="rect">
              <a:avLst/>
            </a:prstGeom>
            <a:solidFill>
              <a:srgbClr val="00ACEF"/>
            </a:solidFill>
            <a:ln>
              <a:solidFill>
                <a:srgbClr val="00A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39060" y="1329185"/>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72763" y="1327518"/>
              <a:ext cx="1433704" cy="43702"/>
            </a:xfrm>
            <a:prstGeom prst="rect">
              <a:avLst/>
            </a:prstGeom>
            <a:solidFill>
              <a:srgbClr val="8DCE48"/>
            </a:solidFill>
            <a:ln>
              <a:solidFill>
                <a:srgbClr val="8DC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52941" y="1328516"/>
              <a:ext cx="1433704" cy="43702"/>
            </a:xfrm>
            <a:prstGeom prst="rect">
              <a:avLst/>
            </a:prstGeom>
            <a:solidFill>
              <a:srgbClr val="0069BD"/>
            </a:solidFill>
            <a:ln>
              <a:solidFill>
                <a:srgbClr val="00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59959" y="6549495"/>
            <a:ext cx="613030"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- 61 -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10" name="组合 9"/>
          <p:cNvGrpSpPr/>
          <p:nvPr/>
        </p:nvGrpSpPr>
        <p:grpSpPr>
          <a:xfrm>
            <a:off x="694989" y="557005"/>
            <a:ext cx="10788352" cy="5825652"/>
            <a:chOff x="329228" y="322943"/>
            <a:chExt cx="11504029" cy="6212114"/>
          </a:xfrm>
          <a:effectLst>
            <a:outerShdw blurRad="482600" sx="104000" sy="104000" algn="ctr" rotWithShape="0">
              <a:prstClr val="black">
                <a:alpha val="7000"/>
              </a:prstClr>
            </a:outerShdw>
          </a:effectLst>
        </p:grpSpPr>
        <p:sp>
          <p:nvSpPr>
            <p:cNvPr id="6" name="矩形 5"/>
            <p:cNvSpPr/>
            <p:nvPr/>
          </p:nvSpPr>
          <p:spPr>
            <a:xfrm>
              <a:off x="329228" y="322943"/>
              <a:ext cx="11499915" cy="621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7" name="矩形 6"/>
            <p:cNvSpPr/>
            <p:nvPr/>
          </p:nvSpPr>
          <p:spPr>
            <a:xfrm>
              <a:off x="333342" y="322943"/>
              <a:ext cx="11499915" cy="6212114"/>
            </a:xfrm>
            <a:prstGeom prst="rect">
              <a:avLst/>
            </a:prstGeom>
            <a:blipFill dpi="0" rotWithShape="1">
              <a:blip r:embed="rId1" cstate="screen">
                <a:alphaModFix amt="10000"/>
                <a:extLst>
                  <a:ext uri="{BEBA8EAE-BF5A-486C-A8C5-ECC9F3942E4B}">
                    <a14:imgProps xmlns:a14="http://schemas.microsoft.com/office/drawing/2010/main">
                      <a14:imgLayer r:embed="rId2">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sp>
        <p:nvSpPr>
          <p:cNvPr id="11" name="矩形 10"/>
          <p:cNvSpPr/>
          <p:nvPr/>
        </p:nvSpPr>
        <p:spPr>
          <a:xfrm>
            <a:off x="3542017" y="2426085"/>
            <a:ext cx="5090437" cy="1600438"/>
          </a:xfrm>
          <a:prstGeom prst="rect">
            <a:avLst/>
          </a:prstGeom>
        </p:spPr>
        <p:txBody>
          <a:bodyPr wrap="square">
            <a:spAutoFit/>
          </a:bodyPr>
          <a:lstStyle/>
          <a:p>
            <a:pPr lvl="0" algn="ctr">
              <a:defRPr/>
            </a:pPr>
            <a:r>
              <a:rPr lang="zh-CN" altLang="en-US" sz="4900" b="1" spc="300" dirty="0">
                <a:solidFill>
                  <a:srgbClr val="99191E"/>
                </a:solidFill>
                <a:cs typeface="+mn-ea"/>
                <a:sym typeface="+mn-lt"/>
              </a:rPr>
              <a:t>谢谢大家</a:t>
            </a:r>
            <a:endParaRPr lang="zh-CN" altLang="en-US" sz="4900" b="1" spc="300" dirty="0">
              <a:solidFill>
                <a:srgbClr val="99191E"/>
              </a:solidFill>
              <a:cs typeface="+mn-ea"/>
              <a:sym typeface="+mn-lt"/>
            </a:endParaRPr>
          </a:p>
          <a:p>
            <a:pPr lvl="0" algn="ctr">
              <a:defRPr/>
            </a:pPr>
            <a:r>
              <a:rPr lang="zh-CN" altLang="en-US" sz="4900" b="1" spc="300" dirty="0">
                <a:solidFill>
                  <a:srgbClr val="99191E"/>
                </a:solidFill>
                <a:cs typeface="+mn-ea"/>
                <a:sym typeface="+mn-lt"/>
              </a:rPr>
              <a:t>敬请批评指正</a:t>
            </a:r>
            <a:endParaRPr lang="zh-CN" altLang="en-US" sz="4900" b="1" spc="300" dirty="0">
              <a:solidFill>
                <a:srgbClr val="99191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3" name="矩形 2"/>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grpSp>
        <p:nvGrpSpPr>
          <p:cNvPr id="24" name="组合 23"/>
          <p:cNvGrpSpPr/>
          <p:nvPr/>
        </p:nvGrpSpPr>
        <p:grpSpPr>
          <a:xfrm>
            <a:off x="3381372" y="2152849"/>
            <a:ext cx="2220568" cy="478785"/>
            <a:chOff x="3720981" y="3206693"/>
            <a:chExt cx="2220568" cy="478785"/>
          </a:xfrm>
        </p:grpSpPr>
        <p:sp>
          <p:nvSpPr>
            <p:cNvPr id="25" name="TextBox 26"/>
            <p:cNvSpPr txBox="1"/>
            <p:nvPr/>
          </p:nvSpPr>
          <p:spPr>
            <a:xfrm>
              <a:off x="3720981" y="3206693"/>
              <a:ext cx="2220568" cy="478785"/>
            </a:xfrm>
            <a:prstGeom prst="rect">
              <a:avLst/>
            </a:prstGeom>
            <a:noFill/>
            <a:ln w="28575" cmpd="sng">
              <a:solidFill>
                <a:srgbClr val="5ECFD2"/>
              </a:solidFill>
            </a:ln>
          </p:spPr>
          <p:txBody>
            <a:bodyPr wrap="square" lIns="121920" tIns="60960" rIns="121920" bIns="60960" rtlCol="0" anchor="b" anchorCtr="0">
              <a:spAutoFit/>
            </a:bodyPr>
            <a:lstStyle/>
            <a:p>
              <a:pPr algn="ctr" defTabSz="913765">
                <a:lnSpc>
                  <a:spcPts val="3040"/>
                </a:lnSpc>
                <a:defRPr/>
              </a:pPr>
              <a:endParaRPr lang="en-US" sz="2200" b="1" kern="0" dirty="0">
                <a:solidFill>
                  <a:prstClr val="black"/>
                </a:solidFill>
                <a:latin typeface="微软雅黑" panose="020B0503020204020204" charset="-122"/>
                <a:ea typeface="微软雅黑" panose="020B0503020204020204" charset="-122"/>
                <a:cs typeface="Lato Light" panose="020F0502020204030203" pitchFamily="34" charset="0"/>
              </a:endParaRPr>
            </a:p>
          </p:txBody>
        </p:sp>
        <p:sp>
          <p:nvSpPr>
            <p:cNvPr id="26" name="TextBox 44"/>
            <p:cNvSpPr txBox="1"/>
            <p:nvPr/>
          </p:nvSpPr>
          <p:spPr>
            <a:xfrm>
              <a:off x="3777131" y="3235860"/>
              <a:ext cx="2108269" cy="430887"/>
            </a:xfrm>
            <a:prstGeom prst="rect">
              <a:avLst/>
            </a:prstGeom>
            <a:solidFill>
              <a:srgbClr val="5ECFD2"/>
            </a:solidFill>
            <a:ln>
              <a:solidFill>
                <a:srgbClr val="5ECFD2"/>
              </a:solidFill>
            </a:ln>
          </p:spPr>
          <p:txBody>
            <a:bodyPr wrap="none" rtlCol="0" anchor="ctr" anchorCtr="0">
              <a:spAutoFit/>
            </a:bodyPr>
            <a:lstStyle/>
            <a:p>
              <a:pPr algn="ctr" defTabSz="913765">
                <a:defRPr/>
              </a:pPr>
              <a:r>
                <a:rPr lang="zh-CN" altLang="en-US" sz="2200" b="1" kern="0" spc="300" dirty="0">
                  <a:solidFill>
                    <a:prstClr val="black"/>
                  </a:solidFill>
                  <a:latin typeface="微软雅黑" panose="020B0503020204020204" charset="-122"/>
                  <a:ea typeface="微软雅黑" panose="020B0503020204020204" charset="-122"/>
                  <a:cs typeface="Montserrat Semi Bold" charset="0"/>
                </a:rPr>
                <a:t>科目级次变化</a:t>
              </a:r>
              <a:endParaRPr lang="zh-CN" altLang="en-US" sz="2200" b="1" kern="0" spc="300" dirty="0">
                <a:solidFill>
                  <a:prstClr val="black"/>
                </a:solidFill>
                <a:latin typeface="微软雅黑" panose="020B0503020204020204" charset="-122"/>
                <a:ea typeface="微软雅黑" panose="020B0503020204020204" charset="-122"/>
                <a:cs typeface="Montserrat Semi Bold" charset="0"/>
              </a:endParaRPr>
            </a:p>
          </p:txBody>
        </p:sp>
      </p:grpSp>
      <p:grpSp>
        <p:nvGrpSpPr>
          <p:cNvPr id="27" name="组合 26"/>
          <p:cNvGrpSpPr/>
          <p:nvPr/>
        </p:nvGrpSpPr>
        <p:grpSpPr>
          <a:xfrm>
            <a:off x="5938195" y="2152849"/>
            <a:ext cx="2220568" cy="478785"/>
            <a:chOff x="6264156" y="3206693"/>
            <a:chExt cx="2220568" cy="478785"/>
          </a:xfrm>
        </p:grpSpPr>
        <p:sp>
          <p:nvSpPr>
            <p:cNvPr id="28" name="TextBox 28"/>
            <p:cNvSpPr txBox="1"/>
            <p:nvPr/>
          </p:nvSpPr>
          <p:spPr>
            <a:xfrm>
              <a:off x="6264156" y="3206693"/>
              <a:ext cx="2220568" cy="478785"/>
            </a:xfrm>
            <a:prstGeom prst="rect">
              <a:avLst/>
            </a:prstGeom>
            <a:noFill/>
            <a:ln w="28575" cmpd="sng">
              <a:solidFill>
                <a:srgbClr val="9BBB59"/>
              </a:solidFill>
            </a:ln>
          </p:spPr>
          <p:txBody>
            <a:bodyPr wrap="square" lIns="121920" tIns="60960" rIns="121920" bIns="60960" rtlCol="0" anchor="b" anchorCtr="0">
              <a:spAutoFit/>
            </a:bodyPr>
            <a:lstStyle/>
            <a:p>
              <a:pPr algn="ctr" defTabSz="913765">
                <a:lnSpc>
                  <a:spcPts val="3040"/>
                </a:lnSpc>
                <a:defRPr/>
              </a:pPr>
              <a:endParaRPr lang="en-US" sz="2200" b="1" kern="0" dirty="0">
                <a:solidFill>
                  <a:prstClr val="black"/>
                </a:solidFill>
                <a:latin typeface="微软雅黑" panose="020B0503020204020204" charset="-122"/>
                <a:ea typeface="微软雅黑" panose="020B0503020204020204" charset="-122"/>
                <a:cs typeface="Lato Light" panose="020F0502020204030203" pitchFamily="34" charset="0"/>
              </a:endParaRPr>
            </a:p>
          </p:txBody>
        </p:sp>
        <p:sp>
          <p:nvSpPr>
            <p:cNvPr id="29" name="TextBox 45"/>
            <p:cNvSpPr txBox="1"/>
            <p:nvPr/>
          </p:nvSpPr>
          <p:spPr>
            <a:xfrm>
              <a:off x="6320306" y="3235860"/>
              <a:ext cx="2108269" cy="430887"/>
            </a:xfrm>
            <a:prstGeom prst="rect">
              <a:avLst/>
            </a:prstGeom>
            <a:solidFill>
              <a:srgbClr val="9BBB59"/>
            </a:solidFill>
            <a:ln>
              <a:solidFill>
                <a:srgbClr val="9BBB59"/>
              </a:solidFill>
            </a:ln>
          </p:spPr>
          <p:txBody>
            <a:bodyPr wrap="none" rtlCol="0" anchor="ctr" anchorCtr="0">
              <a:spAutoFit/>
            </a:bodyPr>
            <a:lstStyle/>
            <a:p>
              <a:pPr algn="ctr" defTabSz="913765">
                <a:defRPr/>
              </a:pPr>
              <a:r>
                <a:rPr lang="zh-CN" altLang="en-US" sz="2200" b="1" kern="0" spc="300" dirty="0">
                  <a:solidFill>
                    <a:prstClr val="black"/>
                  </a:solidFill>
                  <a:latin typeface="微软雅黑" panose="020B0503020204020204" charset="-122"/>
                  <a:ea typeface="微软雅黑" panose="020B0503020204020204" charset="-122"/>
                  <a:cs typeface="Montserrat Semi Bold" charset="0"/>
                </a:rPr>
                <a:t>反映资金状况</a:t>
              </a:r>
              <a:endParaRPr lang="zh-CN" altLang="en-US" sz="2200" b="1" kern="0" spc="300" dirty="0">
                <a:solidFill>
                  <a:prstClr val="black"/>
                </a:solidFill>
                <a:latin typeface="微软雅黑" panose="020B0503020204020204" charset="-122"/>
                <a:ea typeface="微软雅黑" panose="020B0503020204020204" charset="-122"/>
                <a:cs typeface="Montserrat Semi Bold" charset="0"/>
              </a:endParaRPr>
            </a:p>
          </p:txBody>
        </p:sp>
      </p:grpSp>
      <p:grpSp>
        <p:nvGrpSpPr>
          <p:cNvPr id="30" name="组合 29"/>
          <p:cNvGrpSpPr/>
          <p:nvPr/>
        </p:nvGrpSpPr>
        <p:grpSpPr>
          <a:xfrm>
            <a:off x="8563863" y="2152849"/>
            <a:ext cx="3188872" cy="478785"/>
            <a:chOff x="8778294" y="3206693"/>
            <a:chExt cx="2295425" cy="478785"/>
          </a:xfrm>
        </p:grpSpPr>
        <p:sp>
          <p:nvSpPr>
            <p:cNvPr id="31" name="TextBox 46"/>
            <p:cNvSpPr txBox="1"/>
            <p:nvPr/>
          </p:nvSpPr>
          <p:spPr>
            <a:xfrm>
              <a:off x="8807329" y="3235860"/>
              <a:ext cx="2220568" cy="430887"/>
            </a:xfrm>
            <a:prstGeom prst="rect">
              <a:avLst/>
            </a:prstGeom>
            <a:solidFill>
              <a:srgbClr val="A5A5A5">
                <a:lumMod val="60000"/>
                <a:lumOff val="40000"/>
              </a:srgbClr>
            </a:solidFill>
            <a:ln>
              <a:solidFill>
                <a:srgbClr val="E5E5E5"/>
              </a:solidFill>
            </a:ln>
          </p:spPr>
          <p:txBody>
            <a:bodyPr wrap="square" rtlCol="0" anchor="ctr" anchorCtr="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zh-CN" altLang="en-US" sz="2200" b="1" i="0" u="none" strike="noStrike" kern="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ontserrat Semi Bold" charset="0"/>
                </a:rPr>
                <a:t>更纯粹收付实现制</a:t>
              </a:r>
              <a:endParaRPr kumimoji="0" lang="zh-CN" altLang="en-US" sz="2200" b="1" i="0" u="none" strike="noStrike" kern="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ontserrat Semi Bold" charset="0"/>
              </a:endParaRPr>
            </a:p>
          </p:txBody>
        </p:sp>
        <p:sp>
          <p:nvSpPr>
            <p:cNvPr id="32" name="TextBox 30"/>
            <p:cNvSpPr txBox="1"/>
            <p:nvPr/>
          </p:nvSpPr>
          <p:spPr>
            <a:xfrm>
              <a:off x="8778294" y="3206693"/>
              <a:ext cx="2295425" cy="478785"/>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p>
              <a:pPr marL="0" marR="0" lvl="0" indent="0" algn="ctr" defTabSz="913765" eaLnBrk="1" fontAlgn="auto" latinLnBrk="0" hangingPunct="1">
                <a:lnSpc>
                  <a:spcPts val="3040"/>
                </a:lnSpc>
                <a:spcBef>
                  <a:spcPts val="0"/>
                </a:spcBef>
                <a:spcAft>
                  <a:spcPts val="0"/>
                </a:spcAft>
                <a:buClrTx/>
                <a:buSzTx/>
                <a:buFontTx/>
                <a:buNone/>
                <a:defRPr/>
              </a:pPr>
              <a:endParaRPr kumimoji="0" lang="en-US" sz="22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Lato Light" panose="020F0502020204030203" pitchFamily="34" charset="0"/>
              </a:endParaRPr>
            </a:p>
          </p:txBody>
        </p:sp>
      </p:grpSp>
      <p:sp>
        <p:nvSpPr>
          <p:cNvPr id="33" name="TextBox 55"/>
          <p:cNvSpPr txBox="1"/>
          <p:nvPr/>
        </p:nvSpPr>
        <p:spPr>
          <a:xfrm>
            <a:off x="791830" y="3265418"/>
            <a:ext cx="2056528" cy="1436291"/>
          </a:xfrm>
          <a:prstGeom prst="rect">
            <a:avLst/>
          </a:prstGeom>
          <a:noFill/>
        </p:spPr>
        <p:txBody>
          <a:bodyPr wrap="square" lIns="0" tIns="0" rIns="0" bIns="0" numCol="1" spcCol="959784">
            <a:spAutoFit/>
          </a:bodyPr>
          <a:lstStyle/>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资金结存</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债务预算收入</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债务还本支出</a:t>
            </a:r>
            <a:endParaRPr lang="zh-CN" altLang="en-US"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投资支出</a:t>
            </a:r>
            <a:endParaRPr lang="zh-CN" altLang="en-US" sz="2200" dirty="0">
              <a:solidFill>
                <a:prstClr val="black"/>
              </a:solidFill>
              <a:latin typeface="微软雅黑" panose="020B0503020204020204" charset="-122"/>
              <a:ea typeface="微软雅黑" panose="020B0503020204020204" charset="-122"/>
              <a:cs typeface="Montserrat" charset="0"/>
            </a:endParaRPr>
          </a:p>
        </p:txBody>
      </p:sp>
      <p:grpSp>
        <p:nvGrpSpPr>
          <p:cNvPr id="34" name="组合 33"/>
          <p:cNvGrpSpPr/>
          <p:nvPr/>
        </p:nvGrpSpPr>
        <p:grpSpPr>
          <a:xfrm>
            <a:off x="253748" y="321532"/>
            <a:ext cx="3695952" cy="639691"/>
            <a:chOff x="253748" y="321532"/>
            <a:chExt cx="3695952" cy="639691"/>
          </a:xfrm>
        </p:grpSpPr>
        <p:sp>
          <p:nvSpPr>
            <p:cNvPr id="35" name="文本占位符 13"/>
            <p:cNvSpPr txBox="1"/>
            <p:nvPr/>
          </p:nvSpPr>
          <p:spPr>
            <a:xfrm>
              <a:off x="572142" y="401543"/>
              <a:ext cx="3343268" cy="455708"/>
            </a:xfrm>
            <a:prstGeom prst="rect">
              <a:avLst/>
            </a:prstGeom>
          </p:spPr>
          <p:txBody>
            <a:bodyPr vert="horz"/>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rPr>
                <a:t>预算会计特点</a:t>
              </a:r>
              <a:endParaRPr kumimoji="0" lang="zh-CN" altLang="en-US" sz="2800" b="1" i="0" u="none" strike="noStrike" kern="1200" cap="none" spc="0" normalizeH="0" baseline="0" noProof="0" dirty="0">
                <a:ln>
                  <a:noFill/>
                </a:ln>
                <a:solidFill>
                  <a:srgbClr val="181818"/>
                </a:solidFill>
                <a:effectLst/>
                <a:uLnTx/>
                <a:uFillTx/>
                <a:latin typeface="微软雅黑" panose="020B0503020204020204" charset="-122"/>
                <a:ea typeface="微软雅黑" panose="020B0503020204020204" charset="-122"/>
                <a:cs typeface="+mn-ea"/>
                <a:sym typeface="+mn-lt"/>
              </a:endParaRPr>
            </a:p>
          </p:txBody>
        </p:sp>
        <p:sp>
          <p:nvSpPr>
            <p:cNvPr id="36" name="矩形 35"/>
            <p:cNvSpPr/>
            <p:nvPr/>
          </p:nvSpPr>
          <p:spPr>
            <a:xfrm>
              <a:off x="253748" y="321532"/>
              <a:ext cx="249171" cy="639691"/>
            </a:xfrm>
            <a:prstGeom prst="rect">
              <a:avLst/>
            </a:prstGeom>
            <a:solidFill>
              <a:srgbClr val="99191E"/>
            </a:solidFill>
            <a:ln w="12700" cap="flat" cmpd="sng" algn="ctr">
              <a:solidFill>
                <a:srgbClr val="99191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9191E"/>
                </a:solidFill>
                <a:effectLst/>
                <a:uLnTx/>
                <a:uFillTx/>
                <a:latin typeface="Agency FB" panose="020B0503020202020204"/>
                <a:ea typeface="微软雅黑" panose="020B0503020204020204" charset="-122"/>
                <a:cs typeface="+mn-cs"/>
              </a:endParaRPr>
            </a:p>
          </p:txBody>
        </p:sp>
        <p:cxnSp>
          <p:nvCxnSpPr>
            <p:cNvPr id="37" name="Straight Connector 11"/>
            <p:cNvCxnSpPr/>
            <p:nvPr/>
          </p:nvCxnSpPr>
          <p:spPr>
            <a:xfrm>
              <a:off x="492132" y="961223"/>
              <a:ext cx="3457568" cy="0"/>
            </a:xfrm>
            <a:prstGeom prst="line">
              <a:avLst/>
            </a:prstGeom>
            <a:noFill/>
            <a:ln w="1270" cap="flat" cmpd="sng" algn="ctr">
              <a:solidFill>
                <a:srgbClr val="99191E"/>
              </a:solidFill>
              <a:prstDash val="solid"/>
              <a:miter lim="800000"/>
            </a:ln>
            <a:effectLst/>
          </p:spPr>
        </p:cxnSp>
      </p:grpSp>
      <p:grpSp>
        <p:nvGrpSpPr>
          <p:cNvPr id="38" name="组合 37"/>
          <p:cNvGrpSpPr/>
          <p:nvPr/>
        </p:nvGrpSpPr>
        <p:grpSpPr>
          <a:xfrm>
            <a:off x="819126" y="2159582"/>
            <a:ext cx="2220568" cy="472052"/>
            <a:chOff x="3720981" y="3213426"/>
            <a:chExt cx="2220568" cy="472052"/>
          </a:xfrm>
        </p:grpSpPr>
        <p:sp>
          <p:nvSpPr>
            <p:cNvPr id="39" name="TextBox 26"/>
            <p:cNvSpPr txBox="1"/>
            <p:nvPr/>
          </p:nvSpPr>
          <p:spPr>
            <a:xfrm>
              <a:off x="3720981" y="3213426"/>
              <a:ext cx="2220568" cy="472052"/>
            </a:xfrm>
            <a:prstGeom prst="rect">
              <a:avLst/>
            </a:prstGeom>
            <a:noFill/>
            <a:ln w="28575" cmpd="sng">
              <a:solidFill>
                <a:srgbClr val="FC8F22"/>
              </a:solidFill>
            </a:ln>
          </p:spPr>
          <p:txBody>
            <a:bodyPr wrap="square" lIns="121920" tIns="60960" rIns="121920" bIns="60960" rtlCol="0" anchor="b" anchorCtr="0">
              <a:spAutoFit/>
            </a:bodyPr>
            <a:lstStyle/>
            <a:p>
              <a:pPr algn="ctr" defTabSz="913765">
                <a:lnSpc>
                  <a:spcPts val="3040"/>
                </a:lnSpc>
                <a:defRPr/>
              </a:pPr>
              <a:endParaRPr lang="en-US" sz="2200" b="1" kern="0" dirty="0">
                <a:solidFill>
                  <a:prstClr val="black"/>
                </a:solidFill>
                <a:latin typeface="Agency FB" panose="020B0503020202020204"/>
                <a:ea typeface="Lato Light" panose="020F0502020204030203" pitchFamily="34" charset="0"/>
                <a:cs typeface="Lato Light" panose="020F0502020204030203" pitchFamily="34" charset="0"/>
              </a:endParaRPr>
            </a:p>
          </p:txBody>
        </p:sp>
        <p:sp>
          <p:nvSpPr>
            <p:cNvPr id="40" name="TextBox 44"/>
            <p:cNvSpPr txBox="1"/>
            <p:nvPr/>
          </p:nvSpPr>
          <p:spPr>
            <a:xfrm>
              <a:off x="3777130" y="3235860"/>
              <a:ext cx="2108269" cy="430887"/>
            </a:xfrm>
            <a:prstGeom prst="rect">
              <a:avLst/>
            </a:prstGeom>
            <a:solidFill>
              <a:srgbClr val="FC8F22"/>
            </a:solidFill>
            <a:ln>
              <a:solidFill>
                <a:srgbClr val="FC8F22"/>
              </a:solidFill>
            </a:ln>
          </p:spPr>
          <p:txBody>
            <a:bodyPr wrap="none" rtlCol="0" anchor="ctr" anchorCtr="0">
              <a:spAutoFit/>
            </a:bodyPr>
            <a:lstStyle/>
            <a:p>
              <a:pPr algn="ctr" defTabSz="913765">
                <a:defRPr/>
              </a:pPr>
              <a:r>
                <a:rPr lang="zh-CN" altLang="en-US" sz="2200" b="1" kern="0" spc="300" dirty="0">
                  <a:solidFill>
                    <a:prstClr val="black"/>
                  </a:solidFill>
                  <a:latin typeface="微软雅黑" panose="020B0503020204020204" charset="-122"/>
                  <a:ea typeface="微软雅黑" panose="020B0503020204020204" charset="-122"/>
                  <a:cs typeface="Montserrat Semi Bold" charset="0"/>
                </a:rPr>
                <a:t>新增会计科目</a:t>
              </a:r>
              <a:endParaRPr lang="zh-CN" altLang="en-US" sz="2200" b="1" kern="0" spc="300" dirty="0">
                <a:solidFill>
                  <a:prstClr val="black"/>
                </a:solidFill>
                <a:latin typeface="微软雅黑" panose="020B0503020204020204" charset="-122"/>
                <a:ea typeface="微软雅黑" panose="020B0503020204020204" charset="-122"/>
                <a:cs typeface="Montserrat Semi Bold" charset="0"/>
              </a:endParaRPr>
            </a:p>
          </p:txBody>
        </p:sp>
      </p:grpSp>
      <p:sp>
        <p:nvSpPr>
          <p:cNvPr id="41" name="TextBox 55"/>
          <p:cNvSpPr txBox="1"/>
          <p:nvPr/>
        </p:nvSpPr>
        <p:spPr>
          <a:xfrm>
            <a:off x="3340560" y="3259821"/>
            <a:ext cx="2056528" cy="2154436"/>
          </a:xfrm>
          <a:prstGeom prst="rect">
            <a:avLst/>
          </a:prstGeom>
          <a:noFill/>
        </p:spPr>
        <p:txBody>
          <a:bodyPr wrap="square" lIns="0" tIns="0" rIns="0" bIns="0" numCol="1" spcCol="959784">
            <a:spAutoFit/>
          </a:bodyPr>
          <a:lstStyle/>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非同级财政拨款预算收入</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投资预算收益</a:t>
            </a:r>
            <a:endParaRPr lang="zh-CN" altLang="en-US"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事业预算收入</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事业支出</a:t>
            </a:r>
            <a:endParaRPr lang="zh-CN" altLang="en-US"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endParaRPr lang="zh-CN" altLang="en-US" sz="2200" dirty="0">
              <a:solidFill>
                <a:prstClr val="black"/>
              </a:solidFill>
              <a:latin typeface="微软雅黑" panose="020B0503020204020204" charset="-122"/>
              <a:ea typeface="微软雅黑" panose="020B0503020204020204" charset="-122"/>
              <a:cs typeface="Montserrat" charset="0"/>
            </a:endParaRPr>
          </a:p>
        </p:txBody>
      </p:sp>
      <p:sp>
        <p:nvSpPr>
          <p:cNvPr id="42" name="TextBox 55"/>
          <p:cNvSpPr txBox="1"/>
          <p:nvPr/>
        </p:nvSpPr>
        <p:spPr>
          <a:xfrm>
            <a:off x="5900561" y="3259821"/>
            <a:ext cx="2056528" cy="718145"/>
          </a:xfrm>
          <a:prstGeom prst="rect">
            <a:avLst/>
          </a:prstGeom>
          <a:noFill/>
        </p:spPr>
        <p:txBody>
          <a:bodyPr wrap="square" lIns="0" tIns="0" rIns="0" bIns="0" numCol="1" spcCol="959784">
            <a:spAutoFit/>
          </a:bodyPr>
          <a:lstStyle/>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结余资金</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结转资金</a:t>
            </a:r>
            <a:endParaRPr lang="zh-CN" altLang="en-US" sz="2200" dirty="0">
              <a:solidFill>
                <a:prstClr val="black"/>
              </a:solidFill>
              <a:latin typeface="微软雅黑" panose="020B0503020204020204" charset="-122"/>
              <a:ea typeface="微软雅黑" panose="020B0503020204020204" charset="-122"/>
              <a:cs typeface="Montserrat" charset="0"/>
            </a:endParaRPr>
          </a:p>
        </p:txBody>
      </p:sp>
      <p:sp>
        <p:nvSpPr>
          <p:cNvPr id="43" name="TextBox 55"/>
          <p:cNvSpPr txBox="1"/>
          <p:nvPr/>
        </p:nvSpPr>
        <p:spPr>
          <a:xfrm>
            <a:off x="8587753" y="3265418"/>
            <a:ext cx="2056528" cy="1077218"/>
          </a:xfrm>
          <a:prstGeom prst="rect">
            <a:avLst/>
          </a:prstGeom>
          <a:noFill/>
        </p:spPr>
        <p:txBody>
          <a:bodyPr wrap="square" lIns="0" tIns="0" rIns="0" bIns="0" numCol="1" spcCol="959784">
            <a:spAutoFit/>
          </a:bodyPr>
          <a:lstStyle/>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预算收入</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预算支出</a:t>
            </a:r>
            <a:endParaRPr lang="en-US" altLang="zh-CN" sz="2200" dirty="0">
              <a:solidFill>
                <a:prstClr val="black"/>
              </a:solidFill>
              <a:latin typeface="微软雅黑" panose="020B0503020204020204" charset="-122"/>
              <a:ea typeface="微软雅黑" panose="020B0503020204020204" charset="-122"/>
              <a:cs typeface="Montserrat" charset="0"/>
            </a:endParaRPr>
          </a:p>
          <a:p>
            <a:pPr marL="171450" indent="-171450" defTabSz="913765">
              <a:lnSpc>
                <a:spcPts val="2825"/>
              </a:lnSpc>
              <a:buFont typeface="Arial" panose="020B0604020202020204" pitchFamily="34" charset="0"/>
              <a:buChar char="•"/>
            </a:pPr>
            <a:r>
              <a:rPr lang="zh-CN" altLang="en-US" sz="2200" dirty="0">
                <a:solidFill>
                  <a:prstClr val="black"/>
                </a:solidFill>
                <a:latin typeface="微软雅黑" panose="020B0503020204020204" charset="-122"/>
                <a:ea typeface="微软雅黑" panose="020B0503020204020204" charset="-122"/>
                <a:cs typeface="Montserrat" charset="0"/>
              </a:rPr>
              <a:t>预算结余</a:t>
            </a:r>
            <a:endParaRPr lang="zh-CN" altLang="en-US" sz="2200" dirty="0">
              <a:solidFill>
                <a:prstClr val="black"/>
              </a:solidFill>
              <a:latin typeface="微软雅黑" panose="020B0503020204020204" charset="-122"/>
              <a:ea typeface="微软雅黑" panose="020B0503020204020204" charset="-122"/>
              <a:cs typeface="Montserrat" charset="0"/>
            </a:endParaRPr>
          </a:p>
        </p:txBody>
      </p:sp>
      <p:sp>
        <p:nvSpPr>
          <p:cNvPr id="44" name="矩形 43"/>
          <p:cNvSpPr/>
          <p:nvPr/>
        </p:nvSpPr>
        <p:spPr>
          <a:xfrm>
            <a:off x="5859959" y="6549495"/>
            <a:ext cx="496146" cy="293607"/>
          </a:xfrm>
          <a:prstGeom prst="rect">
            <a:avLst/>
          </a:prstGeom>
        </p:spPr>
        <p:txBody>
          <a:bodyPr wrap="square">
            <a:spAutoFit/>
          </a:bodyPr>
          <a:lstStyle/>
          <a:p>
            <a:pPr algn="just">
              <a:lnSpc>
                <a:spcPct val="120000"/>
              </a:lnSpc>
              <a:spcAft>
                <a:spcPct val="0"/>
              </a:spcAft>
              <a:buClr>
                <a:srgbClr val="70AD47">
                  <a:lumMod val="50000"/>
                </a:srgbClr>
              </a:buClr>
            </a:pPr>
            <a:r>
              <a:rPr lang="en-US" altLang="zh-CN" sz="1200" b="1" kern="100" dirty="0">
                <a:solidFill>
                  <a:schemeClr val="bg1"/>
                </a:solidFill>
                <a:latin typeface="Arial" panose="020B0604020202020204"/>
                <a:ea typeface="微软雅黑" panose="020B0503020204020204" charset="-122"/>
                <a:cs typeface="+mn-ea"/>
                <a:sym typeface="+mn-lt"/>
              </a:rPr>
              <a:t>- 5 -</a:t>
            </a:r>
            <a:endParaRPr lang="zh-CN" altLang="zh-CN" sz="1200" b="1" kern="100" dirty="0">
              <a:solidFill>
                <a:schemeClr val="bg1"/>
              </a:solidFill>
              <a:latin typeface="Arial" panose="020B0604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3" presetClass="entr" presetSubtype="1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linds(horizontal)">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7" name="文本框 46"/>
          <p:cNvSpPr txBox="1"/>
          <p:nvPr/>
        </p:nvSpPr>
        <p:spPr>
          <a:xfrm>
            <a:off x="6769790" y="2650049"/>
            <a:ext cx="5761990" cy="846386"/>
          </a:xfrm>
          <a:prstGeom prst="rect">
            <a:avLst/>
          </a:prstGeom>
          <a:noFill/>
        </p:spPr>
        <p:txBody>
          <a:bodyPr wrap="square" rtlCol="0">
            <a:spAutoFit/>
          </a:bodyPr>
          <a:lstStyle/>
          <a:p>
            <a:r>
              <a:rPr lang="zh-CN" altLang="en-US" sz="4900" b="1" dirty="0">
                <a:solidFill>
                  <a:srgbClr val="181818"/>
                </a:solidFill>
                <a:cs typeface="+mn-ea"/>
                <a:sym typeface="+mn-lt"/>
              </a:rPr>
              <a:t>预算收支核算要点</a:t>
            </a:r>
            <a:endParaRPr lang="zh-CN" altLang="en-US" sz="4900" b="1" dirty="0">
              <a:solidFill>
                <a:srgbClr val="181818"/>
              </a:solidFill>
              <a:cs typeface="+mn-ea"/>
              <a:sym typeface="+mn-lt"/>
            </a:endParaRPr>
          </a:p>
        </p:txBody>
      </p:sp>
      <p:cxnSp>
        <p:nvCxnSpPr>
          <p:cNvPr id="48" name="直接连接符 47"/>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2057454" y="2703348"/>
            <a:ext cx="3871464" cy="1366210"/>
            <a:chOff x="2057454" y="2646587"/>
            <a:chExt cx="3871464" cy="1366210"/>
          </a:xfrm>
        </p:grpSpPr>
        <p:sp>
          <p:nvSpPr>
            <p:cNvPr id="50" name="椭圆 49"/>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2" name="椭圆 51"/>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3" name="椭圆 52"/>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4" name="椭圆 53"/>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5" name="椭圆 54"/>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6" name="椭圆 55"/>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7" name="椭圆 56"/>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椭圆 57"/>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9" name="椭圆 58"/>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60" name="椭圆 59"/>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1" name="椭圆 60"/>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2" name="组合 61"/>
          <p:cNvGrpSpPr/>
          <p:nvPr/>
        </p:nvGrpSpPr>
        <p:grpSpPr>
          <a:xfrm>
            <a:off x="2662550" y="2972994"/>
            <a:ext cx="2720704" cy="871348"/>
            <a:chOff x="2133791" y="2806726"/>
            <a:chExt cx="3351856" cy="1073484"/>
          </a:xfrm>
        </p:grpSpPr>
        <p:sp>
          <p:nvSpPr>
            <p:cNvPr id="63" name="椭圆 62"/>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4" name="椭圆 63"/>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椭圆 64"/>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6" name="椭圆 65"/>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7" name="椭圆 66"/>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8" name="椭圆 67"/>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 name="椭圆 68"/>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 name="椭圆 69"/>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1" name="椭圆 70"/>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2" name="椭圆 71"/>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3" name="椭圆 72"/>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4" name="椭圆 73"/>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75" name="文本框 74"/>
          <p:cNvSpPr txBox="1"/>
          <p:nvPr/>
        </p:nvSpPr>
        <p:spPr>
          <a:xfrm>
            <a:off x="1306966" y="1782039"/>
            <a:ext cx="3522115"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cs typeface="+mn-cs"/>
              </a:rPr>
              <a:t>Part </a:t>
            </a:r>
            <a:r>
              <a:rPr lang="en-US" altLang="zh-CN" sz="11500" spc="100" dirty="0">
                <a:solidFill>
                  <a:srgbClr val="C00000"/>
                </a:solidFill>
                <a:latin typeface="明兰" panose="02010600030101010101" pitchFamily="2" charset="-122"/>
                <a:ea typeface="明兰" panose="02010600030101010101" pitchFamily="2" charset="-122"/>
              </a:rPr>
              <a:t>2</a:t>
            </a:r>
            <a:endParaRPr kumimoji="0" lang="zh-CN" altLang="en-US" sz="6600" b="0" i="0" u="none" strike="noStrike" kern="1200" cap="none" spc="100" normalizeH="0" baseline="0" noProof="0" dirty="0">
              <a:ln>
                <a:noFill/>
              </a:ln>
              <a:solidFill>
                <a:srgbClr val="C00000"/>
              </a:solidFill>
              <a:effectLst/>
              <a:uLnTx/>
              <a:uFillTx/>
              <a:latin typeface="明兰" panose="02010600030101010101" pitchFamily="2" charset="-122"/>
              <a:ea typeface="明兰" panose="02010600030101010101" pitchFamily="2" charset="-122"/>
            </a:endParaRPr>
          </a:p>
        </p:txBody>
      </p:sp>
      <p:sp>
        <p:nvSpPr>
          <p:cNvPr id="37" name="TextBox 23"/>
          <p:cNvSpPr txBox="1">
            <a:spLocks noChangeArrowheads="1"/>
          </p:cNvSpPr>
          <p:nvPr/>
        </p:nvSpPr>
        <p:spPr bwMode="auto">
          <a:xfrm>
            <a:off x="7520899" y="4002467"/>
            <a:ext cx="135037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确认时点</a:t>
            </a:r>
            <a:endParaRPr lang="zh-CN" altLang="en-US" dirty="0">
              <a:latin typeface="Agency FB" panose="020B0503020202020204"/>
              <a:ea typeface="微软雅黑" panose="020B0503020204020204" charset="-122"/>
              <a:cs typeface="+mn-ea"/>
              <a:sym typeface="+mn-lt"/>
            </a:endParaRPr>
          </a:p>
        </p:txBody>
      </p:sp>
      <p:sp>
        <p:nvSpPr>
          <p:cNvPr id="38" name="TextBox 24"/>
          <p:cNvSpPr txBox="1">
            <a:spLocks noChangeArrowheads="1"/>
          </p:cNvSpPr>
          <p:nvPr/>
        </p:nvSpPr>
        <p:spPr bwMode="auto">
          <a:xfrm>
            <a:off x="7520899" y="4331079"/>
            <a:ext cx="135037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年终结转</a:t>
            </a:r>
            <a:endParaRPr lang="zh-CN" altLang="en-US" dirty="0">
              <a:latin typeface="Agency FB" panose="020B0503020202020204"/>
              <a:ea typeface="微软雅黑" panose="020B0503020204020204" charset="-122"/>
              <a:cs typeface="+mn-ea"/>
              <a:sym typeface="+mn-lt"/>
            </a:endParaRPr>
          </a:p>
        </p:txBody>
      </p:sp>
      <p:sp>
        <p:nvSpPr>
          <p:cNvPr id="39" name="TextBox 23"/>
          <p:cNvSpPr txBox="1">
            <a:spLocks noChangeArrowheads="1"/>
          </p:cNvSpPr>
          <p:nvPr/>
        </p:nvSpPr>
        <p:spPr bwMode="auto">
          <a:xfrm>
            <a:off x="9394149" y="4037392"/>
            <a:ext cx="135037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dirty="0">
                <a:latin typeface="Agency FB" panose="020B0503020202020204"/>
                <a:ea typeface="微软雅黑" panose="020B0503020204020204" charset="-122"/>
                <a:cs typeface="+mn-ea"/>
                <a:sym typeface="+mn-lt"/>
              </a:rPr>
              <a:t>会计核算</a:t>
            </a:r>
            <a:endParaRPr lang="zh-CN" altLang="en-US" dirty="0">
              <a:latin typeface="Agency FB" panose="020B0503020202020204"/>
              <a:ea typeface="微软雅黑" panose="020B0503020204020204" charset="-122"/>
              <a:cs typeface="+mn-ea"/>
              <a:sym typeface="+mn-lt"/>
            </a:endParaRPr>
          </a:p>
        </p:txBody>
      </p:sp>
      <p:sp>
        <p:nvSpPr>
          <p:cNvPr id="40" name="矩形 39"/>
          <p:cNvSpPr/>
          <p:nvPr/>
        </p:nvSpPr>
        <p:spPr>
          <a:xfrm>
            <a:off x="3949700" y="0"/>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
        <p:nvSpPr>
          <p:cNvPr id="41" name="矩形 40"/>
          <p:cNvSpPr/>
          <p:nvPr/>
        </p:nvSpPr>
        <p:spPr>
          <a:xfrm>
            <a:off x="3949700" y="6545942"/>
            <a:ext cx="4292600" cy="320940"/>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5" grpId="0"/>
      <p:bldP spid="37" grpId="0"/>
      <p:bldP spid="38" grpId="0"/>
      <p:bldP spid="3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47">
      <a:dk1>
        <a:sysClr val="windowText" lastClr="000000"/>
      </a:dk1>
      <a:lt1>
        <a:sysClr val="window" lastClr="FFFFFF"/>
      </a:lt1>
      <a:dk2>
        <a:srgbClr val="44546A"/>
      </a:dk2>
      <a:lt2>
        <a:srgbClr val="E7E6E6"/>
      </a:lt2>
      <a:accent1>
        <a:srgbClr val="525252"/>
      </a:accent1>
      <a:accent2>
        <a:srgbClr val="525252"/>
      </a:accent2>
      <a:accent3>
        <a:srgbClr val="525252"/>
      </a:accent3>
      <a:accent4>
        <a:srgbClr val="525252"/>
      </a:accent4>
      <a:accent5>
        <a:srgbClr val="525252"/>
      </a:accent5>
      <a:accent6>
        <a:srgbClr val="525252"/>
      </a:accent6>
      <a:hlink>
        <a:srgbClr val="525252"/>
      </a:hlink>
      <a:folHlink>
        <a:srgbClr val="52525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solidFill>
            <a:srgbClr val="7F7F7F"/>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12719</Words>
  <Application>WPS 演示</Application>
  <PresentationFormat>宽屏</PresentationFormat>
  <Paragraphs>1463</Paragraphs>
  <Slides>73</Slides>
  <Notes>2</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73</vt:i4>
      </vt:variant>
    </vt:vector>
  </HeadingPairs>
  <TitlesOfParts>
    <vt:vector size="103" baseType="lpstr">
      <vt:lpstr>Arial</vt:lpstr>
      <vt:lpstr>宋体</vt:lpstr>
      <vt:lpstr>Wingdings</vt:lpstr>
      <vt:lpstr>Calibri</vt:lpstr>
      <vt:lpstr>Times New Roman</vt:lpstr>
      <vt:lpstr>明兰</vt:lpstr>
      <vt:lpstr>Impact</vt:lpstr>
      <vt:lpstr>Agency FB</vt:lpstr>
      <vt:lpstr>微软雅黑</vt:lpstr>
      <vt:lpstr>Lao UI</vt:lpstr>
      <vt:lpstr>Calibri</vt:lpstr>
      <vt:lpstr>Arial</vt:lpstr>
      <vt:lpstr>Lato</vt:lpstr>
      <vt:lpstr>Lato Light</vt:lpstr>
      <vt:lpstr>Montserrat</vt:lpstr>
      <vt:lpstr>Gill Sans</vt:lpstr>
      <vt:lpstr>Montserrat Semi Bold</vt:lpstr>
      <vt:lpstr>等线</vt:lpstr>
      <vt:lpstr>Verdana</vt:lpstr>
      <vt:lpstr>Arial Unicode MS</vt:lpstr>
      <vt:lpstr>等线 Light</vt:lpstr>
      <vt:lpstr>Cantarell</vt:lpstr>
      <vt:lpstr>隶书</vt:lpstr>
      <vt:lpstr>黑体</vt:lpstr>
      <vt:lpstr>Segoe UI Symbol</vt:lpstr>
      <vt:lpstr>Segoe Print</vt:lpstr>
      <vt:lpstr>Gill Sans MT</vt:lpstr>
      <vt:lpstr>Trebuchet MS</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LSR</dc:creator>
  <cp:lastModifiedBy>dell</cp:lastModifiedBy>
  <cp:revision>102</cp:revision>
  <dcterms:created xsi:type="dcterms:W3CDTF">2018-11-01T06:36:00Z</dcterms:created>
  <dcterms:modified xsi:type="dcterms:W3CDTF">2018-11-29T07:50:00Z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2052-11.1.0.7983</vt:lpwstr>
  </property>
  <property fmtid="{D5CDD505-2E9C-101B-9397-08002B2CF9AE}" pid="3" name="KSORubyTemplateID">
    <vt:lpwstr>21</vt:lpwstr>
  </property>
</Properties>
</file>